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</p:sldIdLst>
  <p:sldSz cy="6858000" cx="12192000"/>
  <p:notesSz cx="6858000" cy="9144000"/>
  <p:embeddedFontLst>
    <p:embeddedFont>
      <p:font typeface="Montserrat"/>
      <p:regular r:id="rId20"/>
      <p:bold r:id="rId21"/>
      <p:italic r:id="rId22"/>
      <p:boldItalic r:id="rId2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4" roundtripDataSignature="AMtx7mhE+NMtUFenqM4XCuri1Kn3qhpmx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Montserrat-regular.fntdata"/><Relationship Id="rId11" Type="http://schemas.openxmlformats.org/officeDocument/2006/relationships/slide" Target="slides/slide7.xml"/><Relationship Id="rId22" Type="http://schemas.openxmlformats.org/officeDocument/2006/relationships/font" Target="fonts/Montserrat-italic.fntdata"/><Relationship Id="rId10" Type="http://schemas.openxmlformats.org/officeDocument/2006/relationships/slide" Target="slides/slide6.xml"/><Relationship Id="rId21" Type="http://schemas.openxmlformats.org/officeDocument/2006/relationships/font" Target="fonts/Montserrat-bold.fntdata"/><Relationship Id="rId13" Type="http://schemas.openxmlformats.org/officeDocument/2006/relationships/slide" Target="slides/slide9.xml"/><Relationship Id="rId24" Type="http://customschemas.google.com/relationships/presentationmetadata" Target="metadata"/><Relationship Id="rId12" Type="http://schemas.openxmlformats.org/officeDocument/2006/relationships/slide" Target="slides/slide8.xml"/><Relationship Id="rId23" Type="http://schemas.openxmlformats.org/officeDocument/2006/relationships/font" Target="fonts/Montserrat-boldItalic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6" Type="http://schemas.openxmlformats.org/officeDocument/2006/relationships/slide" Target="slides/slide2.xml"/><Relationship Id="rId18" Type="http://schemas.openxmlformats.org/officeDocument/2006/relationships/slide" Target="slides/slide14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5" name="Google Shape;55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8" name="Google Shape;118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0" name="Google Shape;140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7" name="Google Shape;157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1" name="Google Shape;61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" name="Google Shape;68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5" name="Google Shape;85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8" name="Google Shape;98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5" name="Google Shape;105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5" Type="http://schemas.openxmlformats.org/officeDocument/2006/relationships/image" Target="../media/image5.png"/><Relationship Id="rId6" Type="http://schemas.openxmlformats.org/officeDocument/2006/relationships/image" Target="../media/image8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1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1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1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1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01750" y="2265730"/>
            <a:ext cx="8288157" cy="275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17"/>
          <p:cNvPicPr preferRelativeResize="0"/>
          <p:nvPr/>
        </p:nvPicPr>
        <p:blipFill rotWithShape="1">
          <a:blip r:embed="rId3">
            <a:alphaModFix/>
          </a:blip>
          <a:srcRect b="-113" l="0" r="0" t="0"/>
          <a:stretch/>
        </p:blipFill>
        <p:spPr>
          <a:xfrm flipH="1" rot="10800000">
            <a:off x="2824280" y="4824248"/>
            <a:ext cx="5391556" cy="20380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nature&#10;&#10;Description automatically generated" id="15" name="Google Shape;15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77344" y="-1"/>
            <a:ext cx="3714656" cy="268681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17"/>
          <p:cNvSpPr/>
          <p:nvPr/>
        </p:nvSpPr>
        <p:spPr>
          <a:xfrm flipH="1">
            <a:off x="5456394" y="1968439"/>
            <a:ext cx="6751471" cy="4901119"/>
          </a:xfrm>
          <a:custGeom>
            <a:rect b="b" l="l" r="r" t="t"/>
            <a:pathLst>
              <a:path extrusionOk="0" h="4901119" w="6751471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17"/>
          <p:cNvSpPr/>
          <p:nvPr/>
        </p:nvSpPr>
        <p:spPr>
          <a:xfrm flipH="1">
            <a:off x="-4784" y="-14542"/>
            <a:ext cx="12199164" cy="6874921"/>
          </a:xfrm>
          <a:custGeom>
            <a:rect b="b" l="l" r="r" t="t"/>
            <a:pathLst>
              <a:path extrusionOk="0" h="6836301" w="1476191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rotWithShape="0" algn="t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" name="Google Shape;18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8431" y="5311498"/>
            <a:ext cx="2738896" cy="1508514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19" name="Google Shape;19;p17"/>
          <p:cNvPicPr preferRelativeResize="0"/>
          <p:nvPr/>
        </p:nvPicPr>
        <p:blipFill rotWithShape="1">
          <a:blip r:embed="rId6">
            <a:alphaModFix amt="34000"/>
          </a:blip>
          <a:srcRect b="-8773" l="32582" r="8554" t="2399"/>
          <a:stretch/>
        </p:blipFill>
        <p:spPr>
          <a:xfrm rot="5400000">
            <a:off x="5734286" y="-1016167"/>
            <a:ext cx="5455273" cy="7480884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20" name="Google Shape;20;p17"/>
          <p:cNvPicPr preferRelativeResize="0"/>
          <p:nvPr/>
        </p:nvPicPr>
        <p:blipFill rotWithShape="1">
          <a:blip r:embed="rId6">
            <a:alphaModFix amt="34000"/>
          </a:blip>
          <a:srcRect b="672" l="54016" r="11355" t="36081"/>
          <a:stretch/>
        </p:blipFill>
        <p:spPr>
          <a:xfrm rot="-5400000">
            <a:off x="5792642" y="4819952"/>
            <a:ext cx="1719709" cy="2366806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21" name="Google Shape;21;p17"/>
          <p:cNvSpPr txBox="1"/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Montserrat"/>
              <a:buNone/>
              <a:defRPr b="0" i="0" sz="8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8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" name="Google Shape;24;p18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26" name="Google Shape;26;p18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18"/>
          <p:cNvSpPr txBox="1"/>
          <p:nvPr>
            <p:ph idx="1" type="body"/>
          </p:nvPr>
        </p:nvSpPr>
        <p:spPr>
          <a:xfrm>
            <a:off x="324233" y="1558533"/>
            <a:ext cx="11495400" cy="46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b="0"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b="0"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28" name="Google Shape;28;p18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b="0"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9" name="Google Shape;29;p18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9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" name="Google Shape;32;p19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34" name="Google Shape;34;p19"/>
          <p:cNvSpPr txBox="1"/>
          <p:nvPr>
            <p:ph idx="1" type="body"/>
          </p:nvPr>
        </p:nvSpPr>
        <p:spPr>
          <a:xfrm>
            <a:off x="386632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b="0"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b="0"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35" name="Google Shape;35;p19"/>
          <p:cNvSpPr txBox="1"/>
          <p:nvPr>
            <p:ph idx="2" type="body"/>
          </p:nvPr>
        </p:nvSpPr>
        <p:spPr>
          <a:xfrm>
            <a:off x="6296361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b="0"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b="0"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36" name="Google Shape;36;p19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b="0"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37" name="Google Shape;37;p19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0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" name="Google Shape;40;p20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42" name="Google Shape;42;p20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b="0"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43" name="Google Shape;43;p20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1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" name="Google Shape;46;p21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48" name="Google Shape;48;p21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21"/>
          <p:cNvSpPr txBox="1"/>
          <p:nvPr>
            <p:ph idx="1" type="body"/>
          </p:nvPr>
        </p:nvSpPr>
        <p:spPr>
          <a:xfrm>
            <a:off x="5180012" y="1373852"/>
            <a:ext cx="6172200" cy="46944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"/>
              <a:buChar char="❖"/>
              <a:defRPr b="0" i="0" sz="3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4064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▪"/>
              <a:defRPr b="0"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810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o"/>
              <a:defRPr b="0"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556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556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0" name="Google Shape;50;p21"/>
          <p:cNvSpPr txBox="1"/>
          <p:nvPr>
            <p:ph idx="2" type="body"/>
          </p:nvPr>
        </p:nvSpPr>
        <p:spPr>
          <a:xfrm>
            <a:off x="839788" y="1373852"/>
            <a:ext cx="3932237" cy="46305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b="0" i="0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b="0"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b="0" i="0" sz="1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228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228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228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228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1" name="Google Shape;51;p21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b="0"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2" name="Google Shape;52;p21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6"/>
          <p:cNvSpPr/>
          <p:nvPr/>
        </p:nvSpPr>
        <p:spPr>
          <a:xfrm>
            <a:off x="-1778" y="6586616"/>
            <a:ext cx="12192889" cy="2713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SIT-39, 10-11 April 2024, Yasjka Meijer</a:t>
            </a:r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" name="Google Shape;7;p16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Google Shape;8;p16"/>
          <p:cNvPicPr preferRelativeResize="0"/>
          <p:nvPr/>
        </p:nvPicPr>
        <p:blipFill rotWithShape="1">
          <a:blip r:embed="rId1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9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10" name="Google Shape;10;p16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16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3"/>
    <p:sldLayoutId id="2147483650" r:id="rId4"/>
    <p:sldLayoutId id="2147483651" r:id="rId5"/>
    <p:sldLayoutId id="2147483652" r:id="rId6"/>
    <p:sldLayoutId id="2147483653" r:id="rId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4.png"/><Relationship Id="rId4" Type="http://schemas.openxmlformats.org/officeDocument/2006/relationships/image" Target="../media/image27.jpg"/><Relationship Id="rId11" Type="http://schemas.openxmlformats.org/officeDocument/2006/relationships/image" Target="../media/image29.png"/><Relationship Id="rId10" Type="http://schemas.openxmlformats.org/officeDocument/2006/relationships/image" Target="../media/image28.jpg"/><Relationship Id="rId9" Type="http://schemas.openxmlformats.org/officeDocument/2006/relationships/image" Target="../media/image19.jpg"/><Relationship Id="rId5" Type="http://schemas.openxmlformats.org/officeDocument/2006/relationships/image" Target="../media/image16.jpg"/><Relationship Id="rId6" Type="http://schemas.openxmlformats.org/officeDocument/2006/relationships/image" Target="../media/image15.jpg"/><Relationship Id="rId7" Type="http://schemas.openxmlformats.org/officeDocument/2006/relationships/image" Target="../media/image18.jpg"/><Relationship Id="rId8" Type="http://schemas.openxmlformats.org/officeDocument/2006/relationships/image" Target="../media/image1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Relationship Id="rId4" Type="http://schemas.openxmlformats.org/officeDocument/2006/relationships/image" Target="../media/image10.png"/><Relationship Id="rId5" Type="http://schemas.openxmlformats.org/officeDocument/2006/relationships/image" Target="../media/image22.png"/><Relationship Id="rId6" Type="http://schemas.openxmlformats.org/officeDocument/2006/relationships/image" Target="../media/image12.png"/><Relationship Id="rId7" Type="http://schemas.openxmlformats.org/officeDocument/2006/relationships/image" Target="../media/image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database.eohandbook.com/ghg/" TargetMode="External"/><Relationship Id="rId4" Type="http://schemas.openxmlformats.org/officeDocument/2006/relationships/image" Target="../media/image2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meetings.wmo.int/INFCOM-3/_layouts/15/WopiFrame.aspx?sourcedoc=%7B9f619996-3500-4d1e-b759-f8597e25d435%7D&amp;action=view&amp;source=https%3A%2F%2Fmeetings.wmo.int%2FINFCOM-3%2FInformationDocuments%2FForms%2FAllItems.aspx" TargetMode="External"/><Relationship Id="rId4" Type="http://schemas.openxmlformats.org/officeDocument/2006/relationships/image" Target="../media/image2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eo4society.esa.int/projects/world-emission/" TargetMode="External"/><Relationship Id="rId4" Type="http://schemas.openxmlformats.org/officeDocument/2006/relationships/hyperlink" Target="https://eo4society.esa.int/projects/smart-ch4/" TargetMode="External"/><Relationship Id="rId5" Type="http://schemas.openxmlformats.org/officeDocument/2006/relationships/hyperlink" Target="https://eo4society.esa.int/projects/ai4ch4/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"/>
          <p:cNvSpPr txBox="1"/>
          <p:nvPr>
            <p:ph type="title"/>
          </p:nvPr>
        </p:nvSpPr>
        <p:spPr>
          <a:xfrm>
            <a:off x="176050" y="175950"/>
            <a:ext cx="9396000" cy="39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7500">
                <a:latin typeface="Montserrat"/>
                <a:ea typeface="Montserrat"/>
                <a:cs typeface="Montserrat"/>
                <a:sym typeface="Montserrat"/>
              </a:rPr>
              <a:t>Greenhouse Gas (GHG) Task Team</a:t>
            </a:r>
            <a:endParaRPr i="1" sz="4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8" name="Google Shape;58;p1"/>
          <p:cNvSpPr/>
          <p:nvPr/>
        </p:nvSpPr>
        <p:spPr>
          <a:xfrm>
            <a:off x="5685225" y="4378400"/>
            <a:ext cx="6324439" cy="247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GB" sz="2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Yasjka Meijer, ESA</a:t>
            </a:r>
            <a:endParaRPr/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GB" sz="2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GHG Task Team Lead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GB" sz="2200" u="none" cap="none" strike="noStrike">
                <a:solidFill>
                  <a:srgbClr val="33445F"/>
                </a:solidFill>
                <a:latin typeface="Montserrat"/>
                <a:ea typeface="Montserrat"/>
                <a:cs typeface="Montserrat"/>
                <a:sym typeface="Montserrat"/>
              </a:rPr>
              <a:t>Agenda Item 7.2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GB" sz="2200" u="none" cap="none" strike="noStrike">
                <a:solidFill>
                  <a:srgbClr val="33445F"/>
                </a:solidFill>
                <a:latin typeface="Montserrat"/>
                <a:ea typeface="Montserrat"/>
                <a:cs typeface="Montserrat"/>
                <a:sym typeface="Montserrat"/>
              </a:rPr>
              <a:t>SIT-39 2024, Tokyo, Japan</a:t>
            </a:r>
            <a:endParaRPr/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GB" sz="2200" u="none" cap="none" strike="noStrike">
                <a:solidFill>
                  <a:srgbClr val="33445F"/>
                </a:solidFill>
                <a:latin typeface="Montserrat"/>
                <a:ea typeface="Montserrat"/>
                <a:cs typeface="Montserrat"/>
                <a:sym typeface="Montserrat"/>
              </a:rPr>
              <a:t>11</a:t>
            </a:r>
            <a:r>
              <a:rPr b="1" baseline="30000" i="0" lang="en-GB" sz="2200" u="none" cap="none" strike="noStrike">
                <a:solidFill>
                  <a:srgbClr val="33445F"/>
                </a:solidFill>
                <a:latin typeface="Montserrat"/>
                <a:ea typeface="Montserrat"/>
                <a:cs typeface="Montserrat"/>
                <a:sym typeface="Montserrat"/>
              </a:rPr>
              <a:t>th</a:t>
            </a:r>
            <a:r>
              <a:rPr b="1" i="0" lang="en-GB" sz="2200" u="none" cap="none" strike="noStrike">
                <a:solidFill>
                  <a:srgbClr val="33445F"/>
                </a:solidFill>
                <a:latin typeface="Montserrat"/>
                <a:ea typeface="Montserrat"/>
                <a:cs typeface="Montserrat"/>
                <a:sym typeface="Montserrat"/>
              </a:rPr>
              <a:t> April 2024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0"/>
          <p:cNvSpPr txBox="1"/>
          <p:nvPr/>
        </p:nvSpPr>
        <p:spPr>
          <a:xfrm>
            <a:off x="94020" y="103248"/>
            <a:ext cx="8668512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GB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Next steps – GHG Roadmap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1" name="Google Shape;121;p10"/>
          <p:cNvSpPr txBox="1"/>
          <p:nvPr/>
        </p:nvSpPr>
        <p:spPr>
          <a:xfrm>
            <a:off x="310541" y="1049147"/>
            <a:ext cx="10477202" cy="51598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58775" lvl="0" marL="35877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GB" sz="20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Toward GHG Roadmap Update v2 (new or updated </a:t>
            </a:r>
            <a:r>
              <a:rPr b="0" i="0" lang="en-GB" sz="2000" u="sng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CARB-23-04</a:t>
            </a:r>
            <a:r>
              <a:rPr b="1" i="0" lang="en-GB" sz="20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)</a:t>
            </a:r>
            <a:endParaRPr b="1" i="0" sz="20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8775" lvl="0" marL="358775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Char char="❖"/>
            </a:pPr>
            <a:r>
              <a:rPr b="0" i="0" lang="en-GB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Recent developments require a </a:t>
            </a:r>
            <a:r>
              <a:rPr b="1" i="0" lang="en-GB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full update of the GHG Roadmap</a:t>
            </a:r>
            <a:endParaRPr/>
          </a:p>
          <a:p>
            <a:pPr indent="-358775" lvl="0" marL="358775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Char char="❖"/>
            </a:pPr>
            <a:r>
              <a:rPr b="1" i="0" lang="en-GB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Action list </a:t>
            </a:r>
            <a:r>
              <a:rPr b="0" i="0" lang="en-GB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has already been updated</a:t>
            </a:r>
            <a:endParaRPr/>
          </a:p>
          <a:p>
            <a:pPr indent="-358775" lvl="0" marL="358775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Char char="❖"/>
            </a:pPr>
            <a:r>
              <a:rPr b="0" i="0" lang="en-GB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Split between various </a:t>
            </a:r>
            <a:r>
              <a:rPr b="1" i="0" lang="en-GB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spatial scales</a:t>
            </a:r>
            <a:r>
              <a:rPr b="0" i="0" lang="en-GB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(point/area vs national/regional)</a:t>
            </a:r>
            <a:endParaRPr/>
          </a:p>
          <a:p>
            <a:pPr indent="-358775" lvl="0" marL="358775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Char char="❖"/>
            </a:pPr>
            <a:r>
              <a:rPr b="0" i="0" lang="en-GB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Split between </a:t>
            </a:r>
            <a:r>
              <a:rPr b="1" i="0" lang="en-GB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</a:t>
            </a:r>
            <a:r>
              <a:rPr b="1" baseline="-25000" i="0" lang="en-GB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r>
              <a:rPr b="1" i="0" lang="en-GB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&amp; CH</a:t>
            </a:r>
            <a:r>
              <a:rPr b="1" baseline="-25000" i="0" lang="en-GB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4</a:t>
            </a:r>
            <a:endParaRPr/>
          </a:p>
          <a:p>
            <a:pPr indent="-358775" lvl="0" marL="358775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Char char="❖"/>
            </a:pPr>
            <a:r>
              <a:rPr b="0" i="0" lang="en-GB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Need to integrate (among others) </a:t>
            </a:r>
            <a:r>
              <a:rPr b="1" i="0" lang="en-GB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G3W</a:t>
            </a:r>
            <a:r>
              <a:rPr b="0" i="0" lang="en-GB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and </a:t>
            </a:r>
            <a:r>
              <a:rPr b="1" i="0" lang="en-GB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IMEO</a:t>
            </a:r>
            <a:r>
              <a:rPr b="0" i="0" lang="en-GB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in the Roadmap </a:t>
            </a:r>
            <a:endParaRPr/>
          </a:p>
          <a:p>
            <a:pPr indent="-358775" lvl="0" marL="358775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Char char="❖"/>
            </a:pPr>
            <a:r>
              <a:rPr b="0" i="0" lang="en-GB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Seek, better understand and support </a:t>
            </a:r>
            <a:r>
              <a:rPr b="1" i="0" lang="en-GB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(new) stakeholders with GHG data</a:t>
            </a:r>
            <a:endParaRPr/>
          </a:p>
          <a:p>
            <a:pPr indent="-358775" lvl="0" marL="358775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Char char="❖"/>
            </a:pPr>
            <a:r>
              <a:rPr b="0" i="0" lang="en-GB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Aim is to position </a:t>
            </a:r>
            <a:r>
              <a:rPr b="1" i="0" lang="en-GB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CEOS</a:t>
            </a:r>
            <a:r>
              <a:rPr b="0" i="0" lang="en-GB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:</a:t>
            </a:r>
            <a:endParaRPr/>
          </a:p>
          <a:p>
            <a:pPr indent="-190500" lvl="2" marL="711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GB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i="0" lang="en-GB" sz="1800" u="none" cap="none" strike="noStrike">
                <a:solidFill>
                  <a:srgbClr val="4370C4"/>
                </a:solidFill>
                <a:latin typeface="Montserrat"/>
                <a:ea typeface="Montserrat"/>
                <a:cs typeface="Montserrat"/>
                <a:sym typeface="Montserrat"/>
              </a:rPr>
              <a:t>Providing data up to L2 </a:t>
            </a:r>
            <a:r>
              <a:rPr b="0" i="0" lang="en-GB" sz="1800" u="none" cap="none" strike="noStrike">
                <a:solidFill>
                  <a:srgbClr val="4370C4"/>
                </a:solidFill>
                <a:latin typeface="Montserrat"/>
                <a:ea typeface="Montserrat"/>
                <a:cs typeface="Montserrat"/>
                <a:sym typeface="Montserrat"/>
              </a:rPr>
              <a:t>(including all related aspects, like cal/val, algos, product standardization, collecting new reqts. etc.) </a:t>
            </a:r>
            <a:endParaRPr/>
          </a:p>
          <a:p>
            <a:pPr indent="-190500" lvl="2" marL="711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1" i="0" lang="en-GB" sz="1800" u="none" cap="none" strike="noStrike">
                <a:solidFill>
                  <a:srgbClr val="4370C4"/>
                </a:solidFill>
                <a:latin typeface="Montserrat"/>
                <a:ea typeface="Montserrat"/>
                <a:cs typeface="Montserrat"/>
                <a:sym typeface="Montserrat"/>
              </a:rPr>
              <a:t>Facilitating and enabling stakeholders </a:t>
            </a:r>
            <a:r>
              <a:rPr b="0" i="0" lang="en-GB" sz="1800" u="none" cap="none" strike="noStrike">
                <a:solidFill>
                  <a:srgbClr val="4370C4"/>
                </a:solidFill>
                <a:latin typeface="Montserrat"/>
                <a:ea typeface="Montserrat"/>
                <a:cs typeface="Montserrat"/>
                <a:sym typeface="Montserrat"/>
              </a:rPr>
              <a:t>to gradually operationalize L2+ aspects by providing expertise and showing L2+ products and related actionable information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2000" u="none" cap="none" strike="noStrike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🡪 DECISION needed to update GHG Roadmap</a:t>
            </a:r>
            <a:endParaRPr b="0" i="0" sz="20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2000" u="none" cap="none" strike="noStrike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🡪 If yes, then principals are invited to support the updating process</a:t>
            </a:r>
            <a:endParaRPr b="1" i="0" sz="2000" u="none" cap="none" strike="noStrike">
              <a:solidFill>
                <a:srgbClr val="C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1"/>
          <p:cNvSpPr txBox="1"/>
          <p:nvPr>
            <p:ph idx="1" type="body"/>
          </p:nvPr>
        </p:nvSpPr>
        <p:spPr>
          <a:xfrm>
            <a:off x="236356" y="1034320"/>
            <a:ext cx="11495400" cy="54114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9250" lvl="4" marL="358775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GB" sz="20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Challenges:</a:t>
            </a:r>
            <a:endParaRPr/>
          </a:p>
          <a:p>
            <a:pPr indent="-349250" lvl="4" marL="358775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95"/>
              <a:buFont typeface="Noto Sans Symbols"/>
              <a:buChar char="❖"/>
            </a:pPr>
            <a:r>
              <a:rPr b="0" i="0" lang="en-GB" sz="1795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Propper user engagement </a:t>
            </a:r>
            <a:r>
              <a:rPr lang="en-GB" sz="1795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&amp; reaching new </a:t>
            </a:r>
            <a:r>
              <a:rPr b="0" i="0" lang="en-GB" sz="1795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stakeholders:</a:t>
            </a:r>
            <a:endParaRPr/>
          </a:p>
          <a:p>
            <a:pPr indent="-347663" lvl="4" marL="11176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95"/>
              <a:buFont typeface="Noto Sans Symbols"/>
              <a:buChar char="⮚"/>
            </a:pPr>
            <a:r>
              <a:rPr b="0" i="0" lang="en-GB" sz="1795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UNFCCC (GST) </a:t>
            </a:r>
            <a:endParaRPr/>
          </a:p>
          <a:p>
            <a:pPr indent="-347663" lvl="4" marL="11176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95"/>
              <a:buFont typeface="Noto Sans Symbols"/>
              <a:buChar char="⮚"/>
            </a:pPr>
            <a:r>
              <a:rPr b="0" i="0" lang="en-GB" sz="1795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</a:t>
            </a:r>
            <a:r>
              <a:rPr b="0" baseline="-25000" i="0" lang="en-GB" sz="1795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r>
              <a:rPr b="0" i="0" lang="en-GB" sz="1795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: policymakers at smaller spatial &amp; temporal scales (covenant of mayors, finance)</a:t>
            </a:r>
            <a:endParaRPr/>
          </a:p>
          <a:p>
            <a:pPr indent="-347663" lvl="4" marL="11176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95"/>
              <a:buFont typeface="Noto Sans Symbols"/>
              <a:buChar char="⮚"/>
            </a:pPr>
            <a:r>
              <a:rPr b="0" i="0" lang="en-GB" sz="1795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CH</a:t>
            </a:r>
            <a:r>
              <a:rPr b="0" baseline="-25000" i="0" lang="en-GB" sz="1795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4</a:t>
            </a:r>
            <a:r>
              <a:rPr b="0" i="0" lang="en-GB" sz="1795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: policymakers, non-O&amp;G related emissions, e.g. landfills, wetlands</a:t>
            </a:r>
            <a:endParaRPr/>
          </a:p>
          <a:p>
            <a:pPr indent="-349250" lvl="4" marL="358775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95"/>
              <a:buFont typeface="Noto Sans Symbols"/>
              <a:buChar char="❖"/>
            </a:pPr>
            <a:r>
              <a:rPr b="0" i="0" lang="en-GB" sz="1795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Mission delays and data discontinuity (agenda 7.5)</a:t>
            </a:r>
            <a:endParaRPr/>
          </a:p>
          <a:p>
            <a:pPr indent="-349250" lvl="4" marL="358775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95"/>
              <a:buFont typeface="Noto Sans Symbols"/>
              <a:buChar char="❖"/>
            </a:pPr>
            <a:r>
              <a:rPr lang="en-GB" sz="1795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False</a:t>
            </a:r>
            <a:r>
              <a:rPr b="0" i="0" lang="en-GB" sz="1795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notion that New Space can do it all</a:t>
            </a:r>
            <a:endParaRPr/>
          </a:p>
          <a:p>
            <a:pPr indent="-349250" lvl="4" marL="358775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95"/>
              <a:buFont typeface="Noto Sans Symbols"/>
              <a:buChar char="❖"/>
            </a:pPr>
            <a:r>
              <a:rPr b="0" i="0" lang="en-GB" sz="1795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Tackle the aquatic aspect of the carbon cycle</a:t>
            </a:r>
            <a:endParaRPr/>
          </a:p>
          <a:p>
            <a:pPr indent="-349250" lvl="4" marL="358775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95"/>
              <a:buFont typeface="Noto Sans Symbols"/>
              <a:buChar char="❖"/>
            </a:pPr>
            <a:r>
              <a:rPr b="0" i="0" lang="en-GB" sz="1795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Timely switch to missions capable of monitoring the </a:t>
            </a:r>
            <a:r>
              <a:rPr b="1" i="0" lang="en-GB" sz="1795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carbon cycle in a changing climate</a:t>
            </a:r>
            <a:endParaRPr/>
          </a:p>
          <a:p>
            <a:pPr indent="0" lvl="4" marL="11083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9250" lvl="4" marL="358775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GB" sz="20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Next steps of GHG Task Team:</a:t>
            </a:r>
            <a:endParaRPr/>
          </a:p>
          <a:p>
            <a:pPr indent="-349250" lvl="4" marL="358775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95"/>
              <a:buFont typeface="Noto Sans Symbols"/>
              <a:buChar char="❖"/>
            </a:pPr>
            <a:r>
              <a:rPr b="0" i="0" lang="en-GB" sz="1795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Update GHG Roadmap &amp; continue its implementation</a:t>
            </a:r>
            <a:endParaRPr/>
          </a:p>
          <a:p>
            <a:pPr indent="-349250" lvl="4" marL="358775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95"/>
              <a:buFont typeface="Noto Sans Symbols"/>
              <a:buChar char="❖"/>
            </a:pPr>
            <a:r>
              <a:rPr b="0" i="0" lang="en-GB" sz="1795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Actively interface with G3W and IMEO</a:t>
            </a:r>
            <a:endParaRPr b="0" i="0" sz="1795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9250" lvl="4" marL="358775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95"/>
              <a:buFont typeface="Noto Sans Symbols"/>
              <a:buChar char="❖"/>
            </a:pPr>
            <a:r>
              <a:rPr b="0" i="0" lang="en-GB" sz="1795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Ensure continuity to earlier/existing missions</a:t>
            </a:r>
            <a:endParaRPr/>
          </a:p>
          <a:p>
            <a:pPr indent="-349250" lvl="4" marL="358775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95"/>
              <a:buFont typeface="Noto Sans Symbols"/>
              <a:buChar char="❖"/>
            </a:pPr>
            <a:r>
              <a:rPr b="0" i="0" lang="en-GB" sz="1795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Coordinate activities with AFOLU and Aquatic Carbon Roadmap </a:t>
            </a:r>
            <a:endParaRPr/>
          </a:p>
        </p:txBody>
      </p:sp>
      <p:sp>
        <p:nvSpPr>
          <p:cNvPr id="127" name="Google Shape;127;p11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</a:pPr>
            <a:r>
              <a:rPr lang="en-GB" sz="4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Challenges &amp; Way forward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2"/>
          <p:cNvSpPr txBox="1"/>
          <p:nvPr>
            <p:ph idx="1" type="body"/>
          </p:nvPr>
        </p:nvSpPr>
        <p:spPr>
          <a:xfrm>
            <a:off x="2262265" y="2547257"/>
            <a:ext cx="7667470" cy="13498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5080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b="1" lang="en-GB"/>
              <a:t>Thank you &amp;</a:t>
            </a:r>
            <a:endParaRPr/>
          </a:p>
          <a:p>
            <a:pPr indent="0" lvl="0" marL="5080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b="1" lang="en-GB"/>
              <a:t>NOW TIME FOR DISCUSSION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3"/>
          <p:cNvSpPr txBox="1"/>
          <p:nvPr>
            <p:ph idx="1" type="body"/>
          </p:nvPr>
        </p:nvSpPr>
        <p:spPr>
          <a:xfrm>
            <a:off x="2262265" y="3080478"/>
            <a:ext cx="7667470" cy="6970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5080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b="1" lang="en-GB"/>
              <a:t>BACKUP SLIDES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4"/>
          <p:cNvSpPr txBox="1"/>
          <p:nvPr/>
        </p:nvSpPr>
        <p:spPr>
          <a:xfrm>
            <a:off x="94020" y="103248"/>
            <a:ext cx="8668512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Recent GHG Task Meeting-4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3" name="Google Shape;143;p14"/>
          <p:cNvSpPr txBox="1"/>
          <p:nvPr/>
        </p:nvSpPr>
        <p:spPr>
          <a:xfrm>
            <a:off x="319776" y="1062344"/>
            <a:ext cx="10531726" cy="34162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58775" lvl="0" marL="358775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r>
              <a:rPr b="1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Operational systems</a:t>
            </a:r>
            <a:r>
              <a:rPr b="0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under implementation by various entities, such as CAMS and US GHG Center. WMO G3W is putting these initiatives in a coordinated international UN framework.</a:t>
            </a:r>
            <a:endParaRPr/>
          </a:p>
          <a:p>
            <a:pPr indent="-358775" lvl="0" marL="358775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r>
              <a:rPr b="0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Several actions were identified as to be </a:t>
            </a:r>
            <a:r>
              <a:rPr b="1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pursued more practically under G3W</a:t>
            </a:r>
            <a:endParaRPr/>
          </a:p>
          <a:p>
            <a:pPr indent="-358775" lvl="0" marL="358775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r>
              <a:rPr b="0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WG-Cal/val has been very active. One key challenge is to </a:t>
            </a:r>
            <a:r>
              <a:rPr b="1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resolve natural CO</a:t>
            </a:r>
            <a:r>
              <a:rPr b="1" baseline="-25000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r>
              <a:rPr b="1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fluxes </a:t>
            </a:r>
            <a:r>
              <a:rPr b="0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which are varying by about 0.2 ppm/100 km and </a:t>
            </a:r>
            <a:r>
              <a:rPr b="1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ocean fluxes </a:t>
            </a:r>
            <a:r>
              <a:rPr b="0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varying by less than 0.1 ppm/100 km while the current XCO</a:t>
            </a:r>
            <a:r>
              <a:rPr b="0" baseline="-25000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r>
              <a:rPr b="0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accuracy remains 0.8 ppm</a:t>
            </a:r>
            <a:endParaRPr/>
          </a:p>
          <a:p>
            <a:pPr indent="-358775" lvl="0" marL="358775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r>
              <a:rPr b="0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16</a:t>
            </a:r>
            <a:r>
              <a:rPr b="0" baseline="30000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</a:t>
            </a:r>
            <a:r>
              <a:rPr b="0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Joint </a:t>
            </a:r>
            <a:r>
              <a:rPr b="1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Vicarious Calibration </a:t>
            </a:r>
            <a:r>
              <a:rPr b="0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Campaign June 12-17, 2024 in Rail Road Valley</a:t>
            </a:r>
            <a:endParaRPr/>
          </a:p>
          <a:p>
            <a:pPr indent="-358775" lvl="0" marL="358775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r>
              <a:rPr b="0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Need to coordinate </a:t>
            </a:r>
            <a:r>
              <a:rPr b="1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controlled release experiments</a:t>
            </a:r>
            <a:r>
              <a:rPr b="0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of methane</a:t>
            </a:r>
            <a:endParaRPr/>
          </a:p>
          <a:p>
            <a:pPr indent="-257175" lvl="0" marL="358775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4" name="Google Shape;144;p14"/>
          <p:cNvPicPr preferRelativeResize="0"/>
          <p:nvPr/>
        </p:nvPicPr>
        <p:blipFill rotWithShape="1">
          <a:blip r:embed="rId3">
            <a:alphaModFix/>
          </a:blip>
          <a:srcRect b="0" l="0" r="12932" t="0"/>
          <a:stretch/>
        </p:blipFill>
        <p:spPr>
          <a:xfrm>
            <a:off x="9993175" y="3114729"/>
            <a:ext cx="1716653" cy="310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254404" y="3698348"/>
            <a:ext cx="641230" cy="6351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osat（中）" id="146" name="Google Shape;146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268299" y="5010015"/>
            <a:ext cx="674595" cy="486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170734" y="5641013"/>
            <a:ext cx="773573" cy="48618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issions | Orbiting Carbon Observatory 3" id="148" name="Google Shape;148;p1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284982" y="4372118"/>
            <a:ext cx="641230" cy="57083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RON - TROPOMI SWIR monitoring" id="149" name="Google Shape;149;p1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236906" y="3089243"/>
            <a:ext cx="641230" cy="524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449314" y="5586114"/>
            <a:ext cx="626436" cy="595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281710" y="4353985"/>
            <a:ext cx="3071309" cy="2226699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14"/>
          <p:cNvSpPr txBox="1"/>
          <p:nvPr/>
        </p:nvSpPr>
        <p:spPr>
          <a:xfrm>
            <a:off x="7328561" y="4360500"/>
            <a:ext cx="1176652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WGCV-53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screenshot of a video call&#10;&#10;Description automatically generated" id="153" name="Google Shape;153;p14"/>
          <p:cNvPicPr preferRelativeResize="0"/>
          <p:nvPr/>
        </p:nvPicPr>
        <p:blipFill rotWithShape="1">
          <a:blip r:embed="rId11">
            <a:alphaModFix/>
          </a:blip>
          <a:srcRect b="9811" l="17247" r="2662" t="3528"/>
          <a:stretch/>
        </p:blipFill>
        <p:spPr>
          <a:xfrm>
            <a:off x="334385" y="4215737"/>
            <a:ext cx="4580626" cy="2074741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14"/>
          <p:cNvSpPr txBox="1"/>
          <p:nvPr/>
        </p:nvSpPr>
        <p:spPr>
          <a:xfrm>
            <a:off x="3970111" y="5845593"/>
            <a:ext cx="1176652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GHG-TT 4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5"/>
          <p:cNvSpPr txBox="1"/>
          <p:nvPr/>
        </p:nvSpPr>
        <p:spPr>
          <a:xfrm>
            <a:off x="348330" y="1185782"/>
            <a:ext cx="10482703" cy="40010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1143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JAXA SIT Chair Priorities:</a:t>
            </a:r>
            <a:endParaRPr b="1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711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"/>
              <a:buChar char="❖"/>
            </a:pPr>
            <a:r>
              <a:rPr b="1" i="0" lang="en-GB" sz="1800" u="none" cap="none" strike="noStrike">
                <a:solidFill>
                  <a:srgbClr val="92D050"/>
                </a:solidFill>
                <a:latin typeface="Montserrat"/>
                <a:ea typeface="Montserrat"/>
                <a:cs typeface="Montserrat"/>
                <a:sym typeface="Montserrat"/>
              </a:rPr>
              <a:t>Climate Policy Impact </a:t>
            </a:r>
            <a:r>
              <a:rPr b="0" i="0" lang="en-GB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– addressing obstacles and opportunities for CEOS agency data, particularly </a:t>
            </a:r>
            <a:r>
              <a:rPr b="0" i="0" lang="en-GB" sz="1800" u="sng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AFOLU/Biomass map datasets,</a:t>
            </a:r>
            <a:r>
              <a:rPr b="0" i="0" lang="en-GB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to have maximum impact in the key climate policy processes such as the Global Stocktake of the Paris Agreement </a:t>
            </a:r>
            <a:endParaRPr b="0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81000" lvl="0" marL="711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81000" lvl="0" marL="711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"/>
              <a:buChar char="❖"/>
            </a:pPr>
            <a:r>
              <a:rPr b="1" i="0" lang="en-GB" sz="1800" u="none" cap="none" strike="noStrike">
                <a:solidFill>
                  <a:srgbClr val="92D050"/>
                </a:solidFill>
                <a:latin typeface="Montserrat"/>
                <a:ea typeface="Montserrat"/>
                <a:cs typeface="Montserrat"/>
                <a:sym typeface="Montserrat"/>
              </a:rPr>
              <a:t>GHG observations from space </a:t>
            </a:r>
            <a:r>
              <a:rPr b="0" i="0" lang="en-GB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- addressing coordination for data continuity challenges ahead and developing good practices so that operators of all kinds may contribute to societal needs </a:t>
            </a:r>
            <a:endParaRPr/>
          </a:p>
          <a:p>
            <a:pPr indent="-266700" lvl="0" marL="711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330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Next step is a dedicated GHG side meeting on 9 April, and</a:t>
            </a:r>
            <a:br>
              <a:rPr b="0" i="0" lang="en-GB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i="0" lang="en-GB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SIT-39</a:t>
            </a:r>
            <a:r>
              <a:rPr b="0" i="0" lang="en-GB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meeting with GHG session on 10-11 April in Tokyo</a:t>
            </a:r>
            <a:endParaRPr b="0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0" name="Google Shape;160;p15"/>
          <p:cNvSpPr txBox="1"/>
          <p:nvPr/>
        </p:nvSpPr>
        <p:spPr>
          <a:xfrm>
            <a:off x="94020" y="103248"/>
            <a:ext cx="86685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GB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SIT 2024–25 headlines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61" name="Google Shape;161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78879" y="4744795"/>
            <a:ext cx="2778664" cy="170193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uilding with many windows&#10;&#10;Description automatically generated" id="162" name="Google Shape;162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46521" y="3612868"/>
            <a:ext cx="4376821" cy="25010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"/>
          <p:cNvSpPr txBox="1"/>
          <p:nvPr/>
        </p:nvSpPr>
        <p:spPr>
          <a:xfrm>
            <a:off x="402770" y="1402468"/>
            <a:ext cx="6042635" cy="34162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58775" lvl="0" marL="358775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r>
              <a:rPr b="1" i="0" lang="en-GB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Responsible for</a:t>
            </a:r>
            <a:r>
              <a:rPr b="0" i="0" lang="en-GB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implementation of the </a:t>
            </a:r>
            <a:br>
              <a:rPr b="0" i="0" lang="en-GB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i="0" lang="en-GB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GHG Roadmap </a:t>
            </a:r>
            <a:r>
              <a:rPr b="0" i="0" lang="en-GB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and its maintenance</a:t>
            </a:r>
            <a:endParaRPr b="1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8775" lvl="0" marL="358775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r>
              <a:rPr b="1" i="0" lang="en-GB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TT interfaces with, stimulates and monitors</a:t>
            </a:r>
            <a:br>
              <a:rPr b="1" i="0" lang="en-GB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i="0" lang="en-GB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GHG related activities </a:t>
            </a:r>
            <a:r>
              <a:rPr b="0" i="0" lang="en-GB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across the various </a:t>
            </a:r>
            <a:br>
              <a:rPr b="0" i="0" lang="en-GB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en-GB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(CGMS &amp;) CEOS WGs: WG-Climate, WG-CalVal, </a:t>
            </a:r>
            <a:br>
              <a:rPr b="0" i="0" lang="en-GB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en-GB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AC-VC, WG-CapD, NewSpace Task Team, etc</a:t>
            </a:r>
            <a:endParaRPr/>
          </a:p>
          <a:p>
            <a:pPr indent="-358775" lvl="0" marL="358775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r>
              <a:rPr b="0" i="0" lang="en-GB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Actively </a:t>
            </a:r>
            <a:r>
              <a:rPr b="1" i="0" lang="en-GB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ensure representation </a:t>
            </a:r>
            <a:r>
              <a:rPr b="0" i="0" lang="en-GB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of these </a:t>
            </a:r>
            <a:br>
              <a:rPr b="0" i="0" lang="en-GB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en-GB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CEOS and CGMS bodies in GHG TT activities</a:t>
            </a:r>
            <a:endParaRPr/>
          </a:p>
        </p:txBody>
      </p:sp>
      <p:sp>
        <p:nvSpPr>
          <p:cNvPr id="64" name="Google Shape;64;p2"/>
          <p:cNvSpPr txBox="1"/>
          <p:nvPr/>
        </p:nvSpPr>
        <p:spPr>
          <a:xfrm>
            <a:off x="94020" y="103248"/>
            <a:ext cx="8668512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GB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GHG Task Team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5" name="Google Shape;65;p2"/>
          <p:cNvPicPr preferRelativeResize="0"/>
          <p:nvPr/>
        </p:nvPicPr>
        <p:blipFill rotWithShape="1">
          <a:blip r:embed="rId3">
            <a:alphaModFix/>
          </a:blip>
          <a:srcRect b="19691" l="3896" r="12252" t="6079"/>
          <a:stretch/>
        </p:blipFill>
        <p:spPr>
          <a:xfrm>
            <a:off x="6579220" y="1402468"/>
            <a:ext cx="5519854" cy="3236438"/>
          </a:xfrm>
          <a:prstGeom prst="rect">
            <a:avLst/>
          </a:prstGeom>
          <a:noFill/>
          <a:ln cap="flat" cmpd="sng" w="127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"/>
          <p:cNvSpPr txBox="1"/>
          <p:nvPr>
            <p:ph idx="1" type="body"/>
          </p:nvPr>
        </p:nvSpPr>
        <p:spPr>
          <a:xfrm>
            <a:off x="192191" y="1191986"/>
            <a:ext cx="6796944" cy="4723603"/>
          </a:xfrm>
          <a:prstGeom prst="rect">
            <a:avLst/>
          </a:prstGeom>
          <a:noFill/>
          <a:ln>
            <a:noFill/>
          </a:ln>
        </p:spPr>
        <p:txBody>
          <a:bodyPr anchorCtr="0" anchor="t" bIns="45575" lIns="91175" spcFirstLastPara="1" rIns="91175" wrap="square" tIns="45575">
            <a:noAutofit/>
          </a:bodyPr>
          <a:lstStyle/>
          <a:p>
            <a: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</a:pPr>
            <a:r>
              <a:rPr lang="en-GB" sz="2000"/>
              <a:t>Roadmaps/pillars of CEOS on carbon</a:t>
            </a:r>
            <a:endParaRPr sz="1600"/>
          </a:p>
          <a:p>
            <a:pPr indent="-381000" lvl="1" marL="914400" rtl="0" algn="l">
              <a:lnSpc>
                <a:spcPct val="115000"/>
              </a:lnSpc>
              <a:spcBef>
                <a:spcPts val="997"/>
              </a:spcBef>
              <a:spcAft>
                <a:spcPts val="0"/>
              </a:spcAft>
              <a:buSzPts val="2400"/>
              <a:buChar char="▪"/>
            </a:pPr>
            <a:r>
              <a:rPr lang="en-GB" sz="2000"/>
              <a:t>GHG</a:t>
            </a:r>
            <a:endParaRPr/>
          </a:p>
          <a:p>
            <a:pPr indent="-381000" lvl="1" marL="914400" rtl="0" algn="l">
              <a:lnSpc>
                <a:spcPct val="115000"/>
              </a:lnSpc>
              <a:spcBef>
                <a:spcPts val="997"/>
              </a:spcBef>
              <a:spcAft>
                <a:spcPts val="0"/>
              </a:spcAft>
              <a:buSzPts val="2400"/>
              <a:buChar char="▪"/>
            </a:pPr>
            <a:r>
              <a:rPr lang="en-GB" sz="2000"/>
              <a:t>AFOLU (now available)</a:t>
            </a:r>
            <a:endParaRPr sz="1800"/>
          </a:p>
          <a:p>
            <a:pPr indent="-381000" lvl="1" marL="914400" rtl="0" algn="l">
              <a:lnSpc>
                <a:spcPct val="115000"/>
              </a:lnSpc>
              <a:spcBef>
                <a:spcPts val="997"/>
              </a:spcBef>
              <a:spcAft>
                <a:spcPts val="0"/>
              </a:spcAft>
              <a:buSzPts val="2400"/>
              <a:buChar char="▪"/>
            </a:pPr>
            <a:r>
              <a:rPr lang="en-GB" sz="2000"/>
              <a:t>Aquatic Carbon (in development) </a:t>
            </a:r>
            <a:endParaRPr/>
          </a:p>
          <a:p>
            <a: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</a:pPr>
            <a:r>
              <a:rPr lang="en-GB" sz="2000"/>
              <a:t>Individual pillars need to be </a:t>
            </a:r>
            <a:br>
              <a:rPr lang="en-GB" sz="2000"/>
            </a:br>
            <a:r>
              <a:rPr lang="en-GB" sz="2000"/>
              <a:t>connected 🡪 define interfaces</a:t>
            </a:r>
            <a:endParaRPr/>
          </a:p>
          <a:p>
            <a:pPr indent="0" lvl="0" marL="508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000"/>
          </a:p>
          <a:p>
            <a:pPr indent="0" lvl="0" marL="508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b="1" i="0" lang="en-GB" sz="2000" u="none" cap="none" strike="noStrike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🡪 </a:t>
            </a:r>
            <a:r>
              <a:rPr b="1" lang="en-GB" sz="2000">
                <a:solidFill>
                  <a:srgbClr val="C00000"/>
                </a:solidFill>
              </a:rPr>
              <a:t>New action to collaborate on carbon</a:t>
            </a:r>
            <a:br>
              <a:rPr b="1" lang="en-GB" sz="2000">
                <a:solidFill>
                  <a:srgbClr val="C00000"/>
                </a:solidFill>
              </a:rPr>
            </a:br>
            <a:r>
              <a:rPr b="1" lang="en-GB" sz="2000">
                <a:solidFill>
                  <a:srgbClr val="C00000"/>
                </a:solidFill>
              </a:rPr>
              <a:t>	roadmap interfaces</a:t>
            </a:r>
            <a:endParaRPr b="1" sz="2000">
              <a:solidFill>
                <a:srgbClr val="C00000"/>
              </a:solidFill>
            </a:endParaRPr>
          </a:p>
        </p:txBody>
      </p:sp>
      <p:sp>
        <p:nvSpPr>
          <p:cNvPr id="71" name="Google Shape;71;p3"/>
          <p:cNvSpPr txBox="1"/>
          <p:nvPr>
            <p:ph type="title"/>
          </p:nvPr>
        </p:nvSpPr>
        <p:spPr>
          <a:xfrm>
            <a:off x="192191" y="184810"/>
            <a:ext cx="9361402" cy="776975"/>
          </a:xfrm>
          <a:prstGeom prst="rect">
            <a:avLst/>
          </a:prstGeom>
          <a:noFill/>
          <a:ln>
            <a:noFill/>
          </a:ln>
        </p:spPr>
        <p:txBody>
          <a:bodyPr anchorCtr="0" anchor="t" bIns="45575" lIns="91175" spcFirstLastPara="1" rIns="91175" wrap="square" tIns="455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</a:pPr>
            <a:r>
              <a:rPr lang="en-GB" sz="3590">
                <a:latin typeface="Arial"/>
                <a:ea typeface="Arial"/>
                <a:cs typeface="Arial"/>
                <a:sym typeface="Arial"/>
              </a:rPr>
              <a:t>CEOS Carbon Roadmaps</a:t>
            </a:r>
            <a:endParaRPr sz="3590"/>
          </a:p>
        </p:txBody>
      </p:sp>
      <p:pic>
        <p:nvPicPr>
          <p:cNvPr id="72" name="Google Shape;72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64334" y="3653242"/>
            <a:ext cx="2322407" cy="2572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94952" y="942411"/>
            <a:ext cx="2322407" cy="2572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282008" y="1433751"/>
            <a:ext cx="2322407" cy="2572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710781" y="1805213"/>
            <a:ext cx="1684171" cy="2383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264576" y="3112092"/>
            <a:ext cx="1846564" cy="2616718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4"/>
          <p:cNvSpPr txBox="1"/>
          <p:nvPr>
            <p:ph idx="1" type="body"/>
          </p:nvPr>
        </p:nvSpPr>
        <p:spPr>
          <a:xfrm>
            <a:off x="270837" y="1097550"/>
            <a:ext cx="11495400" cy="52181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1313" lvl="0" marL="358775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Char char="❖"/>
            </a:pPr>
            <a:r>
              <a:rPr b="1" i="0" lang="en-GB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Area leads</a:t>
            </a:r>
            <a:r>
              <a:rPr b="0" i="0" lang="en-GB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(plus deputies) appointed for each of the seven thematic areas in </a:t>
            </a:r>
            <a:br>
              <a:rPr b="0" i="0" lang="en-GB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en-GB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Annex C (actions) in the GHG Roadmap:</a:t>
            </a:r>
            <a:endParaRPr/>
          </a:p>
          <a:p>
            <a:pPr indent="-339725" lvl="0" marL="1425575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⮚"/>
            </a:pPr>
            <a:r>
              <a:rPr b="0" i="0" lang="en-GB" sz="1800" u="none" cap="none" strike="noStrike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Stakeholder Engagement  - </a:t>
            </a:r>
            <a:r>
              <a:rPr b="1" i="0" lang="en-GB" sz="1800" u="none" cap="none" strike="noStrike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Mark (John, Wenying)</a:t>
            </a:r>
            <a:endParaRPr/>
          </a:p>
          <a:p>
            <a:pPr indent="-339725" lvl="0" marL="1425575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⮚"/>
            </a:pPr>
            <a:r>
              <a:rPr b="0" i="0" lang="en-GB" sz="1800" u="none" cap="none" strike="noStrike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System Development Facilitation – </a:t>
            </a:r>
            <a:r>
              <a:rPr b="1" i="0" lang="en-GB" sz="1800" u="none" cap="none" strike="noStrike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Richard (John, Kevin) </a:t>
            </a:r>
            <a:endParaRPr/>
          </a:p>
          <a:p>
            <a:pPr indent="-339725" lvl="0" marL="1425575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⮚"/>
            </a:pPr>
            <a:r>
              <a:rPr b="0" i="0" lang="en-GB" sz="1800" u="none" cap="none" strike="noStrike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Operational Preparation and Training  – </a:t>
            </a:r>
            <a:r>
              <a:rPr b="1" i="0" lang="en-GB" sz="1800" u="none" cap="none" strike="noStrike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TT discuss</a:t>
            </a:r>
            <a:endParaRPr/>
          </a:p>
          <a:p>
            <a:pPr indent="-339725" lvl="0" marL="1425575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⮚"/>
            </a:pPr>
            <a:r>
              <a:rPr b="0" i="0" lang="en-GB" sz="1800" u="none" cap="none" strike="noStrike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Sensor Development  – </a:t>
            </a:r>
            <a:r>
              <a:rPr b="1" i="0" lang="en-GB" sz="1800" u="none" cap="none" strike="noStrike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John (AC-VC) (Yasjka)</a:t>
            </a:r>
            <a:endParaRPr/>
          </a:p>
          <a:p>
            <a:pPr indent="-339725" lvl="0" marL="1425575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⮚"/>
            </a:pPr>
            <a:r>
              <a:rPr b="0" i="0" lang="en-GB" sz="1800" u="none" cap="none" strike="noStrike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L1 &amp; L2 GHG Product Development  </a:t>
            </a:r>
            <a:r>
              <a:rPr b="1" i="0" lang="en-GB" sz="1800" u="none" cap="none" strike="noStrike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– Ruediger &amp; Dave</a:t>
            </a:r>
            <a:endParaRPr b="0" i="0" sz="1800" u="none" cap="none" strike="noStrike">
              <a:solidFill>
                <a:srgbClr val="44546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9725" lvl="0" marL="1425575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⮚"/>
            </a:pPr>
            <a:r>
              <a:rPr b="0" i="0" lang="en-GB" sz="1800" u="none" cap="none" strike="noStrike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Flux Inversion Model Development – </a:t>
            </a:r>
            <a:r>
              <a:rPr b="1" i="0" lang="en-GB" sz="1800" u="none" cap="none" strike="noStrike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Kevin (Frederic)</a:t>
            </a:r>
            <a:endParaRPr b="0" i="0" sz="1800" u="none" cap="none" strike="noStrike">
              <a:solidFill>
                <a:srgbClr val="44546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9725" lvl="0" marL="1425575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⮚"/>
            </a:pPr>
            <a:r>
              <a:rPr b="0" i="0" lang="en-GB" sz="1800" u="none" cap="none" strike="noStrike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Calibration &amp; Validation –</a:t>
            </a:r>
            <a:r>
              <a:rPr b="1" i="0" lang="en-GB" sz="1800" u="none" cap="none" strike="noStrike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 Hiroshi (Kuze, WG-CV ACSG)</a:t>
            </a:r>
            <a:endParaRPr b="0" i="0" sz="18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1746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</a:pPr>
            <a:r>
              <a:t/>
            </a:r>
            <a:endParaRPr b="1" i="0" sz="1800" u="none" cap="none" strike="noStrike">
              <a:solidFill>
                <a:srgbClr val="C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1746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</a:pPr>
            <a:r>
              <a:rPr b="1" i="0" lang="en-GB" sz="2000" u="none" cap="none" strike="noStrike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🡪 Active participation is still missing of WG CapD and CGMS WGs</a:t>
            </a:r>
            <a:endParaRPr/>
          </a:p>
          <a:p>
            <a:pPr indent="-228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t/>
            </a:r>
            <a:endParaRPr/>
          </a:p>
        </p:txBody>
      </p:sp>
      <p:sp>
        <p:nvSpPr>
          <p:cNvPr id="82" name="Google Shape;82;p4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</a:pPr>
            <a:r>
              <a:rPr lang="en-GB" sz="4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GHG Task organisation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5"/>
          <p:cNvSpPr txBox="1"/>
          <p:nvPr/>
        </p:nvSpPr>
        <p:spPr>
          <a:xfrm>
            <a:off x="94020" y="103248"/>
            <a:ext cx="8668512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GB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Recent Achievements 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8" name="Google Shape;88;p5"/>
          <p:cNvSpPr txBox="1"/>
          <p:nvPr/>
        </p:nvSpPr>
        <p:spPr>
          <a:xfrm>
            <a:off x="310541" y="1049147"/>
            <a:ext cx="11335654" cy="53552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58775" lvl="0" marL="35877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Soft update GHG Roadmap (</a:t>
            </a:r>
            <a:r>
              <a:rPr b="1" i="0" lang="en-GB" sz="1800" u="sng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CARB-23-05</a:t>
            </a:r>
            <a:r>
              <a:rPr b="1" i="0" lang="en-GB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)</a:t>
            </a:r>
            <a:endParaRPr b="1" i="0" sz="18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8775" lvl="0" marL="358775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Char char="❖"/>
            </a:pPr>
            <a:r>
              <a:rPr b="1" i="0" lang="en-GB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Action list updated </a:t>
            </a:r>
            <a:r>
              <a:rPr b="0" i="0" lang="en-GB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through a thorough review per Area including prioritization</a:t>
            </a:r>
            <a:endParaRPr/>
          </a:p>
          <a:p>
            <a:pPr indent="-358775" lvl="0" marL="358775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Char char="❖"/>
            </a:pPr>
            <a:r>
              <a:rPr b="1" i="0" lang="en-GB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Product standardization  </a:t>
            </a:r>
            <a:r>
              <a:rPr b="0" i="0" lang="en-GB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🡪   several meetings took place and is work in progress  (</a:t>
            </a:r>
            <a:r>
              <a:rPr b="0" i="0" lang="en-GB" sz="1600" u="sng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CARB-23-05</a:t>
            </a:r>
            <a:r>
              <a:rPr b="0" i="0" lang="en-GB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)</a:t>
            </a:r>
            <a:endParaRPr b="0" i="0" sz="1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8775" lvl="0" marL="358775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8775" lvl="0" marL="358775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CEOS GHG Missions Portal;</a:t>
            </a:r>
            <a:r>
              <a:rPr b="0" i="0" lang="en-GB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centralized overview of </a:t>
            </a:r>
            <a:r>
              <a:rPr b="0" i="0" lang="en-GB" sz="1400" u="sng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GHG Missions in one Portal</a:t>
            </a:r>
            <a:r>
              <a:rPr b="0" i="0" lang="en-GB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  ceos.org/ghg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8775" lvl="0" marL="358775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2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8775" lvl="0" marL="358775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New Space; </a:t>
            </a:r>
            <a:r>
              <a:rPr b="0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Significant steps taken and progress made to enable further usage of their data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8775" lvl="0" marL="358775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GB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International Engagement</a:t>
            </a:r>
            <a:endParaRPr/>
          </a:p>
          <a:p>
            <a:pPr indent="-358775" lvl="0" marL="358775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Char char="❖"/>
            </a:pPr>
            <a:r>
              <a:rPr b="0" i="0" lang="en-GB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WMO’s Global GHG Watch. CEOS representatives in Study Group supporting the implementation plan</a:t>
            </a:r>
            <a:endParaRPr/>
          </a:p>
          <a:p>
            <a:pPr indent="-358775" lvl="0" marL="358775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Char char="❖"/>
            </a:pPr>
            <a:r>
              <a:rPr b="0" i="0" lang="en-GB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IMEO (members participating in WGs) &amp; collaboration to intensify further.</a:t>
            </a:r>
            <a:endParaRPr/>
          </a:p>
          <a:p>
            <a:pPr indent="-358775" lvl="0" marL="358775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Char char="❖"/>
            </a:pPr>
            <a:r>
              <a:rPr b="0" i="0" lang="en-GB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International Methane Standards Workshop by NPL in Teddington, UK. </a:t>
            </a:r>
            <a:br>
              <a:rPr b="0" i="0" lang="en-GB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en-GB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Report will be generated with Recommendations &amp; timeline summary </a:t>
            </a:r>
            <a:br>
              <a:rPr b="0" i="0" lang="en-GB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en-GB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(more under agenda item 7.4, </a:t>
            </a:r>
            <a:r>
              <a:rPr b="0" i="0" lang="en-GB" sz="1600" u="sng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CARB-23-05</a:t>
            </a:r>
            <a:r>
              <a:rPr b="0" i="0" lang="en-GB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) 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9" name="Google Shape;89;p5"/>
          <p:cNvPicPr preferRelativeResize="0"/>
          <p:nvPr/>
        </p:nvPicPr>
        <p:blipFill rotWithShape="1">
          <a:blip r:embed="rId4">
            <a:alphaModFix/>
          </a:blip>
          <a:srcRect b="6383" l="0" r="0" t="20750"/>
          <a:stretch/>
        </p:blipFill>
        <p:spPr>
          <a:xfrm>
            <a:off x="8265043" y="4959740"/>
            <a:ext cx="3926958" cy="15792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6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None/>
            </a:pPr>
            <a:r>
              <a:rPr lang="en-GB"/>
              <a:t>Stakeholder Landscape</a:t>
            </a:r>
            <a:endParaRPr/>
          </a:p>
        </p:txBody>
      </p:sp>
      <p:pic>
        <p:nvPicPr>
          <p:cNvPr id="95" name="Google Shape;95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0743" y="1235716"/>
            <a:ext cx="9862613" cy="50526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7"/>
          <p:cNvSpPr txBox="1"/>
          <p:nvPr/>
        </p:nvSpPr>
        <p:spPr>
          <a:xfrm>
            <a:off x="94020" y="103248"/>
            <a:ext cx="8668512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GB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WMO’s Global GHG Watch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1" name="Google Shape;101;p7"/>
          <p:cNvSpPr txBox="1"/>
          <p:nvPr/>
        </p:nvSpPr>
        <p:spPr>
          <a:xfrm>
            <a:off x="310541" y="1049147"/>
            <a:ext cx="10259488" cy="46473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58775" lvl="0" marL="35877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GB" sz="20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G3W </a:t>
            </a:r>
            <a:r>
              <a:rPr b="1" i="0" lang="en-GB" sz="2000" u="sng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Implementation Plan v1.0</a:t>
            </a:r>
            <a:endParaRPr b="1" i="0" sz="20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8775" lvl="0" marL="358775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Char char="❖"/>
            </a:pPr>
            <a:r>
              <a:rPr b="0" i="0" lang="en-GB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Aim has been to position CEOS as the trusted partner for space-based observations up to L2</a:t>
            </a:r>
            <a:endParaRPr/>
          </a:p>
          <a:p>
            <a:pPr indent="-358775" lvl="0" marL="358775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Char char="❖"/>
            </a:pPr>
            <a:r>
              <a:rPr b="0" i="0" lang="en-GB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Expectation is that stakeholders, like G3W, will gradually operationalize L2+ aspects</a:t>
            </a:r>
            <a:endParaRPr b="0" i="0" sz="1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8775" lvl="0" marL="358775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Char char="❖"/>
            </a:pPr>
            <a:r>
              <a:rPr b="0" i="0" lang="en-GB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In section 3.5 (Theme: Space-based observations of GHGs and related variables), </a:t>
            </a:r>
            <a:br>
              <a:rPr b="0" i="0" lang="en-GB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en-GB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three specific </a:t>
            </a:r>
            <a:r>
              <a:rPr b="1" i="0" lang="en-GB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actions</a:t>
            </a:r>
            <a:r>
              <a:rPr b="0" i="0" lang="en-GB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were included:</a:t>
            </a:r>
            <a:endParaRPr/>
          </a:p>
          <a:p>
            <a:pPr indent="-190500" lvl="2" marL="711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GB" sz="1800" u="none" cap="none" strike="noStrike">
                <a:solidFill>
                  <a:srgbClr val="4370C4"/>
                </a:solidFill>
                <a:latin typeface="Calibri"/>
                <a:ea typeface="Calibri"/>
                <a:cs typeface="Calibri"/>
                <a:sym typeface="Calibri"/>
              </a:rPr>
              <a:t>O10: Liaise and prioritise with CEOS-CGMS for direct GHG observations from space </a:t>
            </a:r>
            <a:endParaRPr/>
          </a:p>
          <a:p>
            <a:pPr indent="-190500" lvl="2" marL="711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GB" sz="1800" u="none" cap="none" strike="noStrike">
                <a:solidFill>
                  <a:srgbClr val="4370C4"/>
                </a:solidFill>
                <a:latin typeface="Calibri"/>
                <a:ea typeface="Calibri"/>
                <a:cs typeface="Calibri"/>
                <a:sym typeface="Calibri"/>
              </a:rPr>
              <a:t>O11: Liaise and prioritise with CEOS-CGMS for indirect GHG observations from space </a:t>
            </a:r>
            <a:br>
              <a:rPr b="0" i="0" lang="en-GB" sz="1800" u="none" cap="none" strike="noStrike">
                <a:solidFill>
                  <a:srgbClr val="4370C4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GB" sz="1800" u="none" cap="none" strike="noStrike">
                <a:solidFill>
                  <a:srgbClr val="4370C4"/>
                </a:solidFill>
                <a:latin typeface="Calibri"/>
                <a:ea typeface="Calibri"/>
                <a:cs typeface="Calibri"/>
                <a:sym typeface="Calibri"/>
              </a:rPr>
              <a:t>	(required to infer GHG fluxes) </a:t>
            </a:r>
            <a:endParaRPr/>
          </a:p>
          <a:p>
            <a:pPr indent="-190500" lvl="2" marL="711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GB" sz="1800" u="none" cap="none" strike="noStrike">
                <a:solidFill>
                  <a:srgbClr val="4370C4"/>
                </a:solidFill>
                <a:latin typeface="Calibri"/>
                <a:ea typeface="Calibri"/>
                <a:cs typeface="Calibri"/>
                <a:sym typeface="Calibri"/>
              </a:rPr>
              <a:t>O12: Liaise and prioritise with CEOS-CGMS for required space-based observations to </a:t>
            </a:r>
            <a:br>
              <a:rPr b="0" i="0" lang="en-GB" sz="1800" u="none" cap="none" strike="noStrike">
                <a:solidFill>
                  <a:srgbClr val="4370C4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GB" sz="1800" u="none" cap="none" strike="noStrike">
                <a:solidFill>
                  <a:srgbClr val="4370C4"/>
                </a:solidFill>
                <a:latin typeface="Calibri"/>
                <a:ea typeface="Calibri"/>
                <a:cs typeface="Calibri"/>
                <a:sym typeface="Calibri"/>
              </a:rPr>
              <a:t>	monitor changes in the carbon cycle in a (future) changing climate </a:t>
            </a:r>
            <a:endParaRPr/>
          </a:p>
          <a:p>
            <a:pPr indent="-358775" lvl="3" marL="358775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Char char="❖"/>
            </a:pPr>
            <a:r>
              <a:rPr b="0" i="0" lang="en-GB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Some of the activities listed in GHG Roadmap can be (</a:t>
            </a:r>
            <a:r>
              <a:rPr b="0" i="0" lang="en-GB" sz="1600" u="sng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gradually</a:t>
            </a:r>
            <a:r>
              <a:rPr b="0" i="0" lang="en-GB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) taken over by G3W</a:t>
            </a:r>
            <a:endParaRPr/>
          </a:p>
          <a:p>
            <a:pPr indent="-358775" lvl="3" marL="358775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Char char="❖"/>
            </a:pPr>
            <a:r>
              <a:rPr b="0" i="0" lang="en-GB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In implementation phase, there is a need to work on </a:t>
            </a:r>
            <a:r>
              <a:rPr b="1" i="0" lang="en-GB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CEOS 🡨 🡪 G3W </a:t>
            </a:r>
            <a:r>
              <a:rPr b="0" i="0" lang="en-GB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operational interfaces </a:t>
            </a:r>
            <a:endParaRPr b="0" i="0" sz="1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57175" lvl="0" marL="358775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2000" u="none" cap="none" strike="noStrike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🡪 Define interface between CEOS &amp; G3W</a:t>
            </a:r>
            <a:endParaRPr/>
          </a:p>
        </p:txBody>
      </p:sp>
      <p:pic>
        <p:nvPicPr>
          <p:cNvPr id="102" name="Google Shape;102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41730" y="5210896"/>
            <a:ext cx="5041604" cy="1647104"/>
          </a:xfrm>
          <a:prstGeom prst="rect">
            <a:avLst/>
          </a:prstGeom>
          <a:noFill/>
          <a:ln cap="flat" cmpd="sng" w="15875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8"/>
          <p:cNvSpPr txBox="1"/>
          <p:nvPr/>
        </p:nvSpPr>
        <p:spPr>
          <a:xfrm>
            <a:off x="94020" y="103248"/>
            <a:ext cx="8668512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GB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UNEP’s IMEO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8" name="Google Shape;108;p8"/>
          <p:cNvSpPr txBox="1"/>
          <p:nvPr/>
        </p:nvSpPr>
        <p:spPr>
          <a:xfrm>
            <a:off x="310541" y="1049147"/>
            <a:ext cx="10259488" cy="54783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58775" lvl="0" marL="35877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GB" sz="20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IMEO Working Groups</a:t>
            </a:r>
            <a:endParaRPr/>
          </a:p>
          <a:p>
            <a:pPr indent="-358775" lvl="0" marL="358775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Char char="❖"/>
            </a:pPr>
            <a:r>
              <a:rPr b="0" i="0" lang="en-GB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Several working groups were established and met twice</a:t>
            </a:r>
            <a:endParaRPr/>
          </a:p>
          <a:p>
            <a:pPr indent="-358775" lvl="0" marL="358775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Char char="❖"/>
            </a:pPr>
            <a:r>
              <a:rPr b="0" i="0" lang="en-GB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Clear need to continue this work of some of the working groups</a:t>
            </a:r>
            <a:endParaRPr/>
          </a:p>
          <a:p>
            <a:pPr indent="-358775" lvl="0" marL="358775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Char char="❖"/>
            </a:pPr>
            <a:r>
              <a:rPr b="0" i="0" lang="en-GB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Aim is to position CEOS as the trusted partner for space-based observations up to L2</a:t>
            </a:r>
            <a:endParaRPr/>
          </a:p>
          <a:p>
            <a:pPr indent="-358775" lvl="0" marL="358775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Char char="❖"/>
            </a:pPr>
            <a:r>
              <a:rPr b="0" i="0" lang="en-GB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Expectation is that stakeholders, like IMEO, will gradually operationalize L2+ aspects</a:t>
            </a:r>
            <a:endParaRPr b="0" i="0" sz="1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8775" lvl="0" marL="358775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Char char="❖"/>
            </a:pPr>
            <a:r>
              <a:rPr b="0" i="0" lang="en-GB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Two specific </a:t>
            </a:r>
            <a:r>
              <a:rPr b="1" i="0" lang="en-GB" sz="1600" u="none" cap="none" strike="noStrike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</a:rPr>
              <a:t>activities</a:t>
            </a:r>
            <a:r>
              <a:rPr b="0" i="0" lang="en-GB" sz="1600" u="none" cap="none" strike="noStrike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0" i="0" lang="en-GB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were already identified supporting MARS):</a:t>
            </a:r>
            <a:endParaRPr/>
          </a:p>
          <a:p>
            <a:pPr indent="-190500" lvl="2" marL="711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1" i="0" lang="en-GB" sz="1800" u="none" cap="none" strike="noStrike">
                <a:solidFill>
                  <a:srgbClr val="4370C4"/>
                </a:solidFill>
                <a:latin typeface="Calibri"/>
                <a:ea typeface="Calibri"/>
                <a:cs typeface="Calibri"/>
                <a:sym typeface="Calibri"/>
              </a:rPr>
              <a:t>  An automated (fast) tip-and-cue system</a:t>
            </a:r>
            <a:r>
              <a:rPr b="0" i="0" lang="en-GB" sz="1800" u="none" cap="none" strike="noStrike">
                <a:solidFill>
                  <a:srgbClr val="4370C4"/>
                </a:solidFill>
                <a:latin typeface="Calibri"/>
                <a:ea typeface="Calibri"/>
                <a:cs typeface="Calibri"/>
                <a:sym typeface="Calibri"/>
              </a:rPr>
              <a:t>. CEOS agencies to provide automated messages from global mappers to indicate via IMEO areas of potential interest for plume mappers.</a:t>
            </a:r>
            <a:endParaRPr/>
          </a:p>
          <a:p>
            <a:pPr indent="-190500" lvl="2" marL="711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1" i="0" lang="en-GB" sz="1800" u="none" cap="none" strike="noStrike">
                <a:solidFill>
                  <a:srgbClr val="4370C4"/>
                </a:solidFill>
                <a:latin typeface="Calibri"/>
                <a:ea typeface="Calibri"/>
                <a:cs typeface="Calibri"/>
                <a:sym typeface="Calibri"/>
              </a:rPr>
              <a:t>An automated hyperspectral ‘L2’ processing request. </a:t>
            </a:r>
            <a:r>
              <a:rPr b="0" i="0" lang="en-GB" sz="1800" u="none" cap="none" strike="noStrike">
                <a:solidFill>
                  <a:srgbClr val="4370C4"/>
                </a:solidFill>
                <a:latin typeface="Calibri"/>
                <a:ea typeface="Calibri"/>
                <a:cs typeface="Calibri"/>
                <a:sym typeface="Calibri"/>
              </a:rPr>
              <a:t>IMEO needs to investigate/follow-up on observed plumes by investigating for signs in, e.g., hyperspectral missions, which currently do not</a:t>
            </a:r>
            <a:br>
              <a:rPr b="0" i="0" lang="en-GB" sz="1800" u="none" cap="none" strike="noStrike">
                <a:solidFill>
                  <a:srgbClr val="4370C4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GB" sz="1800" u="none" cap="none" strike="noStrike">
                <a:solidFill>
                  <a:srgbClr val="4370C4"/>
                </a:solidFill>
                <a:latin typeface="Calibri"/>
                <a:ea typeface="Calibri"/>
                <a:cs typeface="Calibri"/>
                <a:sym typeface="Calibri"/>
              </a:rPr>
              <a:t>have methane plumes as part of their standard processing.</a:t>
            </a:r>
            <a:endParaRPr/>
          </a:p>
          <a:p>
            <a:pPr indent="-358775" lvl="3" marL="358775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Char char="❖"/>
            </a:pPr>
            <a:r>
              <a:rPr b="0" i="0" lang="en-GB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In its further evolution, there is a need to improve </a:t>
            </a:r>
            <a:r>
              <a:rPr b="1" i="0" lang="en-GB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CEOS 🡨 🡪 IMEO </a:t>
            </a:r>
            <a:r>
              <a:rPr b="0" i="0" lang="en-GB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operational interfaces </a:t>
            </a:r>
            <a:endParaRPr/>
          </a:p>
          <a:p>
            <a:pPr indent="-257175" lvl="0" marL="358775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GB" sz="2000" u="none" cap="none" strike="noStrike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🡪 Implement interfaces between CEOS &amp; IMEO</a:t>
            </a:r>
            <a:endParaRPr b="0" i="0" sz="20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3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57175" lvl="0" marL="358775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United Nations Environment Programme | URI" id="109" name="Google Shape;109;p8"/>
          <p:cNvPicPr preferRelativeResize="0"/>
          <p:nvPr/>
        </p:nvPicPr>
        <p:blipFill rotWithShape="1">
          <a:blip r:embed="rId3">
            <a:alphaModFix/>
          </a:blip>
          <a:srcRect b="20217" l="9565" r="11015" t="20506"/>
          <a:stretch/>
        </p:blipFill>
        <p:spPr>
          <a:xfrm>
            <a:off x="7332688" y="5043980"/>
            <a:ext cx="1788534" cy="1334874"/>
          </a:xfrm>
          <a:prstGeom prst="rect">
            <a:avLst/>
          </a:prstGeom>
          <a:noFill/>
          <a:ln cap="flat" cmpd="sng" w="22225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9"/>
          <p:cNvSpPr txBox="1"/>
          <p:nvPr>
            <p:ph idx="1" type="body"/>
          </p:nvPr>
        </p:nvSpPr>
        <p:spPr>
          <a:xfrm>
            <a:off x="176048" y="1063798"/>
            <a:ext cx="11448090" cy="52357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❖"/>
            </a:pPr>
            <a:r>
              <a:rPr b="0" i="0" lang="en-GB" sz="1800" u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The mentioned IMEO elements are already or could become part of </a:t>
            </a:r>
            <a:br>
              <a:rPr b="0" i="0" lang="en-GB" sz="1800" u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en-GB" sz="1800" u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on-going </a:t>
            </a:r>
            <a:r>
              <a:rPr b="1" i="0" lang="en-GB" sz="1800" u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ESA</a:t>
            </a:r>
            <a:r>
              <a:rPr b="0" i="0" lang="en-GB" sz="1800" u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projects like:</a:t>
            </a:r>
            <a:endParaRPr b="0" i="0" sz="1800" u="none" strike="noStrike">
              <a:solidFill>
                <a:srgbClr val="21212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90500" lvl="2" marL="711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1" lang="en-GB" sz="1800">
                <a:solidFill>
                  <a:srgbClr val="4370C4"/>
                </a:solidFill>
                <a:latin typeface="Montserrat"/>
                <a:ea typeface="Montserrat"/>
                <a:cs typeface="Montserrat"/>
                <a:sym typeface="Montserrat"/>
              </a:rPr>
              <a:t>WorldEmission</a:t>
            </a:r>
            <a:r>
              <a:rPr lang="en-GB" sz="1800">
                <a:solidFill>
                  <a:srgbClr val="4370C4"/>
                </a:solidFill>
                <a:latin typeface="Montserrat"/>
                <a:ea typeface="Montserrat"/>
                <a:cs typeface="Montserrat"/>
                <a:sym typeface="Montserrat"/>
              </a:rPr>
              <a:t>, </a:t>
            </a:r>
            <a:r>
              <a:rPr lang="en-GB" sz="1800" u="sng">
                <a:solidFill>
                  <a:srgbClr val="4370C4"/>
                </a:solid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https://eo4society.esa.int/projects/world-emission/</a:t>
            </a:r>
            <a:endParaRPr sz="1800">
              <a:solidFill>
                <a:srgbClr val="4370C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90500" lvl="2" marL="711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GB" sz="1800">
                <a:solidFill>
                  <a:srgbClr val="4370C4"/>
                </a:solidFill>
                <a:latin typeface="Montserrat"/>
                <a:ea typeface="Montserrat"/>
                <a:cs typeface="Montserrat"/>
                <a:sym typeface="Montserrat"/>
              </a:rPr>
              <a:t>MEDUSA, about to start, with KO on 10-4.</a:t>
            </a:r>
            <a:endParaRPr/>
          </a:p>
          <a:p>
            <a:pPr indent="-190500" lvl="2" marL="711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1" lang="en-GB" sz="1800">
                <a:solidFill>
                  <a:srgbClr val="4370C4"/>
                </a:solidFill>
                <a:latin typeface="Montserrat"/>
                <a:ea typeface="Montserrat"/>
                <a:cs typeface="Montserrat"/>
                <a:sym typeface="Montserrat"/>
              </a:rPr>
              <a:t>SMART-CH4 </a:t>
            </a:r>
            <a:r>
              <a:rPr lang="en-GB" sz="1800">
                <a:solidFill>
                  <a:srgbClr val="4370C4"/>
                </a:solidFill>
                <a:latin typeface="Montserrat"/>
                <a:ea typeface="Montserrat"/>
                <a:cs typeface="Montserrat"/>
                <a:sym typeface="Montserrat"/>
              </a:rPr>
              <a:t>(</a:t>
            </a:r>
            <a:r>
              <a:rPr lang="en-GB" sz="1800" u="sng">
                <a:solidFill>
                  <a:srgbClr val="4370C4"/>
                </a:solid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https://eo4society.esa.int/projects/smart-ch4/</a:t>
            </a:r>
            <a:r>
              <a:rPr lang="en-GB" sz="1800">
                <a:solidFill>
                  <a:srgbClr val="4370C4"/>
                </a:solidFill>
                <a:latin typeface="Montserrat"/>
                <a:ea typeface="Montserrat"/>
                <a:cs typeface="Montserrat"/>
                <a:sym typeface="Montserrat"/>
              </a:rPr>
              <a:t>), a part of this project to improve fine-scale emission detection from the high resolution satellites.</a:t>
            </a:r>
            <a:endParaRPr/>
          </a:p>
          <a:p>
            <a:pPr indent="-190500" lvl="2" marL="711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1" lang="en-GB" sz="1800">
                <a:solidFill>
                  <a:srgbClr val="4370C4"/>
                </a:solidFill>
                <a:latin typeface="Montserrat"/>
                <a:ea typeface="Montserrat"/>
                <a:cs typeface="Montserrat"/>
                <a:sym typeface="Montserrat"/>
              </a:rPr>
              <a:t>AI4CH4</a:t>
            </a:r>
            <a:r>
              <a:rPr lang="en-GB" sz="1800">
                <a:solidFill>
                  <a:srgbClr val="4370C4"/>
                </a:solidFill>
                <a:latin typeface="Montserrat"/>
                <a:ea typeface="Montserrat"/>
                <a:cs typeface="Montserrat"/>
                <a:sym typeface="Montserrat"/>
              </a:rPr>
              <a:t>, kicked off in January (</a:t>
            </a:r>
            <a:r>
              <a:rPr lang="en-GB" sz="1800" u="sng">
                <a:solidFill>
                  <a:srgbClr val="4370C4"/>
                </a:solidFill>
                <a:latin typeface="Montserrat"/>
                <a:ea typeface="Montserrat"/>
                <a:cs typeface="Montserrat"/>
                <a:sym typeface="Montserrat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https://eo4society.esa.int/projects/ai4ch4/</a:t>
            </a:r>
            <a:r>
              <a:rPr lang="en-GB" sz="1800">
                <a:solidFill>
                  <a:srgbClr val="4370C4"/>
                </a:solidFill>
                <a:latin typeface="Montserrat"/>
                <a:ea typeface="Montserrat"/>
                <a:cs typeface="Montserrat"/>
                <a:sym typeface="Montserrat"/>
              </a:rPr>
              <a:t>), they are aiming to develop advanced end-to-end AI model for automatic plume detection and quantification using the range of satellite data available</a:t>
            </a:r>
            <a:endParaRPr/>
          </a:p>
          <a:p>
            <a:pPr indent="-190500" lvl="2" marL="711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1" lang="en-GB" sz="1800">
                <a:solidFill>
                  <a:srgbClr val="4370C4"/>
                </a:solidFill>
                <a:latin typeface="Montserrat"/>
                <a:ea typeface="Montserrat"/>
                <a:cs typeface="Montserrat"/>
                <a:sym typeface="Montserrat"/>
              </a:rPr>
              <a:t>MEDUSA, kicked off yesterday </a:t>
            </a:r>
            <a:r>
              <a:rPr lang="en-GB" sz="1800">
                <a:solidFill>
                  <a:srgbClr val="4370C4"/>
                </a:solidFill>
                <a:latin typeface="Montserrat"/>
                <a:ea typeface="Montserrat"/>
                <a:cs typeface="Montserrat"/>
                <a:sym typeface="Montserrat"/>
              </a:rPr>
              <a:t>and aims to provide clarity for users of satellite-based estimates of facility-scale GHG emission plumes, which will be done by intercomparing and validating the ensemble of products from different instruments</a:t>
            </a:r>
            <a:endParaRPr/>
          </a:p>
          <a:p>
            <a: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</a:pPr>
            <a:r>
              <a:rPr b="0" i="0" lang="en-GB" sz="1800" u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 ESA is looking seriously into responding to the </a:t>
            </a:r>
            <a:r>
              <a:rPr b="1" i="0" lang="en-GB" sz="1800" u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L2 intercomparison</a:t>
            </a:r>
            <a:r>
              <a:rPr b="0" i="0" lang="en-GB" sz="1800" u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i="0" lang="en-GB" sz="1800" u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roadmap action </a:t>
            </a:r>
            <a:r>
              <a:rPr b="0" i="0" lang="en-GB" sz="1800" u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under its CLIMATE SPACE programme aiming to KO with an activity in the next ~12 months.</a:t>
            </a:r>
            <a:endParaRPr/>
          </a:p>
          <a:p>
            <a: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</a:pPr>
            <a:r>
              <a:rPr lang="en-GB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Any other contributions?</a:t>
            </a:r>
            <a:endParaRPr b="0" i="0" sz="1800" u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GB" sz="2000" u="none" cap="none" strike="noStrike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🡪 Principals are requested to support implementation of GHG </a:t>
            </a:r>
            <a:r>
              <a:rPr b="1" lang="en-GB" sz="2000">
                <a:solidFill>
                  <a:srgbClr val="C00000"/>
                </a:solidFill>
              </a:rPr>
              <a:t>Roadmap </a:t>
            </a:r>
            <a:r>
              <a:rPr b="1" i="0" lang="en-GB" sz="2000" u="none" cap="none" strike="noStrike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activities </a:t>
            </a:r>
            <a:endParaRPr b="0" i="0" sz="20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508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sp>
        <p:nvSpPr>
          <p:cNvPr id="115" name="Google Shape;115;p9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</a:pPr>
            <a:r>
              <a:rPr lang="en-GB"/>
              <a:t>Proposed agency contributions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