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6858000" cx="12192000"/>
  <p:notesSz cx="6858000" cy="9144000"/>
  <p:embeddedFontLst>
    <p:embeddedFont>
      <p:font typeface="Montserrat"/>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11CA345-FBD8-4D54-A5C7-07355947C4DC}">
  <a:tblStyle styleId="{711CA345-FBD8-4D54-A5C7-07355947C4DC}"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8E9"/>
          </a:solidFill>
        </a:fill>
      </a:tcStyle>
    </a:wholeTbl>
    <a:band1H>
      <a:tcTxStyle/>
      <a:tcStyle>
        <a:fill>
          <a:solidFill>
            <a:srgbClr val="CCCDD1"/>
          </a:solidFill>
        </a:fill>
      </a:tcStyle>
    </a:band1H>
    <a:band2H>
      <a:tcTxStyle/>
    </a:band2H>
    <a:band1V>
      <a:tcTxStyle/>
      <a:tcStyle>
        <a:fill>
          <a:solidFill>
            <a:srgbClr val="CCCDD1"/>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Montserrat-bold.fntdata"/><Relationship Id="rId14" Type="http://schemas.openxmlformats.org/officeDocument/2006/relationships/slide" Target="slides/slide9.xml"/><Relationship Id="rId36" Type="http://schemas.openxmlformats.org/officeDocument/2006/relationships/font" Target="fonts/Montserrat-regular.fntdata"/><Relationship Id="rId17" Type="http://schemas.openxmlformats.org/officeDocument/2006/relationships/slide" Target="slides/slide12.xml"/><Relationship Id="rId39" Type="http://schemas.openxmlformats.org/officeDocument/2006/relationships/font" Target="fonts/Montserrat-boldItalic.fntdata"/><Relationship Id="rId16" Type="http://schemas.openxmlformats.org/officeDocument/2006/relationships/slide" Target="slides/slide11.xml"/><Relationship Id="rId38" Type="http://schemas.openxmlformats.org/officeDocument/2006/relationships/font" Target="fonts/Montserrat-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ca0c36102c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2ca0c36102c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ca0c36102c_0_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5" name="Google Shape;125;g2ca0c36102c_0_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c49b85f373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c49b85f373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ca0c36102c_3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g2ca0c36102c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c49b85f373_0_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c49b85f373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ca0c36102c_3_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ca0c36102c_3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ca27845b65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2" name="Google Shape;162;g2ca27845b65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ca27845b65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8" name="Google Shape;168;g2ca27845b65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ca27845b65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g2ca27845b65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ca27845b65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1" name="Google Shape;181;g2ca27845b65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c49b85f37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c49b85f373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ca27845b65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0" name="Google Shape;190;g2ca27845b65_0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ca27845b65_0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7" name="Google Shape;197;g2ca27845b65_0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ca27845b65_0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3" name="Google Shape;213;g2ca27845b65_0_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ca27845b65_0_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g2ca27845b65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ca27845b65_0_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g2ca27845b65_0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c49b85f373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c49b85f373_0_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cb167b4592_6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2cb167b4592_6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2700" rtl="0" algn="l">
              <a:lnSpc>
                <a:spcPct val="115000"/>
              </a:lnSpc>
              <a:spcBef>
                <a:spcPts val="0"/>
              </a:spcBef>
              <a:spcAft>
                <a:spcPts val="0"/>
              </a:spcAft>
              <a:buClr>
                <a:schemeClr val="dk1"/>
              </a:buClr>
              <a:buSzPts val="1100"/>
              <a:buFont typeface="Arial"/>
              <a:buNone/>
            </a:pPr>
            <a:r>
              <a:rPr lang="en-GB">
                <a:solidFill>
                  <a:schemeClr val="dk1"/>
                </a:solidFill>
              </a:rPr>
              <a:t>●</a:t>
            </a:r>
            <a:r>
              <a:rPr b="1" lang="en-GB">
                <a:solidFill>
                  <a:schemeClr val="dk1"/>
                </a:solidFill>
              </a:rPr>
              <a:t>SLI Program Partnership </a:t>
            </a:r>
            <a:r>
              <a:rPr lang="en-GB">
                <a:solidFill>
                  <a:schemeClr val="dk1"/>
                </a:solidFill>
              </a:rPr>
              <a:t>moving into the future is “multi source” and “multi modal” in nature, relying upon a mix of core government observations, international data, and commercial EO observations and services</a:t>
            </a:r>
            <a:endParaRPr>
              <a:solidFill>
                <a:schemeClr val="dk1"/>
              </a:solidFill>
            </a:endParaRPr>
          </a:p>
          <a:p>
            <a:pPr indent="0" lvl="0" marL="12700" rtl="0" algn="l">
              <a:lnSpc>
                <a:spcPct val="115000"/>
              </a:lnSpc>
              <a:spcBef>
                <a:spcPts val="0"/>
              </a:spcBef>
              <a:spcAft>
                <a:spcPts val="0"/>
              </a:spcAft>
              <a:buClr>
                <a:schemeClr val="dk1"/>
              </a:buClr>
              <a:buSzPts val="1100"/>
              <a:buFont typeface="Arial"/>
              <a:buNone/>
            </a:pPr>
            <a:r>
              <a:rPr lang="en-GB">
                <a:solidFill>
                  <a:schemeClr val="dk1"/>
                </a:solidFill>
              </a:rPr>
              <a:t>●</a:t>
            </a:r>
            <a:r>
              <a:rPr b="1" lang="en-GB">
                <a:solidFill>
                  <a:schemeClr val="dk1"/>
                </a:solidFill>
              </a:rPr>
              <a:t>Commercial EO Contracts</a:t>
            </a:r>
            <a:endParaRPr b="1">
              <a:solidFill>
                <a:schemeClr val="dk1"/>
              </a:solidFill>
            </a:endParaRPr>
          </a:p>
          <a:p>
            <a:pPr indent="0" lvl="0" marL="12700" rtl="0" algn="l">
              <a:lnSpc>
                <a:spcPct val="115000"/>
              </a:lnSpc>
              <a:spcBef>
                <a:spcPts val="0"/>
              </a:spcBef>
              <a:spcAft>
                <a:spcPts val="0"/>
              </a:spcAft>
              <a:buClr>
                <a:schemeClr val="dk1"/>
              </a:buClr>
              <a:buSzPts val="1100"/>
              <a:buFont typeface="Arial"/>
              <a:buNone/>
            </a:pPr>
            <a:r>
              <a:rPr lang="en-GB">
                <a:solidFill>
                  <a:schemeClr val="dk1"/>
                </a:solidFill>
              </a:rPr>
              <a:t>○Utilizing NRO and more recently, NASA contracts, while seeking some of our own funding for a pilot project</a:t>
            </a:r>
            <a:endParaRPr>
              <a:solidFill>
                <a:schemeClr val="dk1"/>
              </a:solidFill>
            </a:endParaRPr>
          </a:p>
          <a:p>
            <a:pPr indent="0" lvl="0" marL="12700" rtl="0" algn="l">
              <a:lnSpc>
                <a:spcPct val="115000"/>
              </a:lnSpc>
              <a:spcBef>
                <a:spcPts val="0"/>
              </a:spcBef>
              <a:spcAft>
                <a:spcPts val="0"/>
              </a:spcAft>
              <a:buClr>
                <a:schemeClr val="dk1"/>
              </a:buClr>
              <a:buSzPts val="1100"/>
              <a:buFont typeface="Arial"/>
              <a:buNone/>
            </a:pPr>
            <a:r>
              <a:rPr lang="en-GB">
                <a:solidFill>
                  <a:schemeClr val="dk1"/>
                </a:solidFill>
              </a:rPr>
              <a:t>○Electro-Optical: Maxar, BlackSky, Planet</a:t>
            </a:r>
            <a:endParaRPr>
              <a:solidFill>
                <a:schemeClr val="dk1"/>
              </a:solidFill>
            </a:endParaRPr>
          </a:p>
          <a:p>
            <a:pPr indent="0" lvl="0" marL="12700" rtl="0" algn="l">
              <a:lnSpc>
                <a:spcPct val="115000"/>
              </a:lnSpc>
              <a:spcBef>
                <a:spcPts val="0"/>
              </a:spcBef>
              <a:spcAft>
                <a:spcPts val="0"/>
              </a:spcAft>
              <a:buClr>
                <a:schemeClr val="dk1"/>
              </a:buClr>
              <a:buSzPts val="1100"/>
              <a:buFont typeface="Arial"/>
              <a:buNone/>
            </a:pPr>
            <a:r>
              <a:rPr lang="en-GB">
                <a:solidFill>
                  <a:schemeClr val="dk1"/>
                </a:solidFill>
              </a:rPr>
              <a:t>○SAR: Capella, ICEye (U.S.), and Umbra</a:t>
            </a:r>
            <a:endParaRPr>
              <a:solidFill>
                <a:schemeClr val="dk1"/>
              </a:solidFill>
            </a:endParaRPr>
          </a:p>
          <a:p>
            <a:pPr indent="0" lvl="0" marL="12700" rtl="0" algn="l">
              <a:lnSpc>
                <a:spcPct val="115000"/>
              </a:lnSpc>
              <a:spcBef>
                <a:spcPts val="0"/>
              </a:spcBef>
              <a:spcAft>
                <a:spcPts val="0"/>
              </a:spcAft>
              <a:buClr>
                <a:schemeClr val="dk1"/>
              </a:buClr>
              <a:buSzPts val="1100"/>
              <a:buFont typeface="Arial"/>
              <a:buNone/>
            </a:pPr>
            <a:r>
              <a:rPr lang="en-GB">
                <a:solidFill>
                  <a:schemeClr val="dk1"/>
                </a:solidFill>
              </a:rPr>
              <a:t>●</a:t>
            </a:r>
            <a:r>
              <a:rPr b="1" lang="en-GB">
                <a:solidFill>
                  <a:schemeClr val="dk1"/>
                </a:solidFill>
              </a:rPr>
              <a:t>Commercial Cloud Providers</a:t>
            </a:r>
            <a:endParaRPr b="1">
              <a:solidFill>
                <a:schemeClr val="dk1"/>
              </a:solidFill>
            </a:endParaRPr>
          </a:p>
          <a:p>
            <a:pPr indent="0" lvl="0" marL="12700" rtl="0" algn="l">
              <a:lnSpc>
                <a:spcPct val="115000"/>
              </a:lnSpc>
              <a:spcBef>
                <a:spcPts val="0"/>
              </a:spcBef>
              <a:spcAft>
                <a:spcPts val="0"/>
              </a:spcAft>
              <a:buClr>
                <a:schemeClr val="dk1"/>
              </a:buClr>
              <a:buSzPts val="1100"/>
              <a:buFont typeface="Arial"/>
              <a:buNone/>
            </a:pPr>
            <a:r>
              <a:rPr lang="en-GB">
                <a:solidFill>
                  <a:schemeClr val="dk1"/>
                </a:solidFill>
              </a:rPr>
              <a:t>○More and more users accessing our data through AWS (our current contractor) and third-party commercial cloud services</a:t>
            </a:r>
            <a:endParaRPr>
              <a:solidFill>
                <a:schemeClr val="dk1"/>
              </a:solidFill>
            </a:endParaRPr>
          </a:p>
          <a:p>
            <a:pPr indent="0" lvl="0" marL="12700" rtl="0" algn="l">
              <a:lnSpc>
                <a:spcPct val="115000"/>
              </a:lnSpc>
              <a:spcBef>
                <a:spcPts val="0"/>
              </a:spcBef>
              <a:spcAft>
                <a:spcPts val="0"/>
              </a:spcAft>
              <a:buClr>
                <a:schemeClr val="dk1"/>
              </a:buClr>
              <a:buSzPts val="1100"/>
              <a:buFont typeface="Arial"/>
              <a:buNone/>
            </a:pPr>
            <a:r>
              <a:rPr lang="en-GB">
                <a:solidFill>
                  <a:schemeClr val="dk1"/>
                </a:solidFill>
              </a:rPr>
              <a:t>○2030s Challenge: How will USGS and other U.S. agencies – indeed, all CEOS agencies – seamlessly handle and make accessible to our users the tsunami of government and commercial EO data volumes coming our way within the next decade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cb167b4592_6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2cb167b4592_6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2700" rtl="0" algn="l">
              <a:lnSpc>
                <a:spcPct val="115000"/>
              </a:lnSpc>
              <a:spcBef>
                <a:spcPts val="0"/>
              </a:spcBef>
              <a:spcAft>
                <a:spcPts val="0"/>
              </a:spcAft>
              <a:buClr>
                <a:schemeClr val="dk1"/>
              </a:buClr>
              <a:buSzPts val="1100"/>
              <a:buFont typeface="Arial"/>
              <a:buNone/>
            </a:pPr>
            <a:r>
              <a:rPr lang="en-GB">
                <a:solidFill>
                  <a:schemeClr val="dk1"/>
                </a:solidFill>
              </a:rPr>
              <a:t>●</a:t>
            </a:r>
            <a:r>
              <a:rPr b="1" lang="en-GB">
                <a:solidFill>
                  <a:schemeClr val="dk1"/>
                </a:solidFill>
              </a:rPr>
              <a:t>JACIE</a:t>
            </a:r>
            <a:r>
              <a:rPr lang="en-GB">
                <a:solidFill>
                  <a:schemeClr val="dk1"/>
                </a:solidFill>
              </a:rPr>
              <a:t> has had a positive relationship with commercial providers for </a:t>
            </a:r>
            <a:r>
              <a:rPr b="1" lang="en-GB">
                <a:solidFill>
                  <a:schemeClr val="dk1"/>
                </a:solidFill>
              </a:rPr>
              <a:t>over 20 years:</a:t>
            </a:r>
            <a:endParaRPr b="1">
              <a:solidFill>
                <a:schemeClr val="dk1"/>
              </a:solidFill>
            </a:endParaRPr>
          </a:p>
          <a:p>
            <a:pPr indent="0" lvl="0" marL="12700" rtl="0" algn="l">
              <a:lnSpc>
                <a:spcPct val="115000"/>
              </a:lnSpc>
              <a:spcBef>
                <a:spcPts val="0"/>
              </a:spcBef>
              <a:spcAft>
                <a:spcPts val="0"/>
              </a:spcAft>
              <a:buClr>
                <a:schemeClr val="dk1"/>
              </a:buClr>
              <a:buSzPts val="1100"/>
              <a:buFont typeface="Arial"/>
              <a:buNone/>
            </a:pPr>
            <a:r>
              <a:rPr lang="en-GB">
                <a:solidFill>
                  <a:schemeClr val="dk1"/>
                </a:solidFill>
              </a:rPr>
              <a:t>○Helping commercial providers improve their data quality, promoting improved calibration techniques, and standardizing evaluation methodologies. </a:t>
            </a:r>
            <a:endParaRPr>
              <a:solidFill>
                <a:schemeClr val="dk1"/>
              </a:solidFill>
            </a:endParaRPr>
          </a:p>
          <a:p>
            <a:pPr indent="0" lvl="0" marL="12700" rtl="0" algn="l">
              <a:lnSpc>
                <a:spcPct val="115000"/>
              </a:lnSpc>
              <a:spcBef>
                <a:spcPts val="0"/>
              </a:spcBef>
              <a:spcAft>
                <a:spcPts val="0"/>
              </a:spcAft>
              <a:buClr>
                <a:schemeClr val="dk1"/>
              </a:buClr>
              <a:buSzPts val="1100"/>
              <a:buFont typeface="Arial"/>
              <a:buNone/>
            </a:pPr>
            <a:r>
              <a:rPr lang="en-GB">
                <a:solidFill>
                  <a:schemeClr val="dk1"/>
                </a:solidFill>
              </a:rPr>
              <a:t>○Recent industry identified needs are a common geospatial reference (GCPs for Very-High Res), increased SAR and Thermal calibration targets and methodologies, and open-source tools quality metrics and to help with interoperability</a:t>
            </a:r>
            <a:endParaRPr>
              <a:solidFill>
                <a:schemeClr val="dk1"/>
              </a:solidFill>
            </a:endParaRPr>
          </a:p>
          <a:p>
            <a:pPr indent="0" lvl="0" marL="12700" rtl="0" algn="l">
              <a:lnSpc>
                <a:spcPct val="115000"/>
              </a:lnSpc>
              <a:spcBef>
                <a:spcPts val="0"/>
              </a:spcBef>
              <a:spcAft>
                <a:spcPts val="0"/>
              </a:spcAft>
              <a:buClr>
                <a:schemeClr val="dk1"/>
              </a:buClr>
              <a:buSzPts val="1100"/>
              <a:buFont typeface="Arial"/>
              <a:buNone/>
            </a:pPr>
            <a:r>
              <a:rPr lang="en-GB">
                <a:solidFill>
                  <a:schemeClr val="dk1"/>
                </a:solidFill>
              </a:rPr>
              <a:t>○JACIE, VH-RODA and our annual ARD-industry Workshops offer excellent opportunities for additional CEOS “brand” engagement</a:t>
            </a:r>
            <a:endParaRPr>
              <a:solidFill>
                <a:schemeClr val="dk1"/>
              </a:solidFill>
            </a:endParaRPr>
          </a:p>
          <a:p>
            <a:pPr indent="0" lvl="0" marL="12700" rtl="0" algn="l">
              <a:lnSpc>
                <a:spcPct val="115000"/>
              </a:lnSpc>
              <a:spcBef>
                <a:spcPts val="0"/>
              </a:spcBef>
              <a:spcAft>
                <a:spcPts val="0"/>
              </a:spcAft>
              <a:buClr>
                <a:schemeClr val="dk1"/>
              </a:buClr>
              <a:buSzPts val="1100"/>
              <a:buFont typeface="Arial"/>
              <a:buNone/>
            </a:pPr>
            <a:r>
              <a:rPr lang="en-GB">
                <a:solidFill>
                  <a:schemeClr val="dk1"/>
                </a:solidFill>
              </a:rPr>
              <a:t>○JACIE Total Participants (Hybrid format): 575 Participants from 32 Countries throughout the course of the week and its multiple side events</a:t>
            </a:r>
            <a:endParaRPr>
              <a:solidFill>
                <a:schemeClr val="dk1"/>
              </a:solidFill>
            </a:endParaRPr>
          </a:p>
          <a:p>
            <a:pPr indent="0" lvl="0" marL="25400" rtl="0" algn="l">
              <a:lnSpc>
                <a:spcPct val="115000"/>
              </a:lnSpc>
              <a:spcBef>
                <a:spcPts val="0"/>
              </a:spcBef>
              <a:spcAft>
                <a:spcPts val="0"/>
              </a:spcAft>
              <a:buClr>
                <a:schemeClr val="dk1"/>
              </a:buClr>
              <a:buSzPts val="1100"/>
              <a:buFont typeface="Arial"/>
              <a:buNone/>
            </a:pPr>
            <a:r>
              <a:rPr lang="en-GB">
                <a:solidFill>
                  <a:schemeClr val="dk1"/>
                </a:solidFill>
              </a:rPr>
              <a:t>■JACIE In-Person Stats:</a:t>
            </a:r>
            <a:endParaRPr>
              <a:solidFill>
                <a:schemeClr val="dk1"/>
              </a:solidFill>
            </a:endParaRPr>
          </a:p>
          <a:p>
            <a:pPr indent="0" lvl="0" marL="25400" rtl="0" algn="l">
              <a:lnSpc>
                <a:spcPct val="115000"/>
              </a:lnSpc>
              <a:spcBef>
                <a:spcPts val="0"/>
              </a:spcBef>
              <a:spcAft>
                <a:spcPts val="0"/>
              </a:spcAft>
              <a:buClr>
                <a:schemeClr val="dk1"/>
              </a:buClr>
              <a:buSzPts val="1100"/>
              <a:buFont typeface="Arial"/>
              <a:buNone/>
            </a:pPr>
            <a:r>
              <a:rPr lang="en-GB">
                <a:solidFill>
                  <a:schemeClr val="dk1"/>
                </a:solidFill>
              </a:rPr>
              <a:t>■</a:t>
            </a:r>
            <a:r>
              <a:rPr lang="en-GB" u="sng">
                <a:solidFill>
                  <a:schemeClr val="dk1"/>
                </a:solidFill>
              </a:rPr>
              <a:t>Agencies</a:t>
            </a:r>
            <a:r>
              <a:rPr lang="en-GB">
                <a:solidFill>
                  <a:schemeClr val="dk1"/>
                </a:solidFill>
              </a:rPr>
              <a:t>: ESA, NGA, USGS, NRO, NOAA, USDA, NASA, Korea Aerospace Research Institute</a:t>
            </a:r>
            <a:endParaRPr>
              <a:solidFill>
                <a:schemeClr val="dk1"/>
              </a:solidFill>
            </a:endParaRPr>
          </a:p>
          <a:p>
            <a:pPr indent="0" lvl="0" marL="25400" rtl="0" algn="l">
              <a:lnSpc>
                <a:spcPct val="115000"/>
              </a:lnSpc>
              <a:spcBef>
                <a:spcPts val="0"/>
              </a:spcBef>
              <a:spcAft>
                <a:spcPts val="0"/>
              </a:spcAft>
              <a:buClr>
                <a:schemeClr val="dk1"/>
              </a:buClr>
              <a:buSzPts val="1100"/>
              <a:buFont typeface="Arial"/>
              <a:buNone/>
            </a:pPr>
            <a:r>
              <a:rPr lang="en-GB">
                <a:solidFill>
                  <a:schemeClr val="dk1"/>
                </a:solidFill>
              </a:rPr>
              <a:t>■</a:t>
            </a:r>
            <a:r>
              <a:rPr lang="en-GB" u="sng">
                <a:solidFill>
                  <a:schemeClr val="dk1"/>
                </a:solidFill>
              </a:rPr>
              <a:t>Posters</a:t>
            </a:r>
            <a:r>
              <a:rPr lang="en-GB">
                <a:solidFill>
                  <a:schemeClr val="dk1"/>
                </a:solidFill>
              </a:rPr>
              <a:t>: NPL, ISRO</a:t>
            </a:r>
            <a:endParaRPr>
              <a:solidFill>
                <a:schemeClr val="dk1"/>
              </a:solidFill>
            </a:endParaRPr>
          </a:p>
          <a:p>
            <a:pPr indent="0" lvl="0" marL="25400" rtl="0" algn="l">
              <a:lnSpc>
                <a:spcPct val="115000"/>
              </a:lnSpc>
              <a:spcBef>
                <a:spcPts val="0"/>
              </a:spcBef>
              <a:spcAft>
                <a:spcPts val="0"/>
              </a:spcAft>
              <a:buClr>
                <a:schemeClr val="dk1"/>
              </a:buClr>
              <a:buSzPts val="1100"/>
              <a:buFont typeface="Arial"/>
              <a:buNone/>
            </a:pPr>
            <a:r>
              <a:rPr lang="en-GB">
                <a:solidFill>
                  <a:schemeClr val="dk1"/>
                </a:solidFill>
              </a:rPr>
              <a:t>■</a:t>
            </a:r>
            <a:r>
              <a:rPr lang="en-GB" u="sng">
                <a:solidFill>
                  <a:schemeClr val="dk1"/>
                </a:solidFill>
              </a:rPr>
              <a:t>Commercial EO Data Providers</a:t>
            </a:r>
            <a:r>
              <a:rPr lang="en-GB">
                <a:solidFill>
                  <a:schemeClr val="dk1"/>
                </a:solidFill>
              </a:rPr>
              <a:t>: Maxar, Pixxel, Orbital Sidekick, Umbra, EarthDaily Analytics, HydroSat, ICEYE, Wolverine Radar, SatelliteVu, Constellr, GHGSAT, Wyvern</a:t>
            </a:r>
            <a:endParaRPr>
              <a:solidFill>
                <a:schemeClr val="dk1"/>
              </a:solidFill>
            </a:endParaRPr>
          </a:p>
          <a:p>
            <a:pPr indent="0" lvl="0" marL="25400" rtl="0" algn="l">
              <a:lnSpc>
                <a:spcPct val="115000"/>
              </a:lnSpc>
              <a:spcBef>
                <a:spcPts val="0"/>
              </a:spcBef>
              <a:spcAft>
                <a:spcPts val="0"/>
              </a:spcAft>
              <a:buClr>
                <a:schemeClr val="dk1"/>
              </a:buClr>
              <a:buSzPts val="1100"/>
              <a:buFont typeface="Arial"/>
              <a:buNone/>
            </a:pPr>
            <a:r>
              <a:rPr lang="en-GB">
                <a:solidFill>
                  <a:schemeClr val="dk1"/>
                </a:solidFill>
              </a:rPr>
              <a:t>■</a:t>
            </a:r>
            <a:r>
              <a:rPr lang="en-GB" u="sng">
                <a:solidFill>
                  <a:schemeClr val="dk1"/>
                </a:solidFill>
              </a:rPr>
              <a:t>Commercial Value Adders</a:t>
            </a:r>
            <a:r>
              <a:rPr lang="en-GB">
                <a:solidFill>
                  <a:schemeClr val="dk1"/>
                </a:solidFill>
              </a:rPr>
              <a:t>: LabSphere, NV5 (ESRI), L3Harris, KorrAI, Global Insights, I2R,SuperPixel Corp, Four Resolutions Inc.</a:t>
            </a:r>
            <a:endParaRPr>
              <a:solidFill>
                <a:schemeClr val="dk1"/>
              </a:solidFill>
            </a:endParaRPr>
          </a:p>
          <a:p>
            <a:pPr indent="0" lvl="0" marL="25400" rtl="0" algn="l">
              <a:lnSpc>
                <a:spcPct val="115000"/>
              </a:lnSpc>
              <a:spcBef>
                <a:spcPts val="0"/>
              </a:spcBef>
              <a:spcAft>
                <a:spcPts val="0"/>
              </a:spcAft>
              <a:buClr>
                <a:schemeClr val="dk1"/>
              </a:buClr>
              <a:buSzPts val="1100"/>
              <a:buFont typeface="Arial"/>
              <a:buNone/>
            </a:pPr>
            <a:r>
              <a:rPr lang="en-GB">
                <a:solidFill>
                  <a:schemeClr val="dk1"/>
                </a:solidFill>
              </a:rPr>
              <a:t>■</a:t>
            </a:r>
            <a:r>
              <a:rPr lang="en-GB" u="sng">
                <a:solidFill>
                  <a:schemeClr val="dk1"/>
                </a:solidFill>
              </a:rPr>
              <a:t>Academia</a:t>
            </a:r>
            <a:r>
              <a:rPr lang="en-GB">
                <a:solidFill>
                  <a:schemeClr val="dk1"/>
                </a:solidFill>
              </a:rPr>
              <a:t>: Univ. of Maryland, Rochester Institute of Technology, George Mason Univ, Univ. of Washington, Purdue Univ.</a:t>
            </a:r>
            <a:endParaRPr>
              <a:solidFill>
                <a:schemeClr val="dk1"/>
              </a:solidFill>
            </a:endParaRPr>
          </a:p>
          <a:p>
            <a:pPr indent="0" lvl="0" marL="12700" rtl="0" algn="l">
              <a:lnSpc>
                <a:spcPct val="115000"/>
              </a:lnSpc>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indent="0" lvl="0" marL="12700" rtl="0" algn="l">
              <a:lnSpc>
                <a:spcPct val="115000"/>
              </a:lnSpc>
              <a:spcBef>
                <a:spcPts val="0"/>
              </a:spcBef>
              <a:spcAft>
                <a:spcPts val="0"/>
              </a:spcAft>
              <a:buClr>
                <a:schemeClr val="dk1"/>
              </a:buClr>
              <a:buSzPts val="1100"/>
              <a:buFont typeface="Arial"/>
              <a:buNone/>
            </a:pPr>
            <a:r>
              <a:rPr lang="en-GB">
                <a:solidFill>
                  <a:schemeClr val="dk1"/>
                </a:solidFill>
              </a:rPr>
              <a:t>●</a:t>
            </a:r>
            <a:r>
              <a:rPr b="1" lang="en-GB">
                <a:solidFill>
                  <a:schemeClr val="dk1"/>
                </a:solidFill>
              </a:rPr>
              <a:t>Landsat Value-Adders Workshop</a:t>
            </a:r>
            <a:endParaRPr b="1">
              <a:solidFill>
                <a:schemeClr val="dk1"/>
              </a:solidFill>
            </a:endParaRPr>
          </a:p>
          <a:p>
            <a:pPr indent="0" lvl="0" marL="12700" rtl="0" algn="l">
              <a:lnSpc>
                <a:spcPct val="115000"/>
              </a:lnSpc>
              <a:spcBef>
                <a:spcPts val="0"/>
              </a:spcBef>
              <a:spcAft>
                <a:spcPts val="0"/>
              </a:spcAft>
              <a:buClr>
                <a:schemeClr val="dk1"/>
              </a:buClr>
              <a:buSzPts val="1100"/>
              <a:buFont typeface="Arial"/>
              <a:buNone/>
            </a:pPr>
            <a:r>
              <a:rPr lang="en-GB">
                <a:solidFill>
                  <a:schemeClr val="dk1"/>
                </a:solidFill>
              </a:rPr>
              <a:t>○A key input we heard from industry reinforced the need for more </a:t>
            </a:r>
            <a:r>
              <a:rPr b="1" lang="en-GB">
                <a:solidFill>
                  <a:schemeClr val="dk1"/>
                </a:solidFill>
              </a:rPr>
              <a:t>multi-source/multi-modal</a:t>
            </a:r>
            <a:r>
              <a:rPr lang="en-GB">
                <a:solidFill>
                  <a:schemeClr val="dk1"/>
                </a:solidFill>
              </a:rPr>
              <a:t> use cases</a:t>
            </a:r>
            <a:endParaRPr>
              <a:solidFill>
                <a:schemeClr val="dk1"/>
              </a:solidFill>
            </a:endParaRPr>
          </a:p>
          <a:p>
            <a:pPr indent="0" lvl="0" marL="12700" rtl="0" algn="l">
              <a:lnSpc>
                <a:spcPct val="115000"/>
              </a:lnSpc>
              <a:spcBef>
                <a:spcPts val="0"/>
              </a:spcBef>
              <a:spcAft>
                <a:spcPts val="0"/>
              </a:spcAft>
              <a:buClr>
                <a:schemeClr val="dk1"/>
              </a:buClr>
              <a:buSzPts val="1100"/>
              <a:buFont typeface="Arial"/>
              <a:buNone/>
            </a:pPr>
            <a:r>
              <a:rPr lang="en-GB">
                <a:solidFill>
                  <a:schemeClr val="dk1"/>
                </a:solidFill>
              </a:rPr>
              <a:t>○Commercial EO providers want continued focus on </a:t>
            </a:r>
            <a:r>
              <a:rPr b="1" lang="en-GB">
                <a:solidFill>
                  <a:schemeClr val="dk1"/>
                </a:solidFill>
              </a:rPr>
              <a:t>interoperability</a:t>
            </a:r>
            <a:r>
              <a:rPr lang="en-GB">
                <a:solidFill>
                  <a:schemeClr val="dk1"/>
                </a:solidFill>
              </a:rPr>
              <a:t>.</a:t>
            </a:r>
            <a:endParaRPr>
              <a:solidFill>
                <a:schemeClr val="dk1"/>
              </a:solidFill>
            </a:endParaRPr>
          </a:p>
          <a:p>
            <a:pPr indent="0" lvl="0" marL="12700" rtl="0" algn="l">
              <a:lnSpc>
                <a:spcPct val="115000"/>
              </a:lnSpc>
              <a:spcBef>
                <a:spcPts val="0"/>
              </a:spcBef>
              <a:spcAft>
                <a:spcPts val="0"/>
              </a:spcAft>
              <a:buClr>
                <a:schemeClr val="dk1"/>
              </a:buClr>
              <a:buSzPts val="1100"/>
              <a:buFont typeface="Arial"/>
              <a:buNone/>
            </a:pPr>
            <a:r>
              <a:rPr lang="en-GB">
                <a:solidFill>
                  <a:schemeClr val="dk1"/>
                </a:solidFill>
              </a:rPr>
              <a:t>○So we believe that our collective CEOS LSI-VC, WGISS, and WGCV priorities have us on the right track</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cb167b4592_6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cb167b4592_6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a:t>
            </a:r>
            <a:r>
              <a:rPr lang="en-GB">
                <a:solidFill>
                  <a:srgbClr val="242424"/>
                </a:solidFill>
                <a:latin typeface="Calibri"/>
                <a:ea typeface="Calibri"/>
                <a:cs typeface="Calibri"/>
                <a:sym typeface="Calibri"/>
              </a:rPr>
              <a:t>LSI VC Workshop was addressed separately in the LSI-VC report, so I won’t repeat details here - just a very useful and successful meeting – thank you very much to RESTEC and JAXA for their support.</a:t>
            </a:r>
            <a:endParaRPr>
              <a:solidFill>
                <a:srgbClr val="242424"/>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a:t>
            </a:r>
            <a:r>
              <a:rPr lang="en-GB">
                <a:solidFill>
                  <a:srgbClr val="242424"/>
                </a:solidFill>
              </a:rPr>
              <a:t>Per Steve Volz’s comments yesterday, USGS is considering the possibility of a similar U.S.-based Commercial Engagement workshop this Fall aligned to the joint WGISS/WGCV meeting. WGISS can be an important CEOS entry point for Data Interoperability and New Space.  </a:t>
            </a:r>
            <a:endParaRPr>
              <a:solidFill>
                <a:srgbClr val="242424"/>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a:t>
            </a:r>
            <a:r>
              <a:rPr lang="en-GB">
                <a:solidFill>
                  <a:srgbClr val="242424"/>
                </a:solidFill>
                <a:latin typeface="Calibri"/>
                <a:ea typeface="Calibri"/>
                <a:cs typeface="Calibri"/>
                <a:sym typeface="Calibri"/>
              </a:rPr>
              <a:t>Initial driver for SEO creating the CEOS Analytics Lab was to provide a shared resource for technical collaboration on crosscutting CEOS activities</a:t>
            </a:r>
            <a:endParaRPr>
              <a:solidFill>
                <a:srgbClr val="242424"/>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a:t>
            </a:r>
            <a:r>
              <a:rPr lang="en-GB">
                <a:solidFill>
                  <a:srgbClr val="242424"/>
                </a:solidFill>
                <a:latin typeface="Calibri"/>
                <a:ea typeface="Calibri"/>
                <a:cs typeface="Calibri"/>
                <a:sym typeface="Calibri"/>
              </a:rPr>
              <a:t>Discussions are ongoing between SEO, WGISS, LSI-VC, and ARD Oversight Group, to ensure it is a useful resource for the CEOS Interoperability Framework, CEOS ARD specifications, and emerging commercial engagement.</a:t>
            </a:r>
            <a:endParaRPr>
              <a:solidFill>
                <a:srgbClr val="242424"/>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a:t>
            </a:r>
            <a:r>
              <a:rPr lang="en-GB">
                <a:solidFill>
                  <a:srgbClr val="242424"/>
                </a:solidFill>
                <a:latin typeface="Calibri"/>
                <a:ea typeface="Calibri"/>
                <a:cs typeface="Calibri"/>
                <a:sym typeface="Calibri"/>
              </a:rPr>
              <a:t>We expect the Analytics Lab will prove a useful resource to advance these important CEOS activities.</a:t>
            </a:r>
            <a:endParaRPr>
              <a:solidFill>
                <a:srgbClr val="242424"/>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cb167b4592_8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cb167b4592_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2700" rtl="0" algn="l">
              <a:lnSpc>
                <a:spcPct val="115000"/>
              </a:lnSpc>
              <a:spcBef>
                <a:spcPts val="0"/>
              </a:spcBef>
              <a:spcAft>
                <a:spcPts val="0"/>
              </a:spcAft>
              <a:buClr>
                <a:schemeClr val="dk1"/>
              </a:buClr>
              <a:buSzPts val="1100"/>
              <a:buFont typeface="Arial"/>
              <a:buNone/>
            </a:pPr>
            <a:r>
              <a:rPr lang="en-GB"/>
              <a:t>●Our Communities Can Do Much More Together than We Can Separately!</a:t>
            </a:r>
            <a:endParaRPr/>
          </a:p>
          <a:p>
            <a:pPr indent="0" lvl="0" marL="12700" rtl="0" algn="l">
              <a:lnSpc>
                <a:spcPct val="115000"/>
              </a:lnSpc>
              <a:spcBef>
                <a:spcPts val="0"/>
              </a:spcBef>
              <a:spcAft>
                <a:spcPts val="0"/>
              </a:spcAft>
              <a:buClr>
                <a:schemeClr val="dk1"/>
              </a:buClr>
              <a:buSzPts val="1100"/>
              <a:buFont typeface="Arial"/>
              <a:buNone/>
            </a:pPr>
            <a:r>
              <a:rPr lang="en-GB"/>
              <a:t>●In addition to the many useful engagements occurring with the CEOS WGs, VCs, and other interest/coordination activities, we recommend SIT- and Plenary-level engagement with commercial space.</a:t>
            </a:r>
            <a:endParaRPr/>
          </a:p>
          <a:p>
            <a:pPr indent="0" lvl="0" marL="12700" rtl="0" algn="l">
              <a:lnSpc>
                <a:spcPct val="115000"/>
              </a:lnSpc>
              <a:spcBef>
                <a:spcPts val="0"/>
              </a:spcBef>
              <a:spcAft>
                <a:spcPts val="0"/>
              </a:spcAft>
              <a:buClr>
                <a:schemeClr val="dk1"/>
              </a:buClr>
              <a:buSzPts val="1100"/>
              <a:buFont typeface="Arial"/>
              <a:buNone/>
            </a:pPr>
            <a:r>
              <a:rPr lang="en-GB"/>
              <a:t>●USGS will be happy to support any such events.</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ca0c36102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ca0c36102c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c49b85f373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c49b85f373_0_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ca0c36102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ca0c36102c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ca0c36102c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g2ca0c36102c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ca0c36102c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g2ca0c36102c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ca0c36102c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g2ca0c36102c_0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ca0c36102c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g2ca0c36102c_0_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ca0c36102c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g2ca0c36102c_0_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jpg"/><Relationship Id="rId4" Type="http://schemas.openxmlformats.org/officeDocument/2006/relationships/image" Target="../media/image3.jpg"/><Relationship Id="rId5" Type="http://schemas.openxmlformats.org/officeDocument/2006/relationships/image" Target="../media/image7.png"/><Relationship Id="rId6"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2"/>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2"/>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b="673" l="54016" r="11355" t="36081"/>
          <a:stretch/>
        </p:blipFill>
        <p:spPr>
          <a:xfrm rot="-5400000">
            <a:off x="5792642" y="4819952"/>
            <a:ext cx="1719709" cy="2366806"/>
          </a:xfrm>
          <a:prstGeom prst="rtTriangle">
            <a:avLst/>
          </a:prstGeom>
          <a:noFill/>
          <a:ln>
            <a:noFill/>
          </a:ln>
        </p:spPr>
      </p:pic>
      <p:sp>
        <p:nvSpPr>
          <p:cNvPr id="20" name="Google Shape;20;p2"/>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a:buNone/>
              <a:defRPr i="0" sz="8000" u="none" cap="none" strike="noStrik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26" name="Google Shape;26;p3"/>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28" name="Google Shape;28;p3"/>
          <p:cNvSpPr txBox="1"/>
          <p:nvPr/>
        </p:nvSpPr>
        <p:spPr>
          <a:xfrm>
            <a:off x="-24384" y="6562799"/>
            <a:ext cx="4925700" cy="95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1400" u="none" cap="none" strike="noStrike">
                <a:solidFill>
                  <a:schemeClr val="accent1"/>
                </a:solidFill>
                <a:latin typeface="Montserrat"/>
                <a:ea typeface="Montserrat"/>
                <a:cs typeface="Montserrat"/>
                <a:sym typeface="Montserrat"/>
              </a:rPr>
              <a:t>SIT-</a:t>
            </a:r>
            <a:r>
              <a:rPr b="1" lang="en-GB">
                <a:solidFill>
                  <a:schemeClr val="accent1"/>
                </a:solidFill>
                <a:latin typeface="Montserrat"/>
                <a:ea typeface="Montserrat"/>
                <a:cs typeface="Montserrat"/>
                <a:sym typeface="Montserrat"/>
              </a:rPr>
              <a:t>39</a:t>
            </a:r>
            <a:r>
              <a:rPr b="1" i="0" lang="en-GB" sz="1400" u="none" cap="none" strike="noStrike">
                <a:solidFill>
                  <a:schemeClr val="accent1"/>
                </a:solidFill>
                <a:latin typeface="Montserrat"/>
                <a:ea typeface="Montserrat"/>
                <a:cs typeface="Montserrat"/>
                <a:sym typeface="Montserrat"/>
              </a:rPr>
              <a:t>, </a:t>
            </a:r>
            <a:r>
              <a:rPr b="1" lang="en-GB">
                <a:solidFill>
                  <a:schemeClr val="accent1"/>
                </a:solidFill>
                <a:latin typeface="Montserrat"/>
                <a:ea typeface="Montserrat"/>
                <a:cs typeface="Montserrat"/>
                <a:sym typeface="Montserrat"/>
              </a:rPr>
              <a:t>10-11 April 2024</a:t>
            </a:r>
            <a:endParaRPr b="1">
              <a:solidFill>
                <a:schemeClr val="accent1"/>
              </a:solidFill>
              <a:latin typeface="Montserrat"/>
              <a:ea typeface="Montserrat"/>
              <a:cs typeface="Montserrat"/>
              <a:sym typeface="Montserrat"/>
            </a:endParaRPr>
          </a:p>
          <a:p>
            <a:pPr indent="0" lvl="0" marL="0" marR="0" rtl="0" algn="l">
              <a:spcBef>
                <a:spcPts val="0"/>
              </a:spcBef>
              <a:spcAft>
                <a:spcPts val="0"/>
              </a:spcAft>
              <a:buNone/>
            </a:pPr>
            <a:r>
              <a:t/>
            </a:r>
            <a:endParaRPr b="1">
              <a:solidFill>
                <a:schemeClr val="accent1"/>
              </a:solidFill>
              <a:latin typeface="Montserrat"/>
              <a:ea typeface="Montserrat"/>
              <a:cs typeface="Montserrat"/>
              <a:sym typeface="Montserrat"/>
            </a:endParaRPr>
          </a:p>
          <a:p>
            <a:pPr indent="0" lvl="0" marL="0" marR="0" rtl="0" algn="l">
              <a:spcBef>
                <a:spcPts val="0"/>
              </a:spcBef>
              <a:spcAft>
                <a:spcPts val="0"/>
              </a:spcAft>
              <a:buClr>
                <a:schemeClr val="dk1"/>
              </a:buClr>
              <a:buSzPts val="1100"/>
              <a:buFont typeface="Arial"/>
              <a:buNone/>
            </a:pPr>
            <a:r>
              <a:t/>
            </a:r>
            <a:endParaRPr b="1">
              <a:solidFill>
                <a:schemeClr val="accent1"/>
              </a:solidFill>
              <a:latin typeface="Montserrat"/>
              <a:ea typeface="Montserrat"/>
              <a:cs typeface="Montserrat"/>
              <a:sym typeface="Montserrat"/>
            </a:endParaRPr>
          </a:p>
          <a:p>
            <a:pPr indent="0" lvl="0" marL="0" marR="0" rtl="0" algn="l">
              <a:spcBef>
                <a:spcPts val="0"/>
              </a:spcBef>
              <a:spcAft>
                <a:spcPts val="0"/>
              </a:spcAft>
              <a:buNone/>
            </a:pPr>
            <a:r>
              <a:t/>
            </a:r>
            <a:endParaRPr b="1">
              <a:solidFill>
                <a:schemeClr val="accent1"/>
              </a:solidFill>
              <a:latin typeface="Montserrat"/>
              <a:ea typeface="Montserrat"/>
              <a:cs typeface="Montserrat"/>
              <a:sym typeface="Montserrat"/>
            </a:endParaRPr>
          </a:p>
        </p:txBody>
      </p:sp>
      <p:sp>
        <p:nvSpPr>
          <p:cNvPr id="29" name="Google Shape;29;p3"/>
          <p:cNvSpPr txBox="1"/>
          <p:nvPr>
            <p:ph idx="1" type="body"/>
          </p:nvPr>
        </p:nvSpPr>
        <p:spPr>
          <a:xfrm>
            <a:off x="348308" y="1097558"/>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9pPr>
          </a:lstStyle>
          <a:p/>
        </p:txBody>
      </p:sp>
      <p:sp>
        <p:nvSpPr>
          <p:cNvPr id="30" name="Google Shape;30;p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i="0" sz="4400" u="none" cap="none" strike="noStrik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36" name="Google Shape;36;p4"/>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37" name="Google Shape;37;p4"/>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9pPr>
          </a:lstStyle>
          <a:p/>
        </p:txBody>
      </p:sp>
      <p:sp>
        <p:nvSpPr>
          <p:cNvPr id="38" name="Google Shape;38;p4"/>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9pPr>
          </a:lstStyle>
          <a:p/>
        </p:txBody>
      </p:sp>
      <p:sp>
        <p:nvSpPr>
          <p:cNvPr id="39" name="Google Shape;39;p4"/>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Montserrat"/>
                <a:ea typeface="Montserrat"/>
                <a:cs typeface="Montserrat"/>
                <a:sym typeface="Montserrat"/>
              </a:rPr>
              <a:t>Slide </a:t>
            </a:r>
            <a:fld id="{00000000-1234-1234-1234-123412341234}" type="slidenum">
              <a:rPr b="1" lang="en-GB" sz="1400">
                <a:solidFill>
                  <a:schemeClr val="accent1"/>
                </a:solidFill>
                <a:latin typeface="Montserrat"/>
                <a:ea typeface="Montserrat"/>
                <a:cs typeface="Montserrat"/>
                <a:sym typeface="Montserrat"/>
              </a:rPr>
              <a:t>‹#›</a:t>
            </a:fld>
            <a:endParaRPr b="1" sz="1400">
              <a:solidFill>
                <a:schemeClr val="accent1"/>
              </a:solidFill>
              <a:latin typeface="Montserrat"/>
              <a:ea typeface="Montserrat"/>
              <a:cs typeface="Montserrat"/>
              <a:sym typeface="Montserrat"/>
            </a:endParaRPr>
          </a:p>
        </p:txBody>
      </p:sp>
      <p:sp>
        <p:nvSpPr>
          <p:cNvPr id="40" name="Google Shape;40;p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i="0" sz="4400" u="none" cap="none" strike="noStrik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p:txBody>
      </p:sp>
      <p:sp>
        <p:nvSpPr>
          <p:cNvPr id="41" name="Google Shape;41;p4"/>
          <p:cNvSpPr txBox="1"/>
          <p:nvPr/>
        </p:nvSpPr>
        <p:spPr>
          <a:xfrm>
            <a:off x="-24384" y="6562799"/>
            <a:ext cx="4925700" cy="95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1400" u="none" cap="none" strike="noStrike">
                <a:solidFill>
                  <a:schemeClr val="accent1"/>
                </a:solidFill>
                <a:latin typeface="Montserrat"/>
                <a:ea typeface="Montserrat"/>
                <a:cs typeface="Montserrat"/>
                <a:sym typeface="Montserrat"/>
              </a:rPr>
              <a:t>SIT-</a:t>
            </a:r>
            <a:r>
              <a:rPr b="1" lang="en-GB">
                <a:solidFill>
                  <a:schemeClr val="accent1"/>
                </a:solidFill>
                <a:latin typeface="Montserrat"/>
                <a:ea typeface="Montserrat"/>
                <a:cs typeface="Montserrat"/>
                <a:sym typeface="Montserrat"/>
              </a:rPr>
              <a:t>39</a:t>
            </a:r>
            <a:r>
              <a:rPr b="1" i="0" lang="en-GB" sz="1400" u="none" cap="none" strike="noStrike">
                <a:solidFill>
                  <a:schemeClr val="accent1"/>
                </a:solidFill>
                <a:latin typeface="Montserrat"/>
                <a:ea typeface="Montserrat"/>
                <a:cs typeface="Montserrat"/>
                <a:sym typeface="Montserrat"/>
              </a:rPr>
              <a:t>, </a:t>
            </a:r>
            <a:r>
              <a:rPr b="1" lang="en-GB">
                <a:solidFill>
                  <a:schemeClr val="accent1"/>
                </a:solidFill>
                <a:latin typeface="Montserrat"/>
                <a:ea typeface="Montserrat"/>
                <a:cs typeface="Montserrat"/>
                <a:sym typeface="Montserrat"/>
              </a:rPr>
              <a:t>10-11 April 2024</a:t>
            </a:r>
            <a:endParaRPr b="1">
              <a:solidFill>
                <a:schemeClr val="accent1"/>
              </a:solidFill>
              <a:latin typeface="Montserrat"/>
              <a:ea typeface="Montserrat"/>
              <a:cs typeface="Montserrat"/>
              <a:sym typeface="Montserrat"/>
            </a:endParaRPr>
          </a:p>
          <a:p>
            <a:pPr indent="0" lvl="0" marL="0" marR="0" rtl="0" algn="l">
              <a:spcBef>
                <a:spcPts val="0"/>
              </a:spcBef>
              <a:spcAft>
                <a:spcPts val="0"/>
              </a:spcAft>
              <a:buNone/>
            </a:pPr>
            <a:r>
              <a:t/>
            </a:r>
            <a:endParaRPr b="1">
              <a:solidFill>
                <a:schemeClr val="accent1"/>
              </a:solidFill>
              <a:latin typeface="Montserrat"/>
              <a:ea typeface="Montserrat"/>
              <a:cs typeface="Montserrat"/>
              <a:sym typeface="Montserrat"/>
            </a:endParaRPr>
          </a:p>
          <a:p>
            <a:pPr indent="0" lvl="0" marL="0" marR="0" rtl="0" algn="l">
              <a:spcBef>
                <a:spcPts val="0"/>
              </a:spcBef>
              <a:spcAft>
                <a:spcPts val="0"/>
              </a:spcAft>
              <a:buClr>
                <a:schemeClr val="dk1"/>
              </a:buClr>
              <a:buSzPts val="1100"/>
              <a:buFont typeface="Arial"/>
              <a:buNone/>
            </a:pPr>
            <a:r>
              <a:t/>
            </a:r>
            <a:endParaRPr b="1">
              <a:solidFill>
                <a:schemeClr val="accent1"/>
              </a:solidFill>
              <a:latin typeface="Montserrat"/>
              <a:ea typeface="Montserrat"/>
              <a:cs typeface="Montserrat"/>
              <a:sym typeface="Montserrat"/>
            </a:endParaRPr>
          </a:p>
          <a:p>
            <a:pPr indent="0" lvl="0" marL="0" marR="0" rtl="0" algn="l">
              <a:spcBef>
                <a:spcPts val="0"/>
              </a:spcBef>
              <a:spcAft>
                <a:spcPts val="0"/>
              </a:spcAft>
              <a:buNone/>
            </a:pPr>
            <a:r>
              <a:t/>
            </a:r>
            <a:endParaRPr b="1">
              <a:solidFill>
                <a:schemeClr val="accent1"/>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2"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47" name="Google Shape;47;p5"/>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Montserrat"/>
                <a:ea typeface="Montserrat"/>
                <a:cs typeface="Montserrat"/>
                <a:sym typeface="Montserrat"/>
              </a:rPr>
              <a:t>Slide </a:t>
            </a:r>
            <a:fld id="{00000000-1234-1234-1234-123412341234}" type="slidenum">
              <a:rPr b="1" lang="en-GB" sz="1400">
                <a:solidFill>
                  <a:schemeClr val="accent1"/>
                </a:solidFill>
                <a:latin typeface="Montserrat"/>
                <a:ea typeface="Montserrat"/>
                <a:cs typeface="Montserrat"/>
                <a:sym typeface="Montserrat"/>
              </a:rPr>
              <a:t>‹#›</a:t>
            </a:fld>
            <a:endParaRPr b="1" sz="1400">
              <a:solidFill>
                <a:schemeClr val="accent1"/>
              </a:solidFill>
              <a:latin typeface="Montserrat"/>
              <a:ea typeface="Montserrat"/>
              <a:cs typeface="Montserrat"/>
              <a:sym typeface="Montserrat"/>
            </a:endParaRPr>
          </a:p>
        </p:txBody>
      </p:sp>
      <p:sp>
        <p:nvSpPr>
          <p:cNvPr id="49" name="Google Shape;49;p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i="0" sz="4400" u="none" cap="none" strike="noStrik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p:txBody>
      </p:sp>
      <p:sp>
        <p:nvSpPr>
          <p:cNvPr id="50" name="Google Shape;50;p5"/>
          <p:cNvSpPr txBox="1"/>
          <p:nvPr/>
        </p:nvSpPr>
        <p:spPr>
          <a:xfrm>
            <a:off x="-24384" y="6562799"/>
            <a:ext cx="4925700" cy="95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1400" u="none" cap="none" strike="noStrike">
                <a:solidFill>
                  <a:schemeClr val="accent1"/>
                </a:solidFill>
                <a:latin typeface="Montserrat"/>
                <a:ea typeface="Montserrat"/>
                <a:cs typeface="Montserrat"/>
                <a:sym typeface="Montserrat"/>
              </a:rPr>
              <a:t>SIT-</a:t>
            </a:r>
            <a:r>
              <a:rPr b="1" lang="en-GB">
                <a:solidFill>
                  <a:schemeClr val="accent1"/>
                </a:solidFill>
                <a:latin typeface="Montserrat"/>
                <a:ea typeface="Montserrat"/>
                <a:cs typeface="Montserrat"/>
                <a:sym typeface="Montserrat"/>
              </a:rPr>
              <a:t>39</a:t>
            </a:r>
            <a:r>
              <a:rPr b="1" i="0" lang="en-GB" sz="1400" u="none" cap="none" strike="noStrike">
                <a:solidFill>
                  <a:schemeClr val="accent1"/>
                </a:solidFill>
                <a:latin typeface="Montserrat"/>
                <a:ea typeface="Montserrat"/>
                <a:cs typeface="Montserrat"/>
                <a:sym typeface="Montserrat"/>
              </a:rPr>
              <a:t>, </a:t>
            </a:r>
            <a:r>
              <a:rPr b="1" lang="en-GB">
                <a:solidFill>
                  <a:schemeClr val="accent1"/>
                </a:solidFill>
                <a:latin typeface="Montserrat"/>
                <a:ea typeface="Montserrat"/>
                <a:cs typeface="Montserrat"/>
                <a:sym typeface="Montserrat"/>
              </a:rPr>
              <a:t>10-11 April 2024</a:t>
            </a:r>
            <a:endParaRPr b="1">
              <a:solidFill>
                <a:schemeClr val="accent1"/>
              </a:solidFill>
              <a:latin typeface="Montserrat"/>
              <a:ea typeface="Montserrat"/>
              <a:cs typeface="Montserrat"/>
              <a:sym typeface="Montserrat"/>
            </a:endParaRPr>
          </a:p>
          <a:p>
            <a:pPr indent="0" lvl="0" marL="0" marR="0" rtl="0" algn="l">
              <a:spcBef>
                <a:spcPts val="0"/>
              </a:spcBef>
              <a:spcAft>
                <a:spcPts val="0"/>
              </a:spcAft>
              <a:buNone/>
            </a:pPr>
            <a:r>
              <a:t/>
            </a:r>
            <a:endParaRPr b="1">
              <a:solidFill>
                <a:schemeClr val="accent1"/>
              </a:solidFill>
              <a:latin typeface="Montserrat"/>
              <a:ea typeface="Montserrat"/>
              <a:cs typeface="Montserrat"/>
              <a:sym typeface="Montserrat"/>
            </a:endParaRPr>
          </a:p>
          <a:p>
            <a:pPr indent="0" lvl="0" marL="0" marR="0" rtl="0" algn="l">
              <a:spcBef>
                <a:spcPts val="0"/>
              </a:spcBef>
              <a:spcAft>
                <a:spcPts val="0"/>
              </a:spcAft>
              <a:buClr>
                <a:schemeClr val="dk1"/>
              </a:buClr>
              <a:buSzPts val="1100"/>
              <a:buFont typeface="Arial"/>
              <a:buNone/>
            </a:pPr>
            <a:r>
              <a:t/>
            </a:r>
            <a:endParaRPr b="1">
              <a:solidFill>
                <a:schemeClr val="accent1"/>
              </a:solidFill>
              <a:latin typeface="Montserrat"/>
              <a:ea typeface="Montserrat"/>
              <a:cs typeface="Montserrat"/>
              <a:sym typeface="Montserrat"/>
            </a:endParaRPr>
          </a:p>
          <a:p>
            <a:pPr indent="0" lvl="0" marL="0" marR="0" rtl="0" algn="l">
              <a:spcBef>
                <a:spcPts val="0"/>
              </a:spcBef>
              <a:spcAft>
                <a:spcPts val="0"/>
              </a:spcAft>
              <a:buNone/>
            </a:pPr>
            <a:r>
              <a:t/>
            </a:r>
            <a:endParaRPr b="1">
              <a:solidFill>
                <a:schemeClr val="accent1"/>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56" name="Google Shape;56;p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57" name="Google Shape;57;p6"/>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15000"/>
              </a:lnSpc>
              <a:spcBef>
                <a:spcPts val="1000"/>
              </a:spcBef>
              <a:spcAft>
                <a:spcPts val="0"/>
              </a:spcAft>
              <a:buClr>
                <a:schemeClr val="dk1"/>
              </a:buClr>
              <a:buSzPts val="3200"/>
              <a:buFont typeface="Montserrat"/>
              <a:buChar char="❖"/>
              <a:defRPr i="0" sz="3200" u="none" cap="none" strike="noStrike">
                <a:solidFill>
                  <a:schemeClr val="dk1"/>
                </a:solidFill>
                <a:latin typeface="Montserrat"/>
                <a:ea typeface="Montserrat"/>
                <a:cs typeface="Montserrat"/>
                <a:sym typeface="Montserrat"/>
              </a:defRPr>
            </a:lvl1pPr>
            <a:lvl2pPr indent="-406400" lvl="1" marL="914400" marR="0" rtl="0" algn="l">
              <a:lnSpc>
                <a:spcPct val="115000"/>
              </a:lnSpc>
              <a:spcBef>
                <a:spcPts val="50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2pPr>
            <a:lvl3pPr indent="-381000" lvl="2" marL="1371600" marR="0" rtl="0" algn="l">
              <a:lnSpc>
                <a:spcPct val="115000"/>
              </a:lnSpc>
              <a:spcBef>
                <a:spcPts val="500"/>
              </a:spcBef>
              <a:spcAft>
                <a:spcPts val="0"/>
              </a:spcAft>
              <a:buClr>
                <a:schemeClr val="dk1"/>
              </a:buClr>
              <a:buSzPts val="2400"/>
              <a:buFont typeface="Montserrat"/>
              <a:buChar char="o"/>
              <a:defRPr i="0" sz="2400" u="none" cap="none" strike="noStrike">
                <a:solidFill>
                  <a:schemeClr val="dk1"/>
                </a:solidFill>
                <a:latin typeface="Montserrat"/>
                <a:ea typeface="Montserrat"/>
                <a:cs typeface="Montserrat"/>
                <a:sym typeface="Montserrat"/>
              </a:defRPr>
            </a:lvl3pPr>
            <a:lvl4pPr indent="-355600" lvl="3" marL="18288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4pPr>
            <a:lvl5pPr indent="-355600" lvl="4" marL="22860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9pPr>
          </a:lstStyle>
          <a:p/>
        </p:txBody>
      </p:sp>
      <p:sp>
        <p:nvSpPr>
          <p:cNvPr id="58" name="Google Shape;58;p6"/>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5000"/>
              </a:lnSpc>
              <a:spcBef>
                <a:spcPts val="1000"/>
              </a:spcBef>
              <a:spcAft>
                <a:spcPts val="0"/>
              </a:spcAft>
              <a:buClr>
                <a:schemeClr val="dk1"/>
              </a:buClr>
              <a:buSzPts val="1600"/>
              <a:buFont typeface="Montserrat"/>
              <a:buNone/>
              <a:defRPr i="0" sz="1600" u="none" cap="none" strike="noStrike">
                <a:solidFill>
                  <a:schemeClr val="dk1"/>
                </a:solidFill>
                <a:latin typeface="Montserrat"/>
                <a:ea typeface="Montserrat"/>
                <a:cs typeface="Montserrat"/>
                <a:sym typeface="Montserrat"/>
              </a:defRPr>
            </a:lvl1pPr>
            <a:lvl2pPr indent="-228600" lvl="1" marL="914400" marR="0" rtl="0" algn="l">
              <a:lnSpc>
                <a:spcPct val="115000"/>
              </a:lnSpc>
              <a:spcBef>
                <a:spcPts val="500"/>
              </a:spcBef>
              <a:spcAft>
                <a:spcPts val="0"/>
              </a:spcAft>
              <a:buClr>
                <a:schemeClr val="dk1"/>
              </a:buClr>
              <a:buSzPts val="1400"/>
              <a:buFont typeface="Montserrat"/>
              <a:buNone/>
              <a:defRPr i="0" sz="1400" u="none" cap="none" strike="noStrike">
                <a:solidFill>
                  <a:schemeClr val="dk1"/>
                </a:solidFill>
                <a:latin typeface="Montserrat"/>
                <a:ea typeface="Montserrat"/>
                <a:cs typeface="Montserrat"/>
                <a:sym typeface="Montserrat"/>
              </a:defRPr>
            </a:lvl2pPr>
            <a:lvl3pPr indent="-228600" lvl="2" marL="1371600" marR="0" rtl="0" algn="l">
              <a:lnSpc>
                <a:spcPct val="115000"/>
              </a:lnSpc>
              <a:spcBef>
                <a:spcPts val="500"/>
              </a:spcBef>
              <a:spcAft>
                <a:spcPts val="0"/>
              </a:spcAft>
              <a:buClr>
                <a:schemeClr val="dk1"/>
              </a:buClr>
              <a:buSzPts val="1200"/>
              <a:buFont typeface="Montserrat"/>
              <a:buNone/>
              <a:defRPr i="0" sz="1200" u="none" cap="none" strike="noStrike">
                <a:solidFill>
                  <a:schemeClr val="dk1"/>
                </a:solidFill>
                <a:latin typeface="Montserrat"/>
                <a:ea typeface="Montserrat"/>
                <a:cs typeface="Montserrat"/>
                <a:sym typeface="Montserrat"/>
              </a:defRPr>
            </a:lvl3pPr>
            <a:lvl4pPr indent="-228600" lvl="3" marL="1828800" marR="0" rtl="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4pPr>
            <a:lvl5pPr indent="-228600" lvl="4" marL="2286000" marR="0" rtl="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5pPr>
            <a:lvl6pPr indent="-228600" lvl="5" marL="2743200" marR="0" rtl="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6pPr>
            <a:lvl7pPr indent="-228600" lvl="6" marL="3200400" marR="0" rtl="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7pPr>
            <a:lvl8pPr indent="-228600" lvl="7" marL="3657600" marR="0" rtl="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8pPr>
            <a:lvl9pPr indent="-228600" lvl="8" marL="4114800" marR="0" rtl="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9pPr>
          </a:lstStyle>
          <a:p/>
        </p:txBody>
      </p:sp>
      <p:sp>
        <p:nvSpPr>
          <p:cNvPr id="59" name="Google Shape;59;p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Montserrat"/>
                <a:ea typeface="Montserrat"/>
                <a:cs typeface="Montserrat"/>
                <a:sym typeface="Montserrat"/>
              </a:rPr>
              <a:t>Slide </a:t>
            </a:r>
            <a:fld id="{00000000-1234-1234-1234-123412341234}" type="slidenum">
              <a:rPr b="1" lang="en-GB" sz="1400">
                <a:solidFill>
                  <a:schemeClr val="accent1"/>
                </a:solidFill>
                <a:latin typeface="Montserrat"/>
                <a:ea typeface="Montserrat"/>
                <a:cs typeface="Montserrat"/>
                <a:sym typeface="Montserrat"/>
              </a:rPr>
              <a:t>‹#›</a:t>
            </a:fld>
            <a:endParaRPr b="1" sz="1400">
              <a:solidFill>
                <a:schemeClr val="accent1"/>
              </a:solidFill>
              <a:latin typeface="Montserrat"/>
              <a:ea typeface="Montserrat"/>
              <a:cs typeface="Montserrat"/>
              <a:sym typeface="Montserrat"/>
            </a:endParaRPr>
          </a:p>
        </p:txBody>
      </p:sp>
      <p:sp>
        <p:nvSpPr>
          <p:cNvPr id="60" name="Google Shape;60;p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i="0" sz="4400" u="none" cap="none" strike="noStrik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p:txBody>
      </p:sp>
      <p:sp>
        <p:nvSpPr>
          <p:cNvPr id="61" name="Google Shape;61;p6"/>
          <p:cNvSpPr txBox="1"/>
          <p:nvPr/>
        </p:nvSpPr>
        <p:spPr>
          <a:xfrm>
            <a:off x="-24384" y="6562799"/>
            <a:ext cx="4925700" cy="95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1400" u="none" cap="none" strike="noStrike">
                <a:solidFill>
                  <a:schemeClr val="accent1"/>
                </a:solidFill>
                <a:latin typeface="Montserrat"/>
                <a:ea typeface="Montserrat"/>
                <a:cs typeface="Montserrat"/>
                <a:sym typeface="Montserrat"/>
              </a:rPr>
              <a:t>SIT-</a:t>
            </a:r>
            <a:r>
              <a:rPr b="1" lang="en-GB">
                <a:solidFill>
                  <a:schemeClr val="accent1"/>
                </a:solidFill>
                <a:latin typeface="Montserrat"/>
                <a:ea typeface="Montserrat"/>
                <a:cs typeface="Montserrat"/>
                <a:sym typeface="Montserrat"/>
              </a:rPr>
              <a:t>39</a:t>
            </a:r>
            <a:r>
              <a:rPr b="1" i="0" lang="en-GB" sz="1400" u="none" cap="none" strike="noStrike">
                <a:solidFill>
                  <a:schemeClr val="accent1"/>
                </a:solidFill>
                <a:latin typeface="Montserrat"/>
                <a:ea typeface="Montserrat"/>
                <a:cs typeface="Montserrat"/>
                <a:sym typeface="Montserrat"/>
              </a:rPr>
              <a:t>, </a:t>
            </a:r>
            <a:r>
              <a:rPr b="1" lang="en-GB">
                <a:solidFill>
                  <a:schemeClr val="accent1"/>
                </a:solidFill>
                <a:latin typeface="Montserrat"/>
                <a:ea typeface="Montserrat"/>
                <a:cs typeface="Montserrat"/>
                <a:sym typeface="Montserrat"/>
              </a:rPr>
              <a:t>10-11 April 2024</a:t>
            </a:r>
            <a:endParaRPr b="1">
              <a:solidFill>
                <a:schemeClr val="accent1"/>
              </a:solidFill>
              <a:latin typeface="Montserrat"/>
              <a:ea typeface="Montserrat"/>
              <a:cs typeface="Montserrat"/>
              <a:sym typeface="Montserrat"/>
            </a:endParaRPr>
          </a:p>
          <a:p>
            <a:pPr indent="0" lvl="0" marL="0" marR="0" rtl="0" algn="l">
              <a:spcBef>
                <a:spcPts val="0"/>
              </a:spcBef>
              <a:spcAft>
                <a:spcPts val="0"/>
              </a:spcAft>
              <a:buNone/>
            </a:pPr>
            <a:r>
              <a:t/>
            </a:r>
            <a:endParaRPr b="1">
              <a:solidFill>
                <a:schemeClr val="accent1"/>
              </a:solidFill>
              <a:latin typeface="Montserrat"/>
              <a:ea typeface="Montserrat"/>
              <a:cs typeface="Montserrat"/>
              <a:sym typeface="Montserrat"/>
            </a:endParaRPr>
          </a:p>
          <a:p>
            <a:pPr indent="0" lvl="0" marL="0" marR="0" rtl="0" algn="l">
              <a:spcBef>
                <a:spcPts val="0"/>
              </a:spcBef>
              <a:spcAft>
                <a:spcPts val="0"/>
              </a:spcAft>
              <a:buClr>
                <a:schemeClr val="dk1"/>
              </a:buClr>
              <a:buSzPts val="1100"/>
              <a:buFont typeface="Arial"/>
              <a:buNone/>
            </a:pPr>
            <a:r>
              <a:t/>
            </a:r>
            <a:endParaRPr b="1">
              <a:solidFill>
                <a:schemeClr val="accent1"/>
              </a:solidFill>
              <a:latin typeface="Montserrat"/>
              <a:ea typeface="Montserrat"/>
              <a:cs typeface="Montserrat"/>
              <a:sym typeface="Montserrat"/>
            </a:endParaRPr>
          </a:p>
          <a:p>
            <a:pPr indent="0" lvl="0" marL="0" marR="0" rtl="0" algn="l">
              <a:spcBef>
                <a:spcPts val="0"/>
              </a:spcBef>
              <a:spcAft>
                <a:spcPts val="0"/>
              </a:spcAft>
              <a:buNone/>
            </a:pPr>
            <a:r>
              <a:t/>
            </a:r>
            <a:endParaRPr b="1">
              <a:solidFill>
                <a:schemeClr val="accent1"/>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9.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pic>
        <p:nvPicPr>
          <p:cNvPr id="7" name="Google Shape;7;p1"/>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10" name="Google Shape;10;p1"/>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jpg"/><Relationship Id="rId4" Type="http://schemas.openxmlformats.org/officeDocument/2006/relationships/image" Target="../media/image10.png"/><Relationship Id="rId10" Type="http://schemas.openxmlformats.org/officeDocument/2006/relationships/image" Target="../media/image13.png"/><Relationship Id="rId9" Type="http://schemas.openxmlformats.org/officeDocument/2006/relationships/image" Target="../media/image15.png"/><Relationship Id="rId5" Type="http://schemas.openxmlformats.org/officeDocument/2006/relationships/image" Target="../media/image11.png"/><Relationship Id="rId6" Type="http://schemas.openxmlformats.org/officeDocument/2006/relationships/image" Target="../media/image37.png"/><Relationship Id="rId7" Type="http://schemas.openxmlformats.org/officeDocument/2006/relationships/image" Target="../media/image8.png"/><Relationship Id="rId8"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4.pn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image" Target="../media/image32.png"/><Relationship Id="rId5" Type="http://schemas.openxmlformats.org/officeDocument/2006/relationships/image" Target="../media/image24.png"/><Relationship Id="rId6" Type="http://schemas.openxmlformats.org/officeDocument/2006/relationships/image" Target="../media/image20.png"/><Relationship Id="rId7" Type="http://schemas.openxmlformats.org/officeDocument/2006/relationships/image" Target="../media/image27.png"/><Relationship Id="rId8"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24.png"/><Relationship Id="rId6" Type="http://schemas.openxmlformats.org/officeDocument/2006/relationships/image" Target="../media/image20.png"/><Relationship Id="rId7"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3.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5.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7"/>
          <p:cNvSpPr txBox="1"/>
          <p:nvPr>
            <p:ph type="title"/>
          </p:nvPr>
        </p:nvSpPr>
        <p:spPr>
          <a:xfrm>
            <a:off x="176051" y="175950"/>
            <a:ext cx="8579700" cy="3972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lt1"/>
              </a:buClr>
              <a:buSzPts val="8000"/>
              <a:buFont typeface="Arial"/>
              <a:buNone/>
            </a:pPr>
            <a:r>
              <a:rPr lang="en-GB" sz="7500">
                <a:latin typeface="Montserrat"/>
                <a:ea typeface="Montserrat"/>
                <a:cs typeface="Montserrat"/>
                <a:sym typeface="Montserrat"/>
              </a:rPr>
              <a:t>SIT-3</a:t>
            </a:r>
            <a:r>
              <a:rPr lang="en-GB" sz="7500"/>
              <a:t>9</a:t>
            </a:r>
            <a:r>
              <a:rPr lang="en-GB" sz="7500">
                <a:latin typeface="Montserrat"/>
                <a:ea typeface="Montserrat"/>
                <a:cs typeface="Montserrat"/>
                <a:sym typeface="Montserrat"/>
              </a:rPr>
              <a:t> 202</a:t>
            </a:r>
            <a:r>
              <a:rPr lang="en-GB" sz="7500"/>
              <a:t>4</a:t>
            </a:r>
            <a:endParaRPr sz="7500">
              <a:latin typeface="Montserrat"/>
              <a:ea typeface="Montserrat"/>
              <a:cs typeface="Montserrat"/>
              <a:sym typeface="Montserrat"/>
            </a:endParaRPr>
          </a:p>
          <a:p>
            <a:pPr indent="0" lvl="0" marL="0" rtl="0" algn="l">
              <a:lnSpc>
                <a:spcPct val="115000"/>
              </a:lnSpc>
              <a:spcBef>
                <a:spcPts val="0"/>
              </a:spcBef>
              <a:spcAft>
                <a:spcPts val="0"/>
              </a:spcAft>
              <a:buClr>
                <a:schemeClr val="lt1"/>
              </a:buClr>
              <a:buSzPts val="8000"/>
              <a:buFont typeface="Arial"/>
              <a:buNone/>
            </a:pPr>
            <a:r>
              <a:rPr i="1" lang="en-GB" sz="4000"/>
              <a:t>Commercial Sector Issues</a:t>
            </a:r>
            <a:endParaRPr i="1" sz="4000">
              <a:latin typeface="Montserrat"/>
              <a:ea typeface="Montserrat"/>
              <a:cs typeface="Montserrat"/>
              <a:sym typeface="Montserrat"/>
            </a:endParaRPr>
          </a:p>
        </p:txBody>
      </p:sp>
      <p:sp>
        <p:nvSpPr>
          <p:cNvPr id="67" name="Google Shape;67;p7"/>
          <p:cNvSpPr/>
          <p:nvPr/>
        </p:nvSpPr>
        <p:spPr>
          <a:xfrm>
            <a:off x="7222284" y="4252682"/>
            <a:ext cx="4832943" cy="2605318"/>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None/>
            </a:pPr>
            <a:r>
              <a:t/>
            </a:r>
            <a:endParaRPr b="1" sz="2200">
              <a:solidFill>
                <a:schemeClr val="accent1"/>
              </a:solidFill>
              <a:latin typeface="Montserrat"/>
              <a:ea typeface="Montserrat"/>
              <a:cs typeface="Montserrat"/>
              <a:sym typeface="Montserrat"/>
            </a:endParaRPr>
          </a:p>
          <a:p>
            <a:pPr indent="0" lvl="0" marL="0" marR="0" rtl="0" algn="r">
              <a:lnSpc>
                <a:spcPct val="150000"/>
              </a:lnSpc>
              <a:spcBef>
                <a:spcPts val="0"/>
              </a:spcBef>
              <a:spcAft>
                <a:spcPts val="0"/>
              </a:spcAft>
              <a:buNone/>
            </a:pPr>
            <a:r>
              <a:rPr b="1" lang="en-GB" sz="2200">
                <a:solidFill>
                  <a:schemeClr val="accent1"/>
                </a:solidFill>
                <a:latin typeface="Montserrat"/>
                <a:ea typeface="Montserrat"/>
                <a:cs typeface="Montserrat"/>
                <a:sym typeface="Montserrat"/>
              </a:rPr>
              <a:t>Various</a:t>
            </a:r>
            <a:endParaRPr>
              <a:latin typeface="Montserrat"/>
              <a:ea typeface="Montserrat"/>
              <a:cs typeface="Montserrat"/>
              <a:sym typeface="Montserrat"/>
            </a:endParaRPr>
          </a:p>
          <a:p>
            <a:pPr indent="0" lvl="0" marL="0" marR="0" rtl="0" algn="r">
              <a:lnSpc>
                <a:spcPct val="150000"/>
              </a:lnSpc>
              <a:spcBef>
                <a:spcPts val="0"/>
              </a:spcBef>
              <a:spcAft>
                <a:spcPts val="0"/>
              </a:spcAft>
              <a:buNone/>
            </a:pPr>
            <a:r>
              <a:rPr b="1" i="0" lang="en-GB" sz="2200" u="none" cap="none" strike="noStrike">
                <a:solidFill>
                  <a:schemeClr val="accent1"/>
                </a:solidFill>
                <a:latin typeface="Montserrat"/>
                <a:ea typeface="Montserrat"/>
                <a:cs typeface="Montserrat"/>
                <a:sym typeface="Montserrat"/>
              </a:rPr>
              <a:t>Agenda Item #6.3</a:t>
            </a:r>
            <a:endParaRPr>
              <a:latin typeface="Montserrat"/>
              <a:ea typeface="Montserrat"/>
              <a:cs typeface="Montserrat"/>
              <a:sym typeface="Montserrat"/>
            </a:endParaRPr>
          </a:p>
          <a:p>
            <a:pPr indent="0" lvl="0" marL="0" marR="0" rtl="0" algn="r">
              <a:lnSpc>
                <a:spcPct val="150000"/>
              </a:lnSpc>
              <a:spcBef>
                <a:spcPts val="0"/>
              </a:spcBef>
              <a:spcAft>
                <a:spcPts val="0"/>
              </a:spcAft>
              <a:buNone/>
            </a:pPr>
            <a:r>
              <a:rPr b="1" i="0" lang="en-GB" sz="2200" u="none" cap="none" strike="noStrike">
                <a:solidFill>
                  <a:schemeClr val="accent1"/>
                </a:solidFill>
                <a:latin typeface="Montserrat"/>
                <a:ea typeface="Montserrat"/>
                <a:cs typeface="Montserrat"/>
                <a:sym typeface="Montserrat"/>
              </a:rPr>
              <a:t>SIT</a:t>
            </a:r>
            <a:r>
              <a:rPr b="1" lang="en-GB" sz="2200">
                <a:solidFill>
                  <a:schemeClr val="accent1"/>
                </a:solidFill>
                <a:latin typeface="Montserrat"/>
                <a:ea typeface="Montserrat"/>
                <a:cs typeface="Montserrat"/>
                <a:sym typeface="Montserrat"/>
              </a:rPr>
              <a:t>-39 2024, Tokyo, Japan</a:t>
            </a:r>
            <a:endParaRPr b="1" i="0" sz="2200" u="none" cap="none" strike="noStrike">
              <a:solidFill>
                <a:schemeClr val="accent1"/>
              </a:solidFill>
              <a:latin typeface="Montserrat"/>
              <a:ea typeface="Montserrat"/>
              <a:cs typeface="Montserrat"/>
              <a:sym typeface="Montserrat"/>
            </a:endParaRPr>
          </a:p>
          <a:p>
            <a:pPr indent="0" lvl="0" marL="0" marR="0" rtl="0" algn="r">
              <a:lnSpc>
                <a:spcPct val="150000"/>
              </a:lnSpc>
              <a:spcBef>
                <a:spcPts val="0"/>
              </a:spcBef>
              <a:spcAft>
                <a:spcPts val="0"/>
              </a:spcAft>
              <a:buNone/>
            </a:pPr>
            <a:r>
              <a:rPr b="1" lang="en-GB" sz="2200">
                <a:solidFill>
                  <a:schemeClr val="accent1"/>
                </a:solidFill>
                <a:latin typeface="Montserrat"/>
                <a:ea typeface="Montserrat"/>
                <a:cs typeface="Montserrat"/>
                <a:sym typeface="Montserrat"/>
              </a:rPr>
              <a:t>10th - 11th April 2024</a:t>
            </a:r>
            <a:endParaRPr b="1" i="0" sz="2200" u="none" cap="none" strike="noStrike">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6"/>
          <p:cNvSpPr txBox="1"/>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b="0" i="0" lang="en-GB" sz="4400" u="none" cap="none" strike="noStrike">
                <a:solidFill>
                  <a:schemeClr val="lt1"/>
                </a:solidFill>
                <a:latin typeface="Cambria"/>
                <a:ea typeface="Cambria"/>
                <a:cs typeface="Cambria"/>
                <a:sym typeface="Cambria"/>
              </a:rPr>
              <a:t>OUT-24-06</a:t>
            </a:r>
            <a:endParaRPr b="0" i="0" sz="4400" u="none" cap="none" strike="noStrike">
              <a:solidFill>
                <a:schemeClr val="lt1"/>
              </a:solidFill>
              <a:latin typeface="Cambria"/>
              <a:ea typeface="Cambria"/>
              <a:cs typeface="Cambria"/>
              <a:sym typeface="Cambria"/>
            </a:endParaRPr>
          </a:p>
        </p:txBody>
      </p:sp>
      <p:sp>
        <p:nvSpPr>
          <p:cNvPr id="122" name="Google Shape;122;p16"/>
          <p:cNvSpPr txBox="1"/>
          <p:nvPr/>
        </p:nvSpPr>
        <p:spPr>
          <a:xfrm>
            <a:off x="348300" y="1231962"/>
            <a:ext cx="11495400" cy="4662900"/>
          </a:xfrm>
          <a:prstGeom prst="rect">
            <a:avLst/>
          </a:prstGeom>
          <a:noFill/>
          <a:ln>
            <a:noFill/>
          </a:ln>
        </p:spPr>
        <p:txBody>
          <a:bodyPr anchorCtr="0" anchor="t" bIns="45700" lIns="91425" spcFirstLastPara="1" rIns="91425" wrap="square" tIns="45700">
            <a:noAutofit/>
          </a:bodyPr>
          <a:lstStyle/>
          <a:p>
            <a:pPr indent="0" lvl="0" marL="50800" marR="0" rtl="0" algn="l">
              <a:lnSpc>
                <a:spcPct val="115000"/>
              </a:lnSpc>
              <a:spcBef>
                <a:spcPts val="1000"/>
              </a:spcBef>
              <a:spcAft>
                <a:spcPts val="0"/>
              </a:spcAft>
              <a:buClr>
                <a:schemeClr val="dk1"/>
              </a:buClr>
              <a:buSzPts val="2800"/>
              <a:buFont typeface="Montserrat"/>
              <a:buNone/>
            </a:pPr>
            <a:r>
              <a:rPr b="1" i="0" lang="en-GB" sz="1800" u="none" cap="none" strike="noStrike">
                <a:solidFill>
                  <a:schemeClr val="dk1"/>
                </a:solidFill>
                <a:latin typeface="Cambria"/>
                <a:ea typeface="Cambria"/>
                <a:cs typeface="Cambria"/>
                <a:sym typeface="Cambria"/>
              </a:rPr>
              <a:t>Integrate New Space data into the CEOS Analytics Lab</a:t>
            </a:r>
            <a:endParaRPr/>
          </a:p>
          <a:p>
            <a:pPr indent="0" lvl="0" marL="50800" marR="0" rtl="0" algn="l">
              <a:lnSpc>
                <a:spcPct val="115000"/>
              </a:lnSpc>
              <a:spcBef>
                <a:spcPts val="1000"/>
              </a:spcBef>
              <a:spcAft>
                <a:spcPts val="0"/>
              </a:spcAft>
              <a:buClr>
                <a:schemeClr val="dk1"/>
              </a:buClr>
              <a:buSzPts val="2800"/>
              <a:buFont typeface="Montserrat"/>
              <a:buNone/>
            </a:pPr>
            <a:r>
              <a:t/>
            </a:r>
            <a:endParaRPr b="0" i="0" sz="1800" u="none" cap="none" strike="noStrike">
              <a:solidFill>
                <a:schemeClr val="dk1"/>
              </a:solidFill>
              <a:latin typeface="Cambria"/>
              <a:ea typeface="Cambria"/>
              <a:cs typeface="Cambria"/>
              <a:sym typeface="Cambria"/>
            </a:endParaRPr>
          </a:p>
          <a:p>
            <a:pPr indent="0" lvl="0" marL="50800" marR="0" rtl="0" algn="l">
              <a:lnSpc>
                <a:spcPct val="115000"/>
              </a:lnSpc>
              <a:spcBef>
                <a:spcPts val="1000"/>
              </a:spcBef>
              <a:spcAft>
                <a:spcPts val="0"/>
              </a:spcAft>
              <a:buClr>
                <a:schemeClr val="dk1"/>
              </a:buClr>
              <a:buSzPts val="2800"/>
              <a:buFont typeface="Montserrat"/>
              <a:buNone/>
            </a:pPr>
            <a:r>
              <a:rPr b="0" i="0" lang="en-GB" sz="1800" u="none" cap="none" strike="noStrike">
                <a:solidFill>
                  <a:schemeClr val="dk1"/>
                </a:solidFill>
                <a:latin typeface="Cambria"/>
                <a:ea typeface="Cambria"/>
                <a:cs typeface="Cambria"/>
                <a:sym typeface="Cambria"/>
              </a:rPr>
              <a:t>Recommended deliverable from the 2023 CEOS New Space White Paper: The CEOS Systems Engineering Office should demonstrate the integration of New Space data into the CEOS Analytics Lab and evaluate its interoperability with common CEOS datasets. </a:t>
            </a:r>
            <a:endParaRPr/>
          </a:p>
          <a:p>
            <a:pPr indent="0" lvl="0" marL="50800" marR="0" rtl="0" algn="l">
              <a:lnSpc>
                <a:spcPct val="115000"/>
              </a:lnSpc>
              <a:spcBef>
                <a:spcPts val="1000"/>
              </a:spcBef>
              <a:spcAft>
                <a:spcPts val="0"/>
              </a:spcAft>
              <a:buClr>
                <a:schemeClr val="dk1"/>
              </a:buClr>
              <a:buSzPts val="2800"/>
              <a:buFont typeface="Montserrat"/>
              <a:buNone/>
            </a:pPr>
            <a:r>
              <a:t/>
            </a:r>
            <a:endParaRPr b="0" i="0" sz="1800" u="none" cap="none" strike="noStrike">
              <a:solidFill>
                <a:schemeClr val="dk1"/>
              </a:solidFill>
              <a:latin typeface="Cambria"/>
              <a:ea typeface="Cambria"/>
              <a:cs typeface="Cambria"/>
              <a:sym typeface="Cambria"/>
            </a:endParaRPr>
          </a:p>
          <a:p>
            <a:pPr indent="0" lvl="0" marL="50800" marR="0" rtl="0" algn="l">
              <a:lnSpc>
                <a:spcPct val="115000"/>
              </a:lnSpc>
              <a:spcBef>
                <a:spcPts val="1000"/>
              </a:spcBef>
              <a:spcAft>
                <a:spcPts val="0"/>
              </a:spcAft>
              <a:buClr>
                <a:schemeClr val="dk1"/>
              </a:buClr>
              <a:buSzPts val="2800"/>
              <a:buFont typeface="Montserrat"/>
              <a:buNone/>
            </a:pPr>
            <a:r>
              <a:rPr b="0" i="0" lang="en-GB" sz="1800" u="none" cap="none" strike="noStrike">
                <a:solidFill>
                  <a:schemeClr val="dk1"/>
                </a:solidFill>
                <a:latin typeface="Cambria"/>
                <a:ea typeface="Cambria"/>
                <a:cs typeface="Cambria"/>
                <a:sym typeface="Cambria"/>
              </a:rPr>
              <a:t>Responsible: SEO</a:t>
            </a:r>
            <a:endParaRPr/>
          </a:p>
          <a:p>
            <a:pPr indent="0" lvl="0" marL="50800" marR="0" rtl="0" algn="l">
              <a:lnSpc>
                <a:spcPct val="115000"/>
              </a:lnSpc>
              <a:spcBef>
                <a:spcPts val="1000"/>
              </a:spcBef>
              <a:spcAft>
                <a:spcPts val="0"/>
              </a:spcAft>
              <a:buClr>
                <a:schemeClr val="dk1"/>
              </a:buClr>
              <a:buSzPts val="2800"/>
              <a:buFont typeface="Montserrat"/>
              <a:buNone/>
            </a:pPr>
            <a:r>
              <a:t/>
            </a:r>
            <a:endParaRPr b="0" i="0" sz="1800" u="none" cap="none" strike="noStrike">
              <a:solidFill>
                <a:schemeClr val="dk1"/>
              </a:solidFill>
              <a:latin typeface="Cambria"/>
              <a:ea typeface="Cambria"/>
              <a:cs typeface="Cambria"/>
              <a:sym typeface="Cambria"/>
            </a:endParaRPr>
          </a:p>
          <a:p>
            <a:pPr indent="0" lvl="0" marL="50800" marR="0" rtl="0" algn="l">
              <a:lnSpc>
                <a:spcPct val="115000"/>
              </a:lnSpc>
              <a:spcBef>
                <a:spcPts val="1000"/>
              </a:spcBef>
              <a:spcAft>
                <a:spcPts val="0"/>
              </a:spcAft>
              <a:buClr>
                <a:schemeClr val="dk1"/>
              </a:buClr>
              <a:buSzPts val="2800"/>
              <a:buFont typeface="Montserrat"/>
              <a:buNone/>
            </a:pPr>
            <a:r>
              <a:rPr b="0" i="0" lang="en-GB" sz="1800" u="none" cap="none" strike="noStrike">
                <a:solidFill>
                  <a:schemeClr val="dk1"/>
                </a:solidFill>
                <a:latin typeface="Cambria"/>
                <a:ea typeface="Cambria"/>
                <a:cs typeface="Cambria"/>
                <a:sym typeface="Cambria"/>
              </a:rPr>
              <a:t>Completion Date: 2024 Q4</a:t>
            </a:r>
            <a:endParaRPr b="0" i="0" sz="2800" u="none" cap="none" strike="noStrike">
              <a:solidFill>
                <a:schemeClr val="dk1"/>
              </a:solidFill>
              <a:latin typeface="Cambria"/>
              <a:ea typeface="Cambria"/>
              <a:cs typeface="Cambria"/>
              <a:sym typeface="Cambri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7"/>
          <p:cNvSpPr txBox="1"/>
          <p:nvPr>
            <p:ph type="title"/>
          </p:nvPr>
        </p:nvSpPr>
        <p:spPr>
          <a:xfrm>
            <a:off x="215807" y="2190281"/>
            <a:ext cx="9396000" cy="3972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lt1"/>
              </a:buClr>
              <a:buSzPts val="8000"/>
              <a:buFont typeface="Arial"/>
              <a:buNone/>
            </a:pPr>
            <a:r>
              <a:rPr lang="en-GB" sz="5000">
                <a:latin typeface="Arial"/>
                <a:ea typeface="Arial"/>
                <a:cs typeface="Arial"/>
                <a:sym typeface="Arial"/>
              </a:rPr>
              <a:t>Thank  you!</a:t>
            </a:r>
            <a:endParaRPr i="1" sz="5000">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8"/>
          <p:cNvSpPr txBox="1"/>
          <p:nvPr>
            <p:ph type="title"/>
          </p:nvPr>
        </p:nvSpPr>
        <p:spPr>
          <a:xfrm>
            <a:off x="176050" y="175950"/>
            <a:ext cx="7170600" cy="39726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1000"/>
              </a:spcAft>
              <a:buClr>
                <a:schemeClr val="lt1"/>
              </a:buClr>
              <a:buSzPts val="8000"/>
              <a:buFont typeface="Arial"/>
              <a:buNone/>
            </a:pPr>
            <a:r>
              <a:rPr lang="en-GB" sz="5000"/>
              <a:t>Report on Tokyo LSI-VC Industry Engagement Session</a:t>
            </a:r>
            <a:r>
              <a:rPr lang="en-GB" sz="5000"/>
              <a:t> </a:t>
            </a:r>
            <a:endParaRPr i="1" sz="1500">
              <a:latin typeface="Montserrat"/>
              <a:ea typeface="Montserrat"/>
              <a:cs typeface="Montserrat"/>
              <a:sym typeface="Montserrat"/>
            </a:endParaRPr>
          </a:p>
        </p:txBody>
      </p:sp>
      <p:sp>
        <p:nvSpPr>
          <p:cNvPr id="133" name="Google Shape;133;p18"/>
          <p:cNvSpPr/>
          <p:nvPr/>
        </p:nvSpPr>
        <p:spPr>
          <a:xfrm>
            <a:off x="7222284" y="4252682"/>
            <a:ext cx="4833000" cy="26052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None/>
            </a:pPr>
            <a:r>
              <a:t/>
            </a:r>
            <a:endParaRPr b="1" sz="2200">
              <a:solidFill>
                <a:schemeClr val="accent1"/>
              </a:solidFill>
              <a:latin typeface="Montserrat"/>
              <a:ea typeface="Montserrat"/>
              <a:cs typeface="Montserrat"/>
              <a:sym typeface="Montserrat"/>
            </a:endParaRPr>
          </a:p>
          <a:p>
            <a:pPr indent="0" lvl="0" marL="0" marR="0" rtl="0" algn="r">
              <a:lnSpc>
                <a:spcPct val="150000"/>
              </a:lnSpc>
              <a:spcBef>
                <a:spcPts val="0"/>
              </a:spcBef>
              <a:spcAft>
                <a:spcPts val="0"/>
              </a:spcAft>
              <a:buNone/>
            </a:pPr>
            <a:r>
              <a:rPr b="1" lang="en-GB" sz="2200">
                <a:solidFill>
                  <a:schemeClr val="accent1"/>
                </a:solidFill>
                <a:latin typeface="Montserrat"/>
                <a:ea typeface="Montserrat"/>
                <a:cs typeface="Montserrat"/>
                <a:sym typeface="Montserrat"/>
              </a:rPr>
              <a:t>Steve Labahn</a:t>
            </a:r>
            <a:r>
              <a:rPr b="1" i="0" lang="en-GB" sz="2200" u="none" cap="none" strike="noStrike">
                <a:solidFill>
                  <a:schemeClr val="accent1"/>
                </a:solidFill>
                <a:latin typeface="Montserrat"/>
                <a:ea typeface="Montserrat"/>
                <a:cs typeface="Montserrat"/>
                <a:sym typeface="Montserrat"/>
              </a:rPr>
              <a:t>, LSI-VC</a:t>
            </a:r>
            <a:endParaRPr>
              <a:latin typeface="Montserrat"/>
              <a:ea typeface="Montserrat"/>
              <a:cs typeface="Montserrat"/>
              <a:sym typeface="Montserrat"/>
            </a:endParaRPr>
          </a:p>
          <a:p>
            <a:pPr indent="0" lvl="0" marL="0" marR="0" rtl="0" algn="r">
              <a:lnSpc>
                <a:spcPct val="150000"/>
              </a:lnSpc>
              <a:spcBef>
                <a:spcPts val="0"/>
              </a:spcBef>
              <a:spcAft>
                <a:spcPts val="0"/>
              </a:spcAft>
              <a:buNone/>
            </a:pPr>
            <a:r>
              <a:rPr b="1" i="0" lang="en-GB" sz="2200" u="none" cap="none" strike="noStrike">
                <a:solidFill>
                  <a:schemeClr val="accent1"/>
                </a:solidFill>
                <a:latin typeface="Montserrat"/>
                <a:ea typeface="Montserrat"/>
                <a:cs typeface="Montserrat"/>
                <a:sym typeface="Montserrat"/>
              </a:rPr>
              <a:t>Agenda Item #6.3</a:t>
            </a:r>
            <a:endParaRPr>
              <a:latin typeface="Montserrat"/>
              <a:ea typeface="Montserrat"/>
              <a:cs typeface="Montserrat"/>
              <a:sym typeface="Montserrat"/>
            </a:endParaRPr>
          </a:p>
          <a:p>
            <a:pPr indent="0" lvl="0" marL="0" marR="0" rtl="0" algn="r">
              <a:lnSpc>
                <a:spcPct val="150000"/>
              </a:lnSpc>
              <a:spcBef>
                <a:spcPts val="0"/>
              </a:spcBef>
              <a:spcAft>
                <a:spcPts val="0"/>
              </a:spcAft>
              <a:buNone/>
            </a:pPr>
            <a:r>
              <a:rPr b="1" i="0" lang="en-GB" sz="2200" u="none" cap="none" strike="noStrike">
                <a:solidFill>
                  <a:schemeClr val="accent1"/>
                </a:solidFill>
                <a:latin typeface="Montserrat"/>
                <a:ea typeface="Montserrat"/>
                <a:cs typeface="Montserrat"/>
                <a:sym typeface="Montserrat"/>
              </a:rPr>
              <a:t>SIT</a:t>
            </a:r>
            <a:r>
              <a:rPr b="1" lang="en-GB" sz="2200">
                <a:solidFill>
                  <a:schemeClr val="accent1"/>
                </a:solidFill>
                <a:latin typeface="Montserrat"/>
                <a:ea typeface="Montserrat"/>
                <a:cs typeface="Montserrat"/>
                <a:sym typeface="Montserrat"/>
              </a:rPr>
              <a:t>-39 2024, Tokyo, Japan</a:t>
            </a:r>
            <a:endParaRPr b="1" i="0" sz="2200" u="none" cap="none" strike="noStrike">
              <a:solidFill>
                <a:schemeClr val="accent1"/>
              </a:solidFill>
              <a:latin typeface="Montserrat"/>
              <a:ea typeface="Montserrat"/>
              <a:cs typeface="Montserrat"/>
              <a:sym typeface="Montserrat"/>
            </a:endParaRPr>
          </a:p>
          <a:p>
            <a:pPr indent="0" lvl="0" marL="0" marR="0" rtl="0" algn="r">
              <a:lnSpc>
                <a:spcPct val="150000"/>
              </a:lnSpc>
              <a:spcBef>
                <a:spcPts val="0"/>
              </a:spcBef>
              <a:spcAft>
                <a:spcPts val="0"/>
              </a:spcAft>
              <a:buNone/>
            </a:pPr>
            <a:r>
              <a:rPr b="1" lang="en-GB" sz="2200">
                <a:solidFill>
                  <a:schemeClr val="accent1"/>
                </a:solidFill>
                <a:latin typeface="Montserrat"/>
                <a:ea typeface="Montserrat"/>
                <a:cs typeface="Montserrat"/>
                <a:sym typeface="Montserrat"/>
              </a:rPr>
              <a:t>10th - 11th April 2024</a:t>
            </a:r>
            <a:endParaRPr b="1" i="0" sz="2200" u="none" cap="none" strike="noStrike">
              <a:solidFill>
                <a:schemeClr val="accent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9"/>
          <p:cNvSpPr txBox="1"/>
          <p:nvPr>
            <p:ph idx="1" type="body"/>
          </p:nvPr>
        </p:nvSpPr>
        <p:spPr>
          <a:xfrm>
            <a:off x="324225" y="1101325"/>
            <a:ext cx="11664900" cy="5153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sz="1900" u="sng"/>
              <a:t>Objectives</a:t>
            </a:r>
            <a:endParaRPr b="1" sz="1900" u="sng"/>
          </a:p>
          <a:p>
            <a:pPr indent="-349250" lvl="0" marL="457200" rtl="0" algn="l">
              <a:spcBef>
                <a:spcPts val="400"/>
              </a:spcBef>
              <a:spcAft>
                <a:spcPts val="0"/>
              </a:spcAft>
              <a:buSzPts val="1900"/>
              <a:buChar char="❖"/>
            </a:pPr>
            <a:r>
              <a:rPr lang="en-GB" sz="1900"/>
              <a:t>Learn about </a:t>
            </a:r>
            <a:r>
              <a:rPr b="1" lang="en-GB" sz="1900"/>
              <a:t>activities in the Japanese commercial LSI / ARD sector</a:t>
            </a:r>
            <a:r>
              <a:rPr lang="en-GB" sz="1900"/>
              <a:t>! As well as the unique </a:t>
            </a:r>
            <a:r>
              <a:rPr b="1" lang="en-GB" sz="1900"/>
              <a:t>applications, users and issues in Japanese EO</a:t>
            </a:r>
            <a:r>
              <a:rPr lang="en-GB" sz="1900"/>
              <a:t>.</a:t>
            </a:r>
            <a:endParaRPr sz="1900"/>
          </a:p>
          <a:p>
            <a:pPr indent="-349250" lvl="0" marL="457200" rtl="0" algn="l">
              <a:spcBef>
                <a:spcPts val="400"/>
              </a:spcBef>
              <a:spcAft>
                <a:spcPts val="0"/>
              </a:spcAft>
              <a:buSzPts val="1900"/>
              <a:buChar char="❖"/>
            </a:pPr>
            <a:r>
              <a:rPr lang="en-GB" sz="1900"/>
              <a:t>Build </a:t>
            </a:r>
            <a:r>
              <a:rPr b="1" lang="en-GB" sz="1900"/>
              <a:t>connections between government space agencies and Japanese commercial sector</a:t>
            </a:r>
            <a:r>
              <a:rPr lang="en-GB" sz="1900"/>
              <a:t>.</a:t>
            </a:r>
            <a:endParaRPr sz="1900"/>
          </a:p>
          <a:p>
            <a:pPr indent="-349250" lvl="0" marL="457200" rtl="0" algn="l">
              <a:spcBef>
                <a:spcPts val="400"/>
              </a:spcBef>
              <a:spcAft>
                <a:spcPts val="0"/>
              </a:spcAft>
              <a:buSzPts val="1900"/>
              <a:buChar char="❖"/>
            </a:pPr>
            <a:r>
              <a:rPr lang="en-GB" sz="1900"/>
              <a:t>Identify </a:t>
            </a:r>
            <a:r>
              <a:rPr b="1" lang="en-GB" sz="1900"/>
              <a:t>activities to improve interoperability</a:t>
            </a:r>
            <a:r>
              <a:rPr lang="en-GB" sz="1900"/>
              <a:t> of land surface imaging datasets from CEOS agencies and commercial providers.</a:t>
            </a:r>
            <a:endParaRPr sz="1900"/>
          </a:p>
          <a:p>
            <a:pPr indent="-349250" lvl="0" marL="457200" rtl="0" algn="l">
              <a:spcBef>
                <a:spcPts val="400"/>
              </a:spcBef>
              <a:spcAft>
                <a:spcPts val="0"/>
              </a:spcAft>
              <a:buSzPts val="1900"/>
              <a:buChar char="❖"/>
            </a:pPr>
            <a:r>
              <a:rPr lang="en-GB" sz="1900"/>
              <a:t>Explore </a:t>
            </a:r>
            <a:r>
              <a:rPr b="1" lang="en-GB" sz="1900"/>
              <a:t>application of the CEOS-ARD Framework</a:t>
            </a:r>
            <a:r>
              <a:rPr lang="en-GB" sz="1900"/>
              <a:t> to Japanese commercial EO datasets.</a:t>
            </a:r>
            <a:endParaRPr sz="1900"/>
          </a:p>
          <a:p>
            <a:pPr indent="-349250" lvl="0" marL="457200" rtl="0" algn="l">
              <a:spcBef>
                <a:spcPts val="400"/>
              </a:spcBef>
              <a:spcAft>
                <a:spcPts val="0"/>
              </a:spcAft>
              <a:buSzPts val="1900"/>
              <a:buChar char="❖"/>
            </a:pPr>
            <a:r>
              <a:rPr b="1" lang="en-GB" sz="1900"/>
              <a:t>Participation of the Japanese commercial EO sector in the development and refinement of the CEOS-ARD Specifications</a:t>
            </a:r>
            <a:r>
              <a:rPr lang="en-GB" sz="1900"/>
              <a:t> and the activities of the LSI-VC more generally.</a:t>
            </a:r>
            <a:endParaRPr sz="1900"/>
          </a:p>
          <a:p>
            <a:pPr indent="-349250" lvl="0" marL="457200" rtl="0" algn="l">
              <a:spcBef>
                <a:spcPts val="400"/>
              </a:spcBef>
              <a:spcAft>
                <a:spcPts val="0"/>
              </a:spcAft>
              <a:buSzPts val="1900"/>
              <a:buChar char="❖"/>
            </a:pPr>
            <a:r>
              <a:rPr b="1" lang="en-GB" sz="1900"/>
              <a:t>Improving the discoverability, accessibility and utilisation of EO data and CEOS-ARD</a:t>
            </a:r>
            <a:r>
              <a:rPr lang="en-GB" sz="1900"/>
              <a:t> – with a particular focus on the cloud providers operating in Japan.</a:t>
            </a:r>
            <a:endParaRPr sz="1900"/>
          </a:p>
          <a:p>
            <a:pPr indent="-349250" lvl="0" marL="457200" rtl="0" algn="l">
              <a:spcBef>
                <a:spcPts val="400"/>
              </a:spcBef>
              <a:spcAft>
                <a:spcPts val="400"/>
              </a:spcAft>
              <a:buSzPts val="1900"/>
              <a:buChar char="❖"/>
            </a:pPr>
            <a:r>
              <a:rPr b="1" lang="en-GB" sz="1900"/>
              <a:t>Uptake of Japanese commercial data and capabilities </a:t>
            </a:r>
            <a:r>
              <a:rPr lang="en-GB" sz="1900"/>
              <a:t>in support of the global development priorities of CEOS and its partners.</a:t>
            </a:r>
            <a:endParaRPr sz="1900"/>
          </a:p>
        </p:txBody>
      </p:sp>
      <p:sp>
        <p:nvSpPr>
          <p:cNvPr id="139" name="Google Shape;139;p19"/>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lnSpc>
                <a:spcPct val="150000"/>
              </a:lnSpc>
              <a:spcBef>
                <a:spcPts val="0"/>
              </a:spcBef>
              <a:spcAft>
                <a:spcPts val="1000"/>
              </a:spcAft>
              <a:buClr>
                <a:schemeClr val="lt1"/>
              </a:buClr>
              <a:buSzPts val="8000"/>
              <a:buFont typeface="Arial"/>
              <a:buNone/>
            </a:pPr>
            <a:r>
              <a:rPr lang="en-GB" sz="2800"/>
              <a:t>LSI-VC / CEOS-ARD Industry Engagement Session </a:t>
            </a:r>
            <a:endParaRPr sz="22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0"/>
          <p:cNvSpPr txBox="1"/>
          <p:nvPr>
            <p:ph idx="1" type="body"/>
          </p:nvPr>
        </p:nvSpPr>
        <p:spPr>
          <a:xfrm>
            <a:off x="93900" y="1286900"/>
            <a:ext cx="6431100" cy="3296400"/>
          </a:xfrm>
          <a:prstGeom prst="rect">
            <a:avLst/>
          </a:prstGeom>
        </p:spPr>
        <p:txBody>
          <a:bodyPr anchorCtr="0" anchor="t" bIns="45700" lIns="91425" spcFirstLastPara="1" rIns="91425" wrap="square" tIns="45700">
            <a:noAutofit/>
          </a:bodyPr>
          <a:lstStyle/>
          <a:p>
            <a:pPr indent="-349250" lvl="0" marL="457200" rtl="0" algn="l">
              <a:lnSpc>
                <a:spcPct val="100000"/>
              </a:lnSpc>
              <a:spcBef>
                <a:spcPts val="0"/>
              </a:spcBef>
              <a:spcAft>
                <a:spcPts val="0"/>
              </a:spcAft>
              <a:buSzPts val="1900"/>
              <a:buChar char="❖"/>
            </a:pPr>
            <a:r>
              <a:rPr lang="en-GB" sz="1900"/>
              <a:t>Six Japanese companies</a:t>
            </a:r>
            <a:endParaRPr sz="1900"/>
          </a:p>
          <a:p>
            <a:pPr indent="-349250" lvl="0" marL="457200" rtl="0" algn="l">
              <a:lnSpc>
                <a:spcPct val="100000"/>
              </a:lnSpc>
              <a:spcBef>
                <a:spcPts val="600"/>
              </a:spcBef>
              <a:spcAft>
                <a:spcPts val="0"/>
              </a:spcAft>
              <a:buSzPts val="1900"/>
              <a:buChar char="❖"/>
            </a:pPr>
            <a:r>
              <a:rPr lang="en-GB" sz="1900"/>
              <a:t>From a</a:t>
            </a:r>
            <a:r>
              <a:rPr lang="en-GB" sz="1900"/>
              <a:t>ll along the data value chain</a:t>
            </a:r>
            <a:endParaRPr sz="1900"/>
          </a:p>
          <a:p>
            <a:pPr indent="-349250" lvl="0" marL="457200" rtl="0" algn="l">
              <a:lnSpc>
                <a:spcPct val="100000"/>
              </a:lnSpc>
              <a:spcBef>
                <a:spcPts val="600"/>
              </a:spcBef>
              <a:spcAft>
                <a:spcPts val="0"/>
              </a:spcAft>
              <a:buSzPts val="1900"/>
              <a:buChar char="❖"/>
            </a:pPr>
            <a:r>
              <a:rPr lang="en-GB" sz="1900"/>
              <a:t>Engaging with CEOS-ARD already</a:t>
            </a:r>
            <a:endParaRPr sz="1900"/>
          </a:p>
          <a:p>
            <a:pPr indent="-349250" lvl="1" marL="914400" rtl="0" algn="l">
              <a:lnSpc>
                <a:spcPct val="100000"/>
              </a:lnSpc>
              <a:spcBef>
                <a:spcPts val="600"/>
              </a:spcBef>
              <a:spcAft>
                <a:spcPts val="0"/>
              </a:spcAft>
              <a:buSzPts val="1900"/>
              <a:buChar char="▪"/>
            </a:pPr>
            <a:r>
              <a:rPr lang="en-GB" sz="1900"/>
              <a:t>Data providers Synspective &amp; AxelSpace reviewing CEOS-ARD specs and interested in submitting self assessments</a:t>
            </a:r>
            <a:endParaRPr sz="1900"/>
          </a:p>
          <a:p>
            <a:pPr indent="-349250" lvl="1" marL="914400" rtl="0" algn="l">
              <a:lnSpc>
                <a:spcPct val="100000"/>
              </a:lnSpc>
              <a:spcBef>
                <a:spcPts val="600"/>
              </a:spcBef>
              <a:spcAft>
                <a:spcPts val="0"/>
              </a:spcAft>
              <a:buSzPts val="1900"/>
              <a:buChar char="▪"/>
            </a:pPr>
            <a:r>
              <a:rPr lang="en-GB" sz="1900"/>
              <a:t>Clear potential use case for CEOS-ARD specs to guide data procurement </a:t>
            </a:r>
            <a:endParaRPr sz="1900"/>
          </a:p>
          <a:p>
            <a:pPr indent="-349250" lvl="0" marL="457200" rtl="0" algn="l">
              <a:lnSpc>
                <a:spcPct val="100000"/>
              </a:lnSpc>
              <a:spcBef>
                <a:spcPts val="600"/>
              </a:spcBef>
              <a:spcAft>
                <a:spcPts val="0"/>
              </a:spcAft>
              <a:buSzPts val="1900"/>
              <a:buChar char="❖"/>
            </a:pPr>
            <a:r>
              <a:rPr lang="en-GB" sz="1900"/>
              <a:t>Clearly a f</a:t>
            </a:r>
            <a:r>
              <a:rPr lang="en-GB" sz="1900"/>
              <a:t>ocus on improving data quality</a:t>
            </a:r>
            <a:endParaRPr sz="1900"/>
          </a:p>
          <a:p>
            <a:pPr indent="-349250" lvl="1" marL="914400" rtl="0" algn="l">
              <a:lnSpc>
                <a:spcPct val="100000"/>
              </a:lnSpc>
              <a:spcBef>
                <a:spcPts val="600"/>
              </a:spcBef>
              <a:spcAft>
                <a:spcPts val="0"/>
              </a:spcAft>
              <a:buSzPts val="1900"/>
              <a:buChar char="▪"/>
            </a:pPr>
            <a:r>
              <a:rPr lang="en-GB" sz="1900"/>
              <a:t>They look to CEOS Agencies for support</a:t>
            </a:r>
            <a:endParaRPr sz="1900"/>
          </a:p>
          <a:p>
            <a:pPr indent="-349250" lvl="1" marL="914400" rtl="0" algn="l">
              <a:lnSpc>
                <a:spcPct val="100000"/>
              </a:lnSpc>
              <a:spcBef>
                <a:spcPts val="600"/>
              </a:spcBef>
              <a:spcAft>
                <a:spcPts val="0"/>
              </a:spcAft>
              <a:buSzPts val="1900"/>
              <a:buChar char="▪"/>
            </a:pPr>
            <a:r>
              <a:rPr lang="en-GB" sz="1900"/>
              <a:t>Existing users of RadCalNet</a:t>
            </a:r>
            <a:endParaRPr sz="1900"/>
          </a:p>
          <a:p>
            <a:pPr indent="-349250" lvl="0" marL="457200" rtl="0" algn="l">
              <a:lnSpc>
                <a:spcPct val="100000"/>
              </a:lnSpc>
              <a:spcBef>
                <a:spcPts val="600"/>
              </a:spcBef>
              <a:spcAft>
                <a:spcPts val="600"/>
              </a:spcAft>
              <a:buSzPts val="1900"/>
              <a:buChar char="❖"/>
            </a:pPr>
            <a:r>
              <a:rPr lang="en-GB" sz="1900"/>
              <a:t>Shared CEOS Analytics Lab New Space Interoperability project</a:t>
            </a:r>
            <a:endParaRPr sz="1900"/>
          </a:p>
        </p:txBody>
      </p:sp>
      <p:sp>
        <p:nvSpPr>
          <p:cNvPr id="145" name="Google Shape;145;p20"/>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lnSpc>
                <a:spcPct val="150000"/>
              </a:lnSpc>
              <a:spcBef>
                <a:spcPts val="0"/>
              </a:spcBef>
              <a:spcAft>
                <a:spcPts val="1000"/>
              </a:spcAft>
              <a:buClr>
                <a:schemeClr val="lt1"/>
              </a:buClr>
              <a:buSzPts val="8000"/>
              <a:buFont typeface="Arial"/>
              <a:buNone/>
            </a:pPr>
            <a:r>
              <a:rPr lang="en-GB" sz="2800"/>
              <a:t>LSI-VC / CEOS-ARD Industry Engagement Session </a:t>
            </a:r>
            <a:endParaRPr sz="2200"/>
          </a:p>
        </p:txBody>
      </p:sp>
      <p:pic>
        <p:nvPicPr>
          <p:cNvPr id="146" name="Google Shape;146;p20"/>
          <p:cNvPicPr preferRelativeResize="0"/>
          <p:nvPr/>
        </p:nvPicPr>
        <p:blipFill>
          <a:blip r:embed="rId3">
            <a:alphaModFix/>
          </a:blip>
          <a:stretch>
            <a:fillRect/>
          </a:stretch>
        </p:blipFill>
        <p:spPr>
          <a:xfrm>
            <a:off x="6460800" y="4110150"/>
            <a:ext cx="5701673" cy="2338575"/>
          </a:xfrm>
          <a:prstGeom prst="rect">
            <a:avLst/>
          </a:prstGeom>
          <a:noFill/>
          <a:ln>
            <a:noFill/>
          </a:ln>
        </p:spPr>
      </p:pic>
      <p:pic>
        <p:nvPicPr>
          <p:cNvPr id="147" name="Google Shape;147;p20"/>
          <p:cNvPicPr preferRelativeResize="0"/>
          <p:nvPr/>
        </p:nvPicPr>
        <p:blipFill>
          <a:blip r:embed="rId4">
            <a:alphaModFix/>
          </a:blip>
          <a:stretch>
            <a:fillRect/>
          </a:stretch>
        </p:blipFill>
        <p:spPr>
          <a:xfrm>
            <a:off x="7074998" y="1196559"/>
            <a:ext cx="1956436" cy="691780"/>
          </a:xfrm>
          <a:prstGeom prst="rect">
            <a:avLst/>
          </a:prstGeom>
          <a:noFill/>
          <a:ln>
            <a:noFill/>
          </a:ln>
        </p:spPr>
      </p:pic>
      <p:pic>
        <p:nvPicPr>
          <p:cNvPr id="148" name="Google Shape;148;p20"/>
          <p:cNvPicPr preferRelativeResize="0"/>
          <p:nvPr/>
        </p:nvPicPr>
        <p:blipFill>
          <a:blip r:embed="rId5">
            <a:alphaModFix/>
          </a:blip>
          <a:stretch>
            <a:fillRect/>
          </a:stretch>
        </p:blipFill>
        <p:spPr>
          <a:xfrm>
            <a:off x="9307782" y="1214934"/>
            <a:ext cx="2350952" cy="655026"/>
          </a:xfrm>
          <a:prstGeom prst="rect">
            <a:avLst/>
          </a:prstGeom>
          <a:noFill/>
          <a:ln>
            <a:noFill/>
          </a:ln>
        </p:spPr>
      </p:pic>
      <p:pic>
        <p:nvPicPr>
          <p:cNvPr id="149" name="Google Shape;149;p20"/>
          <p:cNvPicPr preferRelativeResize="0"/>
          <p:nvPr/>
        </p:nvPicPr>
        <p:blipFill>
          <a:blip r:embed="rId6">
            <a:alphaModFix/>
          </a:blip>
          <a:stretch>
            <a:fillRect/>
          </a:stretch>
        </p:blipFill>
        <p:spPr>
          <a:xfrm>
            <a:off x="6935225" y="2021688"/>
            <a:ext cx="2417067" cy="771160"/>
          </a:xfrm>
          <a:prstGeom prst="rect">
            <a:avLst/>
          </a:prstGeom>
          <a:noFill/>
          <a:ln>
            <a:noFill/>
          </a:ln>
        </p:spPr>
      </p:pic>
      <p:pic>
        <p:nvPicPr>
          <p:cNvPr id="150" name="Google Shape;150;p20"/>
          <p:cNvPicPr preferRelativeResize="0"/>
          <p:nvPr/>
        </p:nvPicPr>
        <p:blipFill>
          <a:blip r:embed="rId7">
            <a:alphaModFix/>
          </a:blip>
          <a:stretch>
            <a:fillRect/>
          </a:stretch>
        </p:blipFill>
        <p:spPr>
          <a:xfrm>
            <a:off x="9420957" y="2180318"/>
            <a:ext cx="2323944" cy="724207"/>
          </a:xfrm>
          <a:prstGeom prst="rect">
            <a:avLst/>
          </a:prstGeom>
          <a:noFill/>
          <a:ln>
            <a:noFill/>
          </a:ln>
        </p:spPr>
      </p:pic>
      <p:pic>
        <p:nvPicPr>
          <p:cNvPr id="151" name="Google Shape;151;p20"/>
          <p:cNvPicPr preferRelativeResize="0"/>
          <p:nvPr/>
        </p:nvPicPr>
        <p:blipFill>
          <a:blip r:embed="rId8">
            <a:alphaModFix/>
          </a:blip>
          <a:stretch>
            <a:fillRect/>
          </a:stretch>
        </p:blipFill>
        <p:spPr>
          <a:xfrm>
            <a:off x="9497157" y="2904537"/>
            <a:ext cx="2205044" cy="518835"/>
          </a:xfrm>
          <a:prstGeom prst="rect">
            <a:avLst/>
          </a:prstGeom>
          <a:noFill/>
          <a:ln>
            <a:noFill/>
          </a:ln>
        </p:spPr>
      </p:pic>
      <p:pic>
        <p:nvPicPr>
          <p:cNvPr id="152" name="Google Shape;152;p20"/>
          <p:cNvPicPr preferRelativeResize="0"/>
          <p:nvPr/>
        </p:nvPicPr>
        <p:blipFill>
          <a:blip r:embed="rId9">
            <a:alphaModFix/>
          </a:blip>
          <a:stretch>
            <a:fillRect/>
          </a:stretch>
        </p:blipFill>
        <p:spPr>
          <a:xfrm>
            <a:off x="7442707" y="2668714"/>
            <a:ext cx="1486243" cy="989029"/>
          </a:xfrm>
          <a:prstGeom prst="rect">
            <a:avLst/>
          </a:prstGeom>
          <a:noFill/>
          <a:ln>
            <a:noFill/>
          </a:ln>
        </p:spPr>
      </p:pic>
      <p:pic>
        <p:nvPicPr>
          <p:cNvPr id="153" name="Google Shape;153;p20"/>
          <p:cNvPicPr preferRelativeResize="0"/>
          <p:nvPr/>
        </p:nvPicPr>
        <p:blipFill>
          <a:blip r:embed="rId10">
            <a:alphaModFix/>
          </a:blip>
          <a:stretch>
            <a:fillRect/>
          </a:stretch>
        </p:blipFill>
        <p:spPr>
          <a:xfrm>
            <a:off x="7343525" y="3657762"/>
            <a:ext cx="4227156" cy="3036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1"/>
          <p:cNvSpPr txBox="1"/>
          <p:nvPr>
            <p:ph idx="1" type="body"/>
          </p:nvPr>
        </p:nvSpPr>
        <p:spPr>
          <a:xfrm>
            <a:off x="313200" y="1296900"/>
            <a:ext cx="11565600" cy="5032200"/>
          </a:xfrm>
          <a:prstGeom prst="rect">
            <a:avLst/>
          </a:prstGeom>
        </p:spPr>
        <p:txBody>
          <a:bodyPr anchorCtr="0" anchor="t" bIns="45700" lIns="91425" spcFirstLastPara="1" rIns="91425" wrap="square" tIns="45700">
            <a:noAutofit/>
          </a:bodyPr>
          <a:lstStyle/>
          <a:p>
            <a:pPr indent="-374650" lvl="0" marL="457200" rtl="0" algn="l">
              <a:lnSpc>
                <a:spcPct val="100000"/>
              </a:lnSpc>
              <a:spcBef>
                <a:spcPts val="0"/>
              </a:spcBef>
              <a:spcAft>
                <a:spcPts val="0"/>
              </a:spcAft>
              <a:buSzPts val="2300"/>
              <a:buChar char="❖"/>
            </a:pPr>
            <a:r>
              <a:rPr lang="en-GB" sz="2300"/>
              <a:t>Positive and engaging workshop</a:t>
            </a:r>
            <a:endParaRPr sz="2300"/>
          </a:p>
          <a:p>
            <a:pPr indent="-374650" lvl="0" marL="457200" rtl="0" algn="l">
              <a:lnSpc>
                <a:spcPct val="100000"/>
              </a:lnSpc>
              <a:spcBef>
                <a:spcPts val="600"/>
              </a:spcBef>
              <a:spcAft>
                <a:spcPts val="0"/>
              </a:spcAft>
              <a:buSzPts val="2300"/>
              <a:buChar char="❖"/>
            </a:pPr>
            <a:r>
              <a:rPr lang="en-GB" sz="2300"/>
              <a:t>Many connections made at personal / technical level</a:t>
            </a:r>
            <a:endParaRPr sz="2300"/>
          </a:p>
          <a:p>
            <a:pPr indent="-374650" lvl="0" marL="457200" rtl="0" algn="l">
              <a:lnSpc>
                <a:spcPct val="100000"/>
              </a:lnSpc>
              <a:spcBef>
                <a:spcPts val="600"/>
              </a:spcBef>
              <a:spcAft>
                <a:spcPts val="0"/>
              </a:spcAft>
              <a:buSzPts val="2300"/>
              <a:buChar char="❖"/>
            </a:pPr>
            <a:r>
              <a:rPr lang="en-GB" sz="2300"/>
              <a:t>Companies expressed interest in joining LSI-VC and CEOS-ARD discussions more regularly</a:t>
            </a:r>
            <a:endParaRPr sz="2300"/>
          </a:p>
          <a:p>
            <a:pPr indent="-374650" lvl="0" marL="457200" rtl="0" algn="l">
              <a:lnSpc>
                <a:spcPct val="100000"/>
              </a:lnSpc>
              <a:spcBef>
                <a:spcPts val="600"/>
              </a:spcBef>
              <a:spcAft>
                <a:spcPts val="0"/>
              </a:spcAft>
              <a:buSzPts val="2300"/>
              <a:buChar char="❖"/>
            </a:pPr>
            <a:r>
              <a:rPr lang="en-GB" sz="2300"/>
              <a:t>Shared CEOS communications and other resources which were well received</a:t>
            </a:r>
            <a:endParaRPr sz="2300"/>
          </a:p>
          <a:p>
            <a:pPr indent="-374650" lvl="0" marL="457200" rtl="0" algn="l">
              <a:lnSpc>
                <a:spcPct val="100000"/>
              </a:lnSpc>
              <a:spcBef>
                <a:spcPts val="600"/>
              </a:spcBef>
              <a:spcAft>
                <a:spcPts val="0"/>
              </a:spcAft>
              <a:buSzPts val="2300"/>
              <a:buChar char="❖"/>
            </a:pPr>
            <a:r>
              <a:rPr lang="en-GB" sz="2300"/>
              <a:t>Growing the CEOS-ARD GitHub user community</a:t>
            </a:r>
            <a:endParaRPr sz="2300"/>
          </a:p>
          <a:p>
            <a:pPr indent="-374650" lvl="1" marL="914400" rtl="0" algn="l">
              <a:lnSpc>
                <a:spcPct val="100000"/>
              </a:lnSpc>
              <a:spcBef>
                <a:spcPts val="600"/>
              </a:spcBef>
              <a:spcAft>
                <a:spcPts val="0"/>
              </a:spcAft>
              <a:buSzPts val="2300"/>
              <a:buChar char="▪"/>
            </a:pPr>
            <a:r>
              <a:rPr lang="en-GB" sz="2300"/>
              <a:t>Ensuring broader community engagement in the definition and uptake of the CEOS-ARD specifications</a:t>
            </a:r>
            <a:endParaRPr sz="2300"/>
          </a:p>
          <a:p>
            <a:pPr indent="-374650" lvl="0" marL="457200" rtl="0" algn="l">
              <a:lnSpc>
                <a:spcPct val="100000"/>
              </a:lnSpc>
              <a:spcBef>
                <a:spcPts val="600"/>
              </a:spcBef>
              <a:spcAft>
                <a:spcPts val="0"/>
              </a:spcAft>
              <a:buSzPts val="2300"/>
              <a:buChar char="❖"/>
            </a:pPr>
            <a:r>
              <a:rPr lang="en-GB" sz="2300"/>
              <a:t>Follow up and connection made to WGCV also</a:t>
            </a:r>
            <a:endParaRPr sz="2300"/>
          </a:p>
          <a:p>
            <a:pPr indent="-374650" lvl="0" marL="457200" rtl="0" algn="l">
              <a:lnSpc>
                <a:spcPct val="100000"/>
              </a:lnSpc>
              <a:spcBef>
                <a:spcPts val="600"/>
              </a:spcBef>
              <a:spcAft>
                <a:spcPts val="0"/>
              </a:spcAft>
              <a:buSzPts val="2300"/>
              <a:buChar char="❖"/>
            </a:pPr>
            <a:r>
              <a:rPr lang="en-GB" sz="2300"/>
              <a:t>First workshop - others planned for other regions</a:t>
            </a:r>
            <a:endParaRPr sz="2300"/>
          </a:p>
          <a:p>
            <a:pPr indent="-374650" lvl="0" marL="457200" rtl="0" algn="l">
              <a:lnSpc>
                <a:spcPct val="100000"/>
              </a:lnSpc>
              <a:spcBef>
                <a:spcPts val="600"/>
              </a:spcBef>
              <a:spcAft>
                <a:spcPts val="600"/>
              </a:spcAft>
              <a:buSzPts val="2300"/>
              <a:buChar char="❖"/>
            </a:pPr>
            <a:r>
              <a:rPr lang="en-GB" sz="2300"/>
              <a:t>Potential follow up workshop next year around SIT-40 (Japan)</a:t>
            </a:r>
            <a:endParaRPr sz="2300"/>
          </a:p>
        </p:txBody>
      </p:sp>
      <p:sp>
        <p:nvSpPr>
          <p:cNvPr id="159" name="Google Shape;159;p21"/>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lnSpc>
                <a:spcPct val="150000"/>
              </a:lnSpc>
              <a:spcBef>
                <a:spcPts val="0"/>
              </a:spcBef>
              <a:spcAft>
                <a:spcPts val="1000"/>
              </a:spcAft>
              <a:buClr>
                <a:schemeClr val="lt1"/>
              </a:buClr>
              <a:buSzPts val="8000"/>
              <a:buFont typeface="Arial"/>
              <a:buNone/>
            </a:pPr>
            <a:r>
              <a:rPr lang="en-GB" sz="2800"/>
              <a:t>LSI-VC / CEOS-ARD Industry Engagement Session </a:t>
            </a:r>
            <a:endParaRPr sz="22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2"/>
          <p:cNvSpPr txBox="1"/>
          <p:nvPr>
            <p:ph type="title"/>
          </p:nvPr>
        </p:nvSpPr>
        <p:spPr>
          <a:xfrm>
            <a:off x="239547" y="245789"/>
            <a:ext cx="6696900" cy="3170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lt1"/>
              </a:buClr>
              <a:buSzPts val="8000"/>
              <a:buFont typeface="Arial"/>
              <a:buNone/>
            </a:pPr>
            <a:r>
              <a:rPr lang="en-GB" sz="4800">
                <a:latin typeface="Montserrat"/>
                <a:ea typeface="Montserrat"/>
                <a:cs typeface="Montserrat"/>
                <a:sym typeface="Montserrat"/>
              </a:rPr>
              <a:t>CEOS Analytics Lab &amp;</a:t>
            </a:r>
            <a:br>
              <a:rPr lang="en-GB" sz="4800">
                <a:latin typeface="Montserrat"/>
                <a:ea typeface="Montserrat"/>
                <a:cs typeface="Montserrat"/>
                <a:sym typeface="Montserrat"/>
              </a:rPr>
            </a:br>
            <a:r>
              <a:rPr lang="en-GB" sz="4800"/>
              <a:t>Commercial</a:t>
            </a:r>
            <a:r>
              <a:rPr lang="en-GB" sz="4800">
                <a:latin typeface="Montserrat"/>
                <a:ea typeface="Montserrat"/>
                <a:cs typeface="Montserrat"/>
                <a:sym typeface="Montserrat"/>
              </a:rPr>
              <a:t> Interoperability Study</a:t>
            </a:r>
            <a:endParaRPr sz="4800">
              <a:latin typeface="Montserrat"/>
              <a:ea typeface="Montserrat"/>
              <a:cs typeface="Montserrat"/>
              <a:sym typeface="Montserrat"/>
            </a:endParaRPr>
          </a:p>
        </p:txBody>
      </p:sp>
      <p:sp>
        <p:nvSpPr>
          <p:cNvPr id="165" name="Google Shape;165;p22"/>
          <p:cNvSpPr/>
          <p:nvPr/>
        </p:nvSpPr>
        <p:spPr>
          <a:xfrm>
            <a:off x="5413973" y="4318503"/>
            <a:ext cx="6654900" cy="24354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800"/>
              <a:buFont typeface="Arial"/>
              <a:buNone/>
            </a:pPr>
            <a:r>
              <a:rPr b="0" i="0" lang="en-GB" sz="1800" u="none" cap="none" strike="noStrike">
                <a:solidFill>
                  <a:schemeClr val="accent1"/>
                </a:solidFill>
                <a:latin typeface="Arial"/>
                <a:ea typeface="Arial"/>
                <a:cs typeface="Arial"/>
                <a:sym typeface="Arial"/>
              </a:rPr>
              <a:t>David Borges</a:t>
            </a:r>
            <a:endParaRPr/>
          </a:p>
          <a:p>
            <a:pPr indent="0" lvl="0" marL="0" marR="0" rtl="0" algn="r">
              <a:lnSpc>
                <a:spcPct val="150000"/>
              </a:lnSpc>
              <a:spcBef>
                <a:spcPts val="0"/>
              </a:spcBef>
              <a:spcAft>
                <a:spcPts val="0"/>
              </a:spcAft>
              <a:buClr>
                <a:srgbClr val="000000"/>
              </a:buClr>
              <a:buSzPts val="1800"/>
              <a:buFont typeface="Arial"/>
              <a:buNone/>
            </a:pPr>
            <a:r>
              <a:rPr b="0" i="0" lang="en-GB" sz="1800" u="none" cap="none" strike="noStrike">
                <a:solidFill>
                  <a:schemeClr val="accent1"/>
                </a:solidFill>
                <a:latin typeface="Arial"/>
                <a:ea typeface="Arial"/>
                <a:cs typeface="Arial"/>
                <a:sym typeface="Arial"/>
              </a:rPr>
              <a:t>Systems Engineering Office</a:t>
            </a:r>
            <a:endParaRPr/>
          </a:p>
          <a:p>
            <a:pPr indent="0" lvl="0" marL="0" marR="0" rtl="0" algn="r">
              <a:lnSpc>
                <a:spcPct val="150000"/>
              </a:lnSpc>
              <a:spcBef>
                <a:spcPts val="0"/>
              </a:spcBef>
              <a:spcAft>
                <a:spcPts val="0"/>
              </a:spcAft>
              <a:buClr>
                <a:srgbClr val="000000"/>
              </a:buClr>
              <a:buSzPts val="1800"/>
              <a:buFont typeface="Arial"/>
              <a:buNone/>
            </a:pPr>
            <a:r>
              <a:rPr b="0" i="0" lang="en-GB" sz="1800" u="none" cap="none" strike="noStrike">
                <a:solidFill>
                  <a:schemeClr val="accent1"/>
                </a:solidFill>
                <a:latin typeface="Arial"/>
                <a:ea typeface="Arial"/>
                <a:cs typeface="Arial"/>
                <a:sym typeface="Arial"/>
              </a:rPr>
              <a:t>Committee on Earth Observation Satellites</a:t>
            </a:r>
            <a:endParaRPr/>
          </a:p>
          <a:p>
            <a:pPr indent="0" lvl="0" marL="0" marR="0" rtl="0" algn="r">
              <a:lnSpc>
                <a:spcPct val="150000"/>
              </a:lnSpc>
              <a:spcBef>
                <a:spcPts val="0"/>
              </a:spcBef>
              <a:spcAft>
                <a:spcPts val="0"/>
              </a:spcAft>
              <a:buClr>
                <a:srgbClr val="000000"/>
              </a:buClr>
              <a:buSzPts val="1800"/>
              <a:buFont typeface="Arial"/>
              <a:buNone/>
            </a:pPr>
            <a:r>
              <a:rPr b="0" i="0" lang="en-GB" sz="1800" u="none" cap="none" strike="noStrike">
                <a:solidFill>
                  <a:schemeClr val="accent1"/>
                </a:solidFill>
                <a:latin typeface="Arial"/>
                <a:ea typeface="Arial"/>
                <a:cs typeface="Arial"/>
                <a:sym typeface="Arial"/>
              </a:rPr>
              <a:t>NASA Earth Science Division</a:t>
            </a:r>
            <a:endParaRPr b="0" i="0" sz="18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1800"/>
              <a:buFont typeface="Arial"/>
              <a:buNone/>
            </a:pPr>
            <a:r>
              <a:rPr lang="en-GB" sz="1800">
                <a:solidFill>
                  <a:schemeClr val="accent1"/>
                </a:solidFill>
              </a:rPr>
              <a:t>SIT-39 Agenda Item 6.3</a:t>
            </a:r>
            <a:endParaRPr b="0" i="0" sz="18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1800"/>
              <a:buFont typeface="Arial"/>
              <a:buNone/>
            </a:pPr>
            <a:r>
              <a:rPr lang="en-GB" sz="1800">
                <a:solidFill>
                  <a:schemeClr val="accent1"/>
                </a:solidFill>
              </a:rPr>
              <a:t>11</a:t>
            </a:r>
            <a:r>
              <a:rPr b="0" i="0" lang="en-GB" sz="1800" u="none" cap="none" strike="noStrike">
                <a:solidFill>
                  <a:schemeClr val="accent1"/>
                </a:solidFill>
                <a:latin typeface="Arial"/>
                <a:ea typeface="Arial"/>
                <a:cs typeface="Arial"/>
                <a:sym typeface="Arial"/>
              </a:rPr>
              <a:t> April 2024</a:t>
            </a:r>
            <a:endParaRPr b="0" i="0" sz="1800" u="none" cap="none" strike="noStrike">
              <a:solidFill>
                <a:schemeClr val="accen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3"/>
          <p:cNvSpPr txBox="1"/>
          <p:nvPr>
            <p:ph type="title"/>
          </p:nvPr>
        </p:nvSpPr>
        <p:spPr>
          <a:xfrm>
            <a:off x="176048" y="280657"/>
            <a:ext cx="9710400" cy="674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sz="3200"/>
              <a:t>CEOS Analytics Lab</a:t>
            </a:r>
            <a:endParaRPr sz="3200">
              <a:latin typeface="Montserrat"/>
              <a:ea typeface="Montserrat"/>
              <a:cs typeface="Montserrat"/>
              <a:sym typeface="Montserrat"/>
            </a:endParaRPr>
          </a:p>
        </p:txBody>
      </p:sp>
      <p:pic>
        <p:nvPicPr>
          <p:cNvPr id="171" name="Google Shape;171;p23"/>
          <p:cNvPicPr preferRelativeResize="0"/>
          <p:nvPr/>
        </p:nvPicPr>
        <p:blipFill rotWithShape="1">
          <a:blip r:embed="rId3">
            <a:alphaModFix/>
          </a:blip>
          <a:srcRect b="0" l="0" r="0" t="0"/>
          <a:stretch/>
        </p:blipFill>
        <p:spPr>
          <a:xfrm>
            <a:off x="0" y="1305882"/>
            <a:ext cx="12192002" cy="4807551"/>
          </a:xfrm>
          <a:prstGeom prst="rect">
            <a:avLst/>
          </a:prstGeom>
          <a:noFill/>
          <a:ln>
            <a:noFill/>
          </a:ln>
        </p:spPr>
      </p:pic>
      <p:sp>
        <p:nvSpPr>
          <p:cNvPr id="172" name="Google Shape;172;p23"/>
          <p:cNvSpPr txBox="1"/>
          <p:nvPr/>
        </p:nvSpPr>
        <p:spPr>
          <a:xfrm>
            <a:off x="0" y="1803882"/>
            <a:ext cx="2924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000" u="none" cap="none" strike="noStrike">
                <a:solidFill>
                  <a:schemeClr val="lt1"/>
                </a:solidFill>
                <a:latin typeface="Arial"/>
                <a:ea typeface="Arial"/>
                <a:cs typeface="Arial"/>
                <a:sym typeface="Arial"/>
              </a:rPr>
              <a:t>ceos.org/cal</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4"/>
          <p:cNvSpPr txBox="1"/>
          <p:nvPr>
            <p:ph idx="1" type="body"/>
          </p:nvPr>
        </p:nvSpPr>
        <p:spPr>
          <a:xfrm>
            <a:off x="268815" y="1262970"/>
            <a:ext cx="11495400" cy="4662900"/>
          </a:xfrm>
          <a:prstGeom prst="rect">
            <a:avLst/>
          </a:prstGeom>
          <a:noFill/>
          <a:ln>
            <a:noFill/>
          </a:ln>
        </p:spPr>
        <p:txBody>
          <a:bodyPr anchorCtr="0" anchor="t" bIns="45700" lIns="91425" spcFirstLastPara="1" rIns="91425" wrap="square" tIns="45700">
            <a:noAutofit/>
          </a:bodyPr>
          <a:lstStyle/>
          <a:p>
            <a:pPr indent="-285750" lvl="0" marL="285750" rtl="0" algn="l">
              <a:lnSpc>
                <a:spcPct val="90000"/>
              </a:lnSpc>
              <a:spcBef>
                <a:spcPts val="1000"/>
              </a:spcBef>
              <a:spcAft>
                <a:spcPts val="0"/>
              </a:spcAft>
              <a:buSzPts val="2800"/>
              <a:buChar char="❖"/>
            </a:pPr>
            <a:r>
              <a:rPr lang="en-GB"/>
              <a:t>Analytics Lab is an implementation of </a:t>
            </a:r>
            <a:r>
              <a:rPr b="1" lang="en-GB"/>
              <a:t>CSIRO</a:t>
            </a:r>
            <a:r>
              <a:rPr lang="en-GB"/>
              <a:t>’s Earth Analytics Science and Innovation platform (EASI)</a:t>
            </a:r>
            <a:endParaRPr/>
          </a:p>
          <a:p>
            <a:pPr indent="-285750" lvl="0" marL="285750" rtl="0" algn="l">
              <a:lnSpc>
                <a:spcPct val="90000"/>
              </a:lnSpc>
              <a:spcBef>
                <a:spcPts val="1000"/>
              </a:spcBef>
              <a:spcAft>
                <a:spcPts val="0"/>
              </a:spcAft>
              <a:buSzPts val="2800"/>
              <a:buChar char="❖"/>
            </a:pPr>
            <a:r>
              <a:rPr lang="en-GB"/>
              <a:t>Combination on several open-source projects:</a:t>
            </a:r>
            <a:endParaRPr/>
          </a:p>
          <a:p>
            <a:pPr indent="-285750" lvl="1" marL="1200150" rtl="0" algn="l">
              <a:lnSpc>
                <a:spcPct val="90000"/>
              </a:lnSpc>
              <a:spcBef>
                <a:spcPts val="500"/>
              </a:spcBef>
              <a:spcAft>
                <a:spcPts val="0"/>
              </a:spcAft>
              <a:buSzPts val="2400"/>
              <a:buChar char="▪"/>
            </a:pPr>
            <a:r>
              <a:rPr lang="en-GB"/>
              <a:t>JupyterHub</a:t>
            </a:r>
            <a:endParaRPr/>
          </a:p>
          <a:p>
            <a:pPr indent="-285750" lvl="1" marL="1200150" rtl="0" algn="l">
              <a:lnSpc>
                <a:spcPct val="90000"/>
              </a:lnSpc>
              <a:spcBef>
                <a:spcPts val="500"/>
              </a:spcBef>
              <a:spcAft>
                <a:spcPts val="0"/>
              </a:spcAft>
              <a:buSzPts val="2400"/>
              <a:buChar char="▪"/>
            </a:pPr>
            <a:r>
              <a:rPr lang="en-GB"/>
              <a:t>Open Data Cube (</a:t>
            </a:r>
            <a:r>
              <a:rPr b="1" lang="en-GB"/>
              <a:t>ODC</a:t>
            </a:r>
            <a:r>
              <a:rPr lang="en-GB"/>
              <a:t>)</a:t>
            </a:r>
            <a:endParaRPr/>
          </a:p>
          <a:p>
            <a:pPr indent="-285750" lvl="1" marL="1200150" rtl="0" algn="l">
              <a:lnSpc>
                <a:spcPct val="90000"/>
              </a:lnSpc>
              <a:spcBef>
                <a:spcPts val="500"/>
              </a:spcBef>
              <a:spcAft>
                <a:spcPts val="0"/>
              </a:spcAft>
              <a:buSzPts val="2400"/>
              <a:buChar char="▪"/>
            </a:pPr>
            <a:r>
              <a:rPr lang="en-GB"/>
              <a:t>AWS</a:t>
            </a:r>
            <a:endParaRPr/>
          </a:p>
          <a:p>
            <a:pPr indent="-285750" lvl="1" marL="1200150" rtl="0" algn="l">
              <a:lnSpc>
                <a:spcPct val="90000"/>
              </a:lnSpc>
              <a:spcBef>
                <a:spcPts val="500"/>
              </a:spcBef>
              <a:spcAft>
                <a:spcPts val="0"/>
              </a:spcAft>
              <a:buSzPts val="2400"/>
              <a:buChar char="▪"/>
            </a:pPr>
            <a:r>
              <a:rPr lang="en-GB"/>
              <a:t>Dask scaling</a:t>
            </a:r>
            <a:endParaRPr/>
          </a:p>
          <a:p>
            <a:pPr indent="-285750" lvl="0" marL="285750" rtl="0" algn="l">
              <a:lnSpc>
                <a:spcPct val="90000"/>
              </a:lnSpc>
              <a:spcBef>
                <a:spcPts val="1000"/>
              </a:spcBef>
              <a:spcAft>
                <a:spcPts val="0"/>
              </a:spcAft>
              <a:buSzPts val="2800"/>
              <a:buChar char="❖"/>
            </a:pPr>
            <a:r>
              <a:rPr lang="en-GB"/>
              <a:t>Scales individual user environments on demand.</a:t>
            </a:r>
            <a:endParaRPr/>
          </a:p>
          <a:p>
            <a:pPr indent="-285750" lvl="0" marL="285750" rtl="0" algn="l">
              <a:lnSpc>
                <a:spcPct val="90000"/>
              </a:lnSpc>
              <a:spcBef>
                <a:spcPts val="1000"/>
              </a:spcBef>
              <a:spcAft>
                <a:spcPts val="0"/>
              </a:spcAft>
              <a:buSzPts val="2800"/>
              <a:buChar char="❖"/>
            </a:pPr>
            <a:r>
              <a:rPr lang="en-GB"/>
              <a:t>Analysis can scale beyond the user environment using Dask workers that are used only when the analysis is run.</a:t>
            </a:r>
            <a:endParaRPr/>
          </a:p>
          <a:p>
            <a:pPr indent="0" lvl="0" marL="0" rtl="0" algn="l">
              <a:lnSpc>
                <a:spcPct val="114999"/>
              </a:lnSpc>
              <a:spcBef>
                <a:spcPts val="1000"/>
              </a:spcBef>
              <a:spcAft>
                <a:spcPts val="0"/>
              </a:spcAft>
              <a:buSzPts val="2800"/>
              <a:buNone/>
            </a:pPr>
            <a:r>
              <a:t/>
            </a:r>
            <a:endParaRPr>
              <a:latin typeface="Montserrat"/>
              <a:ea typeface="Montserrat"/>
              <a:cs typeface="Montserrat"/>
              <a:sym typeface="Montserrat"/>
            </a:endParaRPr>
          </a:p>
        </p:txBody>
      </p:sp>
      <p:sp>
        <p:nvSpPr>
          <p:cNvPr id="178" name="Google Shape;178;p24"/>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a:t>Analytics Lab Architecture</a:t>
            </a:r>
            <a:endParaRPr>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5"/>
          <p:cNvSpPr txBox="1"/>
          <p:nvPr>
            <p:ph idx="1" type="body"/>
          </p:nvPr>
        </p:nvSpPr>
        <p:spPr>
          <a:xfrm>
            <a:off x="1" y="1288618"/>
            <a:ext cx="9387000" cy="2006700"/>
          </a:xfrm>
          <a:prstGeom prst="rect">
            <a:avLst/>
          </a:prstGeom>
          <a:noFill/>
          <a:ln>
            <a:noFill/>
          </a:ln>
        </p:spPr>
        <p:txBody>
          <a:bodyPr anchorCtr="0" anchor="t" bIns="45700" lIns="91425" spcFirstLastPara="1" rIns="91425" wrap="square" tIns="45700">
            <a:noAutofit/>
          </a:bodyPr>
          <a:lstStyle/>
          <a:p>
            <a:pPr indent="-457200" lvl="0" marL="635000" rtl="0" algn="l">
              <a:lnSpc>
                <a:spcPct val="90000"/>
              </a:lnSpc>
              <a:spcBef>
                <a:spcPts val="0"/>
              </a:spcBef>
              <a:spcAft>
                <a:spcPts val="0"/>
              </a:spcAft>
              <a:buSzPts val="2800"/>
              <a:buFont typeface="Arial"/>
              <a:buChar char="•"/>
            </a:pPr>
            <a:r>
              <a:rPr lang="en-GB"/>
              <a:t>CEOS New Space Task Team (NSTT) Deliverable</a:t>
            </a:r>
            <a:endParaRPr/>
          </a:p>
          <a:p>
            <a:pPr indent="0" lvl="0" marL="177800" rtl="0" algn="l">
              <a:lnSpc>
                <a:spcPct val="90000"/>
              </a:lnSpc>
              <a:spcBef>
                <a:spcPts val="0"/>
              </a:spcBef>
              <a:spcAft>
                <a:spcPts val="0"/>
              </a:spcAft>
              <a:buSzPts val="2800"/>
              <a:buNone/>
            </a:pPr>
            <a:r>
              <a:t/>
            </a:r>
            <a:endParaRPr/>
          </a:p>
          <a:p>
            <a:pPr indent="0" lvl="1" marL="635000" rtl="0" algn="l">
              <a:lnSpc>
                <a:spcPct val="90000"/>
              </a:lnSpc>
              <a:spcBef>
                <a:spcPts val="0"/>
              </a:spcBef>
              <a:spcAft>
                <a:spcPts val="0"/>
              </a:spcAft>
              <a:buSzPts val="2400"/>
              <a:buNone/>
            </a:pPr>
            <a:r>
              <a:rPr i="1" lang="en-GB"/>
              <a:t>D5) SEO should demonstrate the integration of New Space data into CEOS Analytics Lab and evaluate its interoperability with common CEOS datasets.</a:t>
            </a:r>
            <a:endParaRPr/>
          </a:p>
        </p:txBody>
      </p:sp>
      <p:sp>
        <p:nvSpPr>
          <p:cNvPr id="184" name="Google Shape;184;p25"/>
          <p:cNvSpPr txBox="1"/>
          <p:nvPr>
            <p:ph type="title"/>
          </p:nvPr>
        </p:nvSpPr>
        <p:spPr>
          <a:xfrm>
            <a:off x="139834" y="227553"/>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sz="4000"/>
              <a:t>Commercial</a:t>
            </a:r>
            <a:r>
              <a:rPr lang="en-GB" sz="4000">
                <a:latin typeface="Montserrat"/>
                <a:ea typeface="Montserrat"/>
                <a:cs typeface="Montserrat"/>
                <a:sym typeface="Montserrat"/>
              </a:rPr>
              <a:t> Interoperability Project</a:t>
            </a:r>
            <a:endParaRPr sz="4000">
              <a:latin typeface="Montserrat"/>
              <a:ea typeface="Montserrat"/>
              <a:cs typeface="Montserrat"/>
              <a:sym typeface="Montserrat"/>
            </a:endParaRPr>
          </a:p>
        </p:txBody>
      </p:sp>
      <p:sp>
        <p:nvSpPr>
          <p:cNvPr id="185" name="Google Shape;185;p25"/>
          <p:cNvSpPr txBox="1"/>
          <p:nvPr/>
        </p:nvSpPr>
        <p:spPr>
          <a:xfrm>
            <a:off x="0" y="3558012"/>
            <a:ext cx="4753200" cy="2006700"/>
          </a:xfrm>
          <a:prstGeom prst="rect">
            <a:avLst/>
          </a:prstGeom>
          <a:noFill/>
          <a:ln>
            <a:noFill/>
          </a:ln>
        </p:spPr>
        <p:txBody>
          <a:bodyPr anchorCtr="0" anchor="t" bIns="45700" lIns="91425" spcFirstLastPara="1" rIns="91425" wrap="square" tIns="45700">
            <a:noAutofit/>
          </a:bodyPr>
          <a:lstStyle/>
          <a:p>
            <a:pPr indent="-457200" lvl="0" marL="635000" marR="0" rtl="0" algn="l">
              <a:lnSpc>
                <a:spcPct val="90000"/>
              </a:lnSpc>
              <a:spcBef>
                <a:spcPts val="0"/>
              </a:spcBef>
              <a:spcAft>
                <a:spcPts val="0"/>
              </a:spcAft>
              <a:buClr>
                <a:srgbClr val="000000"/>
              </a:buClr>
              <a:buSzPts val="2800"/>
              <a:buFont typeface="Arial"/>
              <a:buChar char="•"/>
            </a:pPr>
            <a:r>
              <a:rPr b="0" i="0" lang="en-GB" sz="2800" u="none" cap="none" strike="noStrike">
                <a:solidFill>
                  <a:srgbClr val="000000"/>
                </a:solidFill>
                <a:latin typeface="Montserrat"/>
                <a:ea typeface="Montserrat"/>
                <a:cs typeface="Montserrat"/>
                <a:sym typeface="Montserrat"/>
              </a:rPr>
              <a:t>Optical</a:t>
            </a:r>
            <a:endParaRPr/>
          </a:p>
          <a:p>
            <a:pPr indent="-457200" lvl="1" marL="1092200" marR="0" rtl="0" algn="l">
              <a:lnSpc>
                <a:spcPct val="90000"/>
              </a:lnSpc>
              <a:spcBef>
                <a:spcPts val="0"/>
              </a:spcBef>
              <a:spcAft>
                <a:spcPts val="0"/>
              </a:spcAft>
              <a:buClr>
                <a:srgbClr val="000000"/>
              </a:buClr>
              <a:buSzPts val="2400"/>
              <a:buFont typeface="Arial"/>
              <a:buChar char="•"/>
            </a:pPr>
            <a:r>
              <a:rPr b="0" i="0" lang="en-GB" sz="2400" u="none" cap="none" strike="noStrike">
                <a:solidFill>
                  <a:srgbClr val="000000"/>
                </a:solidFill>
                <a:latin typeface="Montserrat"/>
                <a:ea typeface="Montserrat"/>
                <a:cs typeface="Montserrat"/>
                <a:sym typeface="Montserrat"/>
              </a:rPr>
              <a:t>Landsat 8, 9</a:t>
            </a:r>
            <a:endParaRPr/>
          </a:p>
          <a:p>
            <a:pPr indent="-457200" lvl="1" marL="1092200" marR="0" rtl="0" algn="l">
              <a:lnSpc>
                <a:spcPct val="90000"/>
              </a:lnSpc>
              <a:spcBef>
                <a:spcPts val="0"/>
              </a:spcBef>
              <a:spcAft>
                <a:spcPts val="0"/>
              </a:spcAft>
              <a:buClr>
                <a:srgbClr val="000000"/>
              </a:buClr>
              <a:buSzPts val="2400"/>
              <a:buFont typeface="Arial"/>
              <a:buChar char="•"/>
            </a:pPr>
            <a:r>
              <a:rPr b="0" i="0" lang="en-GB" sz="2400" u="none" cap="none" strike="noStrike">
                <a:solidFill>
                  <a:srgbClr val="000000"/>
                </a:solidFill>
                <a:latin typeface="Montserrat"/>
                <a:ea typeface="Montserrat"/>
                <a:cs typeface="Montserrat"/>
                <a:sym typeface="Montserrat"/>
              </a:rPr>
              <a:t>Sentinel-2</a:t>
            </a:r>
            <a:endParaRPr/>
          </a:p>
          <a:p>
            <a:pPr indent="-457200" lvl="1" marL="1092200" marR="0" rtl="0" algn="l">
              <a:lnSpc>
                <a:spcPct val="90000"/>
              </a:lnSpc>
              <a:spcBef>
                <a:spcPts val="0"/>
              </a:spcBef>
              <a:spcAft>
                <a:spcPts val="0"/>
              </a:spcAft>
              <a:buClr>
                <a:srgbClr val="000000"/>
              </a:buClr>
              <a:buSzPts val="2400"/>
              <a:buFont typeface="Arial"/>
              <a:buChar char="•"/>
            </a:pPr>
            <a:r>
              <a:rPr b="0" i="0" lang="en-GB" sz="2400" u="none" cap="none" strike="noStrike">
                <a:solidFill>
                  <a:srgbClr val="000000"/>
                </a:solidFill>
                <a:latin typeface="Montserrat"/>
                <a:ea typeface="Montserrat"/>
                <a:cs typeface="Montserrat"/>
                <a:sym typeface="Montserrat"/>
              </a:rPr>
              <a:t>Maxar</a:t>
            </a:r>
            <a:endParaRPr/>
          </a:p>
          <a:p>
            <a:pPr indent="-457200" lvl="1" marL="1092200" marR="0" rtl="0" algn="l">
              <a:lnSpc>
                <a:spcPct val="90000"/>
              </a:lnSpc>
              <a:spcBef>
                <a:spcPts val="0"/>
              </a:spcBef>
              <a:spcAft>
                <a:spcPts val="0"/>
              </a:spcAft>
              <a:buClr>
                <a:srgbClr val="000000"/>
              </a:buClr>
              <a:buSzPts val="2400"/>
              <a:buFont typeface="Arial"/>
              <a:buChar char="•"/>
            </a:pPr>
            <a:r>
              <a:rPr b="0" i="0" lang="en-GB" sz="2400" u="none" cap="none" strike="noStrike">
                <a:solidFill>
                  <a:srgbClr val="000000"/>
                </a:solidFill>
                <a:latin typeface="Montserrat"/>
                <a:ea typeface="Montserrat"/>
                <a:cs typeface="Montserrat"/>
                <a:sym typeface="Montserrat"/>
              </a:rPr>
              <a:t>Planet Planetscope</a:t>
            </a:r>
            <a:endParaRPr/>
          </a:p>
          <a:p>
            <a:pPr indent="-457200" lvl="1" marL="1092200" marR="0" rtl="0" algn="l">
              <a:lnSpc>
                <a:spcPct val="90000"/>
              </a:lnSpc>
              <a:spcBef>
                <a:spcPts val="0"/>
              </a:spcBef>
              <a:spcAft>
                <a:spcPts val="0"/>
              </a:spcAft>
              <a:buClr>
                <a:srgbClr val="000000"/>
              </a:buClr>
              <a:buSzPts val="2400"/>
              <a:buFont typeface="Arial"/>
              <a:buChar char="•"/>
            </a:pPr>
            <a:r>
              <a:rPr b="0" i="0" lang="en-GB" sz="2400" u="none" cap="none" strike="noStrike">
                <a:solidFill>
                  <a:srgbClr val="000000"/>
                </a:solidFill>
                <a:latin typeface="Montserrat"/>
                <a:ea typeface="Montserrat"/>
                <a:cs typeface="Montserrat"/>
                <a:sym typeface="Montserrat"/>
              </a:rPr>
              <a:t>DESIS</a:t>
            </a:r>
            <a:endParaRPr/>
          </a:p>
        </p:txBody>
      </p:sp>
      <p:sp>
        <p:nvSpPr>
          <p:cNvPr id="186" name="Google Shape;186;p25"/>
          <p:cNvSpPr txBox="1"/>
          <p:nvPr/>
        </p:nvSpPr>
        <p:spPr>
          <a:xfrm>
            <a:off x="4833334" y="3555749"/>
            <a:ext cx="4753200" cy="2006700"/>
          </a:xfrm>
          <a:prstGeom prst="rect">
            <a:avLst/>
          </a:prstGeom>
          <a:noFill/>
          <a:ln>
            <a:noFill/>
          </a:ln>
        </p:spPr>
        <p:txBody>
          <a:bodyPr anchorCtr="0" anchor="t" bIns="45700" lIns="91425" spcFirstLastPara="1" rIns="91425" wrap="square" tIns="45700">
            <a:noAutofit/>
          </a:bodyPr>
          <a:lstStyle/>
          <a:p>
            <a:pPr indent="-457200" lvl="0" marL="635000" marR="0" rtl="0" algn="l">
              <a:lnSpc>
                <a:spcPct val="90000"/>
              </a:lnSpc>
              <a:spcBef>
                <a:spcPts val="0"/>
              </a:spcBef>
              <a:spcAft>
                <a:spcPts val="0"/>
              </a:spcAft>
              <a:buClr>
                <a:srgbClr val="000000"/>
              </a:buClr>
              <a:buSzPts val="2800"/>
              <a:buFont typeface="Arial"/>
              <a:buChar char="•"/>
            </a:pPr>
            <a:r>
              <a:rPr b="0" i="0" lang="en-GB" sz="2800" u="none" cap="none" strike="noStrike">
                <a:solidFill>
                  <a:srgbClr val="000000"/>
                </a:solidFill>
                <a:latin typeface="Montserrat"/>
                <a:ea typeface="Montserrat"/>
                <a:cs typeface="Montserrat"/>
                <a:sym typeface="Montserrat"/>
              </a:rPr>
              <a:t>SAR</a:t>
            </a:r>
            <a:endParaRPr/>
          </a:p>
          <a:p>
            <a:pPr indent="-457200" lvl="1" marL="1092200" marR="0" rtl="0" algn="l">
              <a:lnSpc>
                <a:spcPct val="90000"/>
              </a:lnSpc>
              <a:spcBef>
                <a:spcPts val="0"/>
              </a:spcBef>
              <a:spcAft>
                <a:spcPts val="0"/>
              </a:spcAft>
              <a:buClr>
                <a:srgbClr val="000000"/>
              </a:buClr>
              <a:buSzPts val="2400"/>
              <a:buFont typeface="Arial"/>
              <a:buChar char="•"/>
            </a:pPr>
            <a:r>
              <a:rPr b="0" i="0" lang="en-GB" sz="2400" u="none" cap="none" strike="noStrike">
                <a:solidFill>
                  <a:srgbClr val="000000"/>
                </a:solidFill>
                <a:latin typeface="Montserrat"/>
                <a:ea typeface="Montserrat"/>
                <a:cs typeface="Montserrat"/>
                <a:sym typeface="Montserrat"/>
              </a:rPr>
              <a:t>Sentinel-1</a:t>
            </a:r>
            <a:endParaRPr/>
          </a:p>
          <a:p>
            <a:pPr indent="-457200" lvl="1" marL="1092200" marR="0" rtl="0" algn="l">
              <a:lnSpc>
                <a:spcPct val="90000"/>
              </a:lnSpc>
              <a:spcBef>
                <a:spcPts val="0"/>
              </a:spcBef>
              <a:spcAft>
                <a:spcPts val="0"/>
              </a:spcAft>
              <a:buClr>
                <a:srgbClr val="000000"/>
              </a:buClr>
              <a:buSzPts val="2400"/>
              <a:buFont typeface="Arial"/>
              <a:buChar char="•"/>
            </a:pPr>
            <a:r>
              <a:rPr b="0" i="0" lang="en-GB" sz="2400" u="none" cap="none" strike="noStrike">
                <a:solidFill>
                  <a:srgbClr val="000000"/>
                </a:solidFill>
                <a:latin typeface="Montserrat"/>
                <a:ea typeface="Montserrat"/>
                <a:cs typeface="Montserrat"/>
                <a:sym typeface="Montserrat"/>
              </a:rPr>
              <a:t>ALOS</a:t>
            </a:r>
            <a:endParaRPr/>
          </a:p>
          <a:p>
            <a:pPr indent="-457200" lvl="1" marL="1092200" marR="0" rtl="0" algn="l">
              <a:lnSpc>
                <a:spcPct val="90000"/>
              </a:lnSpc>
              <a:spcBef>
                <a:spcPts val="0"/>
              </a:spcBef>
              <a:spcAft>
                <a:spcPts val="0"/>
              </a:spcAft>
              <a:buClr>
                <a:srgbClr val="000000"/>
              </a:buClr>
              <a:buSzPts val="2400"/>
              <a:buFont typeface="Arial"/>
              <a:buChar char="•"/>
            </a:pPr>
            <a:r>
              <a:rPr b="0" i="0" lang="en-GB" sz="2400" u="none" cap="none" strike="noStrike">
                <a:solidFill>
                  <a:srgbClr val="000000"/>
                </a:solidFill>
                <a:latin typeface="Montserrat"/>
                <a:ea typeface="Montserrat"/>
                <a:cs typeface="Montserrat"/>
                <a:sym typeface="Montserrat"/>
              </a:rPr>
              <a:t>Umbra</a:t>
            </a:r>
            <a:endParaRPr/>
          </a:p>
          <a:p>
            <a:pPr indent="-457200" lvl="1" marL="1092200" marR="0" rtl="0" algn="l">
              <a:lnSpc>
                <a:spcPct val="90000"/>
              </a:lnSpc>
              <a:spcBef>
                <a:spcPts val="0"/>
              </a:spcBef>
              <a:spcAft>
                <a:spcPts val="0"/>
              </a:spcAft>
              <a:buClr>
                <a:srgbClr val="000000"/>
              </a:buClr>
              <a:buSzPts val="2400"/>
              <a:buFont typeface="Arial"/>
              <a:buChar char="•"/>
            </a:pPr>
            <a:r>
              <a:rPr b="0" i="0" lang="en-GB" sz="2400" u="none" cap="none" strike="noStrike">
                <a:solidFill>
                  <a:srgbClr val="000000"/>
                </a:solidFill>
                <a:latin typeface="Montserrat"/>
                <a:ea typeface="Montserrat"/>
                <a:cs typeface="Montserrat"/>
                <a:sym typeface="Montserrat"/>
              </a:rPr>
              <a:t>ICEYE</a:t>
            </a:r>
            <a:endParaRPr/>
          </a:p>
          <a:p>
            <a:pPr indent="-457200" lvl="1" marL="1092200" marR="0" rtl="0" algn="l">
              <a:lnSpc>
                <a:spcPct val="90000"/>
              </a:lnSpc>
              <a:spcBef>
                <a:spcPts val="0"/>
              </a:spcBef>
              <a:spcAft>
                <a:spcPts val="0"/>
              </a:spcAft>
              <a:buClr>
                <a:srgbClr val="000000"/>
              </a:buClr>
              <a:buSzPts val="2400"/>
              <a:buFont typeface="Arial"/>
              <a:buChar char="•"/>
            </a:pPr>
            <a:r>
              <a:rPr b="0" i="0" lang="en-GB" sz="2400" u="none" cap="none" strike="noStrike">
                <a:solidFill>
                  <a:srgbClr val="000000"/>
                </a:solidFill>
                <a:latin typeface="Montserrat"/>
                <a:ea typeface="Montserrat"/>
                <a:cs typeface="Montserrat"/>
                <a:sym typeface="Montserrat"/>
              </a:rPr>
              <a:t>Capella</a:t>
            </a:r>
            <a:endParaRPr/>
          </a:p>
        </p:txBody>
      </p:sp>
      <p:pic>
        <p:nvPicPr>
          <p:cNvPr descr="Calendar&#10;&#10;Description automatically generated" id="187" name="Google Shape;187;p25"/>
          <p:cNvPicPr preferRelativeResize="0"/>
          <p:nvPr/>
        </p:nvPicPr>
        <p:blipFill rotWithShape="1">
          <a:blip r:embed="rId3">
            <a:alphaModFix/>
          </a:blip>
          <a:srcRect b="0" l="0" r="0" t="0"/>
          <a:stretch/>
        </p:blipFill>
        <p:spPr>
          <a:xfrm>
            <a:off x="9526834" y="1213925"/>
            <a:ext cx="2229771" cy="5181593"/>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8"/>
          <p:cNvSpPr txBox="1"/>
          <p:nvPr>
            <p:ph type="title"/>
          </p:nvPr>
        </p:nvSpPr>
        <p:spPr>
          <a:xfrm>
            <a:off x="176050" y="175950"/>
            <a:ext cx="7170600" cy="39726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1000"/>
              </a:spcAft>
              <a:buClr>
                <a:schemeClr val="lt1"/>
              </a:buClr>
              <a:buSzPts val="8000"/>
              <a:buFont typeface="Arial"/>
              <a:buNone/>
            </a:pPr>
            <a:r>
              <a:rPr lang="en-GB" sz="3800"/>
              <a:t>CEOS New Space Task Team Recommendations and Impact on the CEOS 2024-2026 Work Plan </a:t>
            </a:r>
            <a:endParaRPr i="1" sz="300">
              <a:latin typeface="Montserrat"/>
              <a:ea typeface="Montserrat"/>
              <a:cs typeface="Montserrat"/>
              <a:sym typeface="Montserrat"/>
            </a:endParaRPr>
          </a:p>
        </p:txBody>
      </p:sp>
      <p:sp>
        <p:nvSpPr>
          <p:cNvPr id="73" name="Google Shape;73;p8"/>
          <p:cNvSpPr/>
          <p:nvPr/>
        </p:nvSpPr>
        <p:spPr>
          <a:xfrm>
            <a:off x="7346659" y="4365857"/>
            <a:ext cx="4833000" cy="26052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None/>
            </a:pPr>
            <a:r>
              <a:t/>
            </a:r>
            <a:endParaRPr b="1" sz="2200">
              <a:solidFill>
                <a:schemeClr val="accent1"/>
              </a:solidFill>
              <a:latin typeface="Montserrat"/>
              <a:ea typeface="Montserrat"/>
              <a:cs typeface="Montserrat"/>
              <a:sym typeface="Montserrat"/>
            </a:endParaRPr>
          </a:p>
          <a:p>
            <a:pPr indent="0" lvl="0" marL="0" marR="0" rtl="0" algn="r">
              <a:lnSpc>
                <a:spcPct val="150000"/>
              </a:lnSpc>
              <a:spcBef>
                <a:spcPts val="0"/>
              </a:spcBef>
              <a:spcAft>
                <a:spcPts val="0"/>
              </a:spcAft>
              <a:buNone/>
            </a:pPr>
            <a:r>
              <a:rPr b="1" lang="en-GB" sz="2200">
                <a:solidFill>
                  <a:schemeClr val="accent1"/>
                </a:solidFill>
                <a:latin typeface="Montserrat"/>
                <a:ea typeface="Montserrat"/>
                <a:cs typeface="Montserrat"/>
                <a:sym typeface="Montserrat"/>
              </a:rPr>
              <a:t>Marie-Claire Greening</a:t>
            </a:r>
            <a:r>
              <a:rPr b="1" i="0" lang="en-GB" sz="2200" u="none" cap="none" strike="noStrike">
                <a:solidFill>
                  <a:schemeClr val="accent1"/>
                </a:solidFill>
                <a:latin typeface="Montserrat"/>
                <a:ea typeface="Montserrat"/>
                <a:cs typeface="Montserrat"/>
                <a:sym typeface="Montserrat"/>
              </a:rPr>
              <a:t>, </a:t>
            </a:r>
            <a:r>
              <a:rPr b="1" lang="en-GB" sz="2200">
                <a:solidFill>
                  <a:schemeClr val="accent1"/>
                </a:solidFill>
                <a:latin typeface="Montserrat"/>
                <a:ea typeface="Montserrat"/>
                <a:cs typeface="Montserrat"/>
                <a:sym typeface="Montserrat"/>
              </a:rPr>
              <a:t>ESA</a:t>
            </a:r>
            <a:endParaRPr>
              <a:latin typeface="Montserrat"/>
              <a:ea typeface="Montserrat"/>
              <a:cs typeface="Montserrat"/>
              <a:sym typeface="Montserrat"/>
            </a:endParaRPr>
          </a:p>
          <a:p>
            <a:pPr indent="0" lvl="0" marL="0" marR="0" rtl="0" algn="r">
              <a:lnSpc>
                <a:spcPct val="150000"/>
              </a:lnSpc>
              <a:spcBef>
                <a:spcPts val="0"/>
              </a:spcBef>
              <a:spcAft>
                <a:spcPts val="0"/>
              </a:spcAft>
              <a:buNone/>
            </a:pPr>
            <a:r>
              <a:rPr b="1" i="0" lang="en-GB" sz="2200" u="none" cap="none" strike="noStrike">
                <a:solidFill>
                  <a:schemeClr val="accent1"/>
                </a:solidFill>
                <a:latin typeface="Montserrat"/>
                <a:ea typeface="Montserrat"/>
                <a:cs typeface="Montserrat"/>
                <a:sym typeface="Montserrat"/>
              </a:rPr>
              <a:t>Agenda Item #6.3</a:t>
            </a:r>
            <a:endParaRPr>
              <a:latin typeface="Montserrat"/>
              <a:ea typeface="Montserrat"/>
              <a:cs typeface="Montserrat"/>
              <a:sym typeface="Montserrat"/>
            </a:endParaRPr>
          </a:p>
          <a:p>
            <a:pPr indent="0" lvl="0" marL="0" marR="0" rtl="0" algn="r">
              <a:lnSpc>
                <a:spcPct val="150000"/>
              </a:lnSpc>
              <a:spcBef>
                <a:spcPts val="0"/>
              </a:spcBef>
              <a:spcAft>
                <a:spcPts val="0"/>
              </a:spcAft>
              <a:buNone/>
            </a:pPr>
            <a:r>
              <a:rPr b="1" i="0" lang="en-GB" sz="2200" u="none" cap="none" strike="noStrike">
                <a:solidFill>
                  <a:schemeClr val="accent1"/>
                </a:solidFill>
                <a:latin typeface="Montserrat"/>
                <a:ea typeface="Montserrat"/>
                <a:cs typeface="Montserrat"/>
                <a:sym typeface="Montserrat"/>
              </a:rPr>
              <a:t>SIT</a:t>
            </a:r>
            <a:r>
              <a:rPr b="1" lang="en-GB" sz="2200">
                <a:solidFill>
                  <a:schemeClr val="accent1"/>
                </a:solidFill>
                <a:latin typeface="Montserrat"/>
                <a:ea typeface="Montserrat"/>
                <a:cs typeface="Montserrat"/>
                <a:sym typeface="Montserrat"/>
              </a:rPr>
              <a:t>-39 2024, Tokyo, Japan</a:t>
            </a:r>
            <a:endParaRPr b="1" i="0" sz="2200" u="none" cap="none" strike="noStrike">
              <a:solidFill>
                <a:schemeClr val="accent1"/>
              </a:solidFill>
              <a:latin typeface="Montserrat"/>
              <a:ea typeface="Montserrat"/>
              <a:cs typeface="Montserrat"/>
              <a:sym typeface="Montserrat"/>
            </a:endParaRPr>
          </a:p>
          <a:p>
            <a:pPr indent="0" lvl="0" marL="0" marR="0" rtl="0" algn="r">
              <a:lnSpc>
                <a:spcPct val="150000"/>
              </a:lnSpc>
              <a:spcBef>
                <a:spcPts val="0"/>
              </a:spcBef>
              <a:spcAft>
                <a:spcPts val="0"/>
              </a:spcAft>
              <a:buNone/>
            </a:pPr>
            <a:r>
              <a:rPr b="1" lang="en-GB" sz="2200">
                <a:solidFill>
                  <a:schemeClr val="accent1"/>
                </a:solidFill>
                <a:latin typeface="Montserrat"/>
                <a:ea typeface="Montserrat"/>
                <a:cs typeface="Montserrat"/>
                <a:sym typeface="Montserrat"/>
              </a:rPr>
              <a:t>10th - 11th April 2024</a:t>
            </a:r>
            <a:endParaRPr b="1" i="0" sz="2200" u="none" cap="none" strike="noStrike">
              <a:solidFill>
                <a:schemeClr val="accent1"/>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6"/>
          <p:cNvSpPr txBox="1"/>
          <p:nvPr/>
        </p:nvSpPr>
        <p:spPr>
          <a:xfrm>
            <a:off x="94020" y="103248"/>
            <a:ext cx="86685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3200" u="none" cap="none" strike="noStrike">
                <a:solidFill>
                  <a:schemeClr val="lt1"/>
                </a:solidFill>
                <a:latin typeface="Montserrat"/>
                <a:ea typeface="Montserrat"/>
                <a:cs typeface="Montserrat"/>
                <a:sym typeface="Montserrat"/>
              </a:rPr>
              <a:t>Commercial Interoperability Study Value</a:t>
            </a:r>
            <a:endParaRPr b="0" i="0" sz="3200" u="none" cap="none" strike="noStrike">
              <a:solidFill>
                <a:schemeClr val="lt1"/>
              </a:solidFill>
              <a:latin typeface="Montserrat"/>
              <a:ea typeface="Montserrat"/>
              <a:cs typeface="Montserrat"/>
              <a:sym typeface="Montserrat"/>
            </a:endParaRPr>
          </a:p>
        </p:txBody>
      </p:sp>
      <p:sp>
        <p:nvSpPr>
          <p:cNvPr id="193" name="Google Shape;193;p26"/>
          <p:cNvSpPr txBox="1"/>
          <p:nvPr>
            <p:ph idx="1" type="body"/>
          </p:nvPr>
        </p:nvSpPr>
        <p:spPr>
          <a:xfrm>
            <a:off x="0" y="1079866"/>
            <a:ext cx="8025300" cy="5095500"/>
          </a:xfrm>
          <a:prstGeom prst="rect">
            <a:avLst/>
          </a:prstGeom>
          <a:noFill/>
          <a:ln>
            <a:noFill/>
          </a:ln>
        </p:spPr>
        <p:txBody>
          <a:bodyPr anchorCtr="0" anchor="t" bIns="45700" lIns="91425" spcFirstLastPara="1" rIns="91425" wrap="square" tIns="45700">
            <a:noAutofit/>
          </a:bodyPr>
          <a:lstStyle/>
          <a:p>
            <a:pPr indent="-457200" lvl="0" marL="635000" rtl="0" algn="l">
              <a:lnSpc>
                <a:spcPct val="90000"/>
              </a:lnSpc>
              <a:spcBef>
                <a:spcPts val="0"/>
              </a:spcBef>
              <a:spcAft>
                <a:spcPts val="0"/>
              </a:spcAft>
              <a:buSzPts val="2800"/>
              <a:buChar char="❖"/>
            </a:pPr>
            <a:r>
              <a:rPr lang="en-GB"/>
              <a:t>Importance:</a:t>
            </a:r>
            <a:endParaRPr/>
          </a:p>
          <a:p>
            <a:pPr indent="-381000" lvl="1" marL="914400" rtl="0" algn="l">
              <a:lnSpc>
                <a:spcPct val="90000"/>
              </a:lnSpc>
              <a:spcBef>
                <a:spcPts val="1000"/>
              </a:spcBef>
              <a:spcAft>
                <a:spcPts val="0"/>
              </a:spcAft>
              <a:buSzPts val="2400"/>
              <a:buChar char="▪"/>
            </a:pPr>
            <a:r>
              <a:rPr lang="en-GB" sz="2000"/>
              <a:t>Improve understanding of commercial image quality as compared to public imagery datasets</a:t>
            </a:r>
            <a:endParaRPr/>
          </a:p>
          <a:p>
            <a:pPr indent="-381000" lvl="1" marL="914400" rtl="0" algn="l">
              <a:lnSpc>
                <a:spcPct val="90000"/>
              </a:lnSpc>
              <a:spcBef>
                <a:spcPts val="900"/>
              </a:spcBef>
              <a:spcAft>
                <a:spcPts val="0"/>
              </a:spcAft>
              <a:buSzPts val="2400"/>
              <a:buChar char="▪"/>
            </a:pPr>
            <a:r>
              <a:rPr lang="en-GB" sz="2000"/>
              <a:t>Explore challenges of working with data from both commercial and public platforms</a:t>
            </a:r>
            <a:endParaRPr/>
          </a:p>
          <a:p>
            <a:pPr indent="-381000" lvl="1" marL="914400" rtl="0" algn="l">
              <a:lnSpc>
                <a:spcPct val="90000"/>
              </a:lnSpc>
              <a:spcBef>
                <a:spcPts val="900"/>
              </a:spcBef>
              <a:spcAft>
                <a:spcPts val="0"/>
              </a:spcAft>
              <a:buSzPts val="2400"/>
              <a:buChar char="▪"/>
            </a:pPr>
            <a:r>
              <a:rPr b="1" lang="en-GB" sz="2000"/>
              <a:t>End User Perspective</a:t>
            </a:r>
            <a:r>
              <a:rPr lang="en-GB" sz="2000"/>
              <a:t>: Understand workflows necessary to incorporate multiple data sources</a:t>
            </a:r>
            <a:endParaRPr/>
          </a:p>
          <a:p>
            <a:pPr indent="-381000" lvl="1" marL="914400" rtl="0" algn="l">
              <a:lnSpc>
                <a:spcPct val="90000"/>
              </a:lnSpc>
              <a:spcBef>
                <a:spcPts val="900"/>
              </a:spcBef>
              <a:spcAft>
                <a:spcPts val="0"/>
              </a:spcAft>
              <a:buSzPts val="2400"/>
              <a:buChar char="▪"/>
            </a:pPr>
            <a:r>
              <a:rPr lang="en-GB" sz="2000"/>
              <a:t>Provide a foundation of knowledge to promote increased use of commercial data </a:t>
            </a:r>
            <a:endParaRPr/>
          </a:p>
          <a:p>
            <a:pPr indent="-381000" lvl="1" marL="914400" rtl="0" algn="l">
              <a:lnSpc>
                <a:spcPct val="90000"/>
              </a:lnSpc>
              <a:spcBef>
                <a:spcPts val="900"/>
              </a:spcBef>
              <a:spcAft>
                <a:spcPts val="0"/>
              </a:spcAft>
              <a:buSzPts val="2400"/>
              <a:buChar char="▪"/>
            </a:pPr>
            <a:r>
              <a:rPr lang="en-GB" sz="2000"/>
              <a:t>Formulate future recommendations for guiding CEOS policy regarding commercial data</a:t>
            </a:r>
            <a:endParaRPr/>
          </a:p>
          <a:p>
            <a:pPr indent="-381000" lvl="1" marL="914400" rtl="0" algn="l">
              <a:lnSpc>
                <a:spcPct val="90000"/>
              </a:lnSpc>
              <a:spcBef>
                <a:spcPts val="900"/>
              </a:spcBef>
              <a:spcAft>
                <a:spcPts val="0"/>
              </a:spcAft>
              <a:buSzPts val="2400"/>
              <a:buChar char="▪"/>
            </a:pPr>
            <a:r>
              <a:rPr lang="en-GB" sz="2000"/>
              <a:t>Test usage on the CEOS Analytics Lab (CAL) and the Open Data Cube</a:t>
            </a:r>
            <a:endParaRPr/>
          </a:p>
          <a:p>
            <a:pPr indent="-381000" lvl="1" marL="914400" rtl="0" algn="l">
              <a:lnSpc>
                <a:spcPct val="90000"/>
              </a:lnSpc>
              <a:spcBef>
                <a:spcPts val="900"/>
              </a:spcBef>
              <a:spcAft>
                <a:spcPts val="0"/>
              </a:spcAft>
              <a:buSzPts val="2400"/>
              <a:buChar char="▪"/>
            </a:pPr>
            <a:r>
              <a:rPr lang="en-GB" sz="2000"/>
              <a:t>Delineate Interoperability of Systems vs Data</a:t>
            </a:r>
            <a:endParaRPr/>
          </a:p>
          <a:p>
            <a:pPr indent="0" lvl="1" marL="533400" rtl="0" algn="l">
              <a:lnSpc>
                <a:spcPct val="90000"/>
              </a:lnSpc>
              <a:spcBef>
                <a:spcPts val="900"/>
              </a:spcBef>
              <a:spcAft>
                <a:spcPts val="0"/>
              </a:spcAft>
              <a:buSzPts val="2400"/>
              <a:buNone/>
            </a:pPr>
            <a:r>
              <a:t/>
            </a:r>
            <a:endParaRPr/>
          </a:p>
        </p:txBody>
      </p:sp>
      <p:pic>
        <p:nvPicPr>
          <p:cNvPr descr="A satellite image of a lake&#10;&#10;Description automatically generated" id="194" name="Google Shape;194;p26"/>
          <p:cNvPicPr preferRelativeResize="0"/>
          <p:nvPr/>
        </p:nvPicPr>
        <p:blipFill rotWithShape="1">
          <a:blip r:embed="rId3">
            <a:alphaModFix/>
          </a:blip>
          <a:srcRect b="0" l="0" r="0" t="0"/>
          <a:stretch/>
        </p:blipFill>
        <p:spPr>
          <a:xfrm>
            <a:off x="8012087" y="1399028"/>
            <a:ext cx="4067020" cy="475477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7"/>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sz="2800"/>
              <a:t>CEOS-SEO Preliminary Interoperability Analysis Sources</a:t>
            </a:r>
            <a:endParaRPr sz="2800">
              <a:latin typeface="Montserrat"/>
              <a:ea typeface="Montserrat"/>
              <a:cs typeface="Montserrat"/>
              <a:sym typeface="Montserrat"/>
            </a:endParaRPr>
          </a:p>
        </p:txBody>
      </p:sp>
      <p:sp>
        <p:nvSpPr>
          <p:cNvPr id="200" name="Google Shape;200;p27"/>
          <p:cNvSpPr txBox="1"/>
          <p:nvPr>
            <p:ph idx="1" type="body"/>
          </p:nvPr>
        </p:nvSpPr>
        <p:spPr>
          <a:xfrm>
            <a:off x="324233" y="1126047"/>
            <a:ext cx="8073000" cy="5095500"/>
          </a:xfrm>
          <a:prstGeom prst="rect">
            <a:avLst/>
          </a:prstGeom>
          <a:noFill/>
          <a:ln>
            <a:noFill/>
          </a:ln>
        </p:spPr>
        <p:txBody>
          <a:bodyPr anchorCtr="0" anchor="t" bIns="45700" lIns="91425" spcFirstLastPara="1" rIns="91425" wrap="square" tIns="45700">
            <a:noAutofit/>
          </a:bodyPr>
          <a:lstStyle/>
          <a:p>
            <a:pPr indent="-457200" lvl="0" marL="635000" rtl="0" algn="l">
              <a:lnSpc>
                <a:spcPct val="90000"/>
              </a:lnSpc>
              <a:spcBef>
                <a:spcPts val="0"/>
              </a:spcBef>
              <a:spcAft>
                <a:spcPts val="0"/>
              </a:spcAft>
              <a:buSzPts val="2800"/>
              <a:buChar char="❖"/>
            </a:pPr>
            <a:r>
              <a:rPr lang="en-GB"/>
              <a:t>Level 2A Data (Monthly Comparisons, 2018-Present):</a:t>
            </a:r>
            <a:endParaRPr/>
          </a:p>
          <a:p>
            <a:pPr indent="-279400" lvl="0" marL="635000" rtl="0" algn="l">
              <a:lnSpc>
                <a:spcPct val="90000"/>
              </a:lnSpc>
              <a:spcBef>
                <a:spcPts val="0"/>
              </a:spcBef>
              <a:spcAft>
                <a:spcPts val="0"/>
              </a:spcAft>
              <a:buSzPts val="2800"/>
              <a:buNone/>
            </a:pPr>
            <a:r>
              <a:t/>
            </a:r>
            <a:endParaRPr/>
          </a:p>
          <a:p>
            <a:pPr indent="-279400" lvl="0" marL="635000" rtl="0" algn="l">
              <a:lnSpc>
                <a:spcPct val="90000"/>
              </a:lnSpc>
              <a:spcBef>
                <a:spcPts val="0"/>
              </a:spcBef>
              <a:spcAft>
                <a:spcPts val="0"/>
              </a:spcAft>
              <a:buSzPts val="2800"/>
              <a:buNone/>
            </a:pPr>
            <a:r>
              <a:t/>
            </a:r>
            <a:endParaRPr/>
          </a:p>
          <a:p>
            <a:pPr indent="-279400" lvl="0" marL="635000" rtl="0" algn="l">
              <a:lnSpc>
                <a:spcPct val="90000"/>
              </a:lnSpc>
              <a:spcBef>
                <a:spcPts val="0"/>
              </a:spcBef>
              <a:spcAft>
                <a:spcPts val="0"/>
              </a:spcAft>
              <a:buSzPts val="2800"/>
              <a:buNone/>
            </a:pPr>
            <a:r>
              <a:t/>
            </a:r>
            <a:endParaRPr/>
          </a:p>
          <a:p>
            <a:pPr indent="-279400" lvl="0" marL="635000" rtl="0" algn="l">
              <a:lnSpc>
                <a:spcPct val="90000"/>
              </a:lnSpc>
              <a:spcBef>
                <a:spcPts val="0"/>
              </a:spcBef>
              <a:spcAft>
                <a:spcPts val="0"/>
              </a:spcAft>
              <a:buSzPts val="2800"/>
              <a:buNone/>
            </a:pPr>
            <a:r>
              <a:t/>
            </a:r>
            <a:endParaRPr/>
          </a:p>
          <a:p>
            <a:pPr indent="-279400" lvl="0" marL="635000" rtl="0" algn="l">
              <a:lnSpc>
                <a:spcPct val="90000"/>
              </a:lnSpc>
              <a:spcBef>
                <a:spcPts val="0"/>
              </a:spcBef>
              <a:spcAft>
                <a:spcPts val="0"/>
              </a:spcAft>
              <a:buSzPts val="2800"/>
              <a:buNone/>
            </a:pPr>
            <a:r>
              <a:t/>
            </a:r>
            <a:endParaRPr/>
          </a:p>
          <a:p>
            <a:pPr indent="-457200" lvl="0" marL="635000" rtl="0" algn="l">
              <a:lnSpc>
                <a:spcPct val="90000"/>
              </a:lnSpc>
              <a:spcBef>
                <a:spcPts val="0"/>
              </a:spcBef>
              <a:spcAft>
                <a:spcPts val="0"/>
              </a:spcAft>
              <a:buSzPts val="2800"/>
              <a:buChar char="❖"/>
            </a:pPr>
            <a:r>
              <a:rPr lang="en-GB"/>
              <a:t>Cal/Val Sites</a:t>
            </a:r>
            <a:endParaRPr/>
          </a:p>
          <a:p>
            <a:pPr indent="-228600" lvl="1" marL="914400" rtl="0" algn="l">
              <a:lnSpc>
                <a:spcPct val="90000"/>
              </a:lnSpc>
              <a:spcBef>
                <a:spcPts val="0"/>
              </a:spcBef>
              <a:spcAft>
                <a:spcPts val="0"/>
              </a:spcAft>
              <a:buSzPts val="2400"/>
              <a:buNone/>
            </a:pPr>
            <a:r>
              <a:t/>
            </a:r>
            <a:endParaRPr/>
          </a:p>
          <a:p>
            <a:pPr indent="-228600" lvl="2" marL="1371600" rtl="0" algn="l">
              <a:lnSpc>
                <a:spcPct val="90000"/>
              </a:lnSpc>
              <a:spcBef>
                <a:spcPts val="0"/>
              </a:spcBef>
              <a:spcAft>
                <a:spcPts val="0"/>
              </a:spcAft>
              <a:buSzPts val="2000"/>
              <a:buNone/>
            </a:pPr>
            <a:r>
              <a:t/>
            </a:r>
            <a:endParaRPr/>
          </a:p>
          <a:p>
            <a:pPr indent="-279400" lvl="0" marL="457200" rtl="0" algn="l">
              <a:lnSpc>
                <a:spcPct val="90000"/>
              </a:lnSpc>
              <a:spcBef>
                <a:spcPts val="0"/>
              </a:spcBef>
              <a:spcAft>
                <a:spcPts val="0"/>
              </a:spcAft>
              <a:buSzPts val="2800"/>
              <a:buNone/>
            </a:pPr>
            <a:r>
              <a:t/>
            </a:r>
            <a:endParaRPr/>
          </a:p>
        </p:txBody>
      </p:sp>
      <p:graphicFrame>
        <p:nvGraphicFramePr>
          <p:cNvPr id="201" name="Google Shape;201;p27"/>
          <p:cNvGraphicFramePr/>
          <p:nvPr/>
        </p:nvGraphicFramePr>
        <p:xfrm>
          <a:off x="1218942" y="4342759"/>
          <a:ext cx="3000000" cy="3000000"/>
        </p:xfrm>
        <a:graphic>
          <a:graphicData uri="http://schemas.openxmlformats.org/drawingml/2006/table">
            <a:tbl>
              <a:tblPr bandRow="1">
                <a:noFill/>
                <a:tableStyleId>{711CA345-FBD8-4D54-A5C7-07355947C4DC}</a:tableStyleId>
              </a:tblPr>
              <a:tblGrid>
                <a:gridCol w="2262900"/>
                <a:gridCol w="2262900"/>
                <a:gridCol w="2262900"/>
              </a:tblGrid>
              <a:tr h="457200">
                <a:tc>
                  <a:txBody>
                    <a:bodyPr/>
                    <a:lstStyle/>
                    <a:p>
                      <a:pPr indent="0" lvl="0" marL="0" marR="0" rtl="0" algn="ctr">
                        <a:lnSpc>
                          <a:spcPct val="100000"/>
                        </a:lnSpc>
                        <a:spcBef>
                          <a:spcPts val="0"/>
                        </a:spcBef>
                        <a:spcAft>
                          <a:spcPts val="0"/>
                        </a:spcAft>
                        <a:buNone/>
                      </a:pPr>
                      <a:r>
                        <a:rPr b="1" lang="en-GB" sz="1800" u="none" cap="none" strike="noStrike">
                          <a:latin typeface="Calibri"/>
                          <a:ea typeface="Calibri"/>
                          <a:cs typeface="Calibri"/>
                          <a:sym typeface="Calibri"/>
                        </a:rPr>
                        <a:t>Cal/Val Sites</a:t>
                      </a:r>
                      <a:endParaRPr sz="1800" u="none" cap="none" strike="noStrike">
                        <a:latin typeface="Calibri"/>
                        <a:ea typeface="Calibri"/>
                        <a:cs typeface="Calibri"/>
                        <a:sym typeface="Calibri"/>
                      </a:endParaRPr>
                    </a:p>
                  </a:txBody>
                  <a:tcPr marT="9525" marB="45725" marR="9525" marL="9525" anchor="ctr">
                    <a:lnL cap="flat" cmpd="sng" w="12700">
                      <a:solidFill>
                        <a:srgbClr val="FFFFFF"/>
                      </a:solidFill>
                      <a:prstDash val="solid"/>
                      <a:round/>
                      <a:headEnd len="sm" w="sm" type="none"/>
                      <a:tailEnd len="sm" w="sm" type="none"/>
                    </a:lnL>
                    <a:lnR cap="flat" cmpd="sng" w="16000">
                      <a:solidFill>
                        <a:srgbClr val="000000"/>
                      </a:solidFill>
                      <a:prstDash val="solid"/>
                      <a:round/>
                      <a:headEnd len="sm" w="sm" type="none"/>
                      <a:tailEnd len="sm" w="sm" type="none"/>
                    </a:lnR>
                    <a:lnT cap="flat" cmpd="sng" w="12700">
                      <a:solidFill>
                        <a:srgbClr val="FFFFFF"/>
                      </a:solidFill>
                      <a:prstDash val="solid"/>
                      <a:round/>
                      <a:headEnd len="sm" w="sm" type="none"/>
                      <a:tailEnd len="sm" w="sm" type="none"/>
                    </a:lnT>
                    <a:lnB cap="flat" cmpd="sng" w="160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GB" sz="1800" u="none" cap="none" strike="noStrike">
                          <a:latin typeface="Calibri"/>
                          <a:ea typeface="Calibri"/>
                          <a:cs typeface="Calibri"/>
                          <a:sym typeface="Calibri"/>
                        </a:rPr>
                        <a:t>Northern Hemisphere</a:t>
                      </a:r>
                      <a:endParaRPr/>
                    </a:p>
                  </a:txBody>
                  <a:tcPr marT="9525" marB="45725" marR="9525" marL="9525" anchor="ctr">
                    <a:lnL cap="flat" cmpd="sng" w="160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FFFFFF"/>
                      </a:solidFill>
                      <a:prstDash val="solid"/>
                      <a:round/>
                      <a:headEnd len="sm" w="sm" type="none"/>
                      <a:tailEnd len="sm" w="sm" type="none"/>
                    </a:lnT>
                    <a:lnB cap="flat" cmpd="sng" w="160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GB" sz="1800" u="none" cap="none" strike="noStrike">
                          <a:latin typeface="Calibri"/>
                          <a:ea typeface="Calibri"/>
                          <a:cs typeface="Calibri"/>
                          <a:sym typeface="Calibri"/>
                        </a:rPr>
                        <a:t>Southern Hemisphere</a:t>
                      </a:r>
                      <a:endParaRPr/>
                    </a:p>
                  </a:txBody>
                  <a:tcPr marT="9525" marB="45725"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FFFFFF"/>
                      </a:solidFill>
                      <a:prstDash val="solid"/>
                      <a:round/>
                      <a:headEnd len="sm" w="sm" type="none"/>
                      <a:tailEnd len="sm" w="sm" type="none"/>
                    </a:lnT>
                    <a:lnB cap="flat" cmpd="sng" w="16000">
                      <a:solidFill>
                        <a:srgbClr val="000000"/>
                      </a:solidFill>
                      <a:prstDash val="solid"/>
                      <a:round/>
                      <a:headEnd len="sm" w="sm" type="none"/>
                      <a:tailEnd len="sm" w="sm" type="none"/>
                    </a:lnB>
                  </a:tcPr>
                </a:tc>
              </a:tr>
              <a:tr h="457200">
                <a:tc>
                  <a:txBody>
                    <a:bodyPr/>
                    <a:lstStyle/>
                    <a:p>
                      <a:pPr indent="0" lvl="0" marL="0" marR="0" rtl="0" algn="ctr">
                        <a:lnSpc>
                          <a:spcPct val="100000"/>
                        </a:lnSpc>
                        <a:spcBef>
                          <a:spcPts val="0"/>
                        </a:spcBef>
                        <a:spcAft>
                          <a:spcPts val="0"/>
                        </a:spcAft>
                        <a:buNone/>
                      </a:pPr>
                      <a:r>
                        <a:rPr lang="en-GB" sz="1800" u="none" cap="none" strike="noStrike">
                          <a:latin typeface="Calibri"/>
                          <a:ea typeface="Calibri"/>
                          <a:cs typeface="Calibri"/>
                          <a:sym typeface="Calibri"/>
                        </a:rPr>
                        <a:t>Radiometric</a:t>
                      </a:r>
                      <a:endParaRPr/>
                    </a:p>
                  </a:txBody>
                  <a:tcPr marT="9525" marB="45725" marR="9525" marL="9525" anchor="ctr">
                    <a:lnL cap="flat" cmpd="sng" w="12700">
                      <a:solidFill>
                        <a:srgbClr val="FFFFFF"/>
                      </a:solidFill>
                      <a:prstDash val="solid"/>
                      <a:round/>
                      <a:headEnd len="sm" w="sm" type="none"/>
                      <a:tailEnd len="sm" w="sm" type="none"/>
                    </a:lnL>
                    <a:lnR cap="flat" cmpd="sng" w="16000">
                      <a:solidFill>
                        <a:srgbClr val="000000"/>
                      </a:solidFill>
                      <a:prstDash val="solid"/>
                      <a:round/>
                      <a:headEnd len="sm" w="sm" type="none"/>
                      <a:tailEnd len="sm" w="sm" type="none"/>
                    </a:lnR>
                    <a:lnT cap="flat" cmpd="sng" w="160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GB" sz="1800" u="none" cap="none" strike="noStrike">
                          <a:latin typeface="Calibri"/>
                          <a:ea typeface="Calibri"/>
                          <a:cs typeface="Calibri"/>
                          <a:sym typeface="Calibri"/>
                        </a:rPr>
                        <a:t>Railroad Valley Playa</a:t>
                      </a:r>
                      <a:br>
                        <a:rPr lang="en-GB" sz="1800" u="none" cap="none" strike="noStrike">
                          <a:latin typeface="Calibri"/>
                          <a:ea typeface="Calibri"/>
                          <a:cs typeface="Calibri"/>
                          <a:sym typeface="Calibri"/>
                        </a:rPr>
                      </a:br>
                      <a:r>
                        <a:rPr lang="en-GB" sz="1800" u="none" cap="none" strike="noStrike">
                          <a:latin typeface="Calibri"/>
                          <a:ea typeface="Calibri"/>
                          <a:cs typeface="Calibri"/>
                          <a:sym typeface="Calibri"/>
                        </a:rPr>
                        <a:t>(Nevada, USA)</a:t>
                      </a:r>
                      <a:endParaRPr/>
                    </a:p>
                  </a:txBody>
                  <a:tcPr marT="9525" marB="45725" marR="9525" marL="9525" anchor="ctr">
                    <a:lnL cap="flat" cmpd="sng" w="160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60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GB" sz="1800" u="none" cap="none" strike="noStrike">
                          <a:latin typeface="Calibri"/>
                          <a:ea typeface="Calibri"/>
                          <a:cs typeface="Calibri"/>
                          <a:sym typeface="Calibri"/>
                        </a:rPr>
                        <a:t>Gobabeb</a:t>
                      </a:r>
                      <a:br>
                        <a:rPr lang="en-GB" sz="1800" u="none" cap="none" strike="noStrike">
                          <a:latin typeface="Calibri"/>
                          <a:ea typeface="Calibri"/>
                          <a:cs typeface="Calibri"/>
                          <a:sym typeface="Calibri"/>
                        </a:rPr>
                      </a:br>
                      <a:r>
                        <a:rPr lang="en-GB" sz="1800" u="none" cap="none" strike="noStrike">
                          <a:latin typeface="Calibri"/>
                          <a:ea typeface="Calibri"/>
                          <a:cs typeface="Calibri"/>
                          <a:sym typeface="Calibri"/>
                        </a:rPr>
                        <a:t>(Namibia, Africa)</a:t>
                      </a:r>
                      <a:endParaRPr/>
                    </a:p>
                  </a:txBody>
                  <a:tcPr marT="9525" marB="45725"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60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57200">
                <a:tc>
                  <a:txBody>
                    <a:bodyPr/>
                    <a:lstStyle/>
                    <a:p>
                      <a:pPr indent="0" lvl="0" marL="0" marR="0" rtl="0" algn="ctr">
                        <a:lnSpc>
                          <a:spcPct val="100000"/>
                        </a:lnSpc>
                        <a:spcBef>
                          <a:spcPts val="0"/>
                        </a:spcBef>
                        <a:spcAft>
                          <a:spcPts val="0"/>
                        </a:spcAft>
                        <a:buNone/>
                      </a:pPr>
                      <a:r>
                        <a:rPr lang="en-GB" sz="1800" u="none" cap="none" strike="noStrike">
                          <a:latin typeface="Calibri"/>
                          <a:ea typeface="Calibri"/>
                          <a:cs typeface="Calibri"/>
                          <a:sym typeface="Calibri"/>
                        </a:rPr>
                        <a:t>Spatial</a:t>
                      </a:r>
                      <a:endParaRPr/>
                    </a:p>
                  </a:txBody>
                  <a:tcPr marT="9525" marB="45725" marR="9525" marL="9525" anchor="ctr">
                    <a:lnL cap="flat" cmpd="sng" w="12700">
                      <a:solidFill>
                        <a:srgbClr val="FFFFFF"/>
                      </a:solidFill>
                      <a:prstDash val="solid"/>
                      <a:round/>
                      <a:headEnd len="sm" w="sm" type="none"/>
                      <a:tailEnd len="sm" w="sm" type="none"/>
                    </a:lnL>
                    <a:lnR cap="flat" cmpd="sng" w="160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GB" sz="1800" u="none" cap="none" strike="noStrike">
                          <a:latin typeface="Calibri"/>
                          <a:ea typeface="Calibri"/>
                          <a:cs typeface="Calibri"/>
                          <a:sym typeface="Calibri"/>
                        </a:rPr>
                        <a:t>Lake Ponchartrain </a:t>
                      </a:r>
                      <a:endParaRPr sz="1400" u="none" cap="none" strike="noStrike"/>
                    </a:p>
                    <a:p>
                      <a:pPr indent="0" lvl="0" marL="0" marR="0" rtl="0" algn="ctr">
                        <a:lnSpc>
                          <a:spcPct val="100000"/>
                        </a:lnSpc>
                        <a:spcBef>
                          <a:spcPts val="0"/>
                        </a:spcBef>
                        <a:spcAft>
                          <a:spcPts val="0"/>
                        </a:spcAft>
                        <a:buClr>
                          <a:srgbClr val="000000"/>
                        </a:buClr>
                        <a:buSzPts val="1800"/>
                        <a:buFont typeface="Arial"/>
                        <a:buNone/>
                      </a:pPr>
                      <a:r>
                        <a:rPr lang="en-GB" sz="1800" u="none" cap="none" strike="noStrike">
                          <a:latin typeface="Calibri"/>
                          <a:ea typeface="Calibri"/>
                          <a:cs typeface="Calibri"/>
                          <a:sym typeface="Calibri"/>
                        </a:rPr>
                        <a:t>Causeway</a:t>
                      </a:r>
                      <a:br>
                        <a:rPr lang="en-GB" sz="1800" u="none" cap="none" strike="noStrike">
                          <a:latin typeface="Calibri"/>
                          <a:ea typeface="Calibri"/>
                          <a:cs typeface="Calibri"/>
                          <a:sym typeface="Calibri"/>
                        </a:rPr>
                      </a:br>
                      <a:r>
                        <a:rPr lang="en-GB" sz="1800" u="none" cap="none" strike="noStrike">
                          <a:latin typeface="Calibri"/>
                          <a:ea typeface="Calibri"/>
                          <a:cs typeface="Calibri"/>
                          <a:sym typeface="Calibri"/>
                        </a:rPr>
                        <a:t>(Louisiana, USA)</a:t>
                      </a:r>
                      <a:endParaRPr/>
                    </a:p>
                  </a:txBody>
                  <a:tcPr marT="9525" marB="45725" marR="9525" marL="9525" anchor="ctr">
                    <a:lnL cap="flat" cmpd="sng" w="160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GB" sz="1800" u="none" cap="none" strike="noStrike">
                          <a:latin typeface="Calibri"/>
                          <a:ea typeface="Calibri"/>
                          <a:cs typeface="Calibri"/>
                          <a:sym typeface="Calibri"/>
                        </a:rPr>
                        <a:t>Suramadu Bridge</a:t>
                      </a:r>
                      <a:br>
                        <a:rPr lang="en-GB" sz="1800" u="none" cap="none" strike="noStrike">
                          <a:latin typeface="Calibri"/>
                          <a:ea typeface="Calibri"/>
                          <a:cs typeface="Calibri"/>
                          <a:sym typeface="Calibri"/>
                        </a:rPr>
                      </a:br>
                      <a:r>
                        <a:rPr lang="en-GB" sz="1800" u="none" cap="none" strike="noStrike">
                          <a:latin typeface="Calibri"/>
                          <a:ea typeface="Calibri"/>
                          <a:cs typeface="Calibri"/>
                          <a:sym typeface="Calibri"/>
                        </a:rPr>
                        <a:t>(Indonesia, Asia)</a:t>
                      </a:r>
                      <a:endParaRPr/>
                    </a:p>
                  </a:txBody>
                  <a:tcPr marT="9525" marB="45725"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202" name="Google Shape;202;p27"/>
          <p:cNvGraphicFramePr/>
          <p:nvPr/>
        </p:nvGraphicFramePr>
        <p:xfrm>
          <a:off x="1246450" y="2043774"/>
          <a:ext cx="3000000" cy="3000000"/>
        </p:xfrm>
        <a:graphic>
          <a:graphicData uri="http://schemas.openxmlformats.org/drawingml/2006/table">
            <a:tbl>
              <a:tblPr bandRow="1">
                <a:noFill/>
                <a:tableStyleId>{711CA345-FBD8-4D54-A5C7-07355947C4DC}</a:tableStyleId>
              </a:tblPr>
              <a:tblGrid>
                <a:gridCol w="3976525"/>
                <a:gridCol w="2786425"/>
              </a:tblGrid>
              <a:tr h="344550">
                <a:tc>
                  <a:txBody>
                    <a:bodyPr/>
                    <a:lstStyle/>
                    <a:p>
                      <a:pPr indent="0" lvl="0" marL="0" marR="0" rtl="0" algn="ctr">
                        <a:lnSpc>
                          <a:spcPct val="100000"/>
                        </a:lnSpc>
                        <a:spcBef>
                          <a:spcPts val="0"/>
                        </a:spcBef>
                        <a:spcAft>
                          <a:spcPts val="0"/>
                        </a:spcAft>
                        <a:buNone/>
                      </a:pPr>
                      <a:r>
                        <a:rPr b="1" i="0" lang="en-GB" sz="1800" u="none" cap="none" strike="noStrike">
                          <a:solidFill>
                            <a:srgbClr val="000000"/>
                          </a:solidFill>
                          <a:latin typeface="Montserrat"/>
                          <a:ea typeface="Montserrat"/>
                          <a:cs typeface="Montserrat"/>
                          <a:sym typeface="Montserrat"/>
                        </a:rPr>
                        <a:t>Commercial Platforms</a:t>
                      </a:r>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i="0" lang="en-GB" sz="1800" u="none" cap="none" strike="noStrike">
                          <a:solidFill>
                            <a:srgbClr val="000000"/>
                          </a:solidFill>
                          <a:latin typeface="Montserrat"/>
                          <a:ea typeface="Montserrat"/>
                          <a:cs typeface="Montserrat"/>
                          <a:sym typeface="Montserrat"/>
                        </a:rPr>
                        <a:t>Public Platforms</a:t>
                      </a:r>
                      <a:endParaRPr/>
                    </a:p>
                  </a:txBody>
                  <a:tcPr marT="9525" marB="0" marR="9525" marL="95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8150">
                <a:tc>
                  <a:txBody>
                    <a:bodyPr/>
                    <a:lstStyle/>
                    <a:p>
                      <a:pPr indent="0" lvl="0" marL="0" marR="0" rtl="0" algn="ctr">
                        <a:lnSpc>
                          <a:spcPct val="100000"/>
                        </a:lnSpc>
                        <a:spcBef>
                          <a:spcPts val="0"/>
                        </a:spcBef>
                        <a:spcAft>
                          <a:spcPts val="0"/>
                        </a:spcAft>
                        <a:buNone/>
                      </a:pPr>
                      <a:r>
                        <a:rPr b="0" i="0" lang="en-GB" sz="1800" u="none" cap="none" strike="noStrike">
                          <a:solidFill>
                            <a:srgbClr val="000000"/>
                          </a:solidFill>
                          <a:latin typeface="Montserrat"/>
                          <a:ea typeface="Montserrat"/>
                          <a:cs typeface="Montserrat"/>
                          <a:sym typeface="Montserrat"/>
                        </a:rPr>
                        <a:t>Planet Dove/SuperDove</a:t>
                      </a:r>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GB" sz="1800" u="none" cap="none" strike="noStrike">
                          <a:solidFill>
                            <a:srgbClr val="000000"/>
                          </a:solidFill>
                          <a:latin typeface="Montserrat"/>
                          <a:ea typeface="Montserrat"/>
                          <a:cs typeface="Montserrat"/>
                          <a:sym typeface="Montserrat"/>
                        </a:rPr>
                        <a:t>Landsat 8/9</a:t>
                      </a:r>
                      <a:endParaRPr/>
                    </a:p>
                  </a:txBody>
                  <a:tcPr marT="9525" marB="0" marR="9525" marL="95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8150">
                <a:tc>
                  <a:txBody>
                    <a:bodyPr/>
                    <a:lstStyle/>
                    <a:p>
                      <a:pPr indent="0" lvl="0" marL="0" marR="0" rtl="0" algn="ctr">
                        <a:lnSpc>
                          <a:spcPct val="100000"/>
                        </a:lnSpc>
                        <a:spcBef>
                          <a:spcPts val="0"/>
                        </a:spcBef>
                        <a:spcAft>
                          <a:spcPts val="0"/>
                        </a:spcAft>
                        <a:buNone/>
                      </a:pPr>
                      <a:r>
                        <a:rPr b="0" i="0" lang="en-GB" sz="1800" u="none" cap="none" strike="noStrike">
                          <a:solidFill>
                            <a:srgbClr val="000000"/>
                          </a:solidFill>
                          <a:latin typeface="Montserrat"/>
                          <a:ea typeface="Montserrat"/>
                          <a:cs typeface="Montserrat"/>
                          <a:sym typeface="Montserrat"/>
                        </a:rPr>
                        <a:t>Maxar WorldView-02/03</a:t>
                      </a:r>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GB" sz="1800" u="none" cap="none" strike="noStrike">
                          <a:solidFill>
                            <a:srgbClr val="000000"/>
                          </a:solidFill>
                          <a:latin typeface="Montserrat"/>
                          <a:ea typeface="Montserrat"/>
                          <a:cs typeface="Montserrat"/>
                          <a:sym typeface="Montserrat"/>
                        </a:rPr>
                        <a:t>Sentinel 2</a:t>
                      </a:r>
                      <a:endParaRPr/>
                    </a:p>
                  </a:txBody>
                  <a:tcPr marT="9525" marB="0" marR="9525" marL="95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44550">
                <a:tc>
                  <a:txBody>
                    <a:bodyPr/>
                    <a:lstStyle/>
                    <a:p>
                      <a:pPr indent="0" lvl="0" marL="0" marR="0" rtl="0" algn="ctr">
                        <a:lnSpc>
                          <a:spcPct val="100000"/>
                        </a:lnSpc>
                        <a:spcBef>
                          <a:spcPts val="0"/>
                        </a:spcBef>
                        <a:spcAft>
                          <a:spcPts val="0"/>
                        </a:spcAft>
                        <a:buNone/>
                      </a:pPr>
                      <a:r>
                        <a:rPr b="0" i="0" lang="en-GB" sz="1800" u="none" cap="none" strike="noStrike">
                          <a:solidFill>
                            <a:srgbClr val="000000"/>
                          </a:solidFill>
                          <a:latin typeface="Montserrat"/>
                          <a:ea typeface="Montserrat"/>
                          <a:cs typeface="Montserrat"/>
                          <a:sym typeface="Montserrat"/>
                        </a:rPr>
                        <a:t>Teledyne DESIS</a:t>
                      </a:r>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GB" sz="1800" u="none" cap="none" strike="noStrike">
                          <a:solidFill>
                            <a:srgbClr val="000000"/>
                          </a:solidFill>
                          <a:latin typeface="Montserrat"/>
                          <a:ea typeface="Montserrat"/>
                          <a:cs typeface="Montserrat"/>
                          <a:sym typeface="Montserrat"/>
                        </a:rPr>
                        <a:t>HLS</a:t>
                      </a:r>
                      <a:endParaRPr/>
                    </a:p>
                  </a:txBody>
                  <a:tcPr marT="9525" marB="0" marR="9525" marL="95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pic>
        <p:nvPicPr>
          <p:cNvPr descr="A close up of a stone&#10;&#10;Description automatically generated" id="203" name="Google Shape;203;p27"/>
          <p:cNvPicPr preferRelativeResize="0"/>
          <p:nvPr/>
        </p:nvPicPr>
        <p:blipFill rotWithShape="1">
          <a:blip r:embed="rId3">
            <a:alphaModFix/>
          </a:blip>
          <a:srcRect b="0" l="0" r="0" t="0"/>
          <a:stretch/>
        </p:blipFill>
        <p:spPr>
          <a:xfrm>
            <a:off x="8235134" y="3603925"/>
            <a:ext cx="1832148" cy="1771394"/>
          </a:xfrm>
          <a:prstGeom prst="rect">
            <a:avLst/>
          </a:prstGeom>
          <a:noFill/>
          <a:ln>
            <a:noFill/>
          </a:ln>
        </p:spPr>
      </p:pic>
      <p:pic>
        <p:nvPicPr>
          <p:cNvPr descr="A aerial view of a desert&#10;&#10;Description automatically generated" id="204" name="Google Shape;204;p27"/>
          <p:cNvPicPr preferRelativeResize="0"/>
          <p:nvPr/>
        </p:nvPicPr>
        <p:blipFill rotWithShape="1">
          <a:blip r:embed="rId4">
            <a:alphaModFix/>
          </a:blip>
          <a:srcRect b="0" l="0" r="0" t="0"/>
          <a:stretch/>
        </p:blipFill>
        <p:spPr>
          <a:xfrm>
            <a:off x="8240669" y="1133990"/>
            <a:ext cx="1821078" cy="1809751"/>
          </a:xfrm>
          <a:prstGeom prst="rect">
            <a:avLst/>
          </a:prstGeom>
          <a:noFill/>
          <a:ln>
            <a:noFill/>
          </a:ln>
        </p:spPr>
      </p:pic>
      <p:pic>
        <p:nvPicPr>
          <p:cNvPr descr="Aerial view of a city and water&#10;&#10;Description automatically generated" id="205" name="Google Shape;205;p27"/>
          <p:cNvPicPr preferRelativeResize="0"/>
          <p:nvPr/>
        </p:nvPicPr>
        <p:blipFill rotWithShape="1">
          <a:blip r:embed="rId5">
            <a:alphaModFix/>
          </a:blip>
          <a:srcRect b="0" l="0" r="0" t="0"/>
          <a:stretch/>
        </p:blipFill>
        <p:spPr>
          <a:xfrm>
            <a:off x="10120312" y="4404540"/>
            <a:ext cx="1830604" cy="1817732"/>
          </a:xfrm>
          <a:prstGeom prst="rect">
            <a:avLst/>
          </a:prstGeom>
          <a:noFill/>
          <a:ln>
            <a:noFill/>
          </a:ln>
        </p:spPr>
      </p:pic>
      <p:pic>
        <p:nvPicPr>
          <p:cNvPr descr="A aerial view of a lake&#10;&#10;Description automatically generated" id="206" name="Google Shape;206;p27"/>
          <p:cNvPicPr preferRelativeResize="0"/>
          <p:nvPr/>
        </p:nvPicPr>
        <p:blipFill rotWithShape="1">
          <a:blip r:embed="rId6">
            <a:alphaModFix/>
          </a:blip>
          <a:srcRect b="0" l="0" r="0" t="0"/>
          <a:stretch/>
        </p:blipFill>
        <p:spPr>
          <a:xfrm>
            <a:off x="10115550" y="1491950"/>
            <a:ext cx="1829830" cy="1835238"/>
          </a:xfrm>
          <a:prstGeom prst="rect">
            <a:avLst/>
          </a:prstGeom>
          <a:noFill/>
          <a:ln>
            <a:noFill/>
          </a:ln>
        </p:spPr>
      </p:pic>
      <p:sp>
        <p:nvSpPr>
          <p:cNvPr id="207" name="Google Shape;207;p27"/>
          <p:cNvSpPr txBox="1"/>
          <p:nvPr/>
        </p:nvSpPr>
        <p:spPr>
          <a:xfrm>
            <a:off x="8451220" y="2946452"/>
            <a:ext cx="1944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Railroad Valley</a:t>
            </a:r>
            <a:endParaRPr/>
          </a:p>
        </p:txBody>
      </p:sp>
      <p:sp>
        <p:nvSpPr>
          <p:cNvPr id="208" name="Google Shape;208;p27"/>
          <p:cNvSpPr txBox="1"/>
          <p:nvPr/>
        </p:nvSpPr>
        <p:spPr>
          <a:xfrm>
            <a:off x="10119382" y="3327452"/>
            <a:ext cx="18306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Lake Pontchartrain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Bridge</a:t>
            </a:r>
            <a:endParaRPr b="1" i="0" sz="1400" u="none" cap="none" strike="noStrike">
              <a:solidFill>
                <a:srgbClr val="000000"/>
              </a:solidFill>
              <a:latin typeface="Arial"/>
              <a:ea typeface="Arial"/>
              <a:cs typeface="Arial"/>
              <a:sym typeface="Arial"/>
            </a:endParaRPr>
          </a:p>
        </p:txBody>
      </p:sp>
      <p:sp>
        <p:nvSpPr>
          <p:cNvPr id="209" name="Google Shape;209;p27"/>
          <p:cNvSpPr txBox="1"/>
          <p:nvPr/>
        </p:nvSpPr>
        <p:spPr>
          <a:xfrm>
            <a:off x="8667463" y="5376614"/>
            <a:ext cx="1944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Gobabeb</a:t>
            </a:r>
            <a:endParaRPr b="0" i="0" sz="1400" u="none" cap="none" strike="noStrike">
              <a:solidFill>
                <a:srgbClr val="000000"/>
              </a:solidFill>
              <a:latin typeface="Arial"/>
              <a:ea typeface="Arial"/>
              <a:cs typeface="Arial"/>
              <a:sym typeface="Arial"/>
            </a:endParaRPr>
          </a:p>
        </p:txBody>
      </p:sp>
      <p:sp>
        <p:nvSpPr>
          <p:cNvPr id="210" name="Google Shape;210;p27"/>
          <p:cNvSpPr txBox="1"/>
          <p:nvPr/>
        </p:nvSpPr>
        <p:spPr>
          <a:xfrm>
            <a:off x="10119381" y="6220992"/>
            <a:ext cx="18306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Suramadu Bridge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8"/>
          <p:cNvSpPr txBox="1"/>
          <p:nvPr>
            <p:ph idx="1" type="body"/>
          </p:nvPr>
        </p:nvSpPr>
        <p:spPr>
          <a:xfrm>
            <a:off x="0" y="1288618"/>
            <a:ext cx="11760600" cy="2006700"/>
          </a:xfrm>
          <a:prstGeom prst="rect">
            <a:avLst/>
          </a:prstGeom>
          <a:noFill/>
          <a:ln>
            <a:noFill/>
          </a:ln>
        </p:spPr>
        <p:txBody>
          <a:bodyPr anchorCtr="0" anchor="t" bIns="45700" lIns="91425" spcFirstLastPara="1" rIns="91425" wrap="square" tIns="45700">
            <a:noAutofit/>
          </a:bodyPr>
          <a:lstStyle/>
          <a:p>
            <a:pPr indent="-457200" lvl="0" marL="635000" rtl="0" algn="l">
              <a:lnSpc>
                <a:spcPct val="90000"/>
              </a:lnSpc>
              <a:spcBef>
                <a:spcPts val="0"/>
              </a:spcBef>
              <a:spcAft>
                <a:spcPts val="0"/>
              </a:spcAft>
              <a:buSzPts val="2800"/>
              <a:buFont typeface="Arial"/>
              <a:buChar char="•"/>
            </a:pPr>
            <a:r>
              <a:rPr lang="en-GB"/>
              <a:t>Key Considerations and Challenges (Optical)</a:t>
            </a:r>
            <a:endParaRPr/>
          </a:p>
          <a:p>
            <a:pPr indent="-304800" lvl="1" marL="1092200" rtl="0" algn="l">
              <a:lnSpc>
                <a:spcPct val="90000"/>
              </a:lnSpc>
              <a:spcBef>
                <a:spcPts val="0"/>
              </a:spcBef>
              <a:spcAft>
                <a:spcPts val="0"/>
              </a:spcAft>
              <a:buSzPts val="2400"/>
              <a:buFont typeface="Arial"/>
              <a:buNone/>
            </a:pPr>
            <a:r>
              <a:t/>
            </a:r>
            <a:endParaRPr i="1"/>
          </a:p>
          <a:p>
            <a:pPr indent="-457200" lvl="1" marL="1092200" rtl="0" algn="l">
              <a:lnSpc>
                <a:spcPct val="90000"/>
              </a:lnSpc>
              <a:spcBef>
                <a:spcPts val="0"/>
              </a:spcBef>
              <a:spcAft>
                <a:spcPts val="0"/>
              </a:spcAft>
              <a:buSzPts val="2400"/>
              <a:buFont typeface="Arial"/>
              <a:buChar char="•"/>
            </a:pPr>
            <a:r>
              <a:rPr lang="en-GB"/>
              <a:t>Sensor Variation</a:t>
            </a:r>
            <a:endParaRPr/>
          </a:p>
          <a:p>
            <a:pPr indent="-457200" lvl="2" marL="1549400" rtl="0" algn="l">
              <a:lnSpc>
                <a:spcPct val="90000"/>
              </a:lnSpc>
              <a:spcBef>
                <a:spcPts val="0"/>
              </a:spcBef>
              <a:spcAft>
                <a:spcPts val="0"/>
              </a:spcAft>
              <a:buSzPts val="2000"/>
              <a:buFont typeface="Arial"/>
              <a:buChar char="•"/>
            </a:pPr>
            <a:r>
              <a:rPr lang="en-GB"/>
              <a:t>Impacts spectral band alignment, spatial detail, signal strength</a:t>
            </a:r>
            <a:endParaRPr/>
          </a:p>
          <a:p>
            <a:pPr indent="-457200" lvl="1" marL="1092200" rtl="0" algn="l">
              <a:lnSpc>
                <a:spcPct val="90000"/>
              </a:lnSpc>
              <a:spcBef>
                <a:spcPts val="0"/>
              </a:spcBef>
              <a:spcAft>
                <a:spcPts val="0"/>
              </a:spcAft>
              <a:buSzPts val="2400"/>
              <a:buFont typeface="Arial"/>
              <a:buChar char="•"/>
            </a:pPr>
            <a:r>
              <a:rPr lang="en-GB"/>
              <a:t>Processing Biases</a:t>
            </a:r>
            <a:endParaRPr/>
          </a:p>
          <a:p>
            <a:pPr indent="-457200" lvl="2" marL="1549400" rtl="0" algn="l">
              <a:lnSpc>
                <a:spcPct val="90000"/>
              </a:lnSpc>
              <a:spcBef>
                <a:spcPts val="0"/>
              </a:spcBef>
              <a:spcAft>
                <a:spcPts val="0"/>
              </a:spcAft>
              <a:buSzPts val="2000"/>
              <a:buFont typeface="Arial"/>
              <a:buChar char="•"/>
            </a:pPr>
            <a:r>
              <a:rPr lang="en-GB"/>
              <a:t>Differences in atmospheric correction and vendor-specific sharpening will influence direct comparisons</a:t>
            </a:r>
            <a:endParaRPr/>
          </a:p>
          <a:p>
            <a:pPr indent="-457200" lvl="1" marL="1092200" rtl="0" algn="l">
              <a:lnSpc>
                <a:spcPct val="90000"/>
              </a:lnSpc>
              <a:spcBef>
                <a:spcPts val="0"/>
              </a:spcBef>
              <a:spcAft>
                <a:spcPts val="0"/>
              </a:spcAft>
              <a:buSzPts val="2400"/>
              <a:buFont typeface="Arial"/>
              <a:buChar char="•"/>
            </a:pPr>
            <a:r>
              <a:rPr lang="en-GB"/>
              <a:t>Situational Factors</a:t>
            </a:r>
            <a:endParaRPr/>
          </a:p>
          <a:p>
            <a:pPr indent="-457200" lvl="2" marL="1549400" rtl="0" algn="l">
              <a:lnSpc>
                <a:spcPct val="90000"/>
              </a:lnSpc>
              <a:spcBef>
                <a:spcPts val="0"/>
              </a:spcBef>
              <a:spcAft>
                <a:spcPts val="0"/>
              </a:spcAft>
              <a:buSzPts val="2000"/>
              <a:buFont typeface="Arial"/>
              <a:buChar char="•"/>
            </a:pPr>
            <a:r>
              <a:rPr lang="en-GB"/>
              <a:t>Slight time offsets and viewing geometry differences create irreducible limitations</a:t>
            </a:r>
            <a:endParaRPr/>
          </a:p>
          <a:p>
            <a:pPr indent="-457200" lvl="1" marL="1092200" rtl="0" algn="l">
              <a:lnSpc>
                <a:spcPct val="90000"/>
              </a:lnSpc>
              <a:spcBef>
                <a:spcPts val="0"/>
              </a:spcBef>
              <a:spcAft>
                <a:spcPts val="0"/>
              </a:spcAft>
              <a:buSzPts val="2400"/>
              <a:buFont typeface="Arial"/>
              <a:buChar char="•"/>
            </a:pPr>
            <a:r>
              <a:rPr lang="en-GB"/>
              <a:t>Commercial data compliance with CEOS-ARD PFS</a:t>
            </a:r>
            <a:endParaRPr/>
          </a:p>
        </p:txBody>
      </p:sp>
      <p:sp>
        <p:nvSpPr>
          <p:cNvPr id="216" name="Google Shape;216;p28"/>
          <p:cNvSpPr txBox="1"/>
          <p:nvPr>
            <p:ph type="title"/>
          </p:nvPr>
        </p:nvSpPr>
        <p:spPr>
          <a:xfrm>
            <a:off x="139834" y="227553"/>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sz="4000"/>
              <a:t>Commercial</a:t>
            </a:r>
            <a:r>
              <a:rPr lang="en-GB" sz="4000">
                <a:latin typeface="Montserrat"/>
                <a:ea typeface="Montserrat"/>
                <a:cs typeface="Montserrat"/>
                <a:sym typeface="Montserrat"/>
              </a:rPr>
              <a:t> Interoperability Project</a:t>
            </a:r>
            <a:endParaRPr sz="4000">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9"/>
          <p:cNvSpPr txBox="1"/>
          <p:nvPr>
            <p:ph type="title"/>
          </p:nvPr>
        </p:nvSpPr>
        <p:spPr>
          <a:xfrm>
            <a:off x="164775" y="277472"/>
            <a:ext cx="9387000" cy="5649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sz="3200"/>
              <a:t>Commercial SAR – SEO Assessment</a:t>
            </a:r>
            <a:endParaRPr sz="3200"/>
          </a:p>
        </p:txBody>
      </p:sp>
      <p:sp>
        <p:nvSpPr>
          <p:cNvPr id="222" name="Google Shape;222;p29"/>
          <p:cNvSpPr txBox="1"/>
          <p:nvPr/>
        </p:nvSpPr>
        <p:spPr>
          <a:xfrm>
            <a:off x="7719430" y="1366866"/>
            <a:ext cx="4111800" cy="30630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rgbClr val="000000"/>
              </a:buClr>
              <a:buSzPts val="2000"/>
              <a:buFont typeface="Arial"/>
              <a:buNone/>
            </a:pPr>
            <a:r>
              <a:rPr b="0" i="0" lang="en-GB" sz="2000" u="none" cap="none" strike="noStrike">
                <a:solidFill>
                  <a:srgbClr val="000000"/>
                </a:solidFill>
                <a:latin typeface="Arial"/>
                <a:ea typeface="Arial"/>
                <a:cs typeface="Arial"/>
                <a:sym typeface="Arial"/>
              </a:rPr>
              <a:t>Current (SAR) actors:</a:t>
            </a:r>
            <a:endParaRPr b="0" i="0" sz="2000" u="none" cap="none" strike="noStrike">
              <a:solidFill>
                <a:srgbClr val="000000"/>
              </a:solidFill>
              <a:latin typeface="Arial"/>
              <a:ea typeface="Arial"/>
              <a:cs typeface="Arial"/>
              <a:sym typeface="Arial"/>
            </a:endParaRPr>
          </a:p>
          <a:p>
            <a:pPr indent="-431800" lvl="0" marL="609600" marR="0" rtl="0" algn="l">
              <a:lnSpc>
                <a:spcPct val="90000"/>
              </a:lnSpc>
              <a:spcBef>
                <a:spcPts val="1000"/>
              </a:spcBef>
              <a:spcAft>
                <a:spcPts val="0"/>
              </a:spcAft>
              <a:buClr>
                <a:srgbClr val="000000"/>
              </a:buClr>
              <a:buSzPts val="2000"/>
              <a:buFont typeface="Noto Sans Symbols"/>
              <a:buChar char="❖"/>
            </a:pPr>
            <a:r>
              <a:rPr b="0" i="0" lang="en-GB" sz="2000" u="none" cap="none" strike="noStrike">
                <a:solidFill>
                  <a:srgbClr val="000000"/>
                </a:solidFill>
                <a:latin typeface="Arial"/>
                <a:ea typeface="Arial"/>
                <a:cs typeface="Arial"/>
                <a:sym typeface="Arial"/>
              </a:rPr>
              <a:t>Capella Space (USA) [9]</a:t>
            </a:r>
            <a:endParaRPr b="0" i="0" sz="2000" u="none" cap="none" strike="noStrike">
              <a:solidFill>
                <a:srgbClr val="000000"/>
              </a:solidFill>
              <a:latin typeface="Arial"/>
              <a:ea typeface="Arial"/>
              <a:cs typeface="Arial"/>
              <a:sym typeface="Arial"/>
            </a:endParaRPr>
          </a:p>
          <a:p>
            <a:pPr indent="-431800" lvl="0" marL="609600" marR="0" rtl="0" algn="l">
              <a:lnSpc>
                <a:spcPct val="90000"/>
              </a:lnSpc>
              <a:spcBef>
                <a:spcPts val="0"/>
              </a:spcBef>
              <a:spcAft>
                <a:spcPts val="0"/>
              </a:spcAft>
              <a:buClr>
                <a:srgbClr val="000000"/>
              </a:buClr>
              <a:buSzPts val="2000"/>
              <a:buFont typeface="Noto Sans Symbols"/>
              <a:buChar char="❖"/>
            </a:pPr>
            <a:r>
              <a:rPr b="0" i="0" lang="en-GB" sz="2000" u="none" cap="none" strike="noStrike">
                <a:solidFill>
                  <a:srgbClr val="000000"/>
                </a:solidFill>
                <a:latin typeface="Arial"/>
                <a:ea typeface="Arial"/>
                <a:cs typeface="Arial"/>
                <a:sym typeface="Arial"/>
              </a:rPr>
              <a:t>ICEYE (Finland) [32]</a:t>
            </a:r>
            <a:endParaRPr b="0" i="0" sz="2000" u="none" cap="none" strike="noStrike">
              <a:solidFill>
                <a:srgbClr val="000000"/>
              </a:solidFill>
              <a:latin typeface="Arial"/>
              <a:ea typeface="Arial"/>
              <a:cs typeface="Arial"/>
              <a:sym typeface="Arial"/>
            </a:endParaRPr>
          </a:p>
          <a:p>
            <a:pPr indent="-431800" lvl="0" marL="609600" marR="0" rtl="0" algn="l">
              <a:lnSpc>
                <a:spcPct val="90000"/>
              </a:lnSpc>
              <a:spcBef>
                <a:spcPts val="0"/>
              </a:spcBef>
              <a:spcAft>
                <a:spcPts val="0"/>
              </a:spcAft>
              <a:buClr>
                <a:srgbClr val="000000"/>
              </a:buClr>
              <a:buSzPts val="2000"/>
              <a:buFont typeface="Noto Sans Symbols"/>
              <a:buChar char="❖"/>
            </a:pPr>
            <a:r>
              <a:rPr b="0" i="0" lang="en-GB" sz="2000" u="none" cap="none" strike="noStrike">
                <a:solidFill>
                  <a:srgbClr val="000000"/>
                </a:solidFill>
                <a:latin typeface="Arial"/>
                <a:ea typeface="Arial"/>
                <a:cs typeface="Arial"/>
                <a:sym typeface="Arial"/>
              </a:rPr>
              <a:t>iQPS (Japan) [3]</a:t>
            </a:r>
            <a:endParaRPr b="0" i="0" sz="2000" u="none" cap="none" strike="noStrike">
              <a:solidFill>
                <a:srgbClr val="000000"/>
              </a:solidFill>
              <a:latin typeface="Arial"/>
              <a:ea typeface="Arial"/>
              <a:cs typeface="Arial"/>
              <a:sym typeface="Arial"/>
            </a:endParaRPr>
          </a:p>
          <a:p>
            <a:pPr indent="-431800" lvl="0" marL="609600" marR="0" rtl="0" algn="l">
              <a:lnSpc>
                <a:spcPct val="90000"/>
              </a:lnSpc>
              <a:spcBef>
                <a:spcPts val="0"/>
              </a:spcBef>
              <a:spcAft>
                <a:spcPts val="0"/>
              </a:spcAft>
              <a:buClr>
                <a:srgbClr val="000000"/>
              </a:buClr>
              <a:buSzPts val="2000"/>
              <a:buFont typeface="Noto Sans Symbols"/>
              <a:buChar char="❖"/>
            </a:pPr>
            <a:r>
              <a:rPr b="0" i="0" lang="en-GB" sz="2000" u="none" cap="none" strike="noStrike">
                <a:solidFill>
                  <a:srgbClr val="000000"/>
                </a:solidFill>
                <a:latin typeface="Arial"/>
                <a:ea typeface="Arial"/>
                <a:cs typeface="Arial"/>
                <a:sym typeface="Arial"/>
              </a:rPr>
              <a:t>Synspective (Japan) [2]</a:t>
            </a:r>
            <a:endParaRPr b="0" i="0" sz="2000" u="none" cap="none" strike="noStrike">
              <a:solidFill>
                <a:srgbClr val="000000"/>
              </a:solidFill>
              <a:latin typeface="Arial"/>
              <a:ea typeface="Arial"/>
              <a:cs typeface="Arial"/>
              <a:sym typeface="Arial"/>
            </a:endParaRPr>
          </a:p>
          <a:p>
            <a:pPr indent="-431800" lvl="0" marL="609600" marR="0" rtl="0" algn="l">
              <a:lnSpc>
                <a:spcPct val="90000"/>
              </a:lnSpc>
              <a:spcBef>
                <a:spcPts val="0"/>
              </a:spcBef>
              <a:spcAft>
                <a:spcPts val="0"/>
              </a:spcAft>
              <a:buClr>
                <a:srgbClr val="000000"/>
              </a:buClr>
              <a:buSzPts val="2000"/>
              <a:buFont typeface="Noto Sans Symbols"/>
              <a:buChar char="❖"/>
            </a:pPr>
            <a:r>
              <a:rPr b="0" i="0" lang="en-GB" sz="2000" u="none" cap="none" strike="noStrike">
                <a:solidFill>
                  <a:srgbClr val="000000"/>
                </a:solidFill>
                <a:latin typeface="Arial"/>
                <a:ea typeface="Arial"/>
                <a:cs typeface="Arial"/>
                <a:sym typeface="Arial"/>
              </a:rPr>
              <a:t>Umbra (USA) [7]</a:t>
            </a:r>
            <a:endParaRPr b="0" i="0" sz="2000" u="none" cap="none" strike="noStrike">
              <a:solidFill>
                <a:srgbClr val="000000"/>
              </a:solidFill>
              <a:latin typeface="Arial"/>
              <a:ea typeface="Arial"/>
              <a:cs typeface="Arial"/>
              <a:sym typeface="Arial"/>
            </a:endParaRPr>
          </a:p>
          <a:p>
            <a:pPr indent="-431800" lvl="0" marL="609600" marR="0" rtl="0" algn="l">
              <a:lnSpc>
                <a:spcPct val="90000"/>
              </a:lnSpc>
              <a:spcBef>
                <a:spcPts val="0"/>
              </a:spcBef>
              <a:spcAft>
                <a:spcPts val="0"/>
              </a:spcAft>
              <a:buClr>
                <a:srgbClr val="000000"/>
              </a:buClr>
              <a:buSzPts val="2000"/>
              <a:buFont typeface="Noto Sans Symbols"/>
              <a:buChar char="❖"/>
            </a:pPr>
            <a:r>
              <a:rPr b="0" i="0" lang="en-GB" sz="2000" u="none" cap="none" strike="noStrike">
                <a:solidFill>
                  <a:srgbClr val="000000"/>
                </a:solidFill>
                <a:latin typeface="Arial"/>
                <a:ea typeface="Arial"/>
                <a:cs typeface="Arial"/>
                <a:sym typeface="Arial"/>
              </a:rPr>
              <a:t>Others?...</a:t>
            </a:r>
            <a:endParaRPr b="0" i="0" sz="20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grpSp>
        <p:nvGrpSpPr>
          <p:cNvPr id="223" name="Google Shape;223;p29"/>
          <p:cNvGrpSpPr/>
          <p:nvPr/>
        </p:nvGrpSpPr>
        <p:grpSpPr>
          <a:xfrm>
            <a:off x="9857229" y="4302140"/>
            <a:ext cx="2150667" cy="2156034"/>
            <a:chOff x="9821650" y="4031450"/>
            <a:chExt cx="2221075" cy="2236550"/>
          </a:xfrm>
        </p:grpSpPr>
        <p:pic>
          <p:nvPicPr>
            <p:cNvPr id="224" name="Google Shape;224;p29"/>
            <p:cNvPicPr preferRelativeResize="0"/>
            <p:nvPr/>
          </p:nvPicPr>
          <p:blipFill rotWithShape="1">
            <a:blip r:embed="rId3">
              <a:alphaModFix/>
            </a:blip>
            <a:srcRect b="0" l="0" r="0" t="0"/>
            <a:stretch/>
          </p:blipFill>
          <p:spPr>
            <a:xfrm>
              <a:off x="9821650" y="4031450"/>
              <a:ext cx="2221073" cy="2225450"/>
            </a:xfrm>
            <a:prstGeom prst="rect">
              <a:avLst/>
            </a:prstGeom>
            <a:noFill/>
            <a:ln>
              <a:noFill/>
            </a:ln>
          </p:spPr>
        </p:pic>
        <p:sp>
          <p:nvSpPr>
            <p:cNvPr id="225" name="Google Shape;225;p29"/>
            <p:cNvSpPr txBox="1"/>
            <p:nvPr/>
          </p:nvSpPr>
          <p:spPr>
            <a:xfrm>
              <a:off x="10678025" y="5961400"/>
              <a:ext cx="1364700" cy="306600"/>
            </a:xfrm>
            <a:prstGeom prst="rect">
              <a:avLst/>
            </a:prstGeom>
            <a:noFill/>
            <a:ln>
              <a:noFill/>
            </a:ln>
          </p:spPr>
          <p:txBody>
            <a:bodyPr anchorCtr="0" anchor="t" bIns="91425" lIns="91425" spcFirstLastPara="1" rIns="91425" wrap="square" tIns="91425">
              <a:spAutoFit/>
            </a:bodyPr>
            <a:lstStyle/>
            <a:p>
              <a:pPr indent="0" lvl="0" marL="0" marR="0" rtl="0" algn="r">
                <a:lnSpc>
                  <a:spcPct val="90000"/>
                </a:lnSpc>
                <a:spcBef>
                  <a:spcPts val="1000"/>
                </a:spcBef>
                <a:spcAft>
                  <a:spcPts val="0"/>
                </a:spcAft>
                <a:buClr>
                  <a:srgbClr val="000000"/>
                </a:buClr>
                <a:buSzPts val="800"/>
                <a:buFont typeface="Arial"/>
                <a:buNone/>
              </a:pPr>
              <a:r>
                <a:rPr b="0" i="0" lang="en-GB" sz="800" u="none" cap="none" strike="noStrike">
                  <a:solidFill>
                    <a:srgbClr val="FFFFFF"/>
                  </a:solidFill>
                  <a:latin typeface="Arial"/>
                  <a:ea typeface="Arial"/>
                  <a:cs typeface="Arial"/>
                  <a:sym typeface="Arial"/>
                </a:rPr>
                <a:t>Image credit: Umbra</a:t>
              </a:r>
              <a:endParaRPr b="0" i="0" sz="100" u="none" cap="none" strike="noStrike">
                <a:solidFill>
                  <a:srgbClr val="FFFFFF"/>
                </a:solidFill>
                <a:latin typeface="Arial"/>
                <a:ea typeface="Arial"/>
                <a:cs typeface="Arial"/>
                <a:sym typeface="Arial"/>
              </a:endParaRPr>
            </a:p>
          </p:txBody>
        </p:sp>
      </p:grpSp>
      <p:grpSp>
        <p:nvGrpSpPr>
          <p:cNvPr id="226" name="Google Shape;226;p29"/>
          <p:cNvGrpSpPr/>
          <p:nvPr/>
        </p:nvGrpSpPr>
        <p:grpSpPr>
          <a:xfrm>
            <a:off x="7480945" y="4307494"/>
            <a:ext cx="2221163" cy="2145334"/>
            <a:chOff x="9849750" y="1044200"/>
            <a:chExt cx="2296250" cy="2225450"/>
          </a:xfrm>
        </p:grpSpPr>
        <p:pic>
          <p:nvPicPr>
            <p:cNvPr id="227" name="Google Shape;227;p29"/>
            <p:cNvPicPr preferRelativeResize="0"/>
            <p:nvPr/>
          </p:nvPicPr>
          <p:blipFill rotWithShape="1">
            <a:blip r:embed="rId4">
              <a:alphaModFix/>
            </a:blip>
            <a:srcRect b="0" l="0" r="32736" t="0"/>
            <a:stretch/>
          </p:blipFill>
          <p:spPr>
            <a:xfrm>
              <a:off x="9849750" y="1044200"/>
              <a:ext cx="2296249" cy="2225450"/>
            </a:xfrm>
            <a:prstGeom prst="rect">
              <a:avLst/>
            </a:prstGeom>
            <a:noFill/>
            <a:ln>
              <a:noFill/>
            </a:ln>
          </p:spPr>
        </p:pic>
        <p:sp>
          <p:nvSpPr>
            <p:cNvPr id="228" name="Google Shape;228;p29"/>
            <p:cNvSpPr txBox="1"/>
            <p:nvPr/>
          </p:nvSpPr>
          <p:spPr>
            <a:xfrm>
              <a:off x="10781300" y="2959050"/>
              <a:ext cx="1364700" cy="306600"/>
            </a:xfrm>
            <a:prstGeom prst="rect">
              <a:avLst/>
            </a:prstGeom>
            <a:noFill/>
            <a:ln>
              <a:noFill/>
            </a:ln>
          </p:spPr>
          <p:txBody>
            <a:bodyPr anchorCtr="0" anchor="t" bIns="91425" lIns="91425" spcFirstLastPara="1" rIns="91425" wrap="square" tIns="91425">
              <a:spAutoFit/>
            </a:bodyPr>
            <a:lstStyle/>
            <a:p>
              <a:pPr indent="0" lvl="0" marL="0" marR="0" rtl="0" algn="r">
                <a:lnSpc>
                  <a:spcPct val="90000"/>
                </a:lnSpc>
                <a:spcBef>
                  <a:spcPts val="1000"/>
                </a:spcBef>
                <a:spcAft>
                  <a:spcPts val="0"/>
                </a:spcAft>
                <a:buClr>
                  <a:srgbClr val="000000"/>
                </a:buClr>
                <a:buSzPts val="800"/>
                <a:buFont typeface="Arial"/>
                <a:buNone/>
              </a:pPr>
              <a:r>
                <a:rPr b="0" i="0" lang="en-GB" sz="800" u="none" cap="none" strike="noStrike">
                  <a:solidFill>
                    <a:srgbClr val="FFFFFF"/>
                  </a:solidFill>
                  <a:latin typeface="Arial"/>
                  <a:ea typeface="Arial"/>
                  <a:cs typeface="Arial"/>
                  <a:sym typeface="Arial"/>
                </a:rPr>
                <a:t>Image credit: Capella  </a:t>
              </a:r>
              <a:endParaRPr b="0" i="0" sz="100" u="none" cap="none" strike="noStrike">
                <a:solidFill>
                  <a:srgbClr val="FFFFFF"/>
                </a:solidFill>
                <a:latin typeface="Arial"/>
                <a:ea typeface="Arial"/>
                <a:cs typeface="Arial"/>
                <a:sym typeface="Arial"/>
              </a:endParaRPr>
            </a:p>
          </p:txBody>
        </p:sp>
      </p:grpSp>
      <p:grpSp>
        <p:nvGrpSpPr>
          <p:cNvPr id="229" name="Google Shape;229;p29"/>
          <p:cNvGrpSpPr/>
          <p:nvPr/>
        </p:nvGrpSpPr>
        <p:grpSpPr>
          <a:xfrm>
            <a:off x="2660850" y="4302144"/>
            <a:ext cx="2221187" cy="2156034"/>
            <a:chOff x="0" y="1044200"/>
            <a:chExt cx="2296275" cy="2236550"/>
          </a:xfrm>
        </p:grpSpPr>
        <p:pic>
          <p:nvPicPr>
            <p:cNvPr id="230" name="Google Shape;230;p29"/>
            <p:cNvPicPr preferRelativeResize="0"/>
            <p:nvPr/>
          </p:nvPicPr>
          <p:blipFill rotWithShape="1">
            <a:blip r:embed="rId5">
              <a:alphaModFix/>
            </a:blip>
            <a:srcRect b="0" l="0" r="0" t="0"/>
            <a:stretch/>
          </p:blipFill>
          <p:spPr>
            <a:xfrm>
              <a:off x="0" y="1044200"/>
              <a:ext cx="2296250" cy="2225447"/>
            </a:xfrm>
            <a:prstGeom prst="rect">
              <a:avLst/>
            </a:prstGeom>
            <a:noFill/>
            <a:ln>
              <a:noFill/>
            </a:ln>
          </p:spPr>
        </p:pic>
        <p:sp>
          <p:nvSpPr>
            <p:cNvPr id="231" name="Google Shape;231;p29"/>
            <p:cNvSpPr txBox="1"/>
            <p:nvPr/>
          </p:nvSpPr>
          <p:spPr>
            <a:xfrm>
              <a:off x="931575" y="2974150"/>
              <a:ext cx="1364700" cy="306600"/>
            </a:xfrm>
            <a:prstGeom prst="rect">
              <a:avLst/>
            </a:prstGeom>
            <a:noFill/>
            <a:ln>
              <a:noFill/>
            </a:ln>
          </p:spPr>
          <p:txBody>
            <a:bodyPr anchorCtr="0" anchor="t" bIns="91425" lIns="91425" spcFirstLastPara="1" rIns="91425" wrap="square" tIns="91425">
              <a:spAutoFit/>
            </a:bodyPr>
            <a:lstStyle/>
            <a:p>
              <a:pPr indent="0" lvl="0" marL="0" marR="0" rtl="0" algn="r">
                <a:lnSpc>
                  <a:spcPct val="90000"/>
                </a:lnSpc>
                <a:spcBef>
                  <a:spcPts val="1000"/>
                </a:spcBef>
                <a:spcAft>
                  <a:spcPts val="0"/>
                </a:spcAft>
                <a:buClr>
                  <a:srgbClr val="000000"/>
                </a:buClr>
                <a:buSzPts val="800"/>
                <a:buFont typeface="Arial"/>
                <a:buNone/>
              </a:pPr>
              <a:r>
                <a:rPr b="0" i="0" lang="en-GB" sz="800" u="none" cap="none" strike="noStrike">
                  <a:solidFill>
                    <a:srgbClr val="FFFFFF"/>
                  </a:solidFill>
                  <a:latin typeface="Arial"/>
                  <a:ea typeface="Arial"/>
                  <a:cs typeface="Arial"/>
                  <a:sym typeface="Arial"/>
                </a:rPr>
                <a:t>Image credit: iQPS</a:t>
              </a:r>
              <a:endParaRPr b="0" i="0" sz="100" u="none" cap="none" strike="noStrike">
                <a:solidFill>
                  <a:srgbClr val="FFFFFF"/>
                </a:solidFill>
                <a:latin typeface="Arial"/>
                <a:ea typeface="Arial"/>
                <a:cs typeface="Arial"/>
                <a:sym typeface="Arial"/>
              </a:endParaRPr>
            </a:p>
          </p:txBody>
        </p:sp>
      </p:grpSp>
      <p:grpSp>
        <p:nvGrpSpPr>
          <p:cNvPr id="232" name="Google Shape;232;p29"/>
          <p:cNvGrpSpPr/>
          <p:nvPr/>
        </p:nvGrpSpPr>
        <p:grpSpPr>
          <a:xfrm>
            <a:off x="200500" y="4307463"/>
            <a:ext cx="2321850" cy="2145400"/>
            <a:chOff x="0" y="3376925"/>
            <a:chExt cx="2321850" cy="2145400"/>
          </a:xfrm>
        </p:grpSpPr>
        <p:pic>
          <p:nvPicPr>
            <p:cNvPr id="233" name="Google Shape;233;p29"/>
            <p:cNvPicPr preferRelativeResize="0"/>
            <p:nvPr/>
          </p:nvPicPr>
          <p:blipFill rotWithShape="1">
            <a:blip r:embed="rId6">
              <a:alphaModFix/>
            </a:blip>
            <a:srcRect b="0" l="0" r="0" t="0"/>
            <a:stretch/>
          </p:blipFill>
          <p:spPr>
            <a:xfrm>
              <a:off x="0" y="3376925"/>
              <a:ext cx="2296250" cy="2145388"/>
            </a:xfrm>
            <a:prstGeom prst="rect">
              <a:avLst/>
            </a:prstGeom>
            <a:noFill/>
            <a:ln>
              <a:noFill/>
            </a:ln>
          </p:spPr>
        </p:pic>
        <p:sp>
          <p:nvSpPr>
            <p:cNvPr id="234" name="Google Shape;234;p29"/>
            <p:cNvSpPr txBox="1"/>
            <p:nvPr/>
          </p:nvSpPr>
          <p:spPr>
            <a:xfrm>
              <a:off x="957150" y="5226825"/>
              <a:ext cx="1364700" cy="295500"/>
            </a:xfrm>
            <a:prstGeom prst="rect">
              <a:avLst/>
            </a:prstGeom>
            <a:noFill/>
            <a:ln>
              <a:noFill/>
            </a:ln>
          </p:spPr>
          <p:txBody>
            <a:bodyPr anchorCtr="0" anchor="t" bIns="91425" lIns="91425" spcFirstLastPara="1" rIns="91425" wrap="square" tIns="91425">
              <a:spAutoFit/>
            </a:bodyPr>
            <a:lstStyle/>
            <a:p>
              <a:pPr indent="0" lvl="0" marL="0" marR="0" rtl="0" algn="r">
                <a:lnSpc>
                  <a:spcPct val="90000"/>
                </a:lnSpc>
                <a:spcBef>
                  <a:spcPts val="1000"/>
                </a:spcBef>
                <a:spcAft>
                  <a:spcPts val="0"/>
                </a:spcAft>
                <a:buClr>
                  <a:srgbClr val="000000"/>
                </a:buClr>
                <a:buSzPts val="800"/>
                <a:buFont typeface="Arial"/>
                <a:buNone/>
              </a:pPr>
              <a:r>
                <a:rPr b="0" i="0" lang="en-GB" sz="800" u="none" cap="none" strike="noStrike">
                  <a:solidFill>
                    <a:srgbClr val="FFFFFF"/>
                  </a:solidFill>
                  <a:latin typeface="Arial"/>
                  <a:ea typeface="Arial"/>
                  <a:cs typeface="Arial"/>
                  <a:sym typeface="Arial"/>
                </a:rPr>
                <a:t>Image credit: Synspective</a:t>
              </a:r>
              <a:endParaRPr b="0" i="0" sz="100" u="none" cap="none" strike="noStrike">
                <a:solidFill>
                  <a:srgbClr val="FFFFFF"/>
                </a:solidFill>
                <a:latin typeface="Arial"/>
                <a:ea typeface="Arial"/>
                <a:cs typeface="Arial"/>
                <a:sym typeface="Arial"/>
              </a:endParaRPr>
            </a:p>
          </p:txBody>
        </p:sp>
      </p:grpSp>
      <p:grpSp>
        <p:nvGrpSpPr>
          <p:cNvPr id="235" name="Google Shape;235;p29"/>
          <p:cNvGrpSpPr/>
          <p:nvPr/>
        </p:nvGrpSpPr>
        <p:grpSpPr>
          <a:xfrm>
            <a:off x="5020521" y="4302158"/>
            <a:ext cx="2321924" cy="2156016"/>
            <a:chOff x="7248325" y="1044200"/>
            <a:chExt cx="2418167" cy="2225450"/>
          </a:xfrm>
        </p:grpSpPr>
        <p:pic>
          <p:nvPicPr>
            <p:cNvPr id="236" name="Google Shape;236;p29"/>
            <p:cNvPicPr preferRelativeResize="0"/>
            <p:nvPr/>
          </p:nvPicPr>
          <p:blipFill rotWithShape="1">
            <a:blip r:embed="rId7">
              <a:alphaModFix/>
            </a:blip>
            <a:srcRect b="0" l="0" r="0" t="0"/>
            <a:stretch/>
          </p:blipFill>
          <p:spPr>
            <a:xfrm>
              <a:off x="7248325" y="1044200"/>
              <a:ext cx="2418167" cy="2225450"/>
            </a:xfrm>
            <a:prstGeom prst="rect">
              <a:avLst/>
            </a:prstGeom>
            <a:noFill/>
            <a:ln>
              <a:noFill/>
            </a:ln>
          </p:spPr>
        </p:pic>
        <p:sp>
          <p:nvSpPr>
            <p:cNvPr id="237" name="Google Shape;237;p29"/>
            <p:cNvSpPr txBox="1"/>
            <p:nvPr/>
          </p:nvSpPr>
          <p:spPr>
            <a:xfrm>
              <a:off x="8263275" y="2959050"/>
              <a:ext cx="1364700" cy="305100"/>
            </a:xfrm>
            <a:prstGeom prst="rect">
              <a:avLst/>
            </a:prstGeom>
            <a:noFill/>
            <a:ln>
              <a:noFill/>
            </a:ln>
          </p:spPr>
          <p:txBody>
            <a:bodyPr anchorCtr="0" anchor="t" bIns="91425" lIns="91425" spcFirstLastPara="1" rIns="91425" wrap="square" tIns="91425">
              <a:spAutoFit/>
            </a:bodyPr>
            <a:lstStyle/>
            <a:p>
              <a:pPr indent="0" lvl="0" marL="0" marR="0" rtl="0" algn="r">
                <a:lnSpc>
                  <a:spcPct val="90000"/>
                </a:lnSpc>
                <a:spcBef>
                  <a:spcPts val="1000"/>
                </a:spcBef>
                <a:spcAft>
                  <a:spcPts val="0"/>
                </a:spcAft>
                <a:buClr>
                  <a:srgbClr val="000000"/>
                </a:buClr>
                <a:buSzPts val="800"/>
                <a:buFont typeface="Arial"/>
                <a:buNone/>
              </a:pPr>
              <a:r>
                <a:rPr b="0" i="0" lang="en-GB" sz="800" u="none" cap="none" strike="noStrike">
                  <a:solidFill>
                    <a:srgbClr val="FFFFFF"/>
                  </a:solidFill>
                  <a:latin typeface="Arial"/>
                  <a:ea typeface="Arial"/>
                  <a:cs typeface="Arial"/>
                  <a:sym typeface="Arial"/>
                </a:rPr>
                <a:t>Image credit: ICEYE  </a:t>
              </a:r>
              <a:endParaRPr b="0" i="0" sz="100" u="none" cap="none" strike="noStrike">
                <a:solidFill>
                  <a:srgbClr val="FFFFFF"/>
                </a:solidFill>
                <a:latin typeface="Arial"/>
                <a:ea typeface="Arial"/>
                <a:cs typeface="Arial"/>
                <a:sym typeface="Arial"/>
              </a:endParaRPr>
            </a:p>
          </p:txBody>
        </p:sp>
      </p:grpSp>
      <p:sp>
        <p:nvSpPr>
          <p:cNvPr id="238" name="Google Shape;238;p29"/>
          <p:cNvSpPr txBox="1"/>
          <p:nvPr/>
        </p:nvSpPr>
        <p:spPr>
          <a:xfrm>
            <a:off x="155539" y="1049917"/>
            <a:ext cx="7382400" cy="34581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rgbClr val="000000"/>
              </a:buClr>
              <a:buSzPts val="2000"/>
              <a:buFont typeface="Arial"/>
              <a:buNone/>
            </a:pPr>
            <a:r>
              <a:rPr b="0" i="0" lang="en-GB" sz="2000" u="none" cap="none" strike="noStrike">
                <a:solidFill>
                  <a:srgbClr val="000000"/>
                </a:solidFill>
                <a:latin typeface="Arial"/>
                <a:ea typeface="Arial"/>
                <a:cs typeface="Arial"/>
                <a:sym typeface="Arial"/>
              </a:rPr>
              <a:t>Increase in small commercial “New Space” SAR companies </a:t>
            </a:r>
            <a:endParaRPr b="0" i="0" sz="2000" u="none" cap="none" strike="noStrike">
              <a:solidFill>
                <a:srgbClr val="000000"/>
              </a:solidFill>
              <a:latin typeface="Arial"/>
              <a:ea typeface="Arial"/>
              <a:cs typeface="Arial"/>
              <a:sym typeface="Arial"/>
            </a:endParaRPr>
          </a:p>
          <a:p>
            <a:pPr indent="-431800" lvl="0" marL="609600" marR="0" rtl="0" algn="l">
              <a:lnSpc>
                <a:spcPct val="100000"/>
              </a:lnSpc>
              <a:spcBef>
                <a:spcPts val="1000"/>
              </a:spcBef>
              <a:spcAft>
                <a:spcPts val="0"/>
              </a:spcAft>
              <a:buClr>
                <a:srgbClr val="000000"/>
              </a:buClr>
              <a:buSzPts val="2000"/>
              <a:buFont typeface="Noto Sans Symbols"/>
              <a:buChar char="❖"/>
            </a:pPr>
            <a:r>
              <a:rPr b="0" i="0" lang="en-GB" sz="2000" u="none" cap="none" strike="noStrike">
                <a:solidFill>
                  <a:srgbClr val="000000"/>
                </a:solidFill>
                <a:latin typeface="Arial"/>
                <a:ea typeface="Arial"/>
                <a:cs typeface="Arial"/>
                <a:sym typeface="Arial"/>
              </a:rPr>
              <a:t>X-band SAR systems</a:t>
            </a:r>
            <a:endParaRPr b="0" i="0" sz="2000" u="none" cap="none" strike="noStrike">
              <a:solidFill>
                <a:srgbClr val="000000"/>
              </a:solidFill>
              <a:latin typeface="Arial"/>
              <a:ea typeface="Arial"/>
              <a:cs typeface="Arial"/>
              <a:sym typeface="Arial"/>
            </a:endParaRPr>
          </a:p>
          <a:p>
            <a:pPr indent="-431800" lvl="0" marL="609600" marR="0" rtl="0" algn="l">
              <a:lnSpc>
                <a:spcPct val="100000"/>
              </a:lnSpc>
              <a:spcBef>
                <a:spcPts val="0"/>
              </a:spcBef>
              <a:spcAft>
                <a:spcPts val="0"/>
              </a:spcAft>
              <a:buClr>
                <a:srgbClr val="000000"/>
              </a:buClr>
              <a:buSzPts val="2000"/>
              <a:buFont typeface="Noto Sans Symbols"/>
              <a:buChar char="❖"/>
            </a:pPr>
            <a:r>
              <a:rPr b="0" i="0" lang="en-GB" sz="2000" u="none" cap="none" strike="noStrike">
                <a:solidFill>
                  <a:srgbClr val="000000"/>
                </a:solidFill>
                <a:latin typeface="Arial"/>
                <a:ea typeface="Arial"/>
                <a:cs typeface="Arial"/>
                <a:sym typeface="Arial"/>
              </a:rPr>
              <a:t>Light-weight, low cost</a:t>
            </a:r>
            <a:endParaRPr b="0" i="0" sz="2000" u="none" cap="none" strike="noStrike">
              <a:solidFill>
                <a:srgbClr val="000000"/>
              </a:solidFill>
              <a:latin typeface="Arial"/>
              <a:ea typeface="Arial"/>
              <a:cs typeface="Arial"/>
              <a:sym typeface="Arial"/>
            </a:endParaRPr>
          </a:p>
          <a:p>
            <a:pPr indent="-431800" lvl="0" marL="609600" marR="0" rtl="0" algn="l">
              <a:lnSpc>
                <a:spcPct val="100000"/>
              </a:lnSpc>
              <a:spcBef>
                <a:spcPts val="0"/>
              </a:spcBef>
              <a:spcAft>
                <a:spcPts val="0"/>
              </a:spcAft>
              <a:buClr>
                <a:srgbClr val="000000"/>
              </a:buClr>
              <a:buSzPts val="2000"/>
              <a:buFont typeface="Noto Sans Symbols"/>
              <a:buChar char="❖"/>
            </a:pPr>
            <a:r>
              <a:rPr b="0" i="0" lang="en-GB" sz="2000" u="none" cap="none" strike="noStrike">
                <a:solidFill>
                  <a:srgbClr val="000000"/>
                </a:solidFill>
                <a:latin typeface="Arial"/>
                <a:ea typeface="Arial"/>
                <a:cs typeface="Arial"/>
                <a:sym typeface="Arial"/>
              </a:rPr>
              <a:t>Large satellite constellations (10~50 satellites) </a:t>
            </a:r>
            <a:endParaRPr b="0" i="0" sz="2000" u="none" cap="none" strike="noStrike">
              <a:solidFill>
                <a:srgbClr val="000000"/>
              </a:solidFill>
              <a:latin typeface="Arial"/>
              <a:ea typeface="Arial"/>
              <a:cs typeface="Arial"/>
              <a:sym typeface="Arial"/>
            </a:endParaRPr>
          </a:p>
          <a:p>
            <a:pPr indent="-431800" lvl="0" marL="609600" marR="0" rtl="0" algn="l">
              <a:lnSpc>
                <a:spcPct val="100000"/>
              </a:lnSpc>
              <a:spcBef>
                <a:spcPts val="0"/>
              </a:spcBef>
              <a:spcAft>
                <a:spcPts val="0"/>
              </a:spcAft>
              <a:buClr>
                <a:srgbClr val="000000"/>
              </a:buClr>
              <a:buSzPts val="2000"/>
              <a:buFont typeface="Noto Sans Symbols"/>
              <a:buChar char="❖"/>
            </a:pPr>
            <a:r>
              <a:rPr b="0" i="0" lang="en-GB" sz="2000" u="none" cap="none" strike="noStrike">
                <a:solidFill>
                  <a:srgbClr val="000000"/>
                </a:solidFill>
                <a:latin typeface="Arial"/>
                <a:ea typeface="Arial"/>
                <a:cs typeface="Arial"/>
                <a:sym typeface="Arial"/>
              </a:rPr>
              <a:t>Very high spatial resolution (0.2~2 m)</a:t>
            </a:r>
            <a:endParaRPr b="0" i="0" sz="2000" u="none" cap="none" strike="noStrike">
              <a:solidFill>
                <a:srgbClr val="000000"/>
              </a:solidFill>
              <a:latin typeface="Arial"/>
              <a:ea typeface="Arial"/>
              <a:cs typeface="Arial"/>
              <a:sym typeface="Arial"/>
            </a:endParaRPr>
          </a:p>
          <a:p>
            <a:pPr indent="-431800" lvl="0" marL="609600" marR="0" rtl="0" algn="l">
              <a:lnSpc>
                <a:spcPct val="100000"/>
              </a:lnSpc>
              <a:spcBef>
                <a:spcPts val="0"/>
              </a:spcBef>
              <a:spcAft>
                <a:spcPts val="0"/>
              </a:spcAft>
              <a:buClr>
                <a:srgbClr val="000000"/>
              </a:buClr>
              <a:buSzPts val="2000"/>
              <a:buFont typeface="Noto Sans Symbols"/>
              <a:buChar char="❖"/>
            </a:pPr>
            <a:r>
              <a:rPr b="0" i="0" lang="en-GB" sz="2000" u="none" cap="none" strike="noStrike">
                <a:solidFill>
                  <a:srgbClr val="000000"/>
                </a:solidFill>
                <a:latin typeface="Arial"/>
                <a:ea typeface="Arial"/>
                <a:cs typeface="Arial"/>
                <a:sym typeface="Arial"/>
              </a:rPr>
              <a:t>Very high temporal revisit capacity (daily/sub-daily)</a:t>
            </a:r>
            <a:endParaRPr b="0" i="0" sz="2000" u="none" cap="none" strike="noStrike">
              <a:solidFill>
                <a:srgbClr val="000000"/>
              </a:solidFill>
              <a:latin typeface="Arial"/>
              <a:ea typeface="Arial"/>
              <a:cs typeface="Arial"/>
              <a:sym typeface="Arial"/>
            </a:endParaRPr>
          </a:p>
          <a:p>
            <a:pPr indent="-431800" lvl="0" marL="609600" marR="0" rtl="0" algn="l">
              <a:lnSpc>
                <a:spcPct val="100000"/>
              </a:lnSpc>
              <a:spcBef>
                <a:spcPts val="0"/>
              </a:spcBef>
              <a:spcAft>
                <a:spcPts val="0"/>
              </a:spcAft>
              <a:buClr>
                <a:srgbClr val="000000"/>
              </a:buClr>
              <a:buSzPts val="2000"/>
              <a:buFont typeface="Noto Sans Symbols"/>
              <a:buChar char="❖"/>
            </a:pPr>
            <a:r>
              <a:rPr b="0" i="0" lang="en-GB" sz="2000" u="none" cap="none" strike="noStrike">
                <a:solidFill>
                  <a:srgbClr val="000000"/>
                </a:solidFill>
                <a:latin typeface="Arial"/>
                <a:ea typeface="Arial"/>
                <a:cs typeface="Arial"/>
                <a:sym typeface="Arial"/>
              </a:rPr>
              <a:t>Main market segment: defence, security</a:t>
            </a:r>
            <a:endParaRPr b="0" i="0" sz="2000" u="none" cap="none" strike="noStrike">
              <a:solidFill>
                <a:srgbClr val="000000"/>
              </a:solidFill>
              <a:latin typeface="Arial"/>
              <a:ea typeface="Arial"/>
              <a:cs typeface="Arial"/>
              <a:sym typeface="Arial"/>
            </a:endParaRPr>
          </a:p>
          <a:p>
            <a:pPr indent="-431800" lvl="0" marL="609600" marR="0" rtl="0" algn="l">
              <a:lnSpc>
                <a:spcPct val="100000"/>
              </a:lnSpc>
              <a:spcBef>
                <a:spcPts val="0"/>
              </a:spcBef>
              <a:spcAft>
                <a:spcPts val="0"/>
              </a:spcAft>
              <a:buClr>
                <a:srgbClr val="000000"/>
              </a:buClr>
              <a:buSzPts val="2000"/>
              <a:buFont typeface="Noto Sans Symbols"/>
              <a:buChar char="❖"/>
            </a:pPr>
            <a:r>
              <a:rPr b="0" i="0" lang="en-GB" sz="2000" u="none" cap="none" strike="noStrike">
                <a:solidFill>
                  <a:srgbClr val="000000"/>
                </a:solidFill>
                <a:latin typeface="Arial"/>
                <a:ea typeface="Arial"/>
                <a:cs typeface="Arial"/>
                <a:sym typeface="Arial"/>
              </a:rPr>
              <a:t>Targeted observations per user requests</a:t>
            </a:r>
            <a:endParaRPr b="0" i="0" sz="2000" u="none" cap="none" strike="noStrike">
              <a:solidFill>
                <a:srgbClr val="000000"/>
              </a:solidFill>
              <a:latin typeface="Arial"/>
              <a:ea typeface="Arial"/>
              <a:cs typeface="Arial"/>
              <a:sym typeface="Arial"/>
            </a:endParaRPr>
          </a:p>
          <a:p>
            <a:pPr indent="-431800" lvl="0" marL="609600" marR="0" rtl="0" algn="l">
              <a:lnSpc>
                <a:spcPct val="100000"/>
              </a:lnSpc>
              <a:spcBef>
                <a:spcPts val="0"/>
              </a:spcBef>
              <a:spcAft>
                <a:spcPts val="0"/>
              </a:spcAft>
              <a:buClr>
                <a:srgbClr val="000000"/>
              </a:buClr>
              <a:buSzPts val="2000"/>
              <a:buFont typeface="Noto Sans Symbols"/>
              <a:buChar char="❖"/>
            </a:pPr>
            <a:r>
              <a:rPr b="0" i="0" lang="en-GB" sz="2000" u="none" cap="none" strike="noStrike">
                <a:solidFill>
                  <a:srgbClr val="000000"/>
                </a:solidFill>
                <a:latin typeface="Arial"/>
                <a:ea typeface="Arial"/>
                <a:cs typeface="Arial"/>
                <a:sym typeface="Arial"/>
              </a:rPr>
              <a:t>Strategic background observation plans - </a:t>
            </a:r>
            <a:r>
              <a:rPr b="1" i="0" lang="en-GB" sz="2000" u="none" cap="none" strike="noStrike">
                <a:solidFill>
                  <a:srgbClr val="000000"/>
                </a:solidFill>
                <a:latin typeface="Arial"/>
                <a:ea typeface="Arial"/>
                <a:cs typeface="Arial"/>
                <a:sym typeface="Arial"/>
              </a:rPr>
              <a:t>probably not</a:t>
            </a:r>
            <a:endParaRPr b="1" i="0" sz="20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pic>
        <p:nvPicPr>
          <p:cNvPr id="239" name="Google Shape;239;p29"/>
          <p:cNvPicPr preferRelativeResize="0"/>
          <p:nvPr/>
        </p:nvPicPr>
        <p:blipFill rotWithShape="1">
          <a:blip r:embed="rId8">
            <a:alphaModFix/>
          </a:blip>
          <a:srcRect b="0" l="0" r="0" t="0"/>
          <a:stretch/>
        </p:blipFill>
        <p:spPr>
          <a:xfrm>
            <a:off x="7920549" y="1941900"/>
            <a:ext cx="340825" cy="1681404"/>
          </a:xfrm>
          <a:prstGeom prst="rect">
            <a:avLst/>
          </a:prstGeom>
          <a:noFill/>
          <a:ln>
            <a:noFill/>
          </a:ln>
        </p:spPr>
      </p:pic>
      <p:pic>
        <p:nvPicPr>
          <p:cNvPr id="240" name="Google Shape;240;p29"/>
          <p:cNvPicPr preferRelativeResize="0"/>
          <p:nvPr/>
        </p:nvPicPr>
        <p:blipFill rotWithShape="1">
          <a:blip r:embed="rId9">
            <a:alphaModFix/>
          </a:blip>
          <a:srcRect b="0" l="0" r="0" t="0"/>
          <a:stretch/>
        </p:blipFill>
        <p:spPr>
          <a:xfrm>
            <a:off x="267464" y="1516166"/>
            <a:ext cx="401300" cy="25257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0"/>
          <p:cNvSpPr txBox="1"/>
          <p:nvPr>
            <p:ph type="title"/>
          </p:nvPr>
        </p:nvSpPr>
        <p:spPr>
          <a:xfrm>
            <a:off x="164775" y="277472"/>
            <a:ext cx="9387000" cy="5649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sz="3200"/>
              <a:t>Commercial SAR – SEO Assessment</a:t>
            </a:r>
            <a:endParaRPr sz="3200"/>
          </a:p>
        </p:txBody>
      </p:sp>
      <p:grpSp>
        <p:nvGrpSpPr>
          <p:cNvPr id="246" name="Google Shape;246;p30"/>
          <p:cNvGrpSpPr/>
          <p:nvPr/>
        </p:nvGrpSpPr>
        <p:grpSpPr>
          <a:xfrm>
            <a:off x="9857229" y="4302140"/>
            <a:ext cx="2150667" cy="2156034"/>
            <a:chOff x="9821650" y="4031450"/>
            <a:chExt cx="2221075" cy="2236550"/>
          </a:xfrm>
        </p:grpSpPr>
        <p:pic>
          <p:nvPicPr>
            <p:cNvPr id="247" name="Google Shape;247;p30"/>
            <p:cNvPicPr preferRelativeResize="0"/>
            <p:nvPr/>
          </p:nvPicPr>
          <p:blipFill rotWithShape="1">
            <a:blip r:embed="rId3">
              <a:alphaModFix/>
            </a:blip>
            <a:srcRect b="0" l="0" r="0" t="0"/>
            <a:stretch/>
          </p:blipFill>
          <p:spPr>
            <a:xfrm>
              <a:off x="9821650" y="4031450"/>
              <a:ext cx="2221073" cy="2225450"/>
            </a:xfrm>
            <a:prstGeom prst="rect">
              <a:avLst/>
            </a:prstGeom>
            <a:noFill/>
            <a:ln>
              <a:noFill/>
            </a:ln>
          </p:spPr>
        </p:pic>
        <p:sp>
          <p:nvSpPr>
            <p:cNvPr id="248" name="Google Shape;248;p30"/>
            <p:cNvSpPr txBox="1"/>
            <p:nvPr/>
          </p:nvSpPr>
          <p:spPr>
            <a:xfrm>
              <a:off x="10678025" y="5961400"/>
              <a:ext cx="1364700" cy="306600"/>
            </a:xfrm>
            <a:prstGeom prst="rect">
              <a:avLst/>
            </a:prstGeom>
            <a:noFill/>
            <a:ln>
              <a:noFill/>
            </a:ln>
          </p:spPr>
          <p:txBody>
            <a:bodyPr anchorCtr="0" anchor="t" bIns="91425" lIns="91425" spcFirstLastPara="1" rIns="91425" wrap="square" tIns="91425">
              <a:spAutoFit/>
            </a:bodyPr>
            <a:lstStyle/>
            <a:p>
              <a:pPr indent="0" lvl="0" marL="0" marR="0" rtl="0" algn="r">
                <a:lnSpc>
                  <a:spcPct val="90000"/>
                </a:lnSpc>
                <a:spcBef>
                  <a:spcPts val="1000"/>
                </a:spcBef>
                <a:spcAft>
                  <a:spcPts val="0"/>
                </a:spcAft>
                <a:buClr>
                  <a:srgbClr val="000000"/>
                </a:buClr>
                <a:buSzPts val="800"/>
                <a:buFont typeface="Arial"/>
                <a:buNone/>
              </a:pPr>
              <a:r>
                <a:rPr b="0" i="0" lang="en-GB" sz="800" u="none" cap="none" strike="noStrike">
                  <a:solidFill>
                    <a:srgbClr val="FFFFFF"/>
                  </a:solidFill>
                  <a:latin typeface="Arial"/>
                  <a:ea typeface="Arial"/>
                  <a:cs typeface="Arial"/>
                  <a:sym typeface="Arial"/>
                </a:rPr>
                <a:t>Image credit: Umbra</a:t>
              </a:r>
              <a:endParaRPr b="0" i="0" sz="100" u="none" cap="none" strike="noStrike">
                <a:solidFill>
                  <a:srgbClr val="FFFFFF"/>
                </a:solidFill>
                <a:latin typeface="Arial"/>
                <a:ea typeface="Arial"/>
                <a:cs typeface="Arial"/>
                <a:sym typeface="Arial"/>
              </a:endParaRPr>
            </a:p>
          </p:txBody>
        </p:sp>
      </p:grpSp>
      <p:grpSp>
        <p:nvGrpSpPr>
          <p:cNvPr id="249" name="Google Shape;249;p30"/>
          <p:cNvGrpSpPr/>
          <p:nvPr/>
        </p:nvGrpSpPr>
        <p:grpSpPr>
          <a:xfrm>
            <a:off x="7480945" y="4307494"/>
            <a:ext cx="2221163" cy="2145334"/>
            <a:chOff x="9849750" y="1044200"/>
            <a:chExt cx="2296250" cy="2225450"/>
          </a:xfrm>
        </p:grpSpPr>
        <p:pic>
          <p:nvPicPr>
            <p:cNvPr id="250" name="Google Shape;250;p30"/>
            <p:cNvPicPr preferRelativeResize="0"/>
            <p:nvPr/>
          </p:nvPicPr>
          <p:blipFill rotWithShape="1">
            <a:blip r:embed="rId4">
              <a:alphaModFix/>
            </a:blip>
            <a:srcRect b="0" l="0" r="32736" t="0"/>
            <a:stretch/>
          </p:blipFill>
          <p:spPr>
            <a:xfrm>
              <a:off x="9849750" y="1044200"/>
              <a:ext cx="2296249" cy="2225450"/>
            </a:xfrm>
            <a:prstGeom prst="rect">
              <a:avLst/>
            </a:prstGeom>
            <a:noFill/>
            <a:ln>
              <a:noFill/>
            </a:ln>
          </p:spPr>
        </p:pic>
        <p:sp>
          <p:nvSpPr>
            <p:cNvPr id="251" name="Google Shape;251;p30"/>
            <p:cNvSpPr txBox="1"/>
            <p:nvPr/>
          </p:nvSpPr>
          <p:spPr>
            <a:xfrm>
              <a:off x="10781300" y="2959050"/>
              <a:ext cx="1364700" cy="306600"/>
            </a:xfrm>
            <a:prstGeom prst="rect">
              <a:avLst/>
            </a:prstGeom>
            <a:noFill/>
            <a:ln>
              <a:noFill/>
            </a:ln>
          </p:spPr>
          <p:txBody>
            <a:bodyPr anchorCtr="0" anchor="t" bIns="91425" lIns="91425" spcFirstLastPara="1" rIns="91425" wrap="square" tIns="91425">
              <a:spAutoFit/>
            </a:bodyPr>
            <a:lstStyle/>
            <a:p>
              <a:pPr indent="0" lvl="0" marL="0" marR="0" rtl="0" algn="r">
                <a:lnSpc>
                  <a:spcPct val="90000"/>
                </a:lnSpc>
                <a:spcBef>
                  <a:spcPts val="1000"/>
                </a:spcBef>
                <a:spcAft>
                  <a:spcPts val="0"/>
                </a:spcAft>
                <a:buClr>
                  <a:srgbClr val="000000"/>
                </a:buClr>
                <a:buSzPts val="800"/>
                <a:buFont typeface="Arial"/>
                <a:buNone/>
              </a:pPr>
              <a:r>
                <a:rPr b="0" i="0" lang="en-GB" sz="800" u="none" cap="none" strike="noStrike">
                  <a:solidFill>
                    <a:srgbClr val="FFFFFF"/>
                  </a:solidFill>
                  <a:latin typeface="Arial"/>
                  <a:ea typeface="Arial"/>
                  <a:cs typeface="Arial"/>
                  <a:sym typeface="Arial"/>
                </a:rPr>
                <a:t>Image credit: Capella  </a:t>
              </a:r>
              <a:endParaRPr b="0" i="0" sz="100" u="none" cap="none" strike="noStrike">
                <a:solidFill>
                  <a:srgbClr val="FFFFFF"/>
                </a:solidFill>
                <a:latin typeface="Arial"/>
                <a:ea typeface="Arial"/>
                <a:cs typeface="Arial"/>
                <a:sym typeface="Arial"/>
              </a:endParaRPr>
            </a:p>
          </p:txBody>
        </p:sp>
      </p:grpSp>
      <p:grpSp>
        <p:nvGrpSpPr>
          <p:cNvPr id="252" name="Google Shape;252;p30"/>
          <p:cNvGrpSpPr/>
          <p:nvPr/>
        </p:nvGrpSpPr>
        <p:grpSpPr>
          <a:xfrm>
            <a:off x="2660850" y="4302144"/>
            <a:ext cx="2221187" cy="2156034"/>
            <a:chOff x="0" y="1044200"/>
            <a:chExt cx="2296275" cy="2236550"/>
          </a:xfrm>
        </p:grpSpPr>
        <p:pic>
          <p:nvPicPr>
            <p:cNvPr id="253" name="Google Shape;253;p30"/>
            <p:cNvPicPr preferRelativeResize="0"/>
            <p:nvPr/>
          </p:nvPicPr>
          <p:blipFill rotWithShape="1">
            <a:blip r:embed="rId5">
              <a:alphaModFix/>
            </a:blip>
            <a:srcRect b="0" l="0" r="0" t="0"/>
            <a:stretch/>
          </p:blipFill>
          <p:spPr>
            <a:xfrm>
              <a:off x="0" y="1044200"/>
              <a:ext cx="2296250" cy="2225447"/>
            </a:xfrm>
            <a:prstGeom prst="rect">
              <a:avLst/>
            </a:prstGeom>
            <a:noFill/>
            <a:ln>
              <a:noFill/>
            </a:ln>
          </p:spPr>
        </p:pic>
        <p:sp>
          <p:nvSpPr>
            <p:cNvPr id="254" name="Google Shape;254;p30"/>
            <p:cNvSpPr txBox="1"/>
            <p:nvPr/>
          </p:nvSpPr>
          <p:spPr>
            <a:xfrm>
              <a:off x="931575" y="2974150"/>
              <a:ext cx="1364700" cy="306600"/>
            </a:xfrm>
            <a:prstGeom prst="rect">
              <a:avLst/>
            </a:prstGeom>
            <a:noFill/>
            <a:ln>
              <a:noFill/>
            </a:ln>
          </p:spPr>
          <p:txBody>
            <a:bodyPr anchorCtr="0" anchor="t" bIns="91425" lIns="91425" spcFirstLastPara="1" rIns="91425" wrap="square" tIns="91425">
              <a:spAutoFit/>
            </a:bodyPr>
            <a:lstStyle/>
            <a:p>
              <a:pPr indent="0" lvl="0" marL="0" marR="0" rtl="0" algn="r">
                <a:lnSpc>
                  <a:spcPct val="90000"/>
                </a:lnSpc>
                <a:spcBef>
                  <a:spcPts val="1000"/>
                </a:spcBef>
                <a:spcAft>
                  <a:spcPts val="0"/>
                </a:spcAft>
                <a:buClr>
                  <a:srgbClr val="000000"/>
                </a:buClr>
                <a:buSzPts val="800"/>
                <a:buFont typeface="Arial"/>
                <a:buNone/>
              </a:pPr>
              <a:r>
                <a:rPr b="0" i="0" lang="en-GB" sz="800" u="none" cap="none" strike="noStrike">
                  <a:solidFill>
                    <a:srgbClr val="FFFFFF"/>
                  </a:solidFill>
                  <a:latin typeface="Arial"/>
                  <a:ea typeface="Arial"/>
                  <a:cs typeface="Arial"/>
                  <a:sym typeface="Arial"/>
                </a:rPr>
                <a:t>Image credit: iQPS</a:t>
              </a:r>
              <a:endParaRPr b="0" i="0" sz="100" u="none" cap="none" strike="noStrike">
                <a:solidFill>
                  <a:srgbClr val="FFFFFF"/>
                </a:solidFill>
                <a:latin typeface="Arial"/>
                <a:ea typeface="Arial"/>
                <a:cs typeface="Arial"/>
                <a:sym typeface="Arial"/>
              </a:endParaRPr>
            </a:p>
          </p:txBody>
        </p:sp>
      </p:grpSp>
      <p:grpSp>
        <p:nvGrpSpPr>
          <p:cNvPr id="255" name="Google Shape;255;p30"/>
          <p:cNvGrpSpPr/>
          <p:nvPr/>
        </p:nvGrpSpPr>
        <p:grpSpPr>
          <a:xfrm>
            <a:off x="200500" y="4307463"/>
            <a:ext cx="2321850" cy="2145400"/>
            <a:chOff x="0" y="3376925"/>
            <a:chExt cx="2321850" cy="2145400"/>
          </a:xfrm>
        </p:grpSpPr>
        <p:pic>
          <p:nvPicPr>
            <p:cNvPr id="256" name="Google Shape;256;p30"/>
            <p:cNvPicPr preferRelativeResize="0"/>
            <p:nvPr/>
          </p:nvPicPr>
          <p:blipFill rotWithShape="1">
            <a:blip r:embed="rId6">
              <a:alphaModFix/>
            </a:blip>
            <a:srcRect b="0" l="0" r="0" t="0"/>
            <a:stretch/>
          </p:blipFill>
          <p:spPr>
            <a:xfrm>
              <a:off x="0" y="3376925"/>
              <a:ext cx="2296250" cy="2145388"/>
            </a:xfrm>
            <a:prstGeom prst="rect">
              <a:avLst/>
            </a:prstGeom>
            <a:noFill/>
            <a:ln>
              <a:noFill/>
            </a:ln>
          </p:spPr>
        </p:pic>
        <p:sp>
          <p:nvSpPr>
            <p:cNvPr id="257" name="Google Shape;257;p30"/>
            <p:cNvSpPr txBox="1"/>
            <p:nvPr/>
          </p:nvSpPr>
          <p:spPr>
            <a:xfrm>
              <a:off x="957150" y="5226825"/>
              <a:ext cx="1364700" cy="295500"/>
            </a:xfrm>
            <a:prstGeom prst="rect">
              <a:avLst/>
            </a:prstGeom>
            <a:noFill/>
            <a:ln>
              <a:noFill/>
            </a:ln>
          </p:spPr>
          <p:txBody>
            <a:bodyPr anchorCtr="0" anchor="t" bIns="91425" lIns="91425" spcFirstLastPara="1" rIns="91425" wrap="square" tIns="91425">
              <a:spAutoFit/>
            </a:bodyPr>
            <a:lstStyle/>
            <a:p>
              <a:pPr indent="0" lvl="0" marL="0" marR="0" rtl="0" algn="r">
                <a:lnSpc>
                  <a:spcPct val="90000"/>
                </a:lnSpc>
                <a:spcBef>
                  <a:spcPts val="1000"/>
                </a:spcBef>
                <a:spcAft>
                  <a:spcPts val="0"/>
                </a:spcAft>
                <a:buClr>
                  <a:srgbClr val="000000"/>
                </a:buClr>
                <a:buSzPts val="800"/>
                <a:buFont typeface="Arial"/>
                <a:buNone/>
              </a:pPr>
              <a:r>
                <a:rPr b="0" i="0" lang="en-GB" sz="800" u="none" cap="none" strike="noStrike">
                  <a:solidFill>
                    <a:srgbClr val="FFFFFF"/>
                  </a:solidFill>
                  <a:latin typeface="Arial"/>
                  <a:ea typeface="Arial"/>
                  <a:cs typeface="Arial"/>
                  <a:sym typeface="Arial"/>
                </a:rPr>
                <a:t>Image credit: Synspective</a:t>
              </a:r>
              <a:endParaRPr b="0" i="0" sz="100" u="none" cap="none" strike="noStrike">
                <a:solidFill>
                  <a:srgbClr val="FFFFFF"/>
                </a:solidFill>
                <a:latin typeface="Arial"/>
                <a:ea typeface="Arial"/>
                <a:cs typeface="Arial"/>
                <a:sym typeface="Arial"/>
              </a:endParaRPr>
            </a:p>
          </p:txBody>
        </p:sp>
      </p:grpSp>
      <p:grpSp>
        <p:nvGrpSpPr>
          <p:cNvPr id="258" name="Google Shape;258;p30"/>
          <p:cNvGrpSpPr/>
          <p:nvPr/>
        </p:nvGrpSpPr>
        <p:grpSpPr>
          <a:xfrm>
            <a:off x="5020521" y="4302158"/>
            <a:ext cx="2321924" cy="2156016"/>
            <a:chOff x="7248325" y="1044200"/>
            <a:chExt cx="2418167" cy="2225450"/>
          </a:xfrm>
        </p:grpSpPr>
        <p:pic>
          <p:nvPicPr>
            <p:cNvPr id="259" name="Google Shape;259;p30"/>
            <p:cNvPicPr preferRelativeResize="0"/>
            <p:nvPr/>
          </p:nvPicPr>
          <p:blipFill rotWithShape="1">
            <a:blip r:embed="rId7">
              <a:alphaModFix/>
            </a:blip>
            <a:srcRect b="0" l="0" r="0" t="0"/>
            <a:stretch/>
          </p:blipFill>
          <p:spPr>
            <a:xfrm>
              <a:off x="7248325" y="1044200"/>
              <a:ext cx="2418167" cy="2225450"/>
            </a:xfrm>
            <a:prstGeom prst="rect">
              <a:avLst/>
            </a:prstGeom>
            <a:noFill/>
            <a:ln>
              <a:noFill/>
            </a:ln>
          </p:spPr>
        </p:pic>
        <p:sp>
          <p:nvSpPr>
            <p:cNvPr id="260" name="Google Shape;260;p30"/>
            <p:cNvSpPr txBox="1"/>
            <p:nvPr/>
          </p:nvSpPr>
          <p:spPr>
            <a:xfrm>
              <a:off x="8263275" y="2959050"/>
              <a:ext cx="1364700" cy="305100"/>
            </a:xfrm>
            <a:prstGeom prst="rect">
              <a:avLst/>
            </a:prstGeom>
            <a:noFill/>
            <a:ln>
              <a:noFill/>
            </a:ln>
          </p:spPr>
          <p:txBody>
            <a:bodyPr anchorCtr="0" anchor="t" bIns="91425" lIns="91425" spcFirstLastPara="1" rIns="91425" wrap="square" tIns="91425">
              <a:spAutoFit/>
            </a:bodyPr>
            <a:lstStyle/>
            <a:p>
              <a:pPr indent="0" lvl="0" marL="0" marR="0" rtl="0" algn="r">
                <a:lnSpc>
                  <a:spcPct val="90000"/>
                </a:lnSpc>
                <a:spcBef>
                  <a:spcPts val="1000"/>
                </a:spcBef>
                <a:spcAft>
                  <a:spcPts val="0"/>
                </a:spcAft>
                <a:buClr>
                  <a:srgbClr val="000000"/>
                </a:buClr>
                <a:buSzPts val="800"/>
                <a:buFont typeface="Arial"/>
                <a:buNone/>
              </a:pPr>
              <a:r>
                <a:rPr b="0" i="0" lang="en-GB" sz="800" u="none" cap="none" strike="noStrike">
                  <a:solidFill>
                    <a:srgbClr val="FFFFFF"/>
                  </a:solidFill>
                  <a:latin typeface="Arial"/>
                  <a:ea typeface="Arial"/>
                  <a:cs typeface="Arial"/>
                  <a:sym typeface="Arial"/>
                </a:rPr>
                <a:t>Image credit: ICEYE  </a:t>
              </a:r>
              <a:endParaRPr b="0" i="0" sz="100" u="none" cap="none" strike="noStrike">
                <a:solidFill>
                  <a:srgbClr val="FFFFFF"/>
                </a:solidFill>
                <a:latin typeface="Arial"/>
                <a:ea typeface="Arial"/>
                <a:cs typeface="Arial"/>
                <a:sym typeface="Arial"/>
              </a:endParaRPr>
            </a:p>
          </p:txBody>
        </p:sp>
      </p:grpSp>
      <p:sp>
        <p:nvSpPr>
          <p:cNvPr id="261" name="Google Shape;261;p30"/>
          <p:cNvSpPr txBox="1"/>
          <p:nvPr/>
        </p:nvSpPr>
        <p:spPr>
          <a:xfrm>
            <a:off x="218972" y="940844"/>
            <a:ext cx="7280400" cy="3145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2400"/>
              <a:buFont typeface="Arial"/>
              <a:buNone/>
            </a:pPr>
            <a:r>
              <a:rPr b="0" i="0" lang="en-GB" sz="2400" u="none" cap="none" strike="noStrike">
                <a:solidFill>
                  <a:srgbClr val="000000"/>
                </a:solidFill>
                <a:latin typeface="Arial"/>
                <a:ea typeface="Arial"/>
                <a:cs typeface="Arial"/>
                <a:sym typeface="Arial"/>
              </a:rPr>
              <a:t>SEO assessment (sample data)</a:t>
            </a:r>
            <a:endParaRPr b="0" i="0" sz="2400" u="none" cap="none" strike="noStrike">
              <a:solidFill>
                <a:srgbClr val="000000"/>
              </a:solidFill>
              <a:latin typeface="Arial"/>
              <a:ea typeface="Arial"/>
              <a:cs typeface="Arial"/>
              <a:sym typeface="Arial"/>
            </a:endParaRPr>
          </a:p>
          <a:p>
            <a:pPr indent="-431800" lvl="0" marL="609600" marR="0" rtl="0" algn="l">
              <a:lnSpc>
                <a:spcPct val="100000"/>
              </a:lnSpc>
              <a:spcBef>
                <a:spcPts val="1000"/>
              </a:spcBef>
              <a:spcAft>
                <a:spcPts val="0"/>
              </a:spcAft>
              <a:buClr>
                <a:srgbClr val="000000"/>
              </a:buClr>
              <a:buSzPts val="2000"/>
              <a:buFont typeface="Noto Sans Symbols"/>
              <a:buChar char="❖"/>
            </a:pPr>
            <a:r>
              <a:rPr b="0" i="0" lang="en-GB" sz="2000" u="none" cap="none" strike="noStrike">
                <a:solidFill>
                  <a:srgbClr val="000000"/>
                </a:solidFill>
                <a:latin typeface="Arial"/>
                <a:ea typeface="Arial"/>
                <a:cs typeface="Arial"/>
                <a:sym typeface="Arial"/>
              </a:rPr>
              <a:t>Data quality</a:t>
            </a:r>
            <a:endParaRPr b="0" i="0" sz="2000" u="none" cap="none" strike="noStrike">
              <a:solidFill>
                <a:srgbClr val="000000"/>
              </a:solidFill>
              <a:latin typeface="Arial"/>
              <a:ea typeface="Arial"/>
              <a:cs typeface="Arial"/>
              <a:sym typeface="Arial"/>
            </a:endParaRPr>
          </a:p>
          <a:p>
            <a:pPr indent="-431800" lvl="1" marL="1219200" marR="0" rtl="0" algn="l">
              <a:lnSpc>
                <a:spcPct val="100000"/>
              </a:lnSpc>
              <a:spcBef>
                <a:spcPts val="0"/>
              </a:spcBef>
              <a:spcAft>
                <a:spcPts val="0"/>
              </a:spcAft>
              <a:buClr>
                <a:srgbClr val="000000"/>
              </a:buClr>
              <a:buSzPts val="2000"/>
              <a:buFont typeface="Noto Sans Symbols"/>
              <a:buChar char="▪"/>
            </a:pPr>
            <a:r>
              <a:rPr b="0" i="0" lang="en-GB" sz="2000" u="none" cap="none" strike="noStrike">
                <a:solidFill>
                  <a:srgbClr val="000000"/>
                </a:solidFill>
                <a:latin typeface="Arial"/>
                <a:ea typeface="Arial"/>
                <a:cs typeface="Arial"/>
                <a:sym typeface="Arial"/>
              </a:rPr>
              <a:t>Geometry, Radiometry</a:t>
            </a:r>
            <a:endParaRPr b="0" i="0" sz="2000" u="none" cap="none" strike="noStrike">
              <a:solidFill>
                <a:srgbClr val="000000"/>
              </a:solidFill>
              <a:latin typeface="Arial"/>
              <a:ea typeface="Arial"/>
              <a:cs typeface="Arial"/>
              <a:sym typeface="Arial"/>
            </a:endParaRPr>
          </a:p>
          <a:p>
            <a:pPr indent="-431800" lvl="0" marL="609600" marR="0" rtl="0" algn="l">
              <a:lnSpc>
                <a:spcPct val="100000"/>
              </a:lnSpc>
              <a:spcBef>
                <a:spcPts val="0"/>
              </a:spcBef>
              <a:spcAft>
                <a:spcPts val="0"/>
              </a:spcAft>
              <a:buClr>
                <a:srgbClr val="000000"/>
              </a:buClr>
              <a:buSzPts val="2000"/>
              <a:buFont typeface="Noto Sans Symbols"/>
              <a:buChar char="❖"/>
            </a:pPr>
            <a:r>
              <a:rPr b="0" i="0" lang="en-GB" sz="2000" u="none" cap="none" strike="noStrike">
                <a:solidFill>
                  <a:srgbClr val="000000"/>
                </a:solidFill>
                <a:latin typeface="Arial"/>
                <a:ea typeface="Arial"/>
                <a:cs typeface="Arial"/>
                <a:sym typeface="Arial"/>
              </a:rPr>
              <a:t>User friendliness</a:t>
            </a:r>
            <a:endParaRPr b="0" i="0" sz="2000" u="none" cap="none" strike="noStrike">
              <a:solidFill>
                <a:srgbClr val="000000"/>
              </a:solidFill>
              <a:latin typeface="Arial"/>
              <a:ea typeface="Arial"/>
              <a:cs typeface="Arial"/>
              <a:sym typeface="Arial"/>
            </a:endParaRPr>
          </a:p>
          <a:p>
            <a:pPr indent="-431800" lvl="1" marL="1219200" marR="0" rtl="0" algn="l">
              <a:lnSpc>
                <a:spcPct val="100000"/>
              </a:lnSpc>
              <a:spcBef>
                <a:spcPts val="0"/>
              </a:spcBef>
              <a:spcAft>
                <a:spcPts val="0"/>
              </a:spcAft>
              <a:buClr>
                <a:srgbClr val="000000"/>
              </a:buClr>
              <a:buSzPts val="2000"/>
              <a:buFont typeface="Noto Sans Symbols"/>
              <a:buChar char="▪"/>
            </a:pPr>
            <a:r>
              <a:rPr b="0" i="0" lang="en-GB" sz="2000" u="none" cap="none" strike="noStrike">
                <a:solidFill>
                  <a:srgbClr val="000000"/>
                </a:solidFill>
                <a:latin typeface="Arial"/>
                <a:ea typeface="Arial"/>
                <a:cs typeface="Arial"/>
                <a:sym typeface="Arial"/>
              </a:rPr>
              <a:t>Product levels</a:t>
            </a:r>
            <a:endParaRPr b="0" i="0" sz="2000" u="none" cap="none" strike="noStrike">
              <a:solidFill>
                <a:srgbClr val="000000"/>
              </a:solidFill>
              <a:latin typeface="Arial"/>
              <a:ea typeface="Arial"/>
              <a:cs typeface="Arial"/>
              <a:sym typeface="Arial"/>
            </a:endParaRPr>
          </a:p>
          <a:p>
            <a:pPr indent="-431800" lvl="1" marL="1219200" marR="0" rtl="0" algn="l">
              <a:lnSpc>
                <a:spcPct val="100000"/>
              </a:lnSpc>
              <a:spcBef>
                <a:spcPts val="0"/>
              </a:spcBef>
              <a:spcAft>
                <a:spcPts val="0"/>
              </a:spcAft>
              <a:buClr>
                <a:srgbClr val="000000"/>
              </a:buClr>
              <a:buSzPts val="2000"/>
              <a:buFont typeface="Noto Sans Symbols"/>
              <a:buChar char="▪"/>
            </a:pPr>
            <a:r>
              <a:rPr b="0" i="0" lang="en-GB" sz="2000" u="none" cap="none" strike="noStrike">
                <a:solidFill>
                  <a:srgbClr val="000000"/>
                </a:solidFill>
                <a:latin typeface="Arial"/>
                <a:ea typeface="Arial"/>
                <a:cs typeface="Arial"/>
                <a:sym typeface="Arial"/>
              </a:rPr>
              <a:t>Documentation</a:t>
            </a:r>
            <a:endParaRPr b="0" i="0" sz="2000" u="none" cap="none" strike="noStrike">
              <a:solidFill>
                <a:srgbClr val="000000"/>
              </a:solidFill>
              <a:latin typeface="Arial"/>
              <a:ea typeface="Arial"/>
              <a:cs typeface="Arial"/>
              <a:sym typeface="Arial"/>
            </a:endParaRPr>
          </a:p>
          <a:p>
            <a:pPr indent="-431800" lvl="0" marL="609600" marR="0" rtl="0" algn="l">
              <a:lnSpc>
                <a:spcPct val="100000"/>
              </a:lnSpc>
              <a:spcBef>
                <a:spcPts val="0"/>
              </a:spcBef>
              <a:spcAft>
                <a:spcPts val="0"/>
              </a:spcAft>
              <a:buClr>
                <a:srgbClr val="000000"/>
              </a:buClr>
              <a:buSzPts val="2000"/>
              <a:buFont typeface="Noto Sans Symbols"/>
              <a:buChar char="❖"/>
            </a:pPr>
            <a:r>
              <a:rPr b="0" i="0" lang="en-GB" sz="2000" u="none" cap="none" strike="noStrike">
                <a:solidFill>
                  <a:srgbClr val="000000"/>
                </a:solidFill>
                <a:latin typeface="Arial"/>
                <a:ea typeface="Arial"/>
                <a:cs typeface="Arial"/>
                <a:sym typeface="Arial"/>
              </a:rPr>
              <a:t>Data accessibility</a:t>
            </a:r>
            <a:endParaRPr b="0" i="0" sz="2000" u="none" cap="none" strike="noStrike">
              <a:solidFill>
                <a:srgbClr val="000000"/>
              </a:solidFill>
              <a:latin typeface="Arial"/>
              <a:ea typeface="Arial"/>
              <a:cs typeface="Arial"/>
              <a:sym typeface="Arial"/>
            </a:endParaRPr>
          </a:p>
          <a:p>
            <a:pPr indent="-431800" lvl="1" marL="1219200" marR="0" rtl="0" algn="l">
              <a:lnSpc>
                <a:spcPct val="100000"/>
              </a:lnSpc>
              <a:spcBef>
                <a:spcPts val="0"/>
              </a:spcBef>
              <a:spcAft>
                <a:spcPts val="0"/>
              </a:spcAft>
              <a:buClr>
                <a:srgbClr val="000000"/>
              </a:buClr>
              <a:buSzPts val="2000"/>
              <a:buFont typeface="Noto Sans Symbols"/>
              <a:buChar char="▪"/>
            </a:pPr>
            <a:r>
              <a:rPr b="0" i="0" lang="en-GB" sz="2000" u="none" cap="none" strike="noStrike">
                <a:solidFill>
                  <a:srgbClr val="000000"/>
                </a:solidFill>
                <a:latin typeface="Arial"/>
                <a:ea typeface="Arial"/>
                <a:cs typeface="Arial"/>
                <a:sym typeface="Arial"/>
              </a:rPr>
              <a:t>Sample data</a:t>
            </a:r>
            <a:endParaRPr b="0" i="0" sz="2000" u="none" cap="none" strike="noStrike">
              <a:solidFill>
                <a:srgbClr val="000000"/>
              </a:solidFill>
              <a:latin typeface="Arial"/>
              <a:ea typeface="Arial"/>
              <a:cs typeface="Arial"/>
              <a:sym typeface="Arial"/>
            </a:endParaRPr>
          </a:p>
          <a:p>
            <a:pPr indent="-431800" lvl="1" marL="1219200" marR="0" rtl="0" algn="l">
              <a:lnSpc>
                <a:spcPct val="100000"/>
              </a:lnSpc>
              <a:spcBef>
                <a:spcPts val="0"/>
              </a:spcBef>
              <a:spcAft>
                <a:spcPts val="0"/>
              </a:spcAft>
              <a:buClr>
                <a:srgbClr val="000000"/>
              </a:buClr>
              <a:buSzPts val="2000"/>
              <a:buFont typeface="Noto Sans Symbols"/>
              <a:buChar char="▪"/>
            </a:pPr>
            <a:r>
              <a:rPr b="0" i="0" lang="en-GB" sz="2000" u="none" cap="none" strike="noStrike">
                <a:solidFill>
                  <a:srgbClr val="000000"/>
                </a:solidFill>
                <a:latin typeface="Arial"/>
                <a:ea typeface="Arial"/>
                <a:cs typeface="Arial"/>
                <a:sym typeface="Arial"/>
              </a:rPr>
              <a:t>Data for purchase</a:t>
            </a:r>
            <a:endParaRPr b="0" i="0" sz="2000" u="none" cap="none" strike="noStrike">
              <a:solidFill>
                <a:srgbClr val="000000"/>
              </a:solidFill>
              <a:latin typeface="Arial"/>
              <a:ea typeface="Arial"/>
              <a:cs typeface="Arial"/>
              <a:sym typeface="Arial"/>
            </a:endParaRPr>
          </a:p>
        </p:txBody>
      </p:sp>
      <p:sp>
        <p:nvSpPr>
          <p:cNvPr id="262" name="Google Shape;262;p30"/>
          <p:cNvSpPr txBox="1"/>
          <p:nvPr/>
        </p:nvSpPr>
        <p:spPr>
          <a:xfrm>
            <a:off x="5256392" y="1411991"/>
            <a:ext cx="6687000" cy="2745000"/>
          </a:xfrm>
          <a:prstGeom prst="rect">
            <a:avLst/>
          </a:prstGeom>
          <a:noFill/>
          <a:ln>
            <a:noFill/>
          </a:ln>
        </p:spPr>
        <p:txBody>
          <a:bodyPr anchorCtr="0" anchor="t" bIns="91425" lIns="91425" spcFirstLastPara="1" rIns="91425" wrap="square" tIns="91425">
            <a:spAutoFit/>
          </a:bodyPr>
          <a:lstStyle/>
          <a:p>
            <a:pPr indent="-431800" lvl="0" marL="609600" marR="0" rtl="0" algn="l">
              <a:lnSpc>
                <a:spcPct val="100000"/>
              </a:lnSpc>
              <a:spcBef>
                <a:spcPts val="1000"/>
              </a:spcBef>
              <a:spcAft>
                <a:spcPts val="0"/>
              </a:spcAft>
              <a:buClr>
                <a:srgbClr val="000000"/>
              </a:buClr>
              <a:buSzPts val="2000"/>
              <a:buFont typeface="Noto Sans Symbols"/>
              <a:buChar char="❖"/>
            </a:pPr>
            <a:r>
              <a:rPr b="0" i="0" lang="en-GB" sz="2000" u="none" cap="none" strike="noStrike">
                <a:solidFill>
                  <a:srgbClr val="000000"/>
                </a:solidFill>
                <a:latin typeface="Arial"/>
                <a:ea typeface="Arial"/>
                <a:cs typeface="Arial"/>
                <a:sym typeface="Arial"/>
              </a:rPr>
              <a:t>CEOS-ARD </a:t>
            </a:r>
            <a:endParaRPr b="0" i="0" sz="2000" u="none" cap="none" strike="noStrike">
              <a:solidFill>
                <a:srgbClr val="000000"/>
              </a:solidFill>
              <a:latin typeface="Arial"/>
              <a:ea typeface="Arial"/>
              <a:cs typeface="Arial"/>
              <a:sym typeface="Arial"/>
            </a:endParaRPr>
          </a:p>
          <a:p>
            <a:pPr indent="-431800" lvl="1" marL="1219200" marR="0" rtl="0" algn="l">
              <a:lnSpc>
                <a:spcPct val="100000"/>
              </a:lnSpc>
              <a:spcBef>
                <a:spcPts val="0"/>
              </a:spcBef>
              <a:spcAft>
                <a:spcPts val="0"/>
              </a:spcAft>
              <a:buClr>
                <a:srgbClr val="000000"/>
              </a:buClr>
              <a:buSzPts val="2000"/>
              <a:buFont typeface="Noto Sans Symbols"/>
              <a:buChar char="▪"/>
            </a:pPr>
            <a:r>
              <a:rPr b="0" i="0" lang="en-GB" sz="2000" u="none" cap="none" strike="noStrike">
                <a:solidFill>
                  <a:srgbClr val="000000"/>
                </a:solidFill>
                <a:latin typeface="Arial"/>
                <a:ea typeface="Arial"/>
                <a:cs typeface="Arial"/>
                <a:sym typeface="Arial"/>
              </a:rPr>
              <a:t>Interest &amp; relevance in providing CEOS-ARD product levels</a:t>
            </a:r>
            <a:endParaRPr b="0" i="0" sz="2000" u="none" cap="none" strike="noStrike">
              <a:solidFill>
                <a:srgbClr val="000000"/>
              </a:solidFill>
              <a:latin typeface="Arial"/>
              <a:ea typeface="Arial"/>
              <a:cs typeface="Arial"/>
              <a:sym typeface="Arial"/>
            </a:endParaRPr>
          </a:p>
          <a:p>
            <a:pPr indent="-431800" lvl="1" marL="1219200" marR="0" rtl="0" algn="l">
              <a:lnSpc>
                <a:spcPct val="100000"/>
              </a:lnSpc>
              <a:spcBef>
                <a:spcPts val="0"/>
              </a:spcBef>
              <a:spcAft>
                <a:spcPts val="0"/>
              </a:spcAft>
              <a:buClr>
                <a:srgbClr val="000000"/>
              </a:buClr>
              <a:buSzPts val="2000"/>
              <a:buFont typeface="Noto Sans Symbols"/>
              <a:buChar char="▪"/>
            </a:pPr>
            <a:r>
              <a:rPr b="0" i="0" lang="en-GB" sz="2000" u="none" cap="none" strike="noStrike">
                <a:solidFill>
                  <a:srgbClr val="000000"/>
                </a:solidFill>
                <a:latin typeface="Arial"/>
                <a:ea typeface="Arial"/>
                <a:cs typeface="Arial"/>
                <a:sym typeface="Arial"/>
              </a:rPr>
              <a:t>Mock (self-)assessment of sample products</a:t>
            </a:r>
            <a:endParaRPr b="0" i="0" sz="2000" u="none" cap="none" strike="noStrike">
              <a:solidFill>
                <a:srgbClr val="000000"/>
              </a:solidFill>
              <a:latin typeface="Arial"/>
              <a:ea typeface="Arial"/>
              <a:cs typeface="Arial"/>
              <a:sym typeface="Arial"/>
            </a:endParaRPr>
          </a:p>
          <a:p>
            <a:pPr indent="-431800" lvl="0" marL="609600" marR="0" rtl="0" algn="l">
              <a:lnSpc>
                <a:spcPct val="100000"/>
              </a:lnSpc>
              <a:spcBef>
                <a:spcPts val="0"/>
              </a:spcBef>
              <a:spcAft>
                <a:spcPts val="0"/>
              </a:spcAft>
              <a:buClr>
                <a:srgbClr val="000000"/>
              </a:buClr>
              <a:buSzPts val="2000"/>
              <a:buFont typeface="Noto Sans Symbols"/>
              <a:buChar char="❖"/>
            </a:pPr>
            <a:r>
              <a:rPr b="0" i="0" lang="en-GB" sz="2000" u="none" cap="none" strike="noStrike">
                <a:solidFill>
                  <a:srgbClr val="000000"/>
                </a:solidFill>
                <a:latin typeface="Arial"/>
                <a:ea typeface="Arial"/>
                <a:cs typeface="Arial"/>
                <a:sym typeface="Arial"/>
              </a:rPr>
              <a:t>CEOS Analytics Lab (CAL)</a:t>
            </a:r>
            <a:endParaRPr b="0" i="0" sz="2000" u="none" cap="none" strike="noStrike">
              <a:solidFill>
                <a:srgbClr val="000000"/>
              </a:solidFill>
              <a:latin typeface="Arial"/>
              <a:ea typeface="Arial"/>
              <a:cs typeface="Arial"/>
              <a:sym typeface="Arial"/>
            </a:endParaRPr>
          </a:p>
          <a:p>
            <a:pPr indent="-431800" lvl="1" marL="1219200" marR="0" rtl="0" algn="l">
              <a:lnSpc>
                <a:spcPct val="100000"/>
              </a:lnSpc>
              <a:spcBef>
                <a:spcPts val="0"/>
              </a:spcBef>
              <a:spcAft>
                <a:spcPts val="0"/>
              </a:spcAft>
              <a:buClr>
                <a:srgbClr val="000000"/>
              </a:buClr>
              <a:buSzPts val="2000"/>
              <a:buFont typeface="Noto Sans Symbols"/>
              <a:buChar char="▪"/>
            </a:pPr>
            <a:r>
              <a:rPr b="0" i="0" lang="en-GB" sz="2000" u="none" cap="none" strike="noStrike">
                <a:solidFill>
                  <a:srgbClr val="000000"/>
                </a:solidFill>
                <a:latin typeface="Arial"/>
                <a:ea typeface="Arial"/>
                <a:cs typeface="Arial"/>
                <a:sym typeface="Arial"/>
              </a:rPr>
              <a:t>Feasibility for inclusion of sample data</a:t>
            </a:r>
            <a:endParaRPr b="0" i="0" sz="2000" u="none" cap="none" strike="noStrike">
              <a:solidFill>
                <a:srgbClr val="000000"/>
              </a:solidFill>
              <a:latin typeface="Arial"/>
              <a:ea typeface="Arial"/>
              <a:cs typeface="Arial"/>
              <a:sym typeface="Arial"/>
            </a:endParaRPr>
          </a:p>
          <a:p>
            <a:pPr indent="-431800" lvl="1" marL="1219200" marR="0" rtl="0" algn="l">
              <a:lnSpc>
                <a:spcPct val="100000"/>
              </a:lnSpc>
              <a:spcBef>
                <a:spcPts val="0"/>
              </a:spcBef>
              <a:spcAft>
                <a:spcPts val="0"/>
              </a:spcAft>
              <a:buClr>
                <a:srgbClr val="000000"/>
              </a:buClr>
              <a:buSzPts val="2000"/>
              <a:buFont typeface="Noto Sans Symbols"/>
              <a:buChar char="▪"/>
            </a:pPr>
            <a:r>
              <a:rPr b="0" i="0" lang="en-GB" sz="2000" u="none" cap="none" strike="noStrike">
                <a:solidFill>
                  <a:srgbClr val="000000"/>
                </a:solidFill>
                <a:latin typeface="Arial"/>
                <a:ea typeface="Arial"/>
                <a:cs typeface="Arial"/>
                <a:sym typeface="Arial"/>
              </a:rPr>
              <a:t>Additional processing?</a:t>
            </a:r>
            <a:endParaRPr b="0" i="0" sz="20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1"/>
          <p:cNvSpPr txBox="1"/>
          <p:nvPr>
            <p:ph type="title"/>
          </p:nvPr>
        </p:nvSpPr>
        <p:spPr>
          <a:xfrm>
            <a:off x="176050" y="175950"/>
            <a:ext cx="9597300" cy="39726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1000"/>
              </a:spcAft>
              <a:buClr>
                <a:schemeClr val="lt1"/>
              </a:buClr>
              <a:buSzPts val="8000"/>
              <a:buFont typeface="Arial"/>
              <a:buNone/>
            </a:pPr>
            <a:r>
              <a:rPr lang="en-GB" sz="5800"/>
              <a:t>Commercial Engagement Update</a:t>
            </a:r>
            <a:endParaRPr i="1" sz="2300">
              <a:latin typeface="Montserrat"/>
              <a:ea typeface="Montserrat"/>
              <a:cs typeface="Montserrat"/>
              <a:sym typeface="Montserrat"/>
            </a:endParaRPr>
          </a:p>
        </p:txBody>
      </p:sp>
      <p:sp>
        <p:nvSpPr>
          <p:cNvPr id="268" name="Google Shape;268;p31"/>
          <p:cNvSpPr/>
          <p:nvPr/>
        </p:nvSpPr>
        <p:spPr>
          <a:xfrm>
            <a:off x="7222284" y="4252682"/>
            <a:ext cx="4833000" cy="26052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None/>
            </a:pPr>
            <a:r>
              <a:t/>
            </a:r>
            <a:endParaRPr b="1" sz="2200">
              <a:solidFill>
                <a:schemeClr val="accent1"/>
              </a:solidFill>
              <a:latin typeface="Montserrat"/>
              <a:ea typeface="Montserrat"/>
              <a:cs typeface="Montserrat"/>
              <a:sym typeface="Montserrat"/>
            </a:endParaRPr>
          </a:p>
          <a:p>
            <a:pPr indent="0" lvl="0" marL="0" marR="0" rtl="0" algn="r">
              <a:lnSpc>
                <a:spcPct val="150000"/>
              </a:lnSpc>
              <a:spcBef>
                <a:spcPts val="0"/>
              </a:spcBef>
              <a:spcAft>
                <a:spcPts val="0"/>
              </a:spcAft>
              <a:buNone/>
            </a:pPr>
            <a:r>
              <a:rPr b="1" lang="en-GB" sz="2200">
                <a:solidFill>
                  <a:schemeClr val="accent1"/>
                </a:solidFill>
                <a:latin typeface="Montserrat"/>
                <a:ea typeface="Montserrat"/>
                <a:cs typeface="Montserrat"/>
                <a:sym typeface="Montserrat"/>
              </a:rPr>
              <a:t>Timothy Stryker</a:t>
            </a:r>
            <a:r>
              <a:rPr b="1" i="0" lang="en-GB" sz="2200" u="none" cap="none" strike="noStrike">
                <a:solidFill>
                  <a:schemeClr val="accent1"/>
                </a:solidFill>
                <a:latin typeface="Montserrat"/>
                <a:ea typeface="Montserrat"/>
                <a:cs typeface="Montserrat"/>
                <a:sym typeface="Montserrat"/>
              </a:rPr>
              <a:t>,</a:t>
            </a:r>
            <a:r>
              <a:rPr b="1" lang="en-GB" sz="2200">
                <a:solidFill>
                  <a:schemeClr val="accent1"/>
                </a:solidFill>
                <a:latin typeface="Montserrat"/>
                <a:ea typeface="Montserrat"/>
                <a:cs typeface="Montserrat"/>
                <a:sym typeface="Montserrat"/>
              </a:rPr>
              <a:t> USGS</a:t>
            </a:r>
            <a:endParaRPr>
              <a:latin typeface="Montserrat"/>
              <a:ea typeface="Montserrat"/>
              <a:cs typeface="Montserrat"/>
              <a:sym typeface="Montserrat"/>
            </a:endParaRPr>
          </a:p>
          <a:p>
            <a:pPr indent="0" lvl="0" marL="0" marR="0" rtl="0" algn="r">
              <a:lnSpc>
                <a:spcPct val="150000"/>
              </a:lnSpc>
              <a:spcBef>
                <a:spcPts val="0"/>
              </a:spcBef>
              <a:spcAft>
                <a:spcPts val="0"/>
              </a:spcAft>
              <a:buNone/>
            </a:pPr>
            <a:r>
              <a:rPr b="1" i="0" lang="en-GB" sz="2200" u="none" cap="none" strike="noStrike">
                <a:solidFill>
                  <a:schemeClr val="accent1"/>
                </a:solidFill>
                <a:latin typeface="Montserrat"/>
                <a:ea typeface="Montserrat"/>
                <a:cs typeface="Montserrat"/>
                <a:sym typeface="Montserrat"/>
              </a:rPr>
              <a:t>Agenda Item #6.3</a:t>
            </a:r>
            <a:endParaRPr>
              <a:latin typeface="Montserrat"/>
              <a:ea typeface="Montserrat"/>
              <a:cs typeface="Montserrat"/>
              <a:sym typeface="Montserrat"/>
            </a:endParaRPr>
          </a:p>
          <a:p>
            <a:pPr indent="0" lvl="0" marL="0" marR="0" rtl="0" algn="r">
              <a:lnSpc>
                <a:spcPct val="150000"/>
              </a:lnSpc>
              <a:spcBef>
                <a:spcPts val="0"/>
              </a:spcBef>
              <a:spcAft>
                <a:spcPts val="0"/>
              </a:spcAft>
              <a:buNone/>
            </a:pPr>
            <a:r>
              <a:rPr b="1" i="0" lang="en-GB" sz="2200" u="none" cap="none" strike="noStrike">
                <a:solidFill>
                  <a:schemeClr val="accent1"/>
                </a:solidFill>
                <a:latin typeface="Montserrat"/>
                <a:ea typeface="Montserrat"/>
                <a:cs typeface="Montserrat"/>
                <a:sym typeface="Montserrat"/>
              </a:rPr>
              <a:t>SIT</a:t>
            </a:r>
            <a:r>
              <a:rPr b="1" lang="en-GB" sz="2200">
                <a:solidFill>
                  <a:schemeClr val="accent1"/>
                </a:solidFill>
                <a:latin typeface="Montserrat"/>
                <a:ea typeface="Montserrat"/>
                <a:cs typeface="Montserrat"/>
                <a:sym typeface="Montserrat"/>
              </a:rPr>
              <a:t>-39 2024, Tokyo, Japan</a:t>
            </a:r>
            <a:endParaRPr b="1" i="0" sz="2200" u="none" cap="none" strike="noStrike">
              <a:solidFill>
                <a:schemeClr val="accent1"/>
              </a:solidFill>
              <a:latin typeface="Montserrat"/>
              <a:ea typeface="Montserrat"/>
              <a:cs typeface="Montserrat"/>
              <a:sym typeface="Montserrat"/>
            </a:endParaRPr>
          </a:p>
          <a:p>
            <a:pPr indent="0" lvl="0" marL="0" marR="0" rtl="0" algn="r">
              <a:lnSpc>
                <a:spcPct val="150000"/>
              </a:lnSpc>
              <a:spcBef>
                <a:spcPts val="0"/>
              </a:spcBef>
              <a:spcAft>
                <a:spcPts val="0"/>
              </a:spcAft>
              <a:buNone/>
            </a:pPr>
            <a:r>
              <a:rPr b="1" lang="en-GB" sz="2200">
                <a:solidFill>
                  <a:schemeClr val="accent1"/>
                </a:solidFill>
                <a:latin typeface="Montserrat"/>
                <a:ea typeface="Montserrat"/>
                <a:cs typeface="Montserrat"/>
                <a:sym typeface="Montserrat"/>
              </a:rPr>
              <a:t>10th - 11th April 2024</a:t>
            </a:r>
            <a:endParaRPr b="1" i="0" sz="2200" u="none" cap="none" strike="noStrike">
              <a:solidFill>
                <a:schemeClr val="accent1"/>
              </a:solidFill>
              <a:latin typeface="Montserrat"/>
              <a:ea typeface="Montserrat"/>
              <a:cs typeface="Montserrat"/>
              <a:sym typeface="Montserrat"/>
            </a:endParaRPr>
          </a:p>
        </p:txBody>
      </p:sp>
      <p:pic>
        <p:nvPicPr>
          <p:cNvPr id="269" name="Google Shape;269;p31"/>
          <p:cNvPicPr preferRelativeResize="0"/>
          <p:nvPr/>
        </p:nvPicPr>
        <p:blipFill>
          <a:blip r:embed="rId3">
            <a:alphaModFix/>
          </a:blip>
          <a:stretch>
            <a:fillRect/>
          </a:stretch>
        </p:blipFill>
        <p:spPr>
          <a:xfrm>
            <a:off x="3494100" y="5386000"/>
            <a:ext cx="2961200" cy="11832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32"/>
          <p:cNvSpPr txBox="1"/>
          <p:nvPr>
            <p:ph idx="1" type="body"/>
          </p:nvPr>
        </p:nvSpPr>
        <p:spPr>
          <a:xfrm>
            <a:off x="348308" y="1260358"/>
            <a:ext cx="11495400" cy="4662900"/>
          </a:xfrm>
          <a:prstGeom prst="rect">
            <a:avLst/>
          </a:prstGeom>
        </p:spPr>
        <p:txBody>
          <a:bodyPr anchorCtr="0" anchor="t" bIns="45700" lIns="91425" spcFirstLastPara="1" rIns="91425" wrap="square" tIns="45700">
            <a:noAutofit/>
          </a:bodyPr>
          <a:lstStyle/>
          <a:p>
            <a:pPr indent="0" lvl="0" marL="12700" rtl="0" algn="l">
              <a:lnSpc>
                <a:spcPct val="115000"/>
              </a:lnSpc>
              <a:spcBef>
                <a:spcPts val="1000"/>
              </a:spcBef>
              <a:spcAft>
                <a:spcPts val="0"/>
              </a:spcAft>
              <a:buClr>
                <a:schemeClr val="dk1"/>
              </a:buClr>
              <a:buSzPts val="1100"/>
              <a:buFont typeface="Arial"/>
              <a:buNone/>
            </a:pPr>
            <a:r>
              <a:rPr lang="en-GB" sz="3200"/>
              <a:t>❖</a:t>
            </a:r>
            <a:r>
              <a:rPr b="1" lang="en-GB" sz="2400"/>
              <a:t>Sustainable Land Imaging Program Partnership</a:t>
            </a:r>
            <a:endParaRPr b="1" sz="2400"/>
          </a:p>
          <a:p>
            <a:pPr indent="0" lvl="0" marL="12700" rtl="0" algn="l">
              <a:lnSpc>
                <a:spcPct val="115000"/>
              </a:lnSpc>
              <a:spcBef>
                <a:spcPts val="500"/>
              </a:spcBef>
              <a:spcAft>
                <a:spcPts val="0"/>
              </a:spcAft>
              <a:buClr>
                <a:schemeClr val="dk1"/>
              </a:buClr>
              <a:buSzPts val="1100"/>
              <a:buFont typeface="Arial"/>
              <a:buNone/>
            </a:pPr>
            <a:r>
              <a:rPr lang="en-GB" sz="2700"/>
              <a:t>▪</a:t>
            </a:r>
            <a:r>
              <a:rPr lang="en-GB" sz="1900"/>
              <a:t>Core Public-Service Data Continuity/Improvement through Government-Operated Systems</a:t>
            </a:r>
            <a:endParaRPr sz="1900"/>
          </a:p>
          <a:p>
            <a:pPr indent="0" lvl="0" marL="12700" rtl="0" algn="l">
              <a:lnSpc>
                <a:spcPct val="115000"/>
              </a:lnSpc>
              <a:spcBef>
                <a:spcPts val="500"/>
              </a:spcBef>
              <a:spcAft>
                <a:spcPts val="0"/>
              </a:spcAft>
              <a:buClr>
                <a:schemeClr val="dk1"/>
              </a:buClr>
              <a:buSzPts val="1100"/>
              <a:buFont typeface="Arial"/>
              <a:buNone/>
            </a:pPr>
            <a:r>
              <a:rPr lang="en-GB" sz="2700"/>
              <a:t>▪</a:t>
            </a:r>
            <a:r>
              <a:rPr lang="en-GB" sz="1900"/>
              <a:t>International Data Access</a:t>
            </a:r>
            <a:endParaRPr sz="1900"/>
          </a:p>
          <a:p>
            <a:pPr indent="0" lvl="0" marL="12700" rtl="0" algn="l">
              <a:lnSpc>
                <a:spcPct val="115000"/>
              </a:lnSpc>
              <a:spcBef>
                <a:spcPts val="500"/>
              </a:spcBef>
              <a:spcAft>
                <a:spcPts val="0"/>
              </a:spcAft>
              <a:buClr>
                <a:schemeClr val="dk1"/>
              </a:buClr>
              <a:buSzPts val="1100"/>
              <a:buFont typeface="Arial"/>
              <a:buNone/>
            </a:pPr>
            <a:r>
              <a:rPr lang="en-GB" sz="2700"/>
              <a:t>▪</a:t>
            </a:r>
            <a:r>
              <a:rPr lang="en-GB" sz="1900"/>
              <a:t>Commercial Data Use (a </a:t>
            </a:r>
            <a:r>
              <a:rPr b="1" i="1" lang="en-GB" sz="1900"/>
              <a:t>“both/and” </a:t>
            </a:r>
            <a:r>
              <a:rPr lang="en-GB" sz="1900"/>
              <a:t>rather than an “either/or” approach)</a:t>
            </a:r>
            <a:endParaRPr sz="1900"/>
          </a:p>
          <a:p>
            <a:pPr indent="0" lvl="0" marL="12700" rtl="0" algn="l">
              <a:lnSpc>
                <a:spcPct val="115000"/>
              </a:lnSpc>
              <a:spcBef>
                <a:spcPts val="1000"/>
              </a:spcBef>
              <a:spcAft>
                <a:spcPts val="0"/>
              </a:spcAft>
              <a:buClr>
                <a:schemeClr val="dk1"/>
              </a:buClr>
              <a:buSzPts val="1100"/>
              <a:buFont typeface="Arial"/>
              <a:buNone/>
            </a:pPr>
            <a:r>
              <a:rPr lang="en-GB" sz="3200"/>
              <a:t>❖</a:t>
            </a:r>
            <a:r>
              <a:rPr b="1" lang="en-GB" sz="2400"/>
              <a:t>Commercial EO Contracts</a:t>
            </a:r>
            <a:endParaRPr b="1" sz="2400"/>
          </a:p>
          <a:p>
            <a:pPr indent="0" lvl="0" marL="12700" rtl="0" algn="l">
              <a:lnSpc>
                <a:spcPct val="115000"/>
              </a:lnSpc>
              <a:spcBef>
                <a:spcPts val="500"/>
              </a:spcBef>
              <a:spcAft>
                <a:spcPts val="0"/>
              </a:spcAft>
              <a:buClr>
                <a:schemeClr val="dk1"/>
              </a:buClr>
              <a:buSzPts val="1100"/>
              <a:buFont typeface="Arial"/>
              <a:buNone/>
            </a:pPr>
            <a:r>
              <a:rPr lang="en-GB" sz="2700"/>
              <a:t>▪</a:t>
            </a:r>
            <a:r>
              <a:rPr lang="en-GB" sz="1900"/>
              <a:t>With U.S. Agency Partners - “Buy Once, Use Many Times”</a:t>
            </a:r>
            <a:endParaRPr sz="1900"/>
          </a:p>
          <a:p>
            <a:pPr indent="0" lvl="0" marL="12700" rtl="0" algn="l">
              <a:lnSpc>
                <a:spcPct val="115000"/>
              </a:lnSpc>
              <a:spcBef>
                <a:spcPts val="500"/>
              </a:spcBef>
              <a:spcAft>
                <a:spcPts val="0"/>
              </a:spcAft>
              <a:buClr>
                <a:schemeClr val="dk1"/>
              </a:buClr>
              <a:buSzPts val="1100"/>
              <a:buFont typeface="Arial"/>
              <a:buNone/>
            </a:pPr>
            <a:r>
              <a:rPr lang="en-GB" sz="2700"/>
              <a:t>▪</a:t>
            </a:r>
            <a:r>
              <a:rPr lang="en-GB" sz="1900"/>
              <a:t>USGS FY 25 Budget Request: Commercial EO Pilot ($5 million)</a:t>
            </a:r>
            <a:endParaRPr sz="1900"/>
          </a:p>
          <a:p>
            <a:pPr indent="0" lvl="0" marL="12700" rtl="0" algn="l">
              <a:lnSpc>
                <a:spcPct val="115000"/>
              </a:lnSpc>
              <a:spcBef>
                <a:spcPts val="1000"/>
              </a:spcBef>
              <a:spcAft>
                <a:spcPts val="0"/>
              </a:spcAft>
              <a:buClr>
                <a:schemeClr val="dk1"/>
              </a:buClr>
              <a:buSzPts val="1100"/>
              <a:buFont typeface="Arial"/>
              <a:buNone/>
            </a:pPr>
            <a:r>
              <a:rPr lang="en-GB" sz="3200"/>
              <a:t>❖</a:t>
            </a:r>
            <a:r>
              <a:rPr b="1" lang="en-GB" sz="2400"/>
              <a:t>Use of Commercial Cloud Data Hosting and Distribution Services</a:t>
            </a:r>
            <a:endParaRPr b="1" sz="2400"/>
          </a:p>
          <a:p>
            <a:pPr indent="0" lvl="0" marL="12700" rtl="0" algn="l">
              <a:lnSpc>
                <a:spcPct val="115000"/>
              </a:lnSpc>
              <a:spcBef>
                <a:spcPts val="500"/>
              </a:spcBef>
              <a:spcAft>
                <a:spcPts val="0"/>
              </a:spcAft>
              <a:buClr>
                <a:schemeClr val="dk1"/>
              </a:buClr>
              <a:buSzPts val="1100"/>
              <a:buFont typeface="Arial"/>
              <a:buNone/>
            </a:pPr>
            <a:r>
              <a:rPr lang="en-GB" sz="2700"/>
              <a:t>▪</a:t>
            </a:r>
            <a:r>
              <a:rPr lang="en-GB" sz="1900"/>
              <a:t>“2030 Challenge” for U.S. Civil EO Agencies</a:t>
            </a:r>
            <a:endParaRPr sz="1900"/>
          </a:p>
          <a:p>
            <a:pPr indent="0" lvl="0" marL="0" rtl="0" algn="l">
              <a:spcBef>
                <a:spcPts val="1000"/>
              </a:spcBef>
              <a:spcAft>
                <a:spcPts val="0"/>
              </a:spcAft>
              <a:buNone/>
            </a:pPr>
            <a:r>
              <a:t/>
            </a:r>
            <a:endParaRPr/>
          </a:p>
        </p:txBody>
      </p:sp>
      <p:sp>
        <p:nvSpPr>
          <p:cNvPr id="275" name="Google Shape;275;p32"/>
          <p:cNvSpPr txBox="1"/>
          <p:nvPr>
            <p:ph type="title"/>
          </p:nvPr>
        </p:nvSpPr>
        <p:spPr>
          <a:xfrm>
            <a:off x="16279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900"/>
              <a:t>USGS National Engagement</a:t>
            </a:r>
            <a:endParaRPr sz="39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3"/>
          <p:cNvSpPr txBox="1"/>
          <p:nvPr>
            <p:ph idx="1" type="body"/>
          </p:nvPr>
        </p:nvSpPr>
        <p:spPr>
          <a:xfrm>
            <a:off x="399900" y="1199299"/>
            <a:ext cx="11667600" cy="5326200"/>
          </a:xfrm>
          <a:prstGeom prst="rect">
            <a:avLst/>
          </a:prstGeom>
        </p:spPr>
        <p:txBody>
          <a:bodyPr anchorCtr="0" anchor="t" bIns="45700" lIns="91425" spcFirstLastPara="1" rIns="91425" wrap="square" tIns="45700">
            <a:noAutofit/>
          </a:bodyPr>
          <a:lstStyle/>
          <a:p>
            <a:pPr indent="0" lvl="0" marL="12700" rtl="0" algn="l">
              <a:lnSpc>
                <a:spcPct val="115000"/>
              </a:lnSpc>
              <a:spcBef>
                <a:spcPts val="1000"/>
              </a:spcBef>
              <a:spcAft>
                <a:spcPts val="0"/>
              </a:spcAft>
              <a:buClr>
                <a:schemeClr val="dk1"/>
              </a:buClr>
              <a:buSzPts val="1100"/>
              <a:buFont typeface="Arial"/>
              <a:buNone/>
            </a:pPr>
            <a:r>
              <a:rPr lang="en-GB" sz="2900"/>
              <a:t>❖</a:t>
            </a:r>
            <a:r>
              <a:rPr b="1" lang="en-GB" sz="2100"/>
              <a:t>JACIE: Over Two Decades of Highly Productive Agency-Industry Dialogues</a:t>
            </a:r>
            <a:endParaRPr b="1" sz="2100"/>
          </a:p>
          <a:p>
            <a:pPr indent="0" lvl="0" marL="12700" rtl="0" algn="l">
              <a:lnSpc>
                <a:spcPct val="115000"/>
              </a:lnSpc>
              <a:spcBef>
                <a:spcPts val="500"/>
              </a:spcBef>
              <a:spcAft>
                <a:spcPts val="0"/>
              </a:spcAft>
              <a:buClr>
                <a:schemeClr val="dk1"/>
              </a:buClr>
              <a:buSzPts val="1100"/>
              <a:buFont typeface="Arial"/>
              <a:buNone/>
            </a:pPr>
            <a:r>
              <a:rPr lang="en-GB" sz="2500"/>
              <a:t>▪</a:t>
            </a:r>
            <a:r>
              <a:rPr lang="en-GB" sz="1700"/>
              <a:t>Commercial EO Data Quality</a:t>
            </a:r>
            <a:endParaRPr sz="1700"/>
          </a:p>
          <a:p>
            <a:pPr indent="0" lvl="0" marL="12700" rtl="0" algn="l">
              <a:lnSpc>
                <a:spcPct val="115000"/>
              </a:lnSpc>
              <a:spcBef>
                <a:spcPts val="500"/>
              </a:spcBef>
              <a:spcAft>
                <a:spcPts val="0"/>
              </a:spcAft>
              <a:buClr>
                <a:schemeClr val="dk1"/>
              </a:buClr>
              <a:buSzPts val="1100"/>
              <a:buFont typeface="Arial"/>
              <a:buNone/>
            </a:pPr>
            <a:r>
              <a:rPr lang="en-GB" sz="2500"/>
              <a:t>▪</a:t>
            </a:r>
            <a:r>
              <a:rPr lang="en-GB" sz="1700"/>
              <a:t>Improved Calibration Techniques</a:t>
            </a:r>
            <a:endParaRPr sz="1700"/>
          </a:p>
          <a:p>
            <a:pPr indent="0" lvl="0" marL="12700" rtl="0" algn="l">
              <a:lnSpc>
                <a:spcPct val="115000"/>
              </a:lnSpc>
              <a:spcBef>
                <a:spcPts val="500"/>
              </a:spcBef>
              <a:spcAft>
                <a:spcPts val="0"/>
              </a:spcAft>
              <a:buClr>
                <a:schemeClr val="dk1"/>
              </a:buClr>
              <a:buSzPts val="1100"/>
              <a:buFont typeface="Arial"/>
              <a:buNone/>
            </a:pPr>
            <a:r>
              <a:rPr lang="en-GB" sz="2500"/>
              <a:t>▪</a:t>
            </a:r>
            <a:r>
              <a:rPr lang="en-GB" sz="1700"/>
              <a:t>Standardizing Evaluation Methodologies</a:t>
            </a:r>
            <a:endParaRPr sz="1700"/>
          </a:p>
          <a:p>
            <a:pPr indent="0" lvl="0" marL="12700" rtl="0" algn="l">
              <a:lnSpc>
                <a:spcPct val="115000"/>
              </a:lnSpc>
              <a:spcBef>
                <a:spcPts val="1000"/>
              </a:spcBef>
              <a:spcAft>
                <a:spcPts val="0"/>
              </a:spcAft>
              <a:buClr>
                <a:schemeClr val="dk1"/>
              </a:buClr>
              <a:buSzPts val="1100"/>
              <a:buFont typeface="Arial"/>
              <a:buNone/>
            </a:pPr>
            <a:r>
              <a:rPr lang="en-GB" sz="2900"/>
              <a:t>❖</a:t>
            </a:r>
            <a:r>
              <a:rPr b="1" lang="en-GB" sz="2100"/>
              <a:t>Landsat Value-Adders Forum Hosted by GA and USGS, 1 March 2024</a:t>
            </a:r>
            <a:endParaRPr b="1" sz="2100"/>
          </a:p>
          <a:p>
            <a:pPr indent="0" lvl="0" marL="12700" rtl="0" algn="l">
              <a:lnSpc>
                <a:spcPct val="115000"/>
              </a:lnSpc>
              <a:spcBef>
                <a:spcPts val="500"/>
              </a:spcBef>
              <a:spcAft>
                <a:spcPts val="0"/>
              </a:spcAft>
              <a:buClr>
                <a:schemeClr val="dk1"/>
              </a:buClr>
              <a:buSzPts val="1100"/>
              <a:buFont typeface="Arial"/>
              <a:buNone/>
            </a:pPr>
            <a:r>
              <a:rPr lang="en-GB" sz="2500"/>
              <a:t>▪</a:t>
            </a:r>
            <a:r>
              <a:rPr lang="en-GB" sz="1700"/>
              <a:t>Current Landsat Operations and Upcoming Landsat Next Mission Overview</a:t>
            </a:r>
            <a:endParaRPr sz="1700"/>
          </a:p>
          <a:p>
            <a:pPr indent="0" lvl="0" marL="12700" rtl="0" algn="l">
              <a:lnSpc>
                <a:spcPct val="115000"/>
              </a:lnSpc>
              <a:spcBef>
                <a:spcPts val="500"/>
              </a:spcBef>
              <a:spcAft>
                <a:spcPts val="0"/>
              </a:spcAft>
              <a:buClr>
                <a:schemeClr val="dk1"/>
              </a:buClr>
              <a:buSzPts val="1100"/>
              <a:buFont typeface="Arial"/>
              <a:buNone/>
            </a:pPr>
            <a:r>
              <a:rPr lang="en-GB" sz="2500"/>
              <a:t>▪</a:t>
            </a:r>
            <a:r>
              <a:rPr lang="en-GB" sz="1700"/>
              <a:t>Landsat Collections Evolution</a:t>
            </a:r>
            <a:endParaRPr sz="1700"/>
          </a:p>
          <a:p>
            <a:pPr indent="0" lvl="0" marL="12700" rtl="0" algn="l">
              <a:lnSpc>
                <a:spcPct val="115000"/>
              </a:lnSpc>
              <a:spcBef>
                <a:spcPts val="500"/>
              </a:spcBef>
              <a:spcAft>
                <a:spcPts val="0"/>
              </a:spcAft>
              <a:buClr>
                <a:schemeClr val="dk1"/>
              </a:buClr>
              <a:buSzPts val="1100"/>
              <a:buFont typeface="Arial"/>
              <a:buNone/>
            </a:pPr>
            <a:r>
              <a:rPr lang="en-GB" sz="2500"/>
              <a:t>▪</a:t>
            </a:r>
            <a:r>
              <a:rPr lang="en-GB" sz="1700"/>
              <a:t>2030 Challenge faced by USGS, GA, others</a:t>
            </a:r>
            <a:endParaRPr sz="1700"/>
          </a:p>
          <a:p>
            <a:pPr indent="0" lvl="0" marL="12700" rtl="0" algn="l">
              <a:lnSpc>
                <a:spcPct val="115000"/>
              </a:lnSpc>
              <a:spcBef>
                <a:spcPts val="500"/>
              </a:spcBef>
              <a:spcAft>
                <a:spcPts val="0"/>
              </a:spcAft>
              <a:buClr>
                <a:schemeClr val="dk1"/>
              </a:buClr>
              <a:buSzPts val="1100"/>
              <a:buFont typeface="Arial"/>
              <a:buNone/>
            </a:pPr>
            <a:r>
              <a:rPr lang="en-GB" sz="2500"/>
              <a:t>▪</a:t>
            </a:r>
            <a:r>
              <a:rPr lang="en-GB" sz="1700"/>
              <a:t>Value-Adders Landsat Applications: Current and Future Challenges</a:t>
            </a:r>
            <a:endParaRPr sz="1700"/>
          </a:p>
          <a:p>
            <a:pPr indent="0" lvl="0" marL="12700" rtl="0" algn="l">
              <a:lnSpc>
                <a:spcPct val="115000"/>
              </a:lnSpc>
              <a:spcBef>
                <a:spcPts val="500"/>
              </a:spcBef>
              <a:spcAft>
                <a:spcPts val="0"/>
              </a:spcAft>
              <a:buClr>
                <a:schemeClr val="dk1"/>
              </a:buClr>
              <a:buSzPts val="1100"/>
              <a:buFont typeface="Arial"/>
              <a:buNone/>
            </a:pPr>
            <a:r>
              <a:rPr lang="en-GB" sz="2500"/>
              <a:t>▪</a:t>
            </a:r>
            <a:r>
              <a:rPr lang="en-GB" sz="1700"/>
              <a:t>“Wouldn’t it be nice if Landsat…”</a:t>
            </a:r>
            <a:endParaRPr sz="1700"/>
          </a:p>
          <a:p>
            <a:pPr indent="0" lvl="0" marL="0" rtl="0" algn="l">
              <a:spcBef>
                <a:spcPts val="1000"/>
              </a:spcBef>
              <a:spcAft>
                <a:spcPts val="0"/>
              </a:spcAft>
              <a:buNone/>
            </a:pPr>
            <a:r>
              <a:t/>
            </a:r>
            <a:endParaRPr/>
          </a:p>
        </p:txBody>
      </p:sp>
      <p:sp>
        <p:nvSpPr>
          <p:cNvPr id="281" name="Google Shape;281;p33"/>
          <p:cNvSpPr txBox="1"/>
          <p:nvPr>
            <p:ph type="title"/>
          </p:nvPr>
        </p:nvSpPr>
        <p:spPr>
          <a:xfrm>
            <a:off x="291675" y="298473"/>
            <a:ext cx="9271500" cy="656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4000"/>
              <a:t>USGS National/Int’l Engagement</a:t>
            </a:r>
            <a:endParaRPr sz="40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4"/>
          <p:cNvSpPr txBox="1"/>
          <p:nvPr>
            <p:ph type="title"/>
          </p:nvPr>
        </p:nvSpPr>
        <p:spPr>
          <a:xfrm>
            <a:off x="176048" y="5738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600"/>
              <a:t>USGS-CEOS Commercial Engagement</a:t>
            </a:r>
            <a:endParaRPr sz="3600"/>
          </a:p>
        </p:txBody>
      </p:sp>
      <p:pic>
        <p:nvPicPr>
          <p:cNvPr id="287" name="Google Shape;287;p34"/>
          <p:cNvPicPr preferRelativeResize="0"/>
          <p:nvPr/>
        </p:nvPicPr>
        <p:blipFill>
          <a:blip r:embed="rId3">
            <a:alphaModFix/>
          </a:blip>
          <a:stretch>
            <a:fillRect/>
          </a:stretch>
        </p:blipFill>
        <p:spPr>
          <a:xfrm>
            <a:off x="176050" y="1288980"/>
            <a:ext cx="11491548" cy="5173296"/>
          </a:xfrm>
          <a:prstGeom prst="rect">
            <a:avLst/>
          </a:prstGeom>
          <a:noFill/>
          <a:ln>
            <a:noFill/>
          </a:ln>
        </p:spPr>
      </p:pic>
      <p:pic>
        <p:nvPicPr>
          <p:cNvPr id="288" name="Google Shape;288;p34"/>
          <p:cNvPicPr preferRelativeResize="0"/>
          <p:nvPr/>
        </p:nvPicPr>
        <p:blipFill>
          <a:blip r:embed="rId4">
            <a:alphaModFix/>
          </a:blip>
          <a:stretch>
            <a:fillRect/>
          </a:stretch>
        </p:blipFill>
        <p:spPr>
          <a:xfrm>
            <a:off x="7720070" y="5307670"/>
            <a:ext cx="3947525" cy="13231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5"/>
          <p:cNvSpPr txBox="1"/>
          <p:nvPr>
            <p:ph type="title"/>
          </p:nvPr>
        </p:nvSpPr>
        <p:spPr>
          <a:xfrm>
            <a:off x="786573"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4000"/>
              <a:t>Thank You!</a:t>
            </a:r>
            <a:endParaRPr sz="4000"/>
          </a:p>
        </p:txBody>
      </p:sp>
      <p:pic>
        <p:nvPicPr>
          <p:cNvPr id="294" name="Google Shape;294;p35"/>
          <p:cNvPicPr preferRelativeResize="0"/>
          <p:nvPr/>
        </p:nvPicPr>
        <p:blipFill>
          <a:blip r:embed="rId3">
            <a:alphaModFix/>
          </a:blip>
          <a:stretch>
            <a:fillRect/>
          </a:stretch>
        </p:blipFill>
        <p:spPr>
          <a:xfrm>
            <a:off x="348301" y="1504553"/>
            <a:ext cx="7280826" cy="1865200"/>
          </a:xfrm>
          <a:prstGeom prst="rect">
            <a:avLst/>
          </a:prstGeom>
          <a:noFill/>
          <a:ln>
            <a:noFill/>
          </a:ln>
        </p:spPr>
      </p:pic>
      <p:sp>
        <p:nvSpPr>
          <p:cNvPr id="295" name="Google Shape;295;p35"/>
          <p:cNvSpPr txBox="1"/>
          <p:nvPr/>
        </p:nvSpPr>
        <p:spPr>
          <a:xfrm>
            <a:off x="450050" y="3369750"/>
            <a:ext cx="9517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Montserrat"/>
                <a:ea typeface="Montserrat"/>
                <a:cs typeface="Montserrat"/>
                <a:sym typeface="Montserrat"/>
              </a:rPr>
              <a:t>JACIE Meeting, March 11-14, In-person Attendees, Reston, Virginia </a:t>
            </a:r>
            <a:endParaRPr>
              <a:latin typeface="Montserrat"/>
              <a:ea typeface="Montserrat"/>
              <a:cs typeface="Montserrat"/>
              <a:sym typeface="Montserrat"/>
            </a:endParaRPr>
          </a:p>
        </p:txBody>
      </p:sp>
      <p:pic>
        <p:nvPicPr>
          <p:cNvPr id="296" name="Google Shape;296;p35"/>
          <p:cNvPicPr preferRelativeResize="0"/>
          <p:nvPr/>
        </p:nvPicPr>
        <p:blipFill>
          <a:blip r:embed="rId4">
            <a:alphaModFix/>
          </a:blip>
          <a:stretch>
            <a:fillRect/>
          </a:stretch>
        </p:blipFill>
        <p:spPr>
          <a:xfrm>
            <a:off x="7018694" y="3012275"/>
            <a:ext cx="5016023" cy="334565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9"/>
          <p:cNvSpPr txBox="1"/>
          <p:nvPr/>
        </p:nvSpPr>
        <p:spPr>
          <a:xfrm>
            <a:off x="441464" y="1265456"/>
            <a:ext cx="11495400" cy="4662900"/>
          </a:xfrm>
          <a:prstGeom prst="rect">
            <a:avLst/>
          </a:prstGeom>
          <a:noFill/>
          <a:ln>
            <a:noFill/>
          </a:ln>
        </p:spPr>
        <p:txBody>
          <a:bodyPr anchorCtr="0" anchor="t" bIns="45700" lIns="91425" spcFirstLastPara="1" rIns="91425" wrap="square" tIns="45700">
            <a:noAutofit/>
          </a:bodyPr>
          <a:lstStyle/>
          <a:p>
            <a:pPr indent="-342900" lvl="0" marL="342900" marR="0" rtl="0" algn="just">
              <a:lnSpc>
                <a:spcPct val="115000"/>
              </a:lnSpc>
              <a:spcBef>
                <a:spcPts val="1000"/>
              </a:spcBef>
              <a:spcAft>
                <a:spcPts val="0"/>
              </a:spcAft>
              <a:buClr>
                <a:schemeClr val="dk1"/>
              </a:buClr>
              <a:buSzPts val="1800"/>
              <a:buFont typeface="Arial"/>
              <a:buAutoNum type="arabicPeriod"/>
            </a:pPr>
            <a:r>
              <a:rPr b="0" i="0" lang="en-GB" sz="1800" u="none" cap="none" strike="noStrike">
                <a:solidFill>
                  <a:schemeClr val="dk1"/>
                </a:solidFill>
                <a:latin typeface="Cambria"/>
                <a:ea typeface="Cambria"/>
                <a:cs typeface="Cambria"/>
                <a:sym typeface="Cambria"/>
              </a:rPr>
              <a:t>In view of augmenting the scientific and operational potential of long-term, institutional programmes, CEOS Members and Associates should act collectively in using the CEOS mechanisms to identify and support potential complementary capabilities enabled by New Space and other commercial actors.</a:t>
            </a:r>
            <a:endParaRPr/>
          </a:p>
          <a:p>
            <a:pPr indent="-228600" lvl="0" marL="342900" marR="0" rtl="0" algn="just">
              <a:lnSpc>
                <a:spcPct val="115000"/>
              </a:lnSpc>
              <a:spcBef>
                <a:spcPts val="1000"/>
              </a:spcBef>
              <a:spcAft>
                <a:spcPts val="0"/>
              </a:spcAft>
              <a:buClr>
                <a:schemeClr val="dk1"/>
              </a:buClr>
              <a:buSzPts val="1800"/>
              <a:buFont typeface="Arial"/>
              <a:buNone/>
            </a:pPr>
            <a:r>
              <a:t/>
            </a:r>
            <a:endParaRPr b="0" i="0" sz="1800" u="none" cap="none" strike="noStrike">
              <a:solidFill>
                <a:schemeClr val="dk1"/>
              </a:solidFill>
              <a:latin typeface="Cambria"/>
              <a:ea typeface="Cambria"/>
              <a:cs typeface="Cambria"/>
              <a:sym typeface="Cambria"/>
            </a:endParaRPr>
          </a:p>
          <a:p>
            <a:pPr indent="-342900" lvl="0" marL="342900" marR="0" rtl="0" algn="just">
              <a:lnSpc>
                <a:spcPct val="115000"/>
              </a:lnSpc>
              <a:spcBef>
                <a:spcPts val="1000"/>
              </a:spcBef>
              <a:spcAft>
                <a:spcPts val="0"/>
              </a:spcAft>
              <a:buClr>
                <a:schemeClr val="dk1"/>
              </a:buClr>
              <a:buSzPts val="1800"/>
              <a:buFont typeface="Arial"/>
              <a:buAutoNum type="arabicPeriod"/>
            </a:pPr>
            <a:r>
              <a:rPr b="0" i="0" lang="en-GB" sz="1800" u="none" cap="none" strike="noStrike">
                <a:solidFill>
                  <a:schemeClr val="dk1"/>
                </a:solidFill>
                <a:latin typeface="Cambria"/>
                <a:ea typeface="Cambria"/>
                <a:cs typeface="Cambria"/>
                <a:sym typeface="Cambria"/>
              </a:rPr>
              <a:t>CEOS Members and Associates should strive to continue to share information on relevant events and activities related to New Space, including commercial data evaluation results when possible. CEOS Agencies should also investigate ways to work together on cooperation agreements with New Space actors possibly including common lines to take on end-user licence agreements and Intellectual Property Rights (IPR) issues.</a:t>
            </a:r>
            <a:endParaRPr/>
          </a:p>
          <a:p>
            <a:pPr indent="-228600" lvl="0" marL="342900" marR="0" rtl="0" algn="just">
              <a:lnSpc>
                <a:spcPct val="115000"/>
              </a:lnSpc>
              <a:spcBef>
                <a:spcPts val="1000"/>
              </a:spcBef>
              <a:spcAft>
                <a:spcPts val="0"/>
              </a:spcAft>
              <a:buClr>
                <a:schemeClr val="dk1"/>
              </a:buClr>
              <a:buSzPts val="1800"/>
              <a:buFont typeface="Arial"/>
              <a:buNone/>
            </a:pPr>
            <a:r>
              <a:t/>
            </a:r>
            <a:endParaRPr b="0" i="0" sz="1800" u="none" cap="none" strike="noStrike">
              <a:solidFill>
                <a:schemeClr val="dk1"/>
              </a:solidFill>
              <a:latin typeface="Cambria"/>
              <a:ea typeface="Cambria"/>
              <a:cs typeface="Cambria"/>
              <a:sym typeface="Cambria"/>
            </a:endParaRPr>
          </a:p>
          <a:p>
            <a:pPr indent="-342900" lvl="0" marL="342900" marR="0" rtl="0" algn="just">
              <a:lnSpc>
                <a:spcPct val="115000"/>
              </a:lnSpc>
              <a:spcBef>
                <a:spcPts val="1000"/>
              </a:spcBef>
              <a:spcAft>
                <a:spcPts val="600"/>
              </a:spcAft>
              <a:buClr>
                <a:schemeClr val="dk1"/>
              </a:buClr>
              <a:buSzPts val="1800"/>
              <a:buFont typeface="Arial"/>
              <a:buAutoNum type="arabicPeriod"/>
            </a:pPr>
            <a:r>
              <a:rPr b="0" i="0" lang="en-GB" sz="1800" u="none" cap="none" strike="noStrike">
                <a:solidFill>
                  <a:schemeClr val="dk1"/>
                </a:solidFill>
                <a:latin typeface="Cambria"/>
                <a:ea typeface="Cambria"/>
                <a:cs typeface="Cambria"/>
                <a:sym typeface="Cambria"/>
              </a:rPr>
              <a:t>Cooperation and collaboration opportunities should be sought with to facilitate interoperability between private and public sector data and future CEOS SIT Chairs are encouraged to routinely provide the opportunity for CEOS Members and Associates to report on developments in the standards domain, be they from public or private sources, at future SIT Technical Workshops.</a:t>
            </a:r>
            <a:endParaRPr/>
          </a:p>
        </p:txBody>
      </p:sp>
      <p:sp>
        <p:nvSpPr>
          <p:cNvPr id="79" name="Google Shape;79;p9"/>
          <p:cNvSpPr txBox="1"/>
          <p:nvPr/>
        </p:nvSpPr>
        <p:spPr>
          <a:xfrm>
            <a:off x="281556" y="175668"/>
            <a:ext cx="9387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b="0" i="0" lang="en-GB" sz="3400" u="none" cap="none" strike="noStrike">
                <a:solidFill>
                  <a:schemeClr val="lt1"/>
                </a:solidFill>
                <a:latin typeface="Cambria"/>
                <a:ea typeface="Cambria"/>
                <a:cs typeface="Cambria"/>
                <a:sym typeface="Cambria"/>
              </a:rPr>
              <a:t>NSTT White Paper Recommendations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6"/>
          <p:cNvSpPr txBox="1"/>
          <p:nvPr>
            <p:ph type="title"/>
          </p:nvPr>
        </p:nvSpPr>
        <p:spPr>
          <a:xfrm>
            <a:off x="176050" y="175950"/>
            <a:ext cx="9597300" cy="39726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1000"/>
              </a:spcAft>
              <a:buClr>
                <a:schemeClr val="lt1"/>
              </a:buClr>
              <a:buSzPts val="8000"/>
              <a:buFont typeface="Arial"/>
              <a:buNone/>
            </a:pPr>
            <a:r>
              <a:rPr lang="en-GB" sz="6300"/>
              <a:t>Other Agency Update (TBA)</a:t>
            </a:r>
            <a:endParaRPr i="1" sz="2800">
              <a:latin typeface="Montserrat"/>
              <a:ea typeface="Montserrat"/>
              <a:cs typeface="Montserrat"/>
              <a:sym typeface="Montserrat"/>
            </a:endParaRPr>
          </a:p>
        </p:txBody>
      </p:sp>
      <p:sp>
        <p:nvSpPr>
          <p:cNvPr id="302" name="Google Shape;302;p36"/>
          <p:cNvSpPr/>
          <p:nvPr/>
        </p:nvSpPr>
        <p:spPr>
          <a:xfrm>
            <a:off x="7222284" y="4252682"/>
            <a:ext cx="4833000" cy="26052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None/>
            </a:pPr>
            <a:r>
              <a:t/>
            </a:r>
            <a:endParaRPr b="1" sz="2200">
              <a:solidFill>
                <a:schemeClr val="accent1"/>
              </a:solidFill>
              <a:latin typeface="Montserrat"/>
              <a:ea typeface="Montserrat"/>
              <a:cs typeface="Montserrat"/>
              <a:sym typeface="Montserrat"/>
            </a:endParaRPr>
          </a:p>
          <a:p>
            <a:pPr indent="0" lvl="0" marL="0" marR="0" rtl="0" algn="r">
              <a:lnSpc>
                <a:spcPct val="150000"/>
              </a:lnSpc>
              <a:spcBef>
                <a:spcPts val="0"/>
              </a:spcBef>
              <a:spcAft>
                <a:spcPts val="0"/>
              </a:spcAft>
              <a:buNone/>
            </a:pPr>
            <a:r>
              <a:rPr b="1" lang="en-GB" sz="2200">
                <a:solidFill>
                  <a:schemeClr val="accent1"/>
                </a:solidFill>
                <a:latin typeface="Montserrat"/>
                <a:ea typeface="Montserrat"/>
                <a:cs typeface="Montserrat"/>
                <a:sym typeface="Montserrat"/>
              </a:rPr>
              <a:t>TBA</a:t>
            </a:r>
            <a:r>
              <a:rPr b="1" i="0" lang="en-GB" sz="2200" u="none" cap="none" strike="noStrike">
                <a:solidFill>
                  <a:schemeClr val="accent1"/>
                </a:solidFill>
                <a:latin typeface="Montserrat"/>
                <a:ea typeface="Montserrat"/>
                <a:cs typeface="Montserrat"/>
                <a:sym typeface="Montserrat"/>
              </a:rPr>
              <a:t>,</a:t>
            </a:r>
            <a:r>
              <a:rPr b="1" lang="en-GB" sz="2200">
                <a:solidFill>
                  <a:schemeClr val="accent1"/>
                </a:solidFill>
                <a:latin typeface="Montserrat"/>
                <a:ea typeface="Montserrat"/>
                <a:cs typeface="Montserrat"/>
                <a:sym typeface="Montserrat"/>
              </a:rPr>
              <a:t> TBA</a:t>
            </a:r>
            <a:endParaRPr>
              <a:latin typeface="Montserrat"/>
              <a:ea typeface="Montserrat"/>
              <a:cs typeface="Montserrat"/>
              <a:sym typeface="Montserrat"/>
            </a:endParaRPr>
          </a:p>
          <a:p>
            <a:pPr indent="0" lvl="0" marL="0" marR="0" rtl="0" algn="r">
              <a:lnSpc>
                <a:spcPct val="150000"/>
              </a:lnSpc>
              <a:spcBef>
                <a:spcPts val="0"/>
              </a:spcBef>
              <a:spcAft>
                <a:spcPts val="0"/>
              </a:spcAft>
              <a:buNone/>
            </a:pPr>
            <a:r>
              <a:rPr b="1" i="0" lang="en-GB" sz="2200" u="none" cap="none" strike="noStrike">
                <a:solidFill>
                  <a:schemeClr val="accent1"/>
                </a:solidFill>
                <a:latin typeface="Montserrat"/>
                <a:ea typeface="Montserrat"/>
                <a:cs typeface="Montserrat"/>
                <a:sym typeface="Montserrat"/>
              </a:rPr>
              <a:t>Agenda Item #6.3</a:t>
            </a:r>
            <a:endParaRPr>
              <a:latin typeface="Montserrat"/>
              <a:ea typeface="Montserrat"/>
              <a:cs typeface="Montserrat"/>
              <a:sym typeface="Montserrat"/>
            </a:endParaRPr>
          </a:p>
          <a:p>
            <a:pPr indent="0" lvl="0" marL="0" marR="0" rtl="0" algn="r">
              <a:lnSpc>
                <a:spcPct val="150000"/>
              </a:lnSpc>
              <a:spcBef>
                <a:spcPts val="0"/>
              </a:spcBef>
              <a:spcAft>
                <a:spcPts val="0"/>
              </a:spcAft>
              <a:buNone/>
            </a:pPr>
            <a:r>
              <a:rPr b="1" i="0" lang="en-GB" sz="2200" u="none" cap="none" strike="noStrike">
                <a:solidFill>
                  <a:schemeClr val="accent1"/>
                </a:solidFill>
                <a:latin typeface="Montserrat"/>
                <a:ea typeface="Montserrat"/>
                <a:cs typeface="Montserrat"/>
                <a:sym typeface="Montserrat"/>
              </a:rPr>
              <a:t>SIT</a:t>
            </a:r>
            <a:r>
              <a:rPr b="1" lang="en-GB" sz="2200">
                <a:solidFill>
                  <a:schemeClr val="accent1"/>
                </a:solidFill>
                <a:latin typeface="Montserrat"/>
                <a:ea typeface="Montserrat"/>
                <a:cs typeface="Montserrat"/>
                <a:sym typeface="Montserrat"/>
              </a:rPr>
              <a:t>-39 2024, Tokyo, Japan</a:t>
            </a:r>
            <a:endParaRPr b="1" i="0" sz="2200" u="none" cap="none" strike="noStrike">
              <a:solidFill>
                <a:schemeClr val="accent1"/>
              </a:solidFill>
              <a:latin typeface="Montserrat"/>
              <a:ea typeface="Montserrat"/>
              <a:cs typeface="Montserrat"/>
              <a:sym typeface="Montserrat"/>
            </a:endParaRPr>
          </a:p>
          <a:p>
            <a:pPr indent="0" lvl="0" marL="0" marR="0" rtl="0" algn="r">
              <a:lnSpc>
                <a:spcPct val="150000"/>
              </a:lnSpc>
              <a:spcBef>
                <a:spcPts val="0"/>
              </a:spcBef>
              <a:spcAft>
                <a:spcPts val="0"/>
              </a:spcAft>
              <a:buNone/>
            </a:pPr>
            <a:r>
              <a:rPr b="1" lang="en-GB" sz="2200">
                <a:solidFill>
                  <a:schemeClr val="accent1"/>
                </a:solidFill>
                <a:latin typeface="Montserrat"/>
                <a:ea typeface="Montserrat"/>
                <a:cs typeface="Montserrat"/>
                <a:sym typeface="Montserrat"/>
              </a:rPr>
              <a:t>10th - 11th April 2024</a:t>
            </a:r>
            <a:endParaRPr b="1" i="0" sz="2200" u="none" cap="none" strike="noStrike">
              <a:solidFill>
                <a:schemeClr val="accent1"/>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0"/>
          <p:cNvSpPr txBox="1"/>
          <p:nvPr>
            <p:ph idx="1" type="body"/>
          </p:nvPr>
        </p:nvSpPr>
        <p:spPr>
          <a:xfrm>
            <a:off x="348308" y="1097558"/>
            <a:ext cx="11495400" cy="46629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15000"/>
              </a:lnSpc>
              <a:spcBef>
                <a:spcPts val="1000"/>
              </a:spcBef>
              <a:spcAft>
                <a:spcPts val="0"/>
              </a:spcAft>
              <a:buClr>
                <a:schemeClr val="dk1"/>
              </a:buClr>
              <a:buSzPts val="2800"/>
              <a:buFont typeface="Montserrat"/>
              <a:buNone/>
            </a:pPr>
            <a:r>
              <a:t/>
            </a:r>
            <a:endParaRPr/>
          </a:p>
        </p:txBody>
      </p:sp>
      <p:sp>
        <p:nvSpPr>
          <p:cNvPr id="85" name="Google Shape;85;p10"/>
          <p:cNvSpPr txBox="1"/>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b="0" i="0" lang="en-GB" sz="3400" u="none" cap="none" strike="noStrike">
                <a:solidFill>
                  <a:schemeClr val="lt1"/>
                </a:solidFill>
                <a:latin typeface="Cambria"/>
                <a:ea typeface="Cambria"/>
                <a:cs typeface="Cambria"/>
                <a:sym typeface="Cambria"/>
              </a:rPr>
              <a:t>2024-2026 CEOS Work Plan deliverables</a:t>
            </a:r>
            <a:endParaRPr b="0" i="0" sz="3400" u="none" cap="none" strike="noStrike">
              <a:solidFill>
                <a:schemeClr val="lt1"/>
              </a:solidFill>
              <a:latin typeface="Cambria"/>
              <a:ea typeface="Cambria"/>
              <a:cs typeface="Cambria"/>
              <a:sym typeface="Cambria"/>
            </a:endParaRPr>
          </a:p>
        </p:txBody>
      </p:sp>
      <p:graphicFrame>
        <p:nvGraphicFramePr>
          <p:cNvPr id="86" name="Google Shape;86;p10"/>
          <p:cNvGraphicFramePr/>
          <p:nvPr/>
        </p:nvGraphicFramePr>
        <p:xfrm>
          <a:off x="176047" y="1258093"/>
          <a:ext cx="3000000" cy="3000000"/>
        </p:xfrm>
        <a:graphic>
          <a:graphicData uri="http://schemas.openxmlformats.org/drawingml/2006/table">
            <a:tbl>
              <a:tblPr bandRow="1" firstCol="1" firstRow="1">
                <a:noFill/>
                <a:tableStyleId>{711CA345-FBD8-4D54-A5C7-07355947C4DC}</a:tableStyleId>
              </a:tblPr>
              <a:tblGrid>
                <a:gridCol w="1682200"/>
                <a:gridCol w="5738575"/>
                <a:gridCol w="1547825"/>
                <a:gridCol w="2723125"/>
              </a:tblGrid>
              <a:tr h="930625">
                <a:tc>
                  <a:txBody>
                    <a:bodyPr/>
                    <a:lstStyle/>
                    <a:p>
                      <a:pPr indent="0" lvl="0" marL="0" marR="27305" rtl="0" algn="ctr">
                        <a:lnSpc>
                          <a:spcPct val="100000"/>
                        </a:lnSpc>
                        <a:spcBef>
                          <a:spcPts val="0"/>
                        </a:spcBef>
                        <a:spcAft>
                          <a:spcPts val="0"/>
                        </a:spcAft>
                        <a:buNone/>
                      </a:pPr>
                      <a:r>
                        <a:rPr b="1" lang="en-GB" sz="1800" u="none" cap="none" strike="noStrike"/>
                        <a:t>Number</a:t>
                      </a:r>
                      <a:endParaRPr b="1" sz="18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27305" rtl="0" algn="ctr">
                        <a:lnSpc>
                          <a:spcPct val="100000"/>
                        </a:lnSpc>
                        <a:spcBef>
                          <a:spcPts val="0"/>
                        </a:spcBef>
                        <a:spcAft>
                          <a:spcPts val="0"/>
                        </a:spcAft>
                        <a:buNone/>
                      </a:pPr>
                      <a:r>
                        <a:rPr b="1" lang="en-GB" sz="1800" u="none" cap="none" strike="noStrike"/>
                        <a:t>Objective/Deliverable Title</a:t>
                      </a:r>
                      <a:endParaRPr b="1" sz="18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27305" rtl="0" algn="ctr">
                        <a:lnSpc>
                          <a:spcPct val="100000"/>
                        </a:lnSpc>
                        <a:spcBef>
                          <a:spcPts val="0"/>
                        </a:spcBef>
                        <a:spcAft>
                          <a:spcPts val="0"/>
                        </a:spcAft>
                        <a:buNone/>
                      </a:pPr>
                      <a:r>
                        <a:rPr b="1" lang="en-GB" sz="1800" u="none" cap="none" strike="noStrike"/>
                        <a:t>Projected Completion</a:t>
                      </a:r>
                      <a:endParaRPr b="1" sz="18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27305" rtl="0" algn="ctr">
                        <a:lnSpc>
                          <a:spcPct val="100000"/>
                        </a:lnSpc>
                        <a:spcBef>
                          <a:spcPts val="0"/>
                        </a:spcBef>
                        <a:spcAft>
                          <a:spcPts val="0"/>
                        </a:spcAft>
                        <a:buNone/>
                      </a:pPr>
                      <a:r>
                        <a:rPr b="1" lang="en-GB" sz="1800" u="none" cap="none" strike="noStrike"/>
                        <a:t>Responsible CEOS Entity(ies)</a:t>
                      </a:r>
                      <a:endParaRPr b="1" sz="1800" u="none" cap="none" strike="noStrike">
                        <a:latin typeface="Times New Roman"/>
                        <a:ea typeface="Times New Roman"/>
                        <a:cs typeface="Times New Roman"/>
                        <a:sym typeface="Times New Roman"/>
                      </a:endParaRPr>
                    </a:p>
                  </a:txBody>
                  <a:tcPr marT="0" marB="0" marR="68575" marL="68575" anchor="ctr"/>
                </a:tc>
              </a:tr>
              <a:tr h="620425">
                <a:tc>
                  <a:txBody>
                    <a:bodyPr/>
                    <a:lstStyle/>
                    <a:p>
                      <a:pPr indent="0" lvl="0" marL="0" marR="28575" rtl="0" algn="ctr">
                        <a:lnSpc>
                          <a:spcPct val="100000"/>
                        </a:lnSpc>
                        <a:spcBef>
                          <a:spcPts val="0"/>
                        </a:spcBef>
                        <a:spcAft>
                          <a:spcPts val="0"/>
                        </a:spcAft>
                        <a:buNone/>
                      </a:pPr>
                      <a:r>
                        <a:rPr lang="en-GB" sz="1800" u="none" cap="none" strike="noStrike"/>
                        <a:t>OUT-24-01</a:t>
                      </a:r>
                      <a:endParaRPr sz="18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27305" rtl="0" algn="ctr">
                        <a:lnSpc>
                          <a:spcPct val="100000"/>
                        </a:lnSpc>
                        <a:spcBef>
                          <a:spcPts val="0"/>
                        </a:spcBef>
                        <a:spcAft>
                          <a:spcPts val="0"/>
                        </a:spcAft>
                        <a:buNone/>
                      </a:pPr>
                      <a:r>
                        <a:rPr b="0" i="0" lang="en-GB" sz="1800" u="none" cap="none" strike="noStrike">
                          <a:solidFill>
                            <a:schemeClr val="dk1"/>
                          </a:solidFill>
                          <a:latin typeface="Cambria"/>
                          <a:ea typeface="Cambria"/>
                          <a:cs typeface="Cambria"/>
                          <a:sym typeface="Cambria"/>
                        </a:rPr>
                        <a:t>CEOS and the ‘New Space’ Agenda</a:t>
                      </a:r>
                      <a:endParaRPr/>
                    </a:p>
                    <a:p>
                      <a:pPr indent="0" lvl="0" marL="0" marR="27305" rtl="0" algn="ctr">
                        <a:lnSpc>
                          <a:spcPct val="100000"/>
                        </a:lnSpc>
                        <a:spcBef>
                          <a:spcPts val="0"/>
                        </a:spcBef>
                        <a:spcAft>
                          <a:spcPts val="0"/>
                        </a:spcAft>
                        <a:buNone/>
                      </a:pPr>
                      <a:r>
                        <a:t/>
                      </a:r>
                      <a:endParaRPr b="0" i="0" sz="1000" u="none" cap="none" strike="noStrike">
                        <a:solidFill>
                          <a:schemeClr val="dk1"/>
                        </a:solidFill>
                        <a:latin typeface="Cambria"/>
                        <a:ea typeface="Cambria"/>
                        <a:cs typeface="Cambria"/>
                        <a:sym typeface="Cambria"/>
                      </a:endParaRPr>
                    </a:p>
                  </a:txBody>
                  <a:tcPr marT="0" marB="0" marR="68575" marL="68575" anchor="ctr"/>
                </a:tc>
                <a:tc>
                  <a:txBody>
                    <a:bodyPr/>
                    <a:lstStyle/>
                    <a:p>
                      <a:pPr indent="0" lvl="0" marL="0" marR="27305" rtl="0" algn="ctr">
                        <a:lnSpc>
                          <a:spcPct val="100000"/>
                        </a:lnSpc>
                        <a:spcBef>
                          <a:spcPts val="0"/>
                        </a:spcBef>
                        <a:spcAft>
                          <a:spcPts val="0"/>
                        </a:spcAft>
                        <a:buNone/>
                      </a:pPr>
                      <a:r>
                        <a:rPr lang="en-GB" sz="1800" u="none" cap="none" strike="noStrike"/>
                        <a:t>2026 Q4</a:t>
                      </a:r>
                      <a:endParaRPr sz="18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27305" rtl="0" algn="ctr">
                        <a:lnSpc>
                          <a:spcPct val="100000"/>
                        </a:lnSpc>
                        <a:spcBef>
                          <a:spcPts val="0"/>
                        </a:spcBef>
                        <a:spcAft>
                          <a:spcPts val="0"/>
                        </a:spcAft>
                        <a:buNone/>
                      </a:pPr>
                      <a:r>
                        <a:rPr lang="en-GB" sz="1800" u="none" cap="none" strike="noStrike"/>
                        <a:t>CEOS Chair</a:t>
                      </a:r>
                      <a:endParaRPr sz="1800" u="none" cap="none" strike="noStrike"/>
                    </a:p>
                    <a:p>
                      <a:pPr indent="0" lvl="0" marL="0" marR="27305" rtl="0" algn="ctr">
                        <a:lnSpc>
                          <a:spcPct val="100000"/>
                        </a:lnSpc>
                        <a:spcBef>
                          <a:spcPts val="0"/>
                        </a:spcBef>
                        <a:spcAft>
                          <a:spcPts val="0"/>
                        </a:spcAft>
                        <a:buNone/>
                      </a:pPr>
                      <a:r>
                        <a:rPr lang="en-GB" sz="1800" u="none" cap="none" strike="noStrike"/>
                        <a:t>SIT Chair</a:t>
                      </a:r>
                      <a:endParaRPr sz="1800" u="none" cap="none" strike="noStrike">
                        <a:latin typeface="Times New Roman"/>
                        <a:ea typeface="Times New Roman"/>
                        <a:cs typeface="Times New Roman"/>
                        <a:sym typeface="Times New Roman"/>
                      </a:endParaRPr>
                    </a:p>
                  </a:txBody>
                  <a:tcPr marT="0" marB="0" marR="68575" marL="68575" anchor="ctr"/>
                </a:tc>
              </a:tr>
              <a:tr h="620425">
                <a:tc>
                  <a:txBody>
                    <a:bodyPr/>
                    <a:lstStyle/>
                    <a:p>
                      <a:pPr indent="0" lvl="0" marL="0" marR="28575" rtl="0" algn="ctr">
                        <a:lnSpc>
                          <a:spcPct val="100000"/>
                        </a:lnSpc>
                        <a:spcBef>
                          <a:spcPts val="0"/>
                        </a:spcBef>
                        <a:spcAft>
                          <a:spcPts val="0"/>
                        </a:spcAft>
                        <a:buNone/>
                      </a:pPr>
                      <a:r>
                        <a:rPr lang="en-GB" sz="1800" u="none" cap="none" strike="noStrike"/>
                        <a:t>OUT-24-02</a:t>
                      </a:r>
                      <a:endParaRPr sz="18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27305" rtl="0" algn="ctr">
                        <a:lnSpc>
                          <a:spcPct val="100000"/>
                        </a:lnSpc>
                        <a:spcBef>
                          <a:spcPts val="0"/>
                        </a:spcBef>
                        <a:spcAft>
                          <a:spcPts val="0"/>
                        </a:spcAft>
                        <a:buNone/>
                      </a:pPr>
                      <a:r>
                        <a:rPr b="0" i="0" lang="en-GB" sz="1800" u="none" cap="none" strike="noStrike">
                          <a:solidFill>
                            <a:schemeClr val="dk1"/>
                          </a:solidFill>
                          <a:latin typeface="Cambria"/>
                          <a:ea typeface="Cambria"/>
                          <a:cs typeface="Cambria"/>
                          <a:sym typeface="Cambria"/>
                        </a:rPr>
                        <a:t>Increase engagement with the commercial sector on CEOS-ARD</a:t>
                      </a:r>
                      <a:endParaRPr/>
                    </a:p>
                    <a:p>
                      <a:pPr indent="0" lvl="0" marL="0" marR="27305" rtl="0" algn="ctr">
                        <a:lnSpc>
                          <a:spcPct val="100000"/>
                        </a:lnSpc>
                        <a:spcBef>
                          <a:spcPts val="0"/>
                        </a:spcBef>
                        <a:spcAft>
                          <a:spcPts val="0"/>
                        </a:spcAft>
                        <a:buNone/>
                      </a:pPr>
                      <a:r>
                        <a:t/>
                      </a:r>
                      <a:endParaRPr b="0" i="0" sz="1000" u="none" cap="none" strike="noStrike">
                        <a:solidFill>
                          <a:schemeClr val="dk1"/>
                        </a:solidFill>
                        <a:latin typeface="Cambria"/>
                        <a:ea typeface="Cambria"/>
                        <a:cs typeface="Cambria"/>
                        <a:sym typeface="Cambria"/>
                      </a:endParaRPr>
                    </a:p>
                  </a:txBody>
                  <a:tcPr marT="0" marB="0" marR="68575" marL="68575" anchor="ctr"/>
                </a:tc>
                <a:tc>
                  <a:txBody>
                    <a:bodyPr/>
                    <a:lstStyle/>
                    <a:p>
                      <a:pPr indent="0" lvl="0" marL="0" marR="27305" rtl="0" algn="ctr">
                        <a:lnSpc>
                          <a:spcPct val="100000"/>
                        </a:lnSpc>
                        <a:spcBef>
                          <a:spcPts val="0"/>
                        </a:spcBef>
                        <a:spcAft>
                          <a:spcPts val="0"/>
                        </a:spcAft>
                        <a:buNone/>
                      </a:pPr>
                      <a:r>
                        <a:rPr lang="en-GB" sz="1800" u="none" cap="none" strike="noStrike"/>
                        <a:t>2024 Q4</a:t>
                      </a:r>
                      <a:endParaRPr sz="18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27305" rtl="0" algn="ctr">
                        <a:lnSpc>
                          <a:spcPct val="100000"/>
                        </a:lnSpc>
                        <a:spcBef>
                          <a:spcPts val="0"/>
                        </a:spcBef>
                        <a:spcAft>
                          <a:spcPts val="0"/>
                        </a:spcAft>
                        <a:buNone/>
                      </a:pPr>
                      <a:r>
                        <a:rPr lang="en-GB" sz="1800" u="none" cap="none" strike="noStrike"/>
                        <a:t>CEOS-ARD OG</a:t>
                      </a:r>
                      <a:endParaRPr sz="1800" u="none" cap="none" strike="noStrike">
                        <a:latin typeface="Times New Roman"/>
                        <a:ea typeface="Times New Roman"/>
                        <a:cs typeface="Times New Roman"/>
                        <a:sym typeface="Times New Roman"/>
                      </a:endParaRPr>
                    </a:p>
                  </a:txBody>
                  <a:tcPr marT="0" marB="0" marR="68575" marL="68575" anchor="ctr"/>
                </a:tc>
              </a:tr>
              <a:tr h="728800">
                <a:tc>
                  <a:txBody>
                    <a:bodyPr/>
                    <a:lstStyle/>
                    <a:p>
                      <a:pPr indent="0" lvl="0" marL="0" marR="28575" rtl="0" algn="ctr">
                        <a:lnSpc>
                          <a:spcPct val="100000"/>
                        </a:lnSpc>
                        <a:spcBef>
                          <a:spcPts val="0"/>
                        </a:spcBef>
                        <a:spcAft>
                          <a:spcPts val="0"/>
                        </a:spcAft>
                        <a:buNone/>
                      </a:pPr>
                      <a:r>
                        <a:rPr lang="en-GB" sz="1800" u="none" cap="none" strike="noStrike"/>
                        <a:t>OUT-24-03</a:t>
                      </a:r>
                      <a:endParaRPr sz="18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27305" rtl="0" algn="ctr">
                        <a:lnSpc>
                          <a:spcPct val="100000"/>
                        </a:lnSpc>
                        <a:spcBef>
                          <a:spcPts val="0"/>
                        </a:spcBef>
                        <a:spcAft>
                          <a:spcPts val="0"/>
                        </a:spcAft>
                        <a:buNone/>
                      </a:pPr>
                      <a:r>
                        <a:rPr b="0" i="0" lang="en-GB" sz="1800" u="none" cap="none" strike="noStrike">
                          <a:solidFill>
                            <a:schemeClr val="dk1"/>
                          </a:solidFill>
                          <a:latin typeface="Cambria"/>
                          <a:ea typeface="Cambria"/>
                          <a:cs typeface="Cambria"/>
                          <a:sym typeface="Cambria"/>
                        </a:rPr>
                        <a:t>Unify CEOS engagement with the commercial sector at at key meetings with respect to ARD and Cal/Val</a:t>
                      </a:r>
                      <a:endParaRPr/>
                    </a:p>
                    <a:p>
                      <a:pPr indent="0" lvl="0" marL="0" marR="27305" rtl="0" algn="ctr">
                        <a:lnSpc>
                          <a:spcPct val="100000"/>
                        </a:lnSpc>
                        <a:spcBef>
                          <a:spcPts val="0"/>
                        </a:spcBef>
                        <a:spcAft>
                          <a:spcPts val="0"/>
                        </a:spcAft>
                        <a:buNone/>
                      </a:pPr>
                      <a:r>
                        <a:t/>
                      </a:r>
                      <a:endParaRPr b="0" i="0" sz="1000" u="none" cap="none" strike="noStrike">
                        <a:solidFill>
                          <a:schemeClr val="dk1"/>
                        </a:solidFill>
                        <a:latin typeface="Cambria"/>
                        <a:ea typeface="Cambria"/>
                        <a:cs typeface="Cambria"/>
                        <a:sym typeface="Cambria"/>
                      </a:endParaRPr>
                    </a:p>
                  </a:txBody>
                  <a:tcPr marT="0" marB="0" marR="68575" marL="68575" anchor="ctr"/>
                </a:tc>
                <a:tc>
                  <a:txBody>
                    <a:bodyPr/>
                    <a:lstStyle/>
                    <a:p>
                      <a:pPr indent="0" lvl="0" marL="0" marR="27305" rtl="0" algn="ctr">
                        <a:lnSpc>
                          <a:spcPct val="100000"/>
                        </a:lnSpc>
                        <a:spcBef>
                          <a:spcPts val="0"/>
                        </a:spcBef>
                        <a:spcAft>
                          <a:spcPts val="0"/>
                        </a:spcAft>
                        <a:buNone/>
                      </a:pPr>
                      <a:r>
                        <a:rPr lang="en-GB" sz="1800" u="none" cap="none" strike="noStrike"/>
                        <a:t>2026 Q4</a:t>
                      </a:r>
                      <a:endParaRPr sz="18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27305" rtl="0" algn="ctr">
                        <a:lnSpc>
                          <a:spcPct val="100000"/>
                        </a:lnSpc>
                        <a:spcBef>
                          <a:spcPts val="0"/>
                        </a:spcBef>
                        <a:spcAft>
                          <a:spcPts val="0"/>
                        </a:spcAft>
                        <a:buNone/>
                      </a:pPr>
                      <a:r>
                        <a:rPr lang="en-GB" sz="1800" u="none" cap="none" strike="noStrike"/>
                        <a:t>CEOS-ARD OG</a:t>
                      </a:r>
                      <a:endParaRPr sz="1800" u="none" cap="none" strike="noStrike">
                        <a:latin typeface="Times New Roman"/>
                        <a:ea typeface="Times New Roman"/>
                        <a:cs typeface="Times New Roman"/>
                        <a:sym typeface="Times New Roman"/>
                      </a:endParaRPr>
                    </a:p>
                  </a:txBody>
                  <a:tcPr marT="0" marB="0" marR="68575" marL="68575" anchor="ctr"/>
                </a:tc>
              </a:tr>
              <a:tr h="620425">
                <a:tc>
                  <a:txBody>
                    <a:bodyPr/>
                    <a:lstStyle/>
                    <a:p>
                      <a:pPr indent="0" lvl="0" marL="0" marR="28575" rtl="0" algn="ctr">
                        <a:lnSpc>
                          <a:spcPct val="100000"/>
                        </a:lnSpc>
                        <a:spcBef>
                          <a:spcPts val="0"/>
                        </a:spcBef>
                        <a:spcAft>
                          <a:spcPts val="0"/>
                        </a:spcAft>
                        <a:buNone/>
                      </a:pPr>
                      <a:r>
                        <a:rPr lang="en-GB" sz="1800" u="none" cap="none" strike="noStrike"/>
                        <a:t>OUT-24-04</a:t>
                      </a:r>
                      <a:endParaRPr sz="18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27305" rtl="0" algn="ctr">
                        <a:lnSpc>
                          <a:spcPct val="100000"/>
                        </a:lnSpc>
                        <a:spcBef>
                          <a:spcPts val="0"/>
                        </a:spcBef>
                        <a:spcAft>
                          <a:spcPts val="0"/>
                        </a:spcAft>
                        <a:buNone/>
                      </a:pPr>
                      <a:r>
                        <a:rPr b="0" i="0" lang="en-GB" sz="1800" u="none" cap="none" strike="noStrike">
                          <a:solidFill>
                            <a:schemeClr val="dk1"/>
                          </a:solidFill>
                          <a:latin typeface="Cambria"/>
                          <a:ea typeface="Cambria"/>
                          <a:cs typeface="Cambria"/>
                          <a:sym typeface="Cambria"/>
                        </a:rPr>
                        <a:t>Revise the CEOS-ARD Industry Engagement Strategy</a:t>
                      </a:r>
                      <a:endParaRPr/>
                    </a:p>
                    <a:p>
                      <a:pPr indent="0" lvl="0" marL="0" marR="27305" rtl="0" algn="ctr">
                        <a:lnSpc>
                          <a:spcPct val="100000"/>
                        </a:lnSpc>
                        <a:spcBef>
                          <a:spcPts val="0"/>
                        </a:spcBef>
                        <a:spcAft>
                          <a:spcPts val="0"/>
                        </a:spcAft>
                        <a:buNone/>
                      </a:pPr>
                      <a:r>
                        <a:t/>
                      </a:r>
                      <a:endParaRPr b="0" i="0" sz="1000" u="none" cap="none" strike="noStrike">
                        <a:solidFill>
                          <a:schemeClr val="dk1"/>
                        </a:solidFill>
                        <a:latin typeface="Cambria"/>
                        <a:ea typeface="Cambria"/>
                        <a:cs typeface="Cambria"/>
                        <a:sym typeface="Cambria"/>
                      </a:endParaRPr>
                    </a:p>
                  </a:txBody>
                  <a:tcPr marT="0" marB="0" marR="68575" marL="68575" anchor="ctr"/>
                </a:tc>
                <a:tc>
                  <a:txBody>
                    <a:bodyPr/>
                    <a:lstStyle/>
                    <a:p>
                      <a:pPr indent="0" lvl="0" marL="0" marR="27305" rtl="0" algn="ctr">
                        <a:lnSpc>
                          <a:spcPct val="100000"/>
                        </a:lnSpc>
                        <a:spcBef>
                          <a:spcPts val="0"/>
                        </a:spcBef>
                        <a:spcAft>
                          <a:spcPts val="0"/>
                        </a:spcAft>
                        <a:buNone/>
                      </a:pPr>
                      <a:r>
                        <a:rPr lang="en-GB" sz="1800" u="none" cap="none" strike="noStrike"/>
                        <a:t>2024 Q4</a:t>
                      </a:r>
                      <a:endParaRPr sz="18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27305" rtl="0" algn="ctr">
                        <a:lnSpc>
                          <a:spcPct val="100000"/>
                        </a:lnSpc>
                        <a:spcBef>
                          <a:spcPts val="0"/>
                        </a:spcBef>
                        <a:spcAft>
                          <a:spcPts val="0"/>
                        </a:spcAft>
                        <a:buNone/>
                      </a:pPr>
                      <a:r>
                        <a:rPr lang="en-GB" sz="1800" u="none" cap="none" strike="noStrike"/>
                        <a:t>CEOS-ARD OG</a:t>
                      </a:r>
                      <a:endParaRPr sz="1800" u="none" cap="none" strike="noStrike">
                        <a:latin typeface="Times New Roman"/>
                        <a:ea typeface="Times New Roman"/>
                        <a:cs typeface="Times New Roman"/>
                        <a:sym typeface="Times New Roman"/>
                      </a:endParaRPr>
                    </a:p>
                  </a:txBody>
                  <a:tcPr marT="0" marB="0" marR="68575" marL="68575" anchor="ctr"/>
                </a:tc>
              </a:tr>
              <a:tr h="620425">
                <a:tc>
                  <a:txBody>
                    <a:bodyPr/>
                    <a:lstStyle/>
                    <a:p>
                      <a:pPr indent="0" lvl="0" marL="0" marR="28575" rtl="0" algn="ctr">
                        <a:lnSpc>
                          <a:spcPct val="100000"/>
                        </a:lnSpc>
                        <a:spcBef>
                          <a:spcPts val="0"/>
                        </a:spcBef>
                        <a:spcAft>
                          <a:spcPts val="0"/>
                        </a:spcAft>
                        <a:buNone/>
                      </a:pPr>
                      <a:r>
                        <a:rPr lang="en-GB" sz="1800" u="none" cap="none" strike="noStrike"/>
                        <a:t>OUT-24-05</a:t>
                      </a:r>
                      <a:endParaRPr sz="18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27305" rtl="0" algn="ctr">
                        <a:lnSpc>
                          <a:spcPct val="100000"/>
                        </a:lnSpc>
                        <a:spcBef>
                          <a:spcPts val="0"/>
                        </a:spcBef>
                        <a:spcAft>
                          <a:spcPts val="0"/>
                        </a:spcAft>
                        <a:buNone/>
                      </a:pPr>
                      <a:r>
                        <a:rPr b="0" i="0" lang="en-GB" sz="1800" u="none" cap="none" strike="noStrike">
                          <a:solidFill>
                            <a:schemeClr val="dk1"/>
                          </a:solidFill>
                          <a:latin typeface="Cambria"/>
                          <a:ea typeface="Cambria"/>
                          <a:cs typeface="Cambria"/>
                          <a:sym typeface="Cambria"/>
                        </a:rPr>
                        <a:t>Ensure that legacy and new public and commercial datasets can be used more interoperably</a:t>
                      </a:r>
                      <a:endParaRPr b="0" i="0" sz="1800" u="none" cap="none" strike="noStrike">
                        <a:solidFill>
                          <a:schemeClr val="dk1"/>
                        </a:solidFill>
                        <a:latin typeface="Cambria"/>
                        <a:ea typeface="Cambria"/>
                        <a:cs typeface="Cambria"/>
                        <a:sym typeface="Cambria"/>
                      </a:endParaRPr>
                    </a:p>
                    <a:p>
                      <a:pPr indent="0" lvl="0" marL="0" marR="27305" rtl="0" algn="ctr">
                        <a:lnSpc>
                          <a:spcPct val="100000"/>
                        </a:lnSpc>
                        <a:spcBef>
                          <a:spcPts val="0"/>
                        </a:spcBef>
                        <a:spcAft>
                          <a:spcPts val="0"/>
                        </a:spcAft>
                        <a:buNone/>
                      </a:pPr>
                      <a:r>
                        <a:t/>
                      </a:r>
                      <a:endParaRPr b="0" i="0" sz="1000" u="none" cap="none" strike="noStrike">
                        <a:solidFill>
                          <a:schemeClr val="dk1"/>
                        </a:solidFill>
                        <a:latin typeface="Cambria"/>
                        <a:ea typeface="Cambria"/>
                        <a:cs typeface="Cambria"/>
                        <a:sym typeface="Cambria"/>
                      </a:endParaRPr>
                    </a:p>
                  </a:txBody>
                  <a:tcPr marT="0" marB="0" marR="68575" marL="68575" anchor="ctr"/>
                </a:tc>
                <a:tc>
                  <a:txBody>
                    <a:bodyPr/>
                    <a:lstStyle/>
                    <a:p>
                      <a:pPr indent="0" lvl="0" marL="0" marR="27305" rtl="0" algn="ctr">
                        <a:lnSpc>
                          <a:spcPct val="100000"/>
                        </a:lnSpc>
                        <a:spcBef>
                          <a:spcPts val="0"/>
                        </a:spcBef>
                        <a:spcAft>
                          <a:spcPts val="0"/>
                        </a:spcAft>
                        <a:buNone/>
                      </a:pPr>
                      <a:r>
                        <a:rPr lang="en-GB" sz="1800" u="none" cap="none" strike="noStrike"/>
                        <a:t>2024 Q4</a:t>
                      </a:r>
                      <a:endParaRPr sz="18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27305" rtl="0" algn="ctr">
                        <a:lnSpc>
                          <a:spcPct val="100000"/>
                        </a:lnSpc>
                        <a:spcBef>
                          <a:spcPts val="0"/>
                        </a:spcBef>
                        <a:spcAft>
                          <a:spcPts val="0"/>
                        </a:spcAft>
                        <a:buNone/>
                      </a:pPr>
                      <a:r>
                        <a:rPr lang="en-GB" sz="1800" u="none" cap="none" strike="noStrike"/>
                        <a:t>WGISS</a:t>
                      </a:r>
                      <a:endParaRPr sz="1800" u="none" cap="none" strike="noStrike">
                        <a:latin typeface="Times New Roman"/>
                        <a:ea typeface="Times New Roman"/>
                        <a:cs typeface="Times New Roman"/>
                        <a:sym typeface="Times New Roman"/>
                      </a:endParaRPr>
                    </a:p>
                  </a:txBody>
                  <a:tcPr marT="0" marB="0" marR="68575" marL="68575" anchor="ctr"/>
                </a:tc>
              </a:tr>
              <a:tr h="117700">
                <a:tc>
                  <a:txBody>
                    <a:bodyPr/>
                    <a:lstStyle/>
                    <a:p>
                      <a:pPr indent="0" lvl="0" marL="0" marR="28575" rtl="0" algn="ctr">
                        <a:lnSpc>
                          <a:spcPct val="100000"/>
                        </a:lnSpc>
                        <a:spcBef>
                          <a:spcPts val="0"/>
                        </a:spcBef>
                        <a:spcAft>
                          <a:spcPts val="0"/>
                        </a:spcAft>
                        <a:buNone/>
                      </a:pPr>
                      <a:r>
                        <a:rPr lang="en-GB" sz="1800" u="none" cap="none" strike="noStrike"/>
                        <a:t>OUT-24-06</a:t>
                      </a:r>
                      <a:endParaRPr sz="18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27305" rtl="0" algn="ctr">
                        <a:lnSpc>
                          <a:spcPct val="100000"/>
                        </a:lnSpc>
                        <a:spcBef>
                          <a:spcPts val="0"/>
                        </a:spcBef>
                        <a:spcAft>
                          <a:spcPts val="0"/>
                        </a:spcAft>
                        <a:buNone/>
                      </a:pPr>
                      <a:r>
                        <a:rPr b="0" i="0" lang="en-GB" sz="1800" u="none" cap="none" strike="noStrike">
                          <a:solidFill>
                            <a:schemeClr val="dk1"/>
                          </a:solidFill>
                          <a:latin typeface="Cambria"/>
                          <a:ea typeface="Cambria"/>
                          <a:cs typeface="Cambria"/>
                          <a:sym typeface="Cambria"/>
                        </a:rPr>
                        <a:t>Integrate New Space data into the CEOS Analytics Lab</a:t>
                      </a:r>
                      <a:endParaRPr/>
                    </a:p>
                    <a:p>
                      <a:pPr indent="0" lvl="0" marL="0" marR="27305" rtl="0" algn="ctr">
                        <a:lnSpc>
                          <a:spcPct val="100000"/>
                        </a:lnSpc>
                        <a:spcBef>
                          <a:spcPts val="0"/>
                        </a:spcBef>
                        <a:spcAft>
                          <a:spcPts val="0"/>
                        </a:spcAft>
                        <a:buNone/>
                      </a:pPr>
                      <a:r>
                        <a:t/>
                      </a:r>
                      <a:endParaRPr b="0" i="0" sz="1000" u="none" cap="none" strike="noStrike">
                        <a:solidFill>
                          <a:schemeClr val="dk1"/>
                        </a:solidFill>
                        <a:latin typeface="Cambria"/>
                        <a:ea typeface="Cambria"/>
                        <a:cs typeface="Cambria"/>
                        <a:sym typeface="Cambria"/>
                      </a:endParaRPr>
                    </a:p>
                  </a:txBody>
                  <a:tcPr marT="0" marB="0" marR="68575" marL="68575" anchor="ctr"/>
                </a:tc>
                <a:tc>
                  <a:txBody>
                    <a:bodyPr/>
                    <a:lstStyle/>
                    <a:p>
                      <a:pPr indent="0" lvl="0" marL="0" marR="27305" rtl="0" algn="ctr">
                        <a:lnSpc>
                          <a:spcPct val="100000"/>
                        </a:lnSpc>
                        <a:spcBef>
                          <a:spcPts val="0"/>
                        </a:spcBef>
                        <a:spcAft>
                          <a:spcPts val="0"/>
                        </a:spcAft>
                        <a:buNone/>
                      </a:pPr>
                      <a:r>
                        <a:rPr lang="en-GB" sz="1800" u="none" cap="none" strike="noStrike"/>
                        <a:t>2024 Q4</a:t>
                      </a:r>
                      <a:endParaRPr sz="18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27305" rtl="0" algn="ctr">
                        <a:lnSpc>
                          <a:spcPct val="100000"/>
                        </a:lnSpc>
                        <a:spcBef>
                          <a:spcPts val="0"/>
                        </a:spcBef>
                        <a:spcAft>
                          <a:spcPts val="0"/>
                        </a:spcAft>
                        <a:buNone/>
                      </a:pPr>
                      <a:r>
                        <a:rPr lang="en-GB" sz="1800" u="none" cap="none" strike="noStrike"/>
                        <a:t>SEO</a:t>
                      </a:r>
                      <a:endParaRPr sz="1800" u="none" cap="none" strike="noStrike">
                        <a:latin typeface="Times New Roman"/>
                        <a:ea typeface="Times New Roman"/>
                        <a:cs typeface="Times New Roman"/>
                        <a:sym typeface="Times New Roman"/>
                      </a:endParaRPr>
                    </a:p>
                  </a:txBody>
                  <a:tcPr marT="0" marB="0" marR="68575" marL="68575" anchor="ct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1"/>
          <p:cNvSpPr txBox="1"/>
          <p:nvPr/>
        </p:nvSpPr>
        <p:spPr>
          <a:xfrm>
            <a:off x="500700" y="1384362"/>
            <a:ext cx="11495400" cy="4662900"/>
          </a:xfrm>
          <a:prstGeom prst="rect">
            <a:avLst/>
          </a:prstGeom>
          <a:noFill/>
          <a:ln>
            <a:noFill/>
          </a:ln>
        </p:spPr>
        <p:txBody>
          <a:bodyPr anchorCtr="0" anchor="t" bIns="45700" lIns="91425" spcFirstLastPara="1" rIns="91425" wrap="square" tIns="45700">
            <a:noAutofit/>
          </a:bodyPr>
          <a:lstStyle/>
          <a:p>
            <a:pPr indent="0" lvl="0" marL="50800" marR="0" rtl="0" algn="l">
              <a:lnSpc>
                <a:spcPct val="115000"/>
              </a:lnSpc>
              <a:spcBef>
                <a:spcPts val="1000"/>
              </a:spcBef>
              <a:spcAft>
                <a:spcPts val="0"/>
              </a:spcAft>
              <a:buClr>
                <a:schemeClr val="dk1"/>
              </a:buClr>
              <a:buSzPts val="2800"/>
              <a:buFont typeface="Montserrat"/>
              <a:buNone/>
            </a:pPr>
            <a:r>
              <a:rPr b="1" i="0" lang="en-GB" sz="1800" u="none" cap="none" strike="noStrike">
                <a:solidFill>
                  <a:schemeClr val="dk1"/>
                </a:solidFill>
                <a:latin typeface="Cambria"/>
                <a:ea typeface="Cambria"/>
                <a:cs typeface="Cambria"/>
                <a:sym typeface="Cambria"/>
              </a:rPr>
              <a:t>CEOS and the ‘New Space’ Agenda</a:t>
            </a:r>
            <a:endParaRPr/>
          </a:p>
          <a:p>
            <a:pPr indent="0" lvl="0" marL="50800" marR="0" rtl="0" algn="l">
              <a:lnSpc>
                <a:spcPct val="115000"/>
              </a:lnSpc>
              <a:spcBef>
                <a:spcPts val="1000"/>
              </a:spcBef>
              <a:spcAft>
                <a:spcPts val="0"/>
              </a:spcAft>
              <a:buClr>
                <a:schemeClr val="dk1"/>
              </a:buClr>
              <a:buSzPts val="2800"/>
              <a:buFont typeface="Montserrat"/>
              <a:buNone/>
            </a:pPr>
            <a:r>
              <a:t/>
            </a:r>
            <a:endParaRPr b="0" i="0" sz="1800" u="none" cap="none" strike="noStrike">
              <a:solidFill>
                <a:schemeClr val="dk1"/>
              </a:solidFill>
              <a:latin typeface="Cambria"/>
              <a:ea typeface="Cambria"/>
              <a:cs typeface="Cambria"/>
              <a:sym typeface="Cambria"/>
            </a:endParaRPr>
          </a:p>
          <a:p>
            <a:pPr indent="0" lvl="0" marL="50800" marR="0" rtl="0" algn="l">
              <a:lnSpc>
                <a:spcPct val="115000"/>
              </a:lnSpc>
              <a:spcBef>
                <a:spcPts val="1000"/>
              </a:spcBef>
              <a:spcAft>
                <a:spcPts val="0"/>
              </a:spcAft>
              <a:buClr>
                <a:schemeClr val="dk1"/>
              </a:buClr>
              <a:buSzPts val="2800"/>
              <a:buFont typeface="Montserrat"/>
              <a:buNone/>
            </a:pPr>
            <a:r>
              <a:rPr b="0" i="0" lang="en-GB" sz="1800" u="none" cap="none" strike="noStrike">
                <a:solidFill>
                  <a:schemeClr val="dk1"/>
                </a:solidFill>
                <a:latin typeface="Cambria"/>
                <a:ea typeface="Cambria"/>
                <a:cs typeface="Cambria"/>
                <a:sym typeface="Cambria"/>
              </a:rPr>
              <a:t>CEOS Members and Associates should strive to continue to share information on relevant events and activities related to New Space, including commercial data evaluation results when possible, as detailed in recommendation 2 from the 2023 CEOS New Space White Paper. CEOS Agencies should also investigate ways to work together on cooperation agreements with New Space actors possibly including common lines to take on end-user licence agreements and IPR issues.  The CEOS and SIT Chairs should thus consider, where appropriate, options to include discussions on New Space and the commercial sector in the SIT, SIT TW and CEOS Plenary agendas for 2024, 2025 and 2026.</a:t>
            </a:r>
            <a:endParaRPr/>
          </a:p>
          <a:p>
            <a:pPr indent="0" lvl="0" marL="50800" marR="0" rtl="0" algn="l">
              <a:lnSpc>
                <a:spcPct val="115000"/>
              </a:lnSpc>
              <a:spcBef>
                <a:spcPts val="1000"/>
              </a:spcBef>
              <a:spcAft>
                <a:spcPts val="0"/>
              </a:spcAft>
              <a:buClr>
                <a:schemeClr val="dk1"/>
              </a:buClr>
              <a:buSzPts val="2800"/>
              <a:buFont typeface="Montserrat"/>
              <a:buNone/>
            </a:pPr>
            <a:r>
              <a:t/>
            </a:r>
            <a:endParaRPr b="0" i="0" sz="1800" u="none" cap="none" strike="noStrike">
              <a:solidFill>
                <a:schemeClr val="dk1"/>
              </a:solidFill>
              <a:latin typeface="Cambria"/>
              <a:ea typeface="Cambria"/>
              <a:cs typeface="Cambria"/>
              <a:sym typeface="Cambria"/>
            </a:endParaRPr>
          </a:p>
          <a:p>
            <a:pPr indent="0" lvl="0" marL="50800" marR="0" rtl="0" algn="l">
              <a:lnSpc>
                <a:spcPct val="115000"/>
              </a:lnSpc>
              <a:spcBef>
                <a:spcPts val="1000"/>
              </a:spcBef>
              <a:spcAft>
                <a:spcPts val="0"/>
              </a:spcAft>
              <a:buClr>
                <a:schemeClr val="dk1"/>
              </a:buClr>
              <a:buSzPts val="2800"/>
              <a:buFont typeface="Montserrat"/>
              <a:buNone/>
            </a:pPr>
            <a:r>
              <a:rPr b="0" i="0" lang="en-GB" sz="1800" u="none" cap="none" strike="noStrike">
                <a:solidFill>
                  <a:schemeClr val="dk1"/>
                </a:solidFill>
                <a:latin typeface="Cambria"/>
                <a:ea typeface="Cambria"/>
                <a:cs typeface="Cambria"/>
                <a:sym typeface="Cambria"/>
              </a:rPr>
              <a:t>Responsible: CEOS Chair, SIT Chair</a:t>
            </a:r>
            <a:endParaRPr/>
          </a:p>
          <a:p>
            <a:pPr indent="0" lvl="0" marL="50800" marR="0" rtl="0" algn="l">
              <a:lnSpc>
                <a:spcPct val="115000"/>
              </a:lnSpc>
              <a:spcBef>
                <a:spcPts val="1000"/>
              </a:spcBef>
              <a:spcAft>
                <a:spcPts val="0"/>
              </a:spcAft>
              <a:buClr>
                <a:schemeClr val="dk1"/>
              </a:buClr>
              <a:buSzPts val="2800"/>
              <a:buFont typeface="Montserrat"/>
              <a:buNone/>
            </a:pPr>
            <a:r>
              <a:t/>
            </a:r>
            <a:endParaRPr b="0" i="0" sz="1800" u="none" cap="none" strike="noStrike">
              <a:solidFill>
                <a:schemeClr val="dk1"/>
              </a:solidFill>
              <a:latin typeface="Cambria"/>
              <a:ea typeface="Cambria"/>
              <a:cs typeface="Cambria"/>
              <a:sym typeface="Cambria"/>
            </a:endParaRPr>
          </a:p>
          <a:p>
            <a:pPr indent="0" lvl="0" marL="50800" marR="0" rtl="0" algn="l">
              <a:lnSpc>
                <a:spcPct val="115000"/>
              </a:lnSpc>
              <a:spcBef>
                <a:spcPts val="1000"/>
              </a:spcBef>
              <a:spcAft>
                <a:spcPts val="0"/>
              </a:spcAft>
              <a:buClr>
                <a:schemeClr val="dk1"/>
              </a:buClr>
              <a:buSzPts val="2800"/>
              <a:buFont typeface="Montserrat"/>
              <a:buNone/>
            </a:pPr>
            <a:r>
              <a:rPr b="0" i="0" lang="en-GB" sz="1800" u="none" cap="none" strike="noStrike">
                <a:solidFill>
                  <a:schemeClr val="dk1"/>
                </a:solidFill>
                <a:latin typeface="Cambria"/>
                <a:ea typeface="Cambria"/>
                <a:cs typeface="Cambria"/>
                <a:sym typeface="Cambria"/>
              </a:rPr>
              <a:t>Completion Date: 2026 Q4</a:t>
            </a:r>
            <a:endParaRPr b="0" i="0" sz="2800" u="none" cap="none" strike="noStrike">
              <a:solidFill>
                <a:schemeClr val="dk1"/>
              </a:solidFill>
              <a:latin typeface="Cambria"/>
              <a:ea typeface="Cambria"/>
              <a:cs typeface="Cambria"/>
              <a:sym typeface="Cambria"/>
            </a:endParaRPr>
          </a:p>
        </p:txBody>
      </p:sp>
      <p:sp>
        <p:nvSpPr>
          <p:cNvPr id="92" name="Google Shape;92;p11"/>
          <p:cNvSpPr txBox="1"/>
          <p:nvPr/>
        </p:nvSpPr>
        <p:spPr>
          <a:xfrm>
            <a:off x="176048" y="164216"/>
            <a:ext cx="9387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b="0" i="0" lang="en-GB" sz="4400" u="none" cap="none" strike="noStrike">
                <a:solidFill>
                  <a:schemeClr val="lt1"/>
                </a:solidFill>
                <a:latin typeface="Cambria"/>
                <a:ea typeface="Cambria"/>
                <a:cs typeface="Cambria"/>
                <a:sym typeface="Cambria"/>
              </a:rPr>
              <a:t>OUT-24-01</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2"/>
          <p:cNvSpPr txBox="1"/>
          <p:nvPr/>
        </p:nvSpPr>
        <p:spPr>
          <a:xfrm>
            <a:off x="176048" y="164216"/>
            <a:ext cx="9387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b="0" i="0" lang="en-GB" sz="4400" u="none" cap="none" strike="noStrike">
                <a:solidFill>
                  <a:schemeClr val="lt1"/>
                </a:solidFill>
                <a:latin typeface="Cambria"/>
                <a:ea typeface="Cambria"/>
                <a:cs typeface="Cambria"/>
                <a:sym typeface="Cambria"/>
              </a:rPr>
              <a:t>OUT-24-02</a:t>
            </a:r>
            <a:endParaRPr/>
          </a:p>
        </p:txBody>
      </p:sp>
      <p:sp>
        <p:nvSpPr>
          <p:cNvPr id="98" name="Google Shape;98;p12"/>
          <p:cNvSpPr txBox="1"/>
          <p:nvPr/>
        </p:nvSpPr>
        <p:spPr>
          <a:xfrm>
            <a:off x="348300" y="1243686"/>
            <a:ext cx="11495400" cy="4662900"/>
          </a:xfrm>
          <a:prstGeom prst="rect">
            <a:avLst/>
          </a:prstGeom>
          <a:noFill/>
          <a:ln>
            <a:noFill/>
          </a:ln>
        </p:spPr>
        <p:txBody>
          <a:bodyPr anchorCtr="0" anchor="t" bIns="45700" lIns="91425" spcFirstLastPara="1" rIns="91425" wrap="square" tIns="45700">
            <a:noAutofit/>
          </a:bodyPr>
          <a:lstStyle/>
          <a:p>
            <a:pPr indent="0" lvl="0" marL="50800" marR="0" rtl="0" algn="l">
              <a:lnSpc>
                <a:spcPct val="115000"/>
              </a:lnSpc>
              <a:spcBef>
                <a:spcPts val="1000"/>
              </a:spcBef>
              <a:spcAft>
                <a:spcPts val="0"/>
              </a:spcAft>
              <a:buClr>
                <a:schemeClr val="dk1"/>
              </a:buClr>
              <a:buSzPts val="2800"/>
              <a:buFont typeface="Montserrat"/>
              <a:buNone/>
            </a:pPr>
            <a:r>
              <a:rPr b="1" i="0" lang="en-GB" sz="1800" u="none" cap="none" strike="noStrike">
                <a:solidFill>
                  <a:schemeClr val="dk1"/>
                </a:solidFill>
                <a:latin typeface="Cambria"/>
                <a:ea typeface="Cambria"/>
                <a:cs typeface="Cambria"/>
                <a:sym typeface="Cambria"/>
              </a:rPr>
              <a:t>Increase engagement with the commercial sector on CEOS-ARD</a:t>
            </a:r>
            <a:endParaRPr/>
          </a:p>
          <a:p>
            <a:pPr indent="0" lvl="0" marL="50800" marR="0" rtl="0" algn="l">
              <a:lnSpc>
                <a:spcPct val="115000"/>
              </a:lnSpc>
              <a:spcBef>
                <a:spcPts val="1000"/>
              </a:spcBef>
              <a:spcAft>
                <a:spcPts val="0"/>
              </a:spcAft>
              <a:buClr>
                <a:schemeClr val="dk1"/>
              </a:buClr>
              <a:buSzPts val="2800"/>
              <a:buFont typeface="Montserrat"/>
              <a:buNone/>
            </a:pPr>
            <a:r>
              <a:t/>
            </a:r>
            <a:endParaRPr b="0" i="0" sz="1800" u="none" cap="none" strike="noStrike">
              <a:solidFill>
                <a:schemeClr val="dk1"/>
              </a:solidFill>
              <a:latin typeface="Cambria"/>
              <a:ea typeface="Cambria"/>
              <a:cs typeface="Cambria"/>
              <a:sym typeface="Cambria"/>
            </a:endParaRPr>
          </a:p>
          <a:p>
            <a:pPr indent="0" lvl="0" marL="50800" marR="0" rtl="0" algn="l">
              <a:lnSpc>
                <a:spcPct val="115000"/>
              </a:lnSpc>
              <a:spcBef>
                <a:spcPts val="1000"/>
              </a:spcBef>
              <a:spcAft>
                <a:spcPts val="0"/>
              </a:spcAft>
              <a:buClr>
                <a:schemeClr val="dk1"/>
              </a:buClr>
              <a:buSzPts val="2800"/>
              <a:buFont typeface="Montserrat"/>
              <a:buNone/>
            </a:pPr>
            <a:r>
              <a:rPr b="0" i="0" lang="en-GB" sz="1800" u="none" cap="none" strike="noStrike">
                <a:solidFill>
                  <a:schemeClr val="dk1"/>
                </a:solidFill>
                <a:latin typeface="Cambria"/>
                <a:ea typeface="Cambria"/>
                <a:cs typeface="Cambria"/>
                <a:sym typeface="Cambria"/>
              </a:rPr>
              <a:t>Recommended deliverable from the 2023 CEOS New Space White Paper: To ensure users can benefit from increased complementarity and interoperability of CEOS Agency and New Space datasets, the CEOS-ARD initiative should identify and implement mechanisms to deepen engagement with the New Space sector, consistent with CEOS Governing Documents. Examples include establishing a mechanism to consult the New Space sector during the development and review of CEOS-ARD Product Family Specifications (PFS), encouraging commercial sector participation in the ISO-AGC ARD Standards Working Group, and encouraging and assisting New Space entities to undertake self-assessments of their datasets against CEOS-ARD PFSs. </a:t>
            </a:r>
            <a:endParaRPr/>
          </a:p>
          <a:p>
            <a:pPr indent="0" lvl="0" marL="50800" marR="0" rtl="0" algn="l">
              <a:lnSpc>
                <a:spcPct val="115000"/>
              </a:lnSpc>
              <a:spcBef>
                <a:spcPts val="1000"/>
              </a:spcBef>
              <a:spcAft>
                <a:spcPts val="0"/>
              </a:spcAft>
              <a:buClr>
                <a:schemeClr val="dk1"/>
              </a:buClr>
              <a:buSzPts val="2800"/>
              <a:buFont typeface="Montserrat"/>
              <a:buNone/>
            </a:pPr>
            <a:r>
              <a:t/>
            </a:r>
            <a:endParaRPr b="0" i="0" sz="1800" u="none" cap="none" strike="noStrike">
              <a:solidFill>
                <a:schemeClr val="dk1"/>
              </a:solidFill>
              <a:latin typeface="Cambria"/>
              <a:ea typeface="Cambria"/>
              <a:cs typeface="Cambria"/>
              <a:sym typeface="Cambria"/>
            </a:endParaRPr>
          </a:p>
          <a:p>
            <a:pPr indent="0" lvl="0" marL="50800" marR="0" rtl="0" algn="l">
              <a:lnSpc>
                <a:spcPct val="115000"/>
              </a:lnSpc>
              <a:spcBef>
                <a:spcPts val="1000"/>
              </a:spcBef>
              <a:spcAft>
                <a:spcPts val="0"/>
              </a:spcAft>
              <a:buClr>
                <a:schemeClr val="dk1"/>
              </a:buClr>
              <a:buSzPts val="2800"/>
              <a:buFont typeface="Montserrat"/>
              <a:buNone/>
            </a:pPr>
            <a:r>
              <a:rPr b="0" i="0" lang="en-GB" sz="1800" u="none" cap="none" strike="noStrike">
                <a:solidFill>
                  <a:schemeClr val="dk1"/>
                </a:solidFill>
                <a:latin typeface="Cambria"/>
                <a:ea typeface="Cambria"/>
                <a:cs typeface="Cambria"/>
                <a:sym typeface="Cambria"/>
              </a:rPr>
              <a:t>Responsible: CEOS ARD OG</a:t>
            </a:r>
            <a:endParaRPr/>
          </a:p>
          <a:p>
            <a:pPr indent="0" lvl="0" marL="50800" marR="0" rtl="0" algn="l">
              <a:lnSpc>
                <a:spcPct val="115000"/>
              </a:lnSpc>
              <a:spcBef>
                <a:spcPts val="1000"/>
              </a:spcBef>
              <a:spcAft>
                <a:spcPts val="0"/>
              </a:spcAft>
              <a:buClr>
                <a:schemeClr val="dk1"/>
              </a:buClr>
              <a:buSzPts val="2800"/>
              <a:buFont typeface="Montserrat"/>
              <a:buNone/>
            </a:pPr>
            <a:r>
              <a:t/>
            </a:r>
            <a:endParaRPr b="0" i="0" sz="1800" u="none" cap="none" strike="noStrike">
              <a:solidFill>
                <a:schemeClr val="dk1"/>
              </a:solidFill>
              <a:latin typeface="Cambria"/>
              <a:ea typeface="Cambria"/>
              <a:cs typeface="Cambria"/>
              <a:sym typeface="Cambria"/>
            </a:endParaRPr>
          </a:p>
          <a:p>
            <a:pPr indent="0" lvl="0" marL="50800" marR="0" rtl="0" algn="l">
              <a:lnSpc>
                <a:spcPct val="115000"/>
              </a:lnSpc>
              <a:spcBef>
                <a:spcPts val="1000"/>
              </a:spcBef>
              <a:spcAft>
                <a:spcPts val="0"/>
              </a:spcAft>
              <a:buClr>
                <a:schemeClr val="dk1"/>
              </a:buClr>
              <a:buSzPts val="2800"/>
              <a:buFont typeface="Montserrat"/>
              <a:buNone/>
            </a:pPr>
            <a:r>
              <a:rPr b="0" i="0" lang="en-GB" sz="1800" u="none" cap="none" strike="noStrike">
                <a:solidFill>
                  <a:schemeClr val="dk1"/>
                </a:solidFill>
                <a:latin typeface="Cambria"/>
                <a:ea typeface="Cambria"/>
                <a:cs typeface="Cambria"/>
                <a:sym typeface="Cambria"/>
              </a:rPr>
              <a:t>Completion Date: 2024 Q4</a:t>
            </a:r>
            <a:endParaRPr b="0" i="0" sz="2800" u="none" cap="none" strike="noStrike">
              <a:solidFill>
                <a:schemeClr val="dk1"/>
              </a:solidFill>
              <a:latin typeface="Cambria"/>
              <a:ea typeface="Cambria"/>
              <a:cs typeface="Cambria"/>
              <a:sym typeface="Cambri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3"/>
          <p:cNvSpPr txBox="1"/>
          <p:nvPr/>
        </p:nvSpPr>
        <p:spPr>
          <a:xfrm>
            <a:off x="176048" y="164216"/>
            <a:ext cx="9387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b="0" i="0" lang="en-GB" sz="4400" u="none" cap="none" strike="noStrike">
                <a:solidFill>
                  <a:schemeClr val="lt1"/>
                </a:solidFill>
                <a:latin typeface="Cambria"/>
                <a:ea typeface="Cambria"/>
                <a:cs typeface="Cambria"/>
                <a:sym typeface="Cambria"/>
              </a:rPr>
              <a:t>OUT-24-03</a:t>
            </a:r>
            <a:endParaRPr b="0" i="0" sz="4400" u="none" cap="none" strike="noStrike">
              <a:solidFill>
                <a:schemeClr val="lt1"/>
              </a:solidFill>
              <a:latin typeface="Cambria"/>
              <a:ea typeface="Cambria"/>
              <a:cs typeface="Cambria"/>
              <a:sym typeface="Cambria"/>
            </a:endParaRPr>
          </a:p>
        </p:txBody>
      </p:sp>
      <p:sp>
        <p:nvSpPr>
          <p:cNvPr id="104" name="Google Shape;104;p13"/>
          <p:cNvSpPr txBox="1"/>
          <p:nvPr/>
        </p:nvSpPr>
        <p:spPr>
          <a:xfrm>
            <a:off x="348300" y="1231962"/>
            <a:ext cx="11495400" cy="4662900"/>
          </a:xfrm>
          <a:prstGeom prst="rect">
            <a:avLst/>
          </a:prstGeom>
          <a:noFill/>
          <a:ln>
            <a:noFill/>
          </a:ln>
        </p:spPr>
        <p:txBody>
          <a:bodyPr anchorCtr="0" anchor="t" bIns="45700" lIns="91425" spcFirstLastPara="1" rIns="91425" wrap="square" tIns="45700">
            <a:noAutofit/>
          </a:bodyPr>
          <a:lstStyle/>
          <a:p>
            <a:pPr indent="0" lvl="0" marL="50800" marR="0" rtl="0" algn="l">
              <a:lnSpc>
                <a:spcPct val="115000"/>
              </a:lnSpc>
              <a:spcBef>
                <a:spcPts val="1000"/>
              </a:spcBef>
              <a:spcAft>
                <a:spcPts val="0"/>
              </a:spcAft>
              <a:buClr>
                <a:schemeClr val="dk1"/>
              </a:buClr>
              <a:buSzPts val="2800"/>
              <a:buFont typeface="Montserrat"/>
              <a:buNone/>
            </a:pPr>
            <a:r>
              <a:rPr b="1" i="0" lang="en-GB" sz="1800" u="none" cap="none" strike="noStrike">
                <a:solidFill>
                  <a:schemeClr val="dk1"/>
                </a:solidFill>
                <a:latin typeface="Cambria"/>
                <a:ea typeface="Cambria"/>
                <a:cs typeface="Cambria"/>
                <a:sym typeface="Cambria"/>
              </a:rPr>
              <a:t>Unify CEOS engagement with the commercial sector at at key meetings with respect to ARD and Cal/Val</a:t>
            </a:r>
            <a:endParaRPr/>
          </a:p>
          <a:p>
            <a:pPr indent="0" lvl="0" marL="50800" marR="0" rtl="0" algn="l">
              <a:lnSpc>
                <a:spcPct val="115000"/>
              </a:lnSpc>
              <a:spcBef>
                <a:spcPts val="1000"/>
              </a:spcBef>
              <a:spcAft>
                <a:spcPts val="0"/>
              </a:spcAft>
              <a:buClr>
                <a:schemeClr val="dk1"/>
              </a:buClr>
              <a:buSzPts val="2800"/>
              <a:buFont typeface="Montserrat"/>
              <a:buNone/>
            </a:pPr>
            <a:r>
              <a:t/>
            </a:r>
            <a:endParaRPr b="0" i="0" sz="1800" u="none" cap="none" strike="noStrike">
              <a:solidFill>
                <a:schemeClr val="dk1"/>
              </a:solidFill>
              <a:latin typeface="Cambria"/>
              <a:ea typeface="Cambria"/>
              <a:cs typeface="Cambria"/>
              <a:sym typeface="Cambria"/>
            </a:endParaRPr>
          </a:p>
          <a:p>
            <a:pPr indent="0" lvl="0" marL="50800" marR="0" rtl="0" algn="l">
              <a:lnSpc>
                <a:spcPct val="115000"/>
              </a:lnSpc>
              <a:spcBef>
                <a:spcPts val="1000"/>
              </a:spcBef>
              <a:spcAft>
                <a:spcPts val="0"/>
              </a:spcAft>
              <a:buClr>
                <a:schemeClr val="dk1"/>
              </a:buClr>
              <a:buSzPts val="2800"/>
              <a:buFont typeface="Montserrat"/>
              <a:buNone/>
            </a:pPr>
            <a:r>
              <a:rPr b="0" i="0" lang="en-GB" sz="1800" u="none" cap="none" strike="noStrike">
                <a:solidFill>
                  <a:schemeClr val="dk1"/>
                </a:solidFill>
                <a:latin typeface="Cambria"/>
                <a:ea typeface="Cambria"/>
                <a:cs typeface="Cambria"/>
                <a:sym typeface="Cambria"/>
              </a:rPr>
              <a:t>Recommended deliverable from the 2023 CEOS New Space White Paper: CEOS Members and Associates should continue unified engagement with New Space actors on key topics such as ARD, Cal/Val and data quality via CEOS representation at key meetings including VH-RODA, JACIE, IGARSS, Living Planet Symposium, and ARD2x. </a:t>
            </a:r>
            <a:endParaRPr/>
          </a:p>
          <a:p>
            <a:pPr indent="0" lvl="0" marL="50800" marR="0" rtl="0" algn="l">
              <a:lnSpc>
                <a:spcPct val="115000"/>
              </a:lnSpc>
              <a:spcBef>
                <a:spcPts val="1000"/>
              </a:spcBef>
              <a:spcAft>
                <a:spcPts val="0"/>
              </a:spcAft>
              <a:buClr>
                <a:schemeClr val="dk1"/>
              </a:buClr>
              <a:buSzPts val="2800"/>
              <a:buFont typeface="Montserrat"/>
              <a:buNone/>
            </a:pPr>
            <a:r>
              <a:t/>
            </a:r>
            <a:endParaRPr b="0" i="0" sz="1800" u="none" cap="none" strike="noStrike">
              <a:solidFill>
                <a:schemeClr val="dk1"/>
              </a:solidFill>
              <a:latin typeface="Cambria"/>
              <a:ea typeface="Cambria"/>
              <a:cs typeface="Cambria"/>
              <a:sym typeface="Cambria"/>
            </a:endParaRPr>
          </a:p>
          <a:p>
            <a:pPr indent="0" lvl="0" marL="50800" marR="0" rtl="0" algn="l">
              <a:lnSpc>
                <a:spcPct val="115000"/>
              </a:lnSpc>
              <a:spcBef>
                <a:spcPts val="1000"/>
              </a:spcBef>
              <a:spcAft>
                <a:spcPts val="0"/>
              </a:spcAft>
              <a:buClr>
                <a:schemeClr val="dk1"/>
              </a:buClr>
              <a:buSzPts val="2800"/>
              <a:buFont typeface="Montserrat"/>
              <a:buNone/>
            </a:pPr>
            <a:r>
              <a:rPr b="0" i="0" lang="en-GB" sz="1800" u="none" cap="none" strike="noStrike">
                <a:solidFill>
                  <a:schemeClr val="dk1"/>
                </a:solidFill>
                <a:latin typeface="Cambria"/>
                <a:ea typeface="Cambria"/>
                <a:cs typeface="Cambria"/>
                <a:sym typeface="Cambria"/>
              </a:rPr>
              <a:t>Responsible: CEOS ARD OG</a:t>
            </a:r>
            <a:endParaRPr/>
          </a:p>
          <a:p>
            <a:pPr indent="0" lvl="0" marL="50800" marR="0" rtl="0" algn="l">
              <a:lnSpc>
                <a:spcPct val="115000"/>
              </a:lnSpc>
              <a:spcBef>
                <a:spcPts val="1000"/>
              </a:spcBef>
              <a:spcAft>
                <a:spcPts val="0"/>
              </a:spcAft>
              <a:buClr>
                <a:schemeClr val="dk1"/>
              </a:buClr>
              <a:buSzPts val="2800"/>
              <a:buFont typeface="Montserrat"/>
              <a:buNone/>
            </a:pPr>
            <a:r>
              <a:t/>
            </a:r>
            <a:endParaRPr b="0" i="0" sz="1800" u="none" cap="none" strike="noStrike">
              <a:solidFill>
                <a:schemeClr val="dk1"/>
              </a:solidFill>
              <a:latin typeface="Cambria"/>
              <a:ea typeface="Cambria"/>
              <a:cs typeface="Cambria"/>
              <a:sym typeface="Cambria"/>
            </a:endParaRPr>
          </a:p>
          <a:p>
            <a:pPr indent="0" lvl="0" marL="50800" marR="0" rtl="0" algn="l">
              <a:lnSpc>
                <a:spcPct val="115000"/>
              </a:lnSpc>
              <a:spcBef>
                <a:spcPts val="1000"/>
              </a:spcBef>
              <a:spcAft>
                <a:spcPts val="0"/>
              </a:spcAft>
              <a:buClr>
                <a:schemeClr val="dk1"/>
              </a:buClr>
              <a:buSzPts val="2800"/>
              <a:buFont typeface="Montserrat"/>
              <a:buNone/>
            </a:pPr>
            <a:r>
              <a:rPr b="0" i="0" lang="en-GB" sz="1800" u="none" cap="none" strike="noStrike">
                <a:solidFill>
                  <a:schemeClr val="dk1"/>
                </a:solidFill>
                <a:latin typeface="Cambria"/>
                <a:ea typeface="Cambria"/>
                <a:cs typeface="Cambria"/>
                <a:sym typeface="Cambria"/>
              </a:rPr>
              <a:t>Completion Date: 2026 Q4</a:t>
            </a:r>
            <a:endParaRPr b="0" i="0" sz="2800" u="none" cap="none" strike="noStrike">
              <a:solidFill>
                <a:schemeClr val="dk1"/>
              </a:solidFill>
              <a:latin typeface="Cambria"/>
              <a:ea typeface="Cambria"/>
              <a:cs typeface="Cambria"/>
              <a:sym typeface="Cambri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4"/>
          <p:cNvSpPr txBox="1"/>
          <p:nvPr/>
        </p:nvSpPr>
        <p:spPr>
          <a:xfrm>
            <a:off x="176048" y="148967"/>
            <a:ext cx="9387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b="0" i="0" lang="en-GB" sz="4400" u="none" cap="none" strike="noStrike">
                <a:solidFill>
                  <a:schemeClr val="lt1"/>
                </a:solidFill>
                <a:latin typeface="Cambria"/>
                <a:ea typeface="Cambria"/>
                <a:cs typeface="Cambria"/>
                <a:sym typeface="Cambria"/>
              </a:rPr>
              <a:t>OUT-24-04</a:t>
            </a:r>
            <a:endParaRPr b="0" i="0" sz="4400" u="none" cap="none" strike="noStrike">
              <a:solidFill>
                <a:schemeClr val="lt1"/>
              </a:solidFill>
              <a:latin typeface="Cambria"/>
              <a:ea typeface="Cambria"/>
              <a:cs typeface="Cambria"/>
              <a:sym typeface="Cambria"/>
            </a:endParaRPr>
          </a:p>
        </p:txBody>
      </p:sp>
      <p:sp>
        <p:nvSpPr>
          <p:cNvPr id="110" name="Google Shape;110;p14"/>
          <p:cNvSpPr txBox="1"/>
          <p:nvPr/>
        </p:nvSpPr>
        <p:spPr>
          <a:xfrm>
            <a:off x="348300" y="1231962"/>
            <a:ext cx="11495400" cy="4662900"/>
          </a:xfrm>
          <a:prstGeom prst="rect">
            <a:avLst/>
          </a:prstGeom>
          <a:noFill/>
          <a:ln>
            <a:noFill/>
          </a:ln>
        </p:spPr>
        <p:txBody>
          <a:bodyPr anchorCtr="0" anchor="t" bIns="45700" lIns="91425" spcFirstLastPara="1" rIns="91425" wrap="square" tIns="45700">
            <a:noAutofit/>
          </a:bodyPr>
          <a:lstStyle/>
          <a:p>
            <a:pPr indent="0" lvl="0" marL="50800" marR="0" rtl="0" algn="l">
              <a:lnSpc>
                <a:spcPct val="115000"/>
              </a:lnSpc>
              <a:spcBef>
                <a:spcPts val="1000"/>
              </a:spcBef>
              <a:spcAft>
                <a:spcPts val="0"/>
              </a:spcAft>
              <a:buClr>
                <a:schemeClr val="dk1"/>
              </a:buClr>
              <a:buSzPts val="2800"/>
              <a:buFont typeface="Montserrat"/>
              <a:buNone/>
            </a:pPr>
            <a:r>
              <a:rPr b="1" i="0" lang="en-GB" sz="1800" u="none" cap="none" strike="noStrike">
                <a:solidFill>
                  <a:schemeClr val="dk1"/>
                </a:solidFill>
                <a:latin typeface="Cambria"/>
                <a:ea typeface="Cambria"/>
                <a:cs typeface="Cambria"/>
                <a:sym typeface="Cambria"/>
              </a:rPr>
              <a:t>Revise the CEOS-ARD Industry Engagement Strategy</a:t>
            </a:r>
            <a:endParaRPr/>
          </a:p>
          <a:p>
            <a:pPr indent="0" lvl="0" marL="50800" marR="0" rtl="0" algn="l">
              <a:lnSpc>
                <a:spcPct val="115000"/>
              </a:lnSpc>
              <a:spcBef>
                <a:spcPts val="1000"/>
              </a:spcBef>
              <a:spcAft>
                <a:spcPts val="0"/>
              </a:spcAft>
              <a:buClr>
                <a:schemeClr val="dk1"/>
              </a:buClr>
              <a:buSzPts val="2800"/>
              <a:buFont typeface="Montserrat"/>
              <a:buNone/>
            </a:pPr>
            <a:r>
              <a:t/>
            </a:r>
            <a:endParaRPr b="0" i="0" sz="1800" u="none" cap="none" strike="noStrike">
              <a:solidFill>
                <a:schemeClr val="dk1"/>
              </a:solidFill>
              <a:latin typeface="Cambria"/>
              <a:ea typeface="Cambria"/>
              <a:cs typeface="Cambria"/>
              <a:sym typeface="Cambria"/>
            </a:endParaRPr>
          </a:p>
          <a:p>
            <a:pPr indent="0" lvl="0" marL="50800" marR="0" rtl="0" algn="l">
              <a:lnSpc>
                <a:spcPct val="115000"/>
              </a:lnSpc>
              <a:spcBef>
                <a:spcPts val="1000"/>
              </a:spcBef>
              <a:spcAft>
                <a:spcPts val="0"/>
              </a:spcAft>
              <a:buClr>
                <a:schemeClr val="dk1"/>
              </a:buClr>
              <a:buSzPts val="2800"/>
              <a:buFont typeface="Montserrat"/>
              <a:buNone/>
            </a:pPr>
            <a:r>
              <a:rPr b="0" i="0" lang="en-GB" sz="1800" u="none" cap="none" strike="noStrike">
                <a:solidFill>
                  <a:schemeClr val="dk1"/>
                </a:solidFill>
                <a:latin typeface="Cambria"/>
                <a:ea typeface="Cambria"/>
                <a:cs typeface="Cambria"/>
                <a:sym typeface="Cambria"/>
              </a:rPr>
              <a:t>Recommended deliverable from the 2023 CEOS New Space White Paper: A revision of CEOS-ARD Industry Engagement Strategy should include consideration of aspects of specific relevance to the New Space sector, and the CEOS-ARD Oversight Group should consider the merits of organising a dedicated New Space workshop. </a:t>
            </a:r>
            <a:endParaRPr/>
          </a:p>
          <a:p>
            <a:pPr indent="0" lvl="0" marL="50800" marR="0" rtl="0" algn="l">
              <a:lnSpc>
                <a:spcPct val="115000"/>
              </a:lnSpc>
              <a:spcBef>
                <a:spcPts val="1000"/>
              </a:spcBef>
              <a:spcAft>
                <a:spcPts val="0"/>
              </a:spcAft>
              <a:buClr>
                <a:schemeClr val="dk1"/>
              </a:buClr>
              <a:buSzPts val="2800"/>
              <a:buFont typeface="Montserrat"/>
              <a:buNone/>
            </a:pPr>
            <a:r>
              <a:t/>
            </a:r>
            <a:endParaRPr b="0" i="0" sz="1800" u="none" cap="none" strike="noStrike">
              <a:solidFill>
                <a:schemeClr val="dk1"/>
              </a:solidFill>
              <a:latin typeface="Cambria"/>
              <a:ea typeface="Cambria"/>
              <a:cs typeface="Cambria"/>
              <a:sym typeface="Cambria"/>
            </a:endParaRPr>
          </a:p>
          <a:p>
            <a:pPr indent="0" lvl="0" marL="50800" marR="0" rtl="0" algn="l">
              <a:lnSpc>
                <a:spcPct val="115000"/>
              </a:lnSpc>
              <a:spcBef>
                <a:spcPts val="1000"/>
              </a:spcBef>
              <a:spcAft>
                <a:spcPts val="0"/>
              </a:spcAft>
              <a:buClr>
                <a:schemeClr val="dk1"/>
              </a:buClr>
              <a:buSzPts val="2800"/>
              <a:buFont typeface="Montserrat"/>
              <a:buNone/>
            </a:pPr>
            <a:r>
              <a:rPr b="0" i="0" lang="en-GB" sz="1800" u="none" cap="none" strike="noStrike">
                <a:solidFill>
                  <a:schemeClr val="dk1"/>
                </a:solidFill>
                <a:latin typeface="Cambria"/>
                <a:ea typeface="Cambria"/>
                <a:cs typeface="Cambria"/>
                <a:sym typeface="Cambria"/>
              </a:rPr>
              <a:t>Responsible: CEOS ARD OG</a:t>
            </a:r>
            <a:endParaRPr/>
          </a:p>
          <a:p>
            <a:pPr indent="0" lvl="0" marL="50800" marR="0" rtl="0" algn="l">
              <a:lnSpc>
                <a:spcPct val="115000"/>
              </a:lnSpc>
              <a:spcBef>
                <a:spcPts val="1000"/>
              </a:spcBef>
              <a:spcAft>
                <a:spcPts val="0"/>
              </a:spcAft>
              <a:buClr>
                <a:schemeClr val="dk1"/>
              </a:buClr>
              <a:buSzPts val="2800"/>
              <a:buFont typeface="Montserrat"/>
              <a:buNone/>
            </a:pPr>
            <a:r>
              <a:t/>
            </a:r>
            <a:endParaRPr b="0" i="0" sz="1800" u="none" cap="none" strike="noStrike">
              <a:solidFill>
                <a:schemeClr val="dk1"/>
              </a:solidFill>
              <a:latin typeface="Cambria"/>
              <a:ea typeface="Cambria"/>
              <a:cs typeface="Cambria"/>
              <a:sym typeface="Cambria"/>
            </a:endParaRPr>
          </a:p>
          <a:p>
            <a:pPr indent="0" lvl="0" marL="50800" marR="0" rtl="0" algn="l">
              <a:lnSpc>
                <a:spcPct val="115000"/>
              </a:lnSpc>
              <a:spcBef>
                <a:spcPts val="1000"/>
              </a:spcBef>
              <a:spcAft>
                <a:spcPts val="0"/>
              </a:spcAft>
              <a:buClr>
                <a:schemeClr val="dk1"/>
              </a:buClr>
              <a:buSzPts val="2800"/>
              <a:buFont typeface="Montserrat"/>
              <a:buNone/>
            </a:pPr>
            <a:r>
              <a:rPr b="0" i="0" lang="en-GB" sz="1800" u="none" cap="none" strike="noStrike">
                <a:solidFill>
                  <a:schemeClr val="dk1"/>
                </a:solidFill>
                <a:latin typeface="Cambria"/>
                <a:ea typeface="Cambria"/>
                <a:cs typeface="Cambria"/>
                <a:sym typeface="Cambria"/>
              </a:rPr>
              <a:t>Completion Date: 2024 Q4</a:t>
            </a:r>
            <a:endParaRPr b="0" i="0" sz="2800" u="none" cap="none" strike="noStrike">
              <a:solidFill>
                <a:schemeClr val="dk1"/>
              </a:solidFill>
              <a:latin typeface="Cambria"/>
              <a:ea typeface="Cambria"/>
              <a:cs typeface="Cambria"/>
              <a:sym typeface="Cambri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5"/>
          <p:cNvSpPr txBox="1"/>
          <p:nvPr/>
        </p:nvSpPr>
        <p:spPr>
          <a:xfrm>
            <a:off x="176048" y="152493"/>
            <a:ext cx="9387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b="0" i="0" lang="en-GB" sz="4400" u="none" cap="none" strike="noStrike">
                <a:solidFill>
                  <a:schemeClr val="lt1"/>
                </a:solidFill>
                <a:latin typeface="Cambria"/>
                <a:ea typeface="Cambria"/>
                <a:cs typeface="Cambria"/>
                <a:sym typeface="Cambria"/>
              </a:rPr>
              <a:t>OUT-24-05</a:t>
            </a:r>
            <a:endParaRPr b="0" i="0" sz="4400" u="none" cap="none" strike="noStrike">
              <a:solidFill>
                <a:schemeClr val="lt1"/>
              </a:solidFill>
              <a:latin typeface="Cambria"/>
              <a:ea typeface="Cambria"/>
              <a:cs typeface="Cambria"/>
              <a:sym typeface="Cambria"/>
            </a:endParaRPr>
          </a:p>
        </p:txBody>
      </p:sp>
      <p:sp>
        <p:nvSpPr>
          <p:cNvPr id="116" name="Google Shape;116;p15"/>
          <p:cNvSpPr txBox="1"/>
          <p:nvPr/>
        </p:nvSpPr>
        <p:spPr>
          <a:xfrm>
            <a:off x="348300" y="1231962"/>
            <a:ext cx="11495400" cy="4662900"/>
          </a:xfrm>
          <a:prstGeom prst="rect">
            <a:avLst/>
          </a:prstGeom>
          <a:noFill/>
          <a:ln>
            <a:noFill/>
          </a:ln>
        </p:spPr>
        <p:txBody>
          <a:bodyPr anchorCtr="0" anchor="t" bIns="45700" lIns="91425" spcFirstLastPara="1" rIns="91425" wrap="square" tIns="45700">
            <a:noAutofit/>
          </a:bodyPr>
          <a:lstStyle/>
          <a:p>
            <a:pPr indent="0" lvl="0" marL="50800" marR="0" rtl="0" algn="l">
              <a:lnSpc>
                <a:spcPct val="115000"/>
              </a:lnSpc>
              <a:spcBef>
                <a:spcPts val="1000"/>
              </a:spcBef>
              <a:spcAft>
                <a:spcPts val="0"/>
              </a:spcAft>
              <a:buClr>
                <a:schemeClr val="dk1"/>
              </a:buClr>
              <a:buSzPts val="2800"/>
              <a:buFont typeface="Montserrat"/>
              <a:buNone/>
            </a:pPr>
            <a:r>
              <a:rPr b="1" i="0" lang="en-GB" sz="1800" u="none" cap="none" strike="noStrike">
                <a:solidFill>
                  <a:schemeClr val="dk1"/>
                </a:solidFill>
                <a:latin typeface="Cambria"/>
                <a:ea typeface="Cambria"/>
                <a:cs typeface="Cambria"/>
                <a:sym typeface="Cambria"/>
              </a:rPr>
              <a:t>Ensure that legacy and new public and commercial datasets can be used more interoperably</a:t>
            </a:r>
            <a:endParaRPr/>
          </a:p>
          <a:p>
            <a:pPr indent="0" lvl="0" marL="50800" marR="0" rtl="0" algn="l">
              <a:lnSpc>
                <a:spcPct val="115000"/>
              </a:lnSpc>
              <a:spcBef>
                <a:spcPts val="1000"/>
              </a:spcBef>
              <a:spcAft>
                <a:spcPts val="0"/>
              </a:spcAft>
              <a:buClr>
                <a:schemeClr val="dk1"/>
              </a:buClr>
              <a:buSzPts val="2800"/>
              <a:buFont typeface="Montserrat"/>
              <a:buNone/>
            </a:pPr>
            <a:r>
              <a:t/>
            </a:r>
            <a:endParaRPr b="0" i="0" sz="1800" u="none" cap="none" strike="noStrike">
              <a:solidFill>
                <a:schemeClr val="dk1"/>
              </a:solidFill>
              <a:latin typeface="Cambria"/>
              <a:ea typeface="Cambria"/>
              <a:cs typeface="Cambria"/>
              <a:sym typeface="Cambria"/>
            </a:endParaRPr>
          </a:p>
          <a:p>
            <a:pPr indent="0" lvl="0" marL="50800" marR="0" rtl="0" algn="l">
              <a:lnSpc>
                <a:spcPct val="115000"/>
              </a:lnSpc>
              <a:spcBef>
                <a:spcPts val="1000"/>
              </a:spcBef>
              <a:spcAft>
                <a:spcPts val="0"/>
              </a:spcAft>
              <a:buClr>
                <a:schemeClr val="dk1"/>
              </a:buClr>
              <a:buSzPts val="2800"/>
              <a:buFont typeface="Montserrat"/>
              <a:buNone/>
            </a:pPr>
            <a:r>
              <a:rPr b="0" i="0" lang="en-GB" sz="1800" u="none" cap="none" strike="noStrike">
                <a:solidFill>
                  <a:schemeClr val="dk1"/>
                </a:solidFill>
                <a:latin typeface="Cambria"/>
                <a:ea typeface="Cambria"/>
                <a:cs typeface="Cambria"/>
                <a:sym typeface="Cambria"/>
              </a:rPr>
              <a:t>Recommended deliverable from the 2023 CEOS New Space White Paper: The CEOS Interoperability Roadmap will ensure that legacy and new public and commercial datasets can be used more interoperably to generate advanced decision-support products and new research applications. As such, adequate resources should be made available to complete its development and maturation </a:t>
            </a:r>
            <a:endParaRPr/>
          </a:p>
          <a:p>
            <a:pPr indent="0" lvl="0" marL="50800" marR="0" rtl="0" algn="l">
              <a:lnSpc>
                <a:spcPct val="115000"/>
              </a:lnSpc>
              <a:spcBef>
                <a:spcPts val="1000"/>
              </a:spcBef>
              <a:spcAft>
                <a:spcPts val="0"/>
              </a:spcAft>
              <a:buClr>
                <a:schemeClr val="dk1"/>
              </a:buClr>
              <a:buSzPts val="2800"/>
              <a:buFont typeface="Montserrat"/>
              <a:buNone/>
            </a:pPr>
            <a:r>
              <a:t/>
            </a:r>
            <a:endParaRPr b="0" i="0" sz="1800" u="none" cap="none" strike="noStrike">
              <a:solidFill>
                <a:schemeClr val="dk1"/>
              </a:solidFill>
              <a:latin typeface="Cambria"/>
              <a:ea typeface="Cambria"/>
              <a:cs typeface="Cambria"/>
              <a:sym typeface="Cambria"/>
            </a:endParaRPr>
          </a:p>
          <a:p>
            <a:pPr indent="0" lvl="0" marL="50800" marR="0" rtl="0" algn="l">
              <a:lnSpc>
                <a:spcPct val="115000"/>
              </a:lnSpc>
              <a:spcBef>
                <a:spcPts val="1000"/>
              </a:spcBef>
              <a:spcAft>
                <a:spcPts val="0"/>
              </a:spcAft>
              <a:buClr>
                <a:schemeClr val="dk1"/>
              </a:buClr>
              <a:buSzPts val="2800"/>
              <a:buFont typeface="Montserrat"/>
              <a:buNone/>
            </a:pPr>
            <a:r>
              <a:rPr b="0" i="0" lang="en-GB" sz="1800" u="none" cap="none" strike="noStrike">
                <a:solidFill>
                  <a:schemeClr val="dk1"/>
                </a:solidFill>
                <a:latin typeface="Cambria"/>
                <a:ea typeface="Cambria"/>
                <a:cs typeface="Cambria"/>
                <a:sym typeface="Cambria"/>
              </a:rPr>
              <a:t>Responsible: WGISS</a:t>
            </a:r>
            <a:endParaRPr/>
          </a:p>
          <a:p>
            <a:pPr indent="0" lvl="0" marL="50800" marR="0" rtl="0" algn="l">
              <a:lnSpc>
                <a:spcPct val="115000"/>
              </a:lnSpc>
              <a:spcBef>
                <a:spcPts val="1000"/>
              </a:spcBef>
              <a:spcAft>
                <a:spcPts val="0"/>
              </a:spcAft>
              <a:buClr>
                <a:schemeClr val="dk1"/>
              </a:buClr>
              <a:buSzPts val="2800"/>
              <a:buFont typeface="Montserrat"/>
              <a:buNone/>
            </a:pPr>
            <a:r>
              <a:t/>
            </a:r>
            <a:endParaRPr b="0" i="0" sz="1800" u="none" cap="none" strike="noStrike">
              <a:solidFill>
                <a:schemeClr val="dk1"/>
              </a:solidFill>
              <a:latin typeface="Cambria"/>
              <a:ea typeface="Cambria"/>
              <a:cs typeface="Cambria"/>
              <a:sym typeface="Cambria"/>
            </a:endParaRPr>
          </a:p>
          <a:p>
            <a:pPr indent="0" lvl="0" marL="50800" marR="0" rtl="0" algn="l">
              <a:lnSpc>
                <a:spcPct val="115000"/>
              </a:lnSpc>
              <a:spcBef>
                <a:spcPts val="1000"/>
              </a:spcBef>
              <a:spcAft>
                <a:spcPts val="0"/>
              </a:spcAft>
              <a:buClr>
                <a:schemeClr val="dk1"/>
              </a:buClr>
              <a:buSzPts val="2800"/>
              <a:buFont typeface="Montserrat"/>
              <a:buNone/>
            </a:pPr>
            <a:r>
              <a:rPr b="0" i="0" lang="en-GB" sz="1800" u="none" cap="none" strike="noStrike">
                <a:solidFill>
                  <a:schemeClr val="dk1"/>
                </a:solidFill>
                <a:latin typeface="Cambria"/>
                <a:ea typeface="Cambria"/>
                <a:cs typeface="Cambria"/>
                <a:sym typeface="Cambria"/>
              </a:rPr>
              <a:t>Completion Date: 2024 Q4</a:t>
            </a:r>
            <a:endParaRPr b="0" i="0" sz="2800" u="none" cap="none" strike="noStrike">
              <a:solidFill>
                <a:schemeClr val="dk1"/>
              </a:solidFill>
              <a:latin typeface="Cambria"/>
              <a:ea typeface="Cambria"/>
              <a:cs typeface="Cambria"/>
              <a:sym typeface="Cambria"/>
            </a:endParaRPr>
          </a:p>
        </p:txBody>
      </p:sp>
    </p:spTree>
  </p:cSld>
  <p:clrMapOvr>
    <a:masterClrMapping/>
  </p:clrMapOvr>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