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Montserra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4tHe4opMZJ46rKuXY+FNVNz75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B2B9D3-FF66-447F-A5FD-8B6F0EF148AE}">
  <a:tblStyle styleId="{FFB2B9D3-FF66-447F-A5FD-8B6F0EF148AE}"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11" Type="http://schemas.openxmlformats.org/officeDocument/2006/relationships/slide" Target="slides/slide5.xml"/><Relationship Id="rId22" Type="http://schemas.openxmlformats.org/officeDocument/2006/relationships/font" Target="fonts/Montserrat-italic.fntdata"/><Relationship Id="rId10" Type="http://schemas.openxmlformats.org/officeDocument/2006/relationships/slide" Target="slides/slide4.xml"/><Relationship Id="rId21" Type="http://schemas.openxmlformats.org/officeDocument/2006/relationships/font" Target="fonts/Montserrat-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None/>
            </a:pPr>
            <a:r>
              <a:t/>
            </a:r>
            <a:endParaRPr b="0" i="0" sz="1800">
              <a:solidFill>
                <a:srgbClr val="000000"/>
              </a:solidFill>
              <a:latin typeface="Verdana"/>
              <a:ea typeface="Verdana"/>
              <a:cs typeface="Verdana"/>
              <a:sym typeface="Verdana"/>
            </a:endParaRPr>
          </a:p>
        </p:txBody>
      </p:sp>
      <p:sp>
        <p:nvSpPr>
          <p:cNvPr id="150" name="Google Shape;150;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9.jpg"/><Relationship Id="rId4" Type="http://schemas.openxmlformats.org/officeDocument/2006/relationships/image" Target="../media/image1.jpg"/><Relationship Id="rId5" Type="http://schemas.openxmlformats.org/officeDocument/2006/relationships/image" Target="../media/image13.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5"/>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25"/>
          <p:cNvSpPr txBox="1"/>
          <p:nvPr>
            <p:ph idx="10" type="dt"/>
          </p:nvPr>
        </p:nvSpPr>
        <p:spPr>
          <a:xfrm>
            <a:off x="128083" y="4783047"/>
            <a:ext cx="176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5"/>
          <p:cNvSpPr txBox="1"/>
          <p:nvPr>
            <p:ph idx="11" type="ftr"/>
          </p:nvPr>
        </p:nvSpPr>
        <p:spPr>
          <a:xfrm>
            <a:off x="7153838" y="6450715"/>
            <a:ext cx="1946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5"/>
          <p:cNvSpPr txBox="1"/>
          <p:nvPr>
            <p:ph idx="12" type="sldNum"/>
          </p:nvPr>
        </p:nvSpPr>
        <p:spPr>
          <a:xfrm>
            <a:off x="10609731" y="6461277"/>
            <a:ext cx="744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Interior " type="obj">
  <p:cSld name="OBJECT">
    <p:spTree>
      <p:nvGrpSpPr>
        <p:cNvPr id="88" name="Shape 88"/>
        <p:cNvGrpSpPr/>
        <p:nvPr/>
      </p:nvGrpSpPr>
      <p:grpSpPr>
        <a:xfrm>
          <a:off x="0" y="0"/>
          <a:ext cx="0" cy="0"/>
          <a:chOff x="0" y="0"/>
          <a:chExt cx="0" cy="0"/>
        </a:xfrm>
      </p:grpSpPr>
      <p:sp>
        <p:nvSpPr>
          <p:cNvPr id="89" name="Google Shape;89;p26"/>
          <p:cNvSpPr txBox="1"/>
          <p:nvPr>
            <p:ph type="title"/>
          </p:nvPr>
        </p:nvSpPr>
        <p:spPr>
          <a:xfrm>
            <a:off x="1435324" y="10787"/>
            <a:ext cx="9833008" cy="81878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E4E79"/>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 type="body"/>
          </p:nvPr>
        </p:nvSpPr>
        <p:spPr>
          <a:xfrm>
            <a:off x="838200" y="1016035"/>
            <a:ext cx="10515600" cy="516092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o"/>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27"/>
          <p:cNvSpPr txBox="1"/>
          <p:nvPr>
            <p:ph type="title"/>
          </p:nvPr>
        </p:nvSpPr>
        <p:spPr>
          <a:xfrm>
            <a:off x="831851" y="1709739"/>
            <a:ext cx="10515600" cy="28528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27"/>
          <p:cNvSpPr txBox="1"/>
          <p:nvPr>
            <p:ph idx="1" type="body"/>
          </p:nvPr>
        </p:nvSpPr>
        <p:spPr>
          <a:xfrm>
            <a:off x="831851" y="4589463"/>
            <a:ext cx="10515600" cy="15004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rgbClr val="888888"/>
              </a:buClr>
              <a:buSzPts val="1800"/>
              <a:buNone/>
              <a:defRPr sz="2400">
                <a:solidFill>
                  <a:srgbClr val="F2F2F2"/>
                </a:solidFill>
              </a:defRPr>
            </a:lvl1pPr>
            <a:lvl2pPr indent="-228600" lvl="1" marL="914400" algn="l">
              <a:lnSpc>
                <a:spcPct val="90000"/>
              </a:lnSpc>
              <a:spcBef>
                <a:spcPts val="533"/>
              </a:spcBef>
              <a:spcAft>
                <a:spcPts val="0"/>
              </a:spcAft>
              <a:buClr>
                <a:srgbClr val="888888"/>
              </a:buClr>
              <a:buSzPts val="1500"/>
              <a:buNone/>
              <a:defRPr sz="2000">
                <a:solidFill>
                  <a:srgbClr val="888888"/>
                </a:solidFill>
              </a:defRPr>
            </a:lvl2pPr>
            <a:lvl3pPr indent="-228600" lvl="2" marL="1371600" algn="l">
              <a:lnSpc>
                <a:spcPct val="90000"/>
              </a:lnSpc>
              <a:spcBef>
                <a:spcPts val="533"/>
              </a:spcBef>
              <a:spcAft>
                <a:spcPts val="0"/>
              </a:spcAft>
              <a:buClr>
                <a:srgbClr val="888888"/>
              </a:buClr>
              <a:buSzPts val="1400"/>
              <a:buNone/>
              <a:defRPr sz="1867">
                <a:solidFill>
                  <a:srgbClr val="888888"/>
                </a:solidFill>
              </a:defRPr>
            </a:lvl3pPr>
            <a:lvl4pPr indent="-228600" lvl="3" marL="1828800" algn="l">
              <a:lnSpc>
                <a:spcPct val="90000"/>
              </a:lnSpc>
              <a:spcBef>
                <a:spcPts val="533"/>
              </a:spcBef>
              <a:spcAft>
                <a:spcPts val="0"/>
              </a:spcAft>
              <a:buClr>
                <a:srgbClr val="888888"/>
              </a:buClr>
              <a:buSzPts val="1200"/>
              <a:buNone/>
              <a:defRPr sz="1600">
                <a:solidFill>
                  <a:srgbClr val="888888"/>
                </a:solidFill>
              </a:defRPr>
            </a:lvl4pPr>
            <a:lvl5pPr indent="-228600" lvl="4" marL="2286000" algn="l">
              <a:lnSpc>
                <a:spcPct val="90000"/>
              </a:lnSpc>
              <a:spcBef>
                <a:spcPts val="533"/>
              </a:spcBef>
              <a:spcAft>
                <a:spcPts val="0"/>
              </a:spcAft>
              <a:buClr>
                <a:srgbClr val="888888"/>
              </a:buClr>
              <a:buSzPts val="1200"/>
              <a:buNone/>
              <a:defRPr sz="1600">
                <a:solidFill>
                  <a:srgbClr val="888888"/>
                </a:solidFill>
              </a:defRPr>
            </a:lvl5pPr>
            <a:lvl6pPr indent="-228600" lvl="5" marL="2743200" algn="l">
              <a:lnSpc>
                <a:spcPct val="90000"/>
              </a:lnSpc>
              <a:spcBef>
                <a:spcPts val="533"/>
              </a:spcBef>
              <a:spcAft>
                <a:spcPts val="0"/>
              </a:spcAft>
              <a:buClr>
                <a:srgbClr val="888888"/>
              </a:buClr>
              <a:buSzPts val="1200"/>
              <a:buNone/>
              <a:defRPr sz="1600">
                <a:solidFill>
                  <a:srgbClr val="888888"/>
                </a:solidFill>
              </a:defRPr>
            </a:lvl6pPr>
            <a:lvl7pPr indent="-228600" lvl="6" marL="3200400" algn="l">
              <a:lnSpc>
                <a:spcPct val="90000"/>
              </a:lnSpc>
              <a:spcBef>
                <a:spcPts val="533"/>
              </a:spcBef>
              <a:spcAft>
                <a:spcPts val="0"/>
              </a:spcAft>
              <a:buClr>
                <a:srgbClr val="888888"/>
              </a:buClr>
              <a:buSzPts val="1200"/>
              <a:buNone/>
              <a:defRPr sz="1600">
                <a:solidFill>
                  <a:srgbClr val="888888"/>
                </a:solidFill>
              </a:defRPr>
            </a:lvl7pPr>
            <a:lvl8pPr indent="-228600" lvl="7" marL="3657600" algn="l">
              <a:lnSpc>
                <a:spcPct val="90000"/>
              </a:lnSpc>
              <a:spcBef>
                <a:spcPts val="533"/>
              </a:spcBef>
              <a:spcAft>
                <a:spcPts val="0"/>
              </a:spcAft>
              <a:buClr>
                <a:srgbClr val="888888"/>
              </a:buClr>
              <a:buSzPts val="1200"/>
              <a:buNone/>
              <a:defRPr sz="1600">
                <a:solidFill>
                  <a:srgbClr val="888888"/>
                </a:solidFill>
              </a:defRPr>
            </a:lvl8pPr>
            <a:lvl9pPr indent="-228600" lvl="8" marL="4114800" algn="l">
              <a:lnSpc>
                <a:spcPct val="90000"/>
              </a:lnSpc>
              <a:spcBef>
                <a:spcPts val="533"/>
              </a:spcBef>
              <a:spcAft>
                <a:spcPts val="0"/>
              </a:spcAft>
              <a:buClr>
                <a:srgbClr val="888888"/>
              </a:buClr>
              <a:buSzPts val="1200"/>
              <a:buNone/>
              <a:defRPr sz="1600">
                <a:solidFill>
                  <a:srgbClr val="888888"/>
                </a:solidFill>
              </a:defRPr>
            </a:lvl9pPr>
          </a:lstStyle>
          <a:p/>
        </p:txBody>
      </p:sp>
      <p:sp>
        <p:nvSpPr>
          <p:cNvPr id="94" name="Google Shape;94;p27"/>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rgbClr val="F2F2F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5" name="Shape 95"/>
        <p:cNvGrpSpPr/>
        <p:nvPr/>
      </p:nvGrpSpPr>
      <p:grpSpPr>
        <a:xfrm>
          <a:off x="0" y="0"/>
          <a:ext cx="0" cy="0"/>
          <a:chOff x="0" y="0"/>
          <a:chExt cx="0" cy="0"/>
        </a:xfrm>
      </p:grpSpPr>
      <p:sp>
        <p:nvSpPr>
          <p:cNvPr id="96" name="Google Shape;96;p28"/>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14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8"/>
          <p:cNvSpPr txBox="1"/>
          <p:nvPr>
            <p:ph idx="1" type="body"/>
          </p:nvPr>
        </p:nvSpPr>
        <p:spPr>
          <a:xfrm>
            <a:off x="838200" y="1825625"/>
            <a:ext cx="5181600" cy="4351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lt1"/>
              </a:buClr>
              <a:buSzPts val="1400"/>
              <a:buChar char="•"/>
              <a:defRPr>
                <a:solidFill>
                  <a:schemeClr val="lt1"/>
                </a:solidFill>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98" name="Google Shape;98;p28"/>
          <p:cNvSpPr txBox="1"/>
          <p:nvPr>
            <p:ph idx="2" type="body"/>
          </p:nvPr>
        </p:nvSpPr>
        <p:spPr>
          <a:xfrm>
            <a:off x="6172200" y="1825625"/>
            <a:ext cx="5181600" cy="4351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lt1"/>
              </a:buClr>
              <a:buSzPts val="1400"/>
              <a:buChar char="•"/>
              <a:defRPr>
                <a:solidFill>
                  <a:schemeClr val="lt1"/>
                </a:solidFill>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99" name="Google Shape;99;p28"/>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9"/>
          <p:cNvSpPr txBox="1"/>
          <p:nvPr>
            <p:ph type="title"/>
          </p:nvPr>
        </p:nvSpPr>
        <p:spPr>
          <a:xfrm>
            <a:off x="839788" y="365125"/>
            <a:ext cx="10515600" cy="13256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14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9"/>
          <p:cNvSpPr txBox="1"/>
          <p:nvPr>
            <p:ph idx="1" type="body"/>
          </p:nvPr>
        </p:nvSpPr>
        <p:spPr>
          <a:xfrm>
            <a:off x="839788" y="1681163"/>
            <a:ext cx="5158000" cy="824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800"/>
              <a:buNone/>
              <a:defRPr b="1" sz="2400">
                <a:solidFill>
                  <a:schemeClr val="lt1"/>
                </a:solidFill>
              </a:defRPr>
            </a:lvl1pPr>
            <a:lvl2pPr indent="-228600" lvl="1" marL="914400" algn="l">
              <a:lnSpc>
                <a:spcPct val="90000"/>
              </a:lnSpc>
              <a:spcBef>
                <a:spcPts val="533"/>
              </a:spcBef>
              <a:spcAft>
                <a:spcPts val="0"/>
              </a:spcAft>
              <a:buClr>
                <a:schemeClr val="dk1"/>
              </a:buClr>
              <a:buSzPts val="1500"/>
              <a:buNone/>
              <a:defRPr b="1" sz="2000"/>
            </a:lvl2pPr>
            <a:lvl3pPr indent="-228600" lvl="2" marL="1371600" algn="l">
              <a:lnSpc>
                <a:spcPct val="90000"/>
              </a:lnSpc>
              <a:spcBef>
                <a:spcPts val="533"/>
              </a:spcBef>
              <a:spcAft>
                <a:spcPts val="0"/>
              </a:spcAft>
              <a:buClr>
                <a:schemeClr val="dk1"/>
              </a:buClr>
              <a:buSzPts val="1400"/>
              <a:buNone/>
              <a:defRPr b="1" sz="1867"/>
            </a:lvl3pPr>
            <a:lvl4pPr indent="-228600" lvl="3" marL="1828800" algn="l">
              <a:lnSpc>
                <a:spcPct val="90000"/>
              </a:lnSpc>
              <a:spcBef>
                <a:spcPts val="533"/>
              </a:spcBef>
              <a:spcAft>
                <a:spcPts val="0"/>
              </a:spcAft>
              <a:buClr>
                <a:schemeClr val="dk1"/>
              </a:buClr>
              <a:buSzPts val="1200"/>
              <a:buNone/>
              <a:defRPr b="1" sz="1600"/>
            </a:lvl4pPr>
            <a:lvl5pPr indent="-228600" lvl="4" marL="2286000" algn="l">
              <a:lnSpc>
                <a:spcPct val="90000"/>
              </a:lnSpc>
              <a:spcBef>
                <a:spcPts val="533"/>
              </a:spcBef>
              <a:spcAft>
                <a:spcPts val="0"/>
              </a:spcAft>
              <a:buClr>
                <a:schemeClr val="dk1"/>
              </a:buClr>
              <a:buSzPts val="1200"/>
              <a:buNone/>
              <a:defRPr b="1" sz="1600"/>
            </a:lvl5pPr>
            <a:lvl6pPr indent="-228600" lvl="5" marL="2743200" algn="l">
              <a:lnSpc>
                <a:spcPct val="90000"/>
              </a:lnSpc>
              <a:spcBef>
                <a:spcPts val="533"/>
              </a:spcBef>
              <a:spcAft>
                <a:spcPts val="0"/>
              </a:spcAft>
              <a:buClr>
                <a:schemeClr val="dk1"/>
              </a:buClr>
              <a:buSzPts val="1200"/>
              <a:buNone/>
              <a:defRPr b="1" sz="1600"/>
            </a:lvl6pPr>
            <a:lvl7pPr indent="-228600" lvl="6" marL="3200400" algn="l">
              <a:lnSpc>
                <a:spcPct val="90000"/>
              </a:lnSpc>
              <a:spcBef>
                <a:spcPts val="533"/>
              </a:spcBef>
              <a:spcAft>
                <a:spcPts val="0"/>
              </a:spcAft>
              <a:buClr>
                <a:schemeClr val="dk1"/>
              </a:buClr>
              <a:buSzPts val="1200"/>
              <a:buNone/>
              <a:defRPr b="1" sz="1600"/>
            </a:lvl7pPr>
            <a:lvl8pPr indent="-228600" lvl="7" marL="3657600" algn="l">
              <a:lnSpc>
                <a:spcPct val="90000"/>
              </a:lnSpc>
              <a:spcBef>
                <a:spcPts val="533"/>
              </a:spcBef>
              <a:spcAft>
                <a:spcPts val="0"/>
              </a:spcAft>
              <a:buClr>
                <a:schemeClr val="dk1"/>
              </a:buClr>
              <a:buSzPts val="1200"/>
              <a:buNone/>
              <a:defRPr b="1" sz="1600"/>
            </a:lvl8pPr>
            <a:lvl9pPr indent="-228600" lvl="8" marL="4114800" algn="l">
              <a:lnSpc>
                <a:spcPct val="90000"/>
              </a:lnSpc>
              <a:spcBef>
                <a:spcPts val="533"/>
              </a:spcBef>
              <a:spcAft>
                <a:spcPts val="0"/>
              </a:spcAft>
              <a:buClr>
                <a:schemeClr val="dk1"/>
              </a:buClr>
              <a:buSzPts val="1200"/>
              <a:buNone/>
              <a:defRPr b="1" sz="1600"/>
            </a:lvl9pPr>
          </a:lstStyle>
          <a:p/>
        </p:txBody>
      </p:sp>
      <p:sp>
        <p:nvSpPr>
          <p:cNvPr id="103" name="Google Shape;103;p29"/>
          <p:cNvSpPr txBox="1"/>
          <p:nvPr>
            <p:ph idx="2" type="body"/>
          </p:nvPr>
        </p:nvSpPr>
        <p:spPr>
          <a:xfrm>
            <a:off x="839788" y="2505075"/>
            <a:ext cx="5158000" cy="3684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lt1"/>
              </a:buClr>
              <a:buSzPts val="1400"/>
              <a:buChar char="•"/>
              <a:defRPr>
                <a:solidFill>
                  <a:schemeClr val="lt1"/>
                </a:solidFill>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104" name="Google Shape;104;p29"/>
          <p:cNvSpPr txBox="1"/>
          <p:nvPr>
            <p:ph idx="3" type="body"/>
          </p:nvPr>
        </p:nvSpPr>
        <p:spPr>
          <a:xfrm>
            <a:off x="6172200" y="1681163"/>
            <a:ext cx="5183200" cy="824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800"/>
              <a:buNone/>
              <a:defRPr b="1" sz="2400">
                <a:solidFill>
                  <a:schemeClr val="lt1"/>
                </a:solidFill>
              </a:defRPr>
            </a:lvl1pPr>
            <a:lvl2pPr indent="-228600" lvl="1" marL="914400" algn="l">
              <a:lnSpc>
                <a:spcPct val="90000"/>
              </a:lnSpc>
              <a:spcBef>
                <a:spcPts val="533"/>
              </a:spcBef>
              <a:spcAft>
                <a:spcPts val="0"/>
              </a:spcAft>
              <a:buClr>
                <a:schemeClr val="dk1"/>
              </a:buClr>
              <a:buSzPts val="1500"/>
              <a:buNone/>
              <a:defRPr b="1" sz="2000"/>
            </a:lvl2pPr>
            <a:lvl3pPr indent="-228600" lvl="2" marL="1371600" algn="l">
              <a:lnSpc>
                <a:spcPct val="90000"/>
              </a:lnSpc>
              <a:spcBef>
                <a:spcPts val="533"/>
              </a:spcBef>
              <a:spcAft>
                <a:spcPts val="0"/>
              </a:spcAft>
              <a:buClr>
                <a:schemeClr val="dk1"/>
              </a:buClr>
              <a:buSzPts val="1400"/>
              <a:buNone/>
              <a:defRPr b="1" sz="1867"/>
            </a:lvl3pPr>
            <a:lvl4pPr indent="-228600" lvl="3" marL="1828800" algn="l">
              <a:lnSpc>
                <a:spcPct val="90000"/>
              </a:lnSpc>
              <a:spcBef>
                <a:spcPts val="533"/>
              </a:spcBef>
              <a:spcAft>
                <a:spcPts val="0"/>
              </a:spcAft>
              <a:buClr>
                <a:schemeClr val="dk1"/>
              </a:buClr>
              <a:buSzPts val="1200"/>
              <a:buNone/>
              <a:defRPr b="1" sz="1600"/>
            </a:lvl4pPr>
            <a:lvl5pPr indent="-228600" lvl="4" marL="2286000" algn="l">
              <a:lnSpc>
                <a:spcPct val="90000"/>
              </a:lnSpc>
              <a:spcBef>
                <a:spcPts val="533"/>
              </a:spcBef>
              <a:spcAft>
                <a:spcPts val="0"/>
              </a:spcAft>
              <a:buClr>
                <a:schemeClr val="dk1"/>
              </a:buClr>
              <a:buSzPts val="1200"/>
              <a:buNone/>
              <a:defRPr b="1" sz="1600"/>
            </a:lvl5pPr>
            <a:lvl6pPr indent="-228600" lvl="5" marL="2743200" algn="l">
              <a:lnSpc>
                <a:spcPct val="90000"/>
              </a:lnSpc>
              <a:spcBef>
                <a:spcPts val="533"/>
              </a:spcBef>
              <a:spcAft>
                <a:spcPts val="0"/>
              </a:spcAft>
              <a:buClr>
                <a:schemeClr val="dk1"/>
              </a:buClr>
              <a:buSzPts val="1200"/>
              <a:buNone/>
              <a:defRPr b="1" sz="1600"/>
            </a:lvl6pPr>
            <a:lvl7pPr indent="-228600" lvl="6" marL="3200400" algn="l">
              <a:lnSpc>
                <a:spcPct val="90000"/>
              </a:lnSpc>
              <a:spcBef>
                <a:spcPts val="533"/>
              </a:spcBef>
              <a:spcAft>
                <a:spcPts val="0"/>
              </a:spcAft>
              <a:buClr>
                <a:schemeClr val="dk1"/>
              </a:buClr>
              <a:buSzPts val="1200"/>
              <a:buNone/>
              <a:defRPr b="1" sz="1600"/>
            </a:lvl7pPr>
            <a:lvl8pPr indent="-228600" lvl="7" marL="3657600" algn="l">
              <a:lnSpc>
                <a:spcPct val="90000"/>
              </a:lnSpc>
              <a:spcBef>
                <a:spcPts val="533"/>
              </a:spcBef>
              <a:spcAft>
                <a:spcPts val="0"/>
              </a:spcAft>
              <a:buClr>
                <a:schemeClr val="dk1"/>
              </a:buClr>
              <a:buSzPts val="1200"/>
              <a:buNone/>
              <a:defRPr b="1" sz="1600"/>
            </a:lvl8pPr>
            <a:lvl9pPr indent="-228600" lvl="8" marL="4114800" algn="l">
              <a:lnSpc>
                <a:spcPct val="90000"/>
              </a:lnSpc>
              <a:spcBef>
                <a:spcPts val="533"/>
              </a:spcBef>
              <a:spcAft>
                <a:spcPts val="0"/>
              </a:spcAft>
              <a:buClr>
                <a:schemeClr val="dk1"/>
              </a:buClr>
              <a:buSzPts val="1200"/>
              <a:buNone/>
              <a:defRPr b="1" sz="1600"/>
            </a:lvl9pPr>
          </a:lstStyle>
          <a:p/>
        </p:txBody>
      </p:sp>
      <p:sp>
        <p:nvSpPr>
          <p:cNvPr id="105" name="Google Shape;105;p29"/>
          <p:cNvSpPr txBox="1"/>
          <p:nvPr>
            <p:ph idx="4" type="body"/>
          </p:nvPr>
        </p:nvSpPr>
        <p:spPr>
          <a:xfrm>
            <a:off x="6172200" y="2505075"/>
            <a:ext cx="5183200" cy="3684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lt1"/>
              </a:buClr>
              <a:buSzPts val="1400"/>
              <a:buChar char="•"/>
              <a:defRPr>
                <a:solidFill>
                  <a:schemeClr val="lt1"/>
                </a:solidFill>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106" name="Google Shape;106;p29"/>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30"/>
          <p:cNvSpPr txBox="1"/>
          <p:nvPr>
            <p:ph type="title"/>
          </p:nvPr>
        </p:nvSpPr>
        <p:spPr>
          <a:xfrm>
            <a:off x="839788" y="457200"/>
            <a:ext cx="3932000" cy="1600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32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30"/>
          <p:cNvSpPr txBox="1"/>
          <p:nvPr>
            <p:ph idx="1" type="body"/>
          </p:nvPr>
        </p:nvSpPr>
        <p:spPr>
          <a:xfrm>
            <a:off x="5183188" y="987425"/>
            <a:ext cx="6172400" cy="48736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1067"/>
              </a:spcBef>
              <a:spcAft>
                <a:spcPts val="0"/>
              </a:spcAft>
              <a:buClr>
                <a:schemeClr val="lt1"/>
              </a:buClr>
              <a:buSzPts val="2400"/>
              <a:buChar char="•"/>
              <a:defRPr sz="3200">
                <a:solidFill>
                  <a:schemeClr val="lt1"/>
                </a:solidFill>
              </a:defRPr>
            </a:lvl1pPr>
            <a:lvl2pPr indent="-361950" lvl="1" marL="914400" algn="l">
              <a:lnSpc>
                <a:spcPct val="90000"/>
              </a:lnSpc>
              <a:spcBef>
                <a:spcPts val="533"/>
              </a:spcBef>
              <a:spcAft>
                <a:spcPts val="0"/>
              </a:spcAft>
              <a:buClr>
                <a:schemeClr val="dk1"/>
              </a:buClr>
              <a:buSzPts val="2100"/>
              <a:buChar char="•"/>
              <a:defRPr sz="2800"/>
            </a:lvl2pPr>
            <a:lvl3pPr indent="-342900" lvl="2" marL="1371600" algn="l">
              <a:lnSpc>
                <a:spcPct val="90000"/>
              </a:lnSpc>
              <a:spcBef>
                <a:spcPts val="533"/>
              </a:spcBef>
              <a:spcAft>
                <a:spcPts val="0"/>
              </a:spcAft>
              <a:buClr>
                <a:schemeClr val="dk1"/>
              </a:buClr>
              <a:buSzPts val="1800"/>
              <a:buChar char="•"/>
              <a:defRPr sz="2400"/>
            </a:lvl3pPr>
            <a:lvl4pPr indent="-323850" lvl="3" marL="1828800" algn="l">
              <a:lnSpc>
                <a:spcPct val="90000"/>
              </a:lnSpc>
              <a:spcBef>
                <a:spcPts val="533"/>
              </a:spcBef>
              <a:spcAft>
                <a:spcPts val="0"/>
              </a:spcAft>
              <a:buClr>
                <a:schemeClr val="dk1"/>
              </a:buClr>
              <a:buSzPts val="1500"/>
              <a:buChar char="•"/>
              <a:defRPr sz="2000"/>
            </a:lvl4pPr>
            <a:lvl5pPr indent="-323850" lvl="4" marL="2286000" algn="l">
              <a:lnSpc>
                <a:spcPct val="90000"/>
              </a:lnSpc>
              <a:spcBef>
                <a:spcPts val="533"/>
              </a:spcBef>
              <a:spcAft>
                <a:spcPts val="0"/>
              </a:spcAft>
              <a:buClr>
                <a:schemeClr val="dk1"/>
              </a:buClr>
              <a:buSzPts val="1500"/>
              <a:buChar char="•"/>
              <a:defRPr sz="2000"/>
            </a:lvl5pPr>
            <a:lvl6pPr indent="-323850" lvl="5" marL="2743200" algn="l">
              <a:lnSpc>
                <a:spcPct val="90000"/>
              </a:lnSpc>
              <a:spcBef>
                <a:spcPts val="533"/>
              </a:spcBef>
              <a:spcAft>
                <a:spcPts val="0"/>
              </a:spcAft>
              <a:buClr>
                <a:schemeClr val="dk1"/>
              </a:buClr>
              <a:buSzPts val="1500"/>
              <a:buChar char="•"/>
              <a:defRPr sz="2000"/>
            </a:lvl6pPr>
            <a:lvl7pPr indent="-323850" lvl="6" marL="3200400" algn="l">
              <a:lnSpc>
                <a:spcPct val="90000"/>
              </a:lnSpc>
              <a:spcBef>
                <a:spcPts val="533"/>
              </a:spcBef>
              <a:spcAft>
                <a:spcPts val="0"/>
              </a:spcAft>
              <a:buClr>
                <a:schemeClr val="dk1"/>
              </a:buClr>
              <a:buSzPts val="1500"/>
              <a:buChar char="•"/>
              <a:defRPr sz="2000"/>
            </a:lvl7pPr>
            <a:lvl8pPr indent="-323850" lvl="7" marL="3657600" algn="l">
              <a:lnSpc>
                <a:spcPct val="90000"/>
              </a:lnSpc>
              <a:spcBef>
                <a:spcPts val="533"/>
              </a:spcBef>
              <a:spcAft>
                <a:spcPts val="0"/>
              </a:spcAft>
              <a:buClr>
                <a:schemeClr val="dk1"/>
              </a:buClr>
              <a:buSzPts val="1500"/>
              <a:buChar char="•"/>
              <a:defRPr sz="2000"/>
            </a:lvl8pPr>
            <a:lvl9pPr indent="-323850" lvl="8" marL="4114800" algn="l">
              <a:lnSpc>
                <a:spcPct val="90000"/>
              </a:lnSpc>
              <a:spcBef>
                <a:spcPts val="533"/>
              </a:spcBef>
              <a:spcAft>
                <a:spcPts val="0"/>
              </a:spcAft>
              <a:buClr>
                <a:schemeClr val="dk1"/>
              </a:buClr>
              <a:buSzPts val="1500"/>
              <a:buChar char="•"/>
              <a:defRPr sz="2000"/>
            </a:lvl9pPr>
          </a:lstStyle>
          <a:p/>
        </p:txBody>
      </p:sp>
      <p:sp>
        <p:nvSpPr>
          <p:cNvPr id="110" name="Google Shape;110;p30"/>
          <p:cNvSpPr txBox="1"/>
          <p:nvPr>
            <p:ph idx="2" type="body"/>
          </p:nvPr>
        </p:nvSpPr>
        <p:spPr>
          <a:xfrm>
            <a:off x="839788" y="2057400"/>
            <a:ext cx="3932000" cy="3811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200"/>
              <a:buNone/>
              <a:defRPr sz="1600">
                <a:solidFill>
                  <a:schemeClr val="lt1"/>
                </a:solidFill>
              </a:defRPr>
            </a:lvl1pPr>
            <a:lvl2pPr indent="-228600" lvl="1" marL="914400" algn="l">
              <a:lnSpc>
                <a:spcPct val="90000"/>
              </a:lnSpc>
              <a:spcBef>
                <a:spcPts val="533"/>
              </a:spcBef>
              <a:spcAft>
                <a:spcPts val="0"/>
              </a:spcAft>
              <a:buClr>
                <a:schemeClr val="dk1"/>
              </a:buClr>
              <a:buSzPts val="1100"/>
              <a:buNone/>
              <a:defRPr sz="1467"/>
            </a:lvl2pPr>
            <a:lvl3pPr indent="-228600" lvl="2" marL="1371600" algn="l">
              <a:lnSpc>
                <a:spcPct val="90000"/>
              </a:lnSpc>
              <a:spcBef>
                <a:spcPts val="533"/>
              </a:spcBef>
              <a:spcAft>
                <a:spcPts val="0"/>
              </a:spcAft>
              <a:buClr>
                <a:schemeClr val="dk1"/>
              </a:buClr>
              <a:buSzPts val="900"/>
              <a:buNone/>
              <a:defRPr sz="1200"/>
            </a:lvl3pPr>
            <a:lvl4pPr indent="-228600" lvl="3" marL="1828800" algn="l">
              <a:lnSpc>
                <a:spcPct val="90000"/>
              </a:lnSpc>
              <a:spcBef>
                <a:spcPts val="533"/>
              </a:spcBef>
              <a:spcAft>
                <a:spcPts val="0"/>
              </a:spcAft>
              <a:buClr>
                <a:schemeClr val="dk1"/>
              </a:buClr>
              <a:buSzPts val="800"/>
              <a:buNone/>
              <a:defRPr sz="1067"/>
            </a:lvl4pPr>
            <a:lvl5pPr indent="-228600" lvl="4" marL="2286000" algn="l">
              <a:lnSpc>
                <a:spcPct val="90000"/>
              </a:lnSpc>
              <a:spcBef>
                <a:spcPts val="533"/>
              </a:spcBef>
              <a:spcAft>
                <a:spcPts val="0"/>
              </a:spcAft>
              <a:buClr>
                <a:schemeClr val="dk1"/>
              </a:buClr>
              <a:buSzPts val="800"/>
              <a:buNone/>
              <a:defRPr sz="1067"/>
            </a:lvl5pPr>
            <a:lvl6pPr indent="-228600" lvl="5" marL="2743200" algn="l">
              <a:lnSpc>
                <a:spcPct val="90000"/>
              </a:lnSpc>
              <a:spcBef>
                <a:spcPts val="533"/>
              </a:spcBef>
              <a:spcAft>
                <a:spcPts val="0"/>
              </a:spcAft>
              <a:buClr>
                <a:schemeClr val="dk1"/>
              </a:buClr>
              <a:buSzPts val="800"/>
              <a:buNone/>
              <a:defRPr sz="1067"/>
            </a:lvl6pPr>
            <a:lvl7pPr indent="-228600" lvl="6" marL="3200400" algn="l">
              <a:lnSpc>
                <a:spcPct val="90000"/>
              </a:lnSpc>
              <a:spcBef>
                <a:spcPts val="533"/>
              </a:spcBef>
              <a:spcAft>
                <a:spcPts val="0"/>
              </a:spcAft>
              <a:buClr>
                <a:schemeClr val="dk1"/>
              </a:buClr>
              <a:buSzPts val="800"/>
              <a:buNone/>
              <a:defRPr sz="1067"/>
            </a:lvl7pPr>
            <a:lvl8pPr indent="-228600" lvl="7" marL="3657600" algn="l">
              <a:lnSpc>
                <a:spcPct val="90000"/>
              </a:lnSpc>
              <a:spcBef>
                <a:spcPts val="533"/>
              </a:spcBef>
              <a:spcAft>
                <a:spcPts val="0"/>
              </a:spcAft>
              <a:buClr>
                <a:schemeClr val="dk1"/>
              </a:buClr>
              <a:buSzPts val="800"/>
              <a:buNone/>
              <a:defRPr sz="1067"/>
            </a:lvl8pPr>
            <a:lvl9pPr indent="-228600" lvl="8" marL="4114800" algn="l">
              <a:lnSpc>
                <a:spcPct val="90000"/>
              </a:lnSpc>
              <a:spcBef>
                <a:spcPts val="533"/>
              </a:spcBef>
              <a:spcAft>
                <a:spcPts val="0"/>
              </a:spcAft>
              <a:buClr>
                <a:schemeClr val="dk1"/>
              </a:buClr>
              <a:buSzPts val="800"/>
              <a:buNone/>
              <a:defRPr sz="1067"/>
            </a:lvl9pPr>
          </a:lstStyle>
          <a:p/>
        </p:txBody>
      </p:sp>
      <p:sp>
        <p:nvSpPr>
          <p:cNvPr id="111" name="Google Shape;111;p30"/>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31"/>
          <p:cNvSpPr txBox="1"/>
          <p:nvPr>
            <p:ph type="title"/>
          </p:nvPr>
        </p:nvSpPr>
        <p:spPr>
          <a:xfrm>
            <a:off x="839788" y="457200"/>
            <a:ext cx="3932000" cy="1600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32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31"/>
          <p:cNvSpPr/>
          <p:nvPr>
            <p:ph idx="2" type="pic"/>
          </p:nvPr>
        </p:nvSpPr>
        <p:spPr>
          <a:xfrm>
            <a:off x="5183188" y="987425"/>
            <a:ext cx="6172400" cy="4873600"/>
          </a:xfrm>
          <a:prstGeom prst="rect">
            <a:avLst/>
          </a:prstGeom>
          <a:noFill/>
          <a:ln>
            <a:noFill/>
          </a:ln>
        </p:spPr>
      </p:sp>
      <p:sp>
        <p:nvSpPr>
          <p:cNvPr id="115" name="Google Shape;115;p31"/>
          <p:cNvSpPr txBox="1"/>
          <p:nvPr>
            <p:ph idx="1" type="body"/>
          </p:nvPr>
        </p:nvSpPr>
        <p:spPr>
          <a:xfrm>
            <a:off x="839788" y="2057400"/>
            <a:ext cx="3932000" cy="3811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chemeClr val="dk1"/>
              </a:buClr>
              <a:buSzPts val="1200"/>
              <a:buNone/>
              <a:defRPr sz="1600">
                <a:solidFill>
                  <a:schemeClr val="lt1"/>
                </a:solidFill>
              </a:defRPr>
            </a:lvl1pPr>
            <a:lvl2pPr indent="-228600" lvl="1" marL="914400" algn="l">
              <a:lnSpc>
                <a:spcPct val="90000"/>
              </a:lnSpc>
              <a:spcBef>
                <a:spcPts val="533"/>
              </a:spcBef>
              <a:spcAft>
                <a:spcPts val="0"/>
              </a:spcAft>
              <a:buClr>
                <a:schemeClr val="dk1"/>
              </a:buClr>
              <a:buSzPts val="1100"/>
              <a:buNone/>
              <a:defRPr sz="1467"/>
            </a:lvl2pPr>
            <a:lvl3pPr indent="-228600" lvl="2" marL="1371600" algn="l">
              <a:lnSpc>
                <a:spcPct val="90000"/>
              </a:lnSpc>
              <a:spcBef>
                <a:spcPts val="533"/>
              </a:spcBef>
              <a:spcAft>
                <a:spcPts val="0"/>
              </a:spcAft>
              <a:buClr>
                <a:schemeClr val="dk1"/>
              </a:buClr>
              <a:buSzPts val="900"/>
              <a:buNone/>
              <a:defRPr sz="1200"/>
            </a:lvl3pPr>
            <a:lvl4pPr indent="-228600" lvl="3" marL="1828800" algn="l">
              <a:lnSpc>
                <a:spcPct val="90000"/>
              </a:lnSpc>
              <a:spcBef>
                <a:spcPts val="533"/>
              </a:spcBef>
              <a:spcAft>
                <a:spcPts val="0"/>
              </a:spcAft>
              <a:buClr>
                <a:schemeClr val="dk1"/>
              </a:buClr>
              <a:buSzPts val="800"/>
              <a:buNone/>
              <a:defRPr sz="1067"/>
            </a:lvl4pPr>
            <a:lvl5pPr indent="-228600" lvl="4" marL="2286000" algn="l">
              <a:lnSpc>
                <a:spcPct val="90000"/>
              </a:lnSpc>
              <a:spcBef>
                <a:spcPts val="533"/>
              </a:spcBef>
              <a:spcAft>
                <a:spcPts val="0"/>
              </a:spcAft>
              <a:buClr>
                <a:schemeClr val="dk1"/>
              </a:buClr>
              <a:buSzPts val="800"/>
              <a:buNone/>
              <a:defRPr sz="1067"/>
            </a:lvl5pPr>
            <a:lvl6pPr indent="-228600" lvl="5" marL="2743200" algn="l">
              <a:lnSpc>
                <a:spcPct val="90000"/>
              </a:lnSpc>
              <a:spcBef>
                <a:spcPts val="533"/>
              </a:spcBef>
              <a:spcAft>
                <a:spcPts val="0"/>
              </a:spcAft>
              <a:buClr>
                <a:schemeClr val="dk1"/>
              </a:buClr>
              <a:buSzPts val="800"/>
              <a:buNone/>
              <a:defRPr sz="1067"/>
            </a:lvl6pPr>
            <a:lvl7pPr indent="-228600" lvl="6" marL="3200400" algn="l">
              <a:lnSpc>
                <a:spcPct val="90000"/>
              </a:lnSpc>
              <a:spcBef>
                <a:spcPts val="533"/>
              </a:spcBef>
              <a:spcAft>
                <a:spcPts val="0"/>
              </a:spcAft>
              <a:buClr>
                <a:schemeClr val="dk1"/>
              </a:buClr>
              <a:buSzPts val="800"/>
              <a:buNone/>
              <a:defRPr sz="1067"/>
            </a:lvl7pPr>
            <a:lvl8pPr indent="-228600" lvl="7" marL="3657600" algn="l">
              <a:lnSpc>
                <a:spcPct val="90000"/>
              </a:lnSpc>
              <a:spcBef>
                <a:spcPts val="533"/>
              </a:spcBef>
              <a:spcAft>
                <a:spcPts val="0"/>
              </a:spcAft>
              <a:buClr>
                <a:schemeClr val="dk1"/>
              </a:buClr>
              <a:buSzPts val="800"/>
              <a:buNone/>
              <a:defRPr sz="1067"/>
            </a:lvl8pPr>
            <a:lvl9pPr indent="-228600" lvl="8" marL="4114800" algn="l">
              <a:lnSpc>
                <a:spcPct val="90000"/>
              </a:lnSpc>
              <a:spcBef>
                <a:spcPts val="533"/>
              </a:spcBef>
              <a:spcAft>
                <a:spcPts val="0"/>
              </a:spcAft>
              <a:buClr>
                <a:schemeClr val="dk1"/>
              </a:buClr>
              <a:buSzPts val="800"/>
              <a:buNone/>
              <a:defRPr sz="1067"/>
            </a:lvl9pPr>
          </a:lstStyle>
          <a:p/>
        </p:txBody>
      </p:sp>
      <p:sp>
        <p:nvSpPr>
          <p:cNvPr id="116" name="Google Shape;116;p31"/>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117" name="Shape 117"/>
        <p:cNvGrpSpPr/>
        <p:nvPr/>
      </p:nvGrpSpPr>
      <p:grpSpPr>
        <a:xfrm>
          <a:off x="0" y="0"/>
          <a:ext cx="0" cy="0"/>
          <a:chOff x="0" y="0"/>
          <a:chExt cx="0" cy="0"/>
        </a:xfrm>
      </p:grpSpPr>
      <p:sp>
        <p:nvSpPr>
          <p:cNvPr id="118" name="Google Shape;118;p32"/>
          <p:cNvSpPr/>
          <p:nvPr/>
        </p:nvSpPr>
        <p:spPr>
          <a:xfrm>
            <a:off x="-18609" y="6404215"/>
            <a:ext cx="11671300" cy="469900"/>
          </a:xfrm>
          <a:custGeom>
            <a:rect b="b" l="l" r="r" t="t"/>
            <a:pathLst>
              <a:path extrusionOk="0" h="469900" w="11671300">
                <a:moveTo>
                  <a:pt x="11404600" y="0"/>
                </a:moveTo>
                <a:lnTo>
                  <a:pt x="11671300" y="469900"/>
                </a:lnTo>
                <a:lnTo>
                  <a:pt x="0" y="469900"/>
                </a:lnTo>
                <a:lnTo>
                  <a:pt x="0" y="25400"/>
                </a:lnTo>
                <a:lnTo>
                  <a:pt x="11404600" y="0"/>
                </a:lnTo>
                <a:close/>
              </a:path>
            </a:pathLst>
          </a:custGeom>
          <a:solidFill>
            <a:srgbClr val="1B9F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867" u="none" cap="none" strike="noStrike">
              <a:solidFill>
                <a:schemeClr val="lt1"/>
              </a:solidFill>
              <a:latin typeface="Calibri"/>
              <a:ea typeface="Calibri"/>
              <a:cs typeface="Calibri"/>
              <a:sym typeface="Calibri"/>
            </a:endParaRPr>
          </a:p>
        </p:txBody>
      </p:sp>
      <p:sp>
        <p:nvSpPr>
          <p:cNvPr id="119" name="Google Shape;119;p32"/>
          <p:cNvSpPr txBox="1"/>
          <p:nvPr>
            <p:ph idx="12" type="sldNum"/>
          </p:nvPr>
        </p:nvSpPr>
        <p:spPr>
          <a:xfrm>
            <a:off x="9236765" y="6465679"/>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1A9FB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20" name="Google Shape;120;p32"/>
          <p:cNvGrpSpPr/>
          <p:nvPr/>
        </p:nvGrpSpPr>
        <p:grpSpPr>
          <a:xfrm>
            <a:off x="108817" y="6111820"/>
            <a:ext cx="667400" cy="667400"/>
            <a:chOff x="310960" y="5520595"/>
            <a:chExt cx="1239600" cy="1239600"/>
          </a:xfrm>
        </p:grpSpPr>
        <p:sp>
          <p:nvSpPr>
            <p:cNvPr id="121" name="Google Shape;121;p32"/>
            <p:cNvSpPr/>
            <p:nvPr/>
          </p:nvSpPr>
          <p:spPr>
            <a:xfrm>
              <a:off x="310960" y="5520595"/>
              <a:ext cx="1239600" cy="12396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867" u="none" cap="none" strike="noStrike">
                <a:solidFill>
                  <a:schemeClr val="lt1"/>
                </a:solidFill>
                <a:latin typeface="Calibri"/>
                <a:ea typeface="Calibri"/>
                <a:cs typeface="Calibri"/>
                <a:sym typeface="Calibri"/>
              </a:endParaRPr>
            </a:p>
          </p:txBody>
        </p:sp>
        <p:pic>
          <p:nvPicPr>
            <p:cNvPr id="122" name="Google Shape;122;p32"/>
            <p:cNvPicPr preferRelativeResize="0"/>
            <p:nvPr/>
          </p:nvPicPr>
          <p:blipFill rotWithShape="1">
            <a:blip r:embed="rId2">
              <a:alphaModFix/>
            </a:blip>
            <a:srcRect b="0" l="0" r="0" t="0"/>
            <a:stretch/>
          </p:blipFill>
          <p:spPr>
            <a:xfrm>
              <a:off x="352776" y="5562411"/>
              <a:ext cx="1156073" cy="1156073"/>
            </a:xfrm>
            <a:prstGeom prst="rect">
              <a:avLst/>
            </a:prstGeom>
            <a:noFill/>
            <a:ln>
              <a:noFill/>
            </a:ln>
          </p:spPr>
        </p:pic>
      </p:grpSp>
      <p:sp>
        <p:nvSpPr>
          <p:cNvPr id="123" name="Google Shape;123;p32"/>
          <p:cNvSpPr txBox="1"/>
          <p:nvPr/>
        </p:nvSpPr>
        <p:spPr>
          <a:xfrm>
            <a:off x="10106527" y="6475851"/>
            <a:ext cx="1274000" cy="365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1200" u="none" cap="none" strike="noStrike">
                <a:solidFill>
                  <a:schemeClr val="lt1"/>
                </a:solidFill>
                <a:latin typeface="Calibri"/>
                <a:ea typeface="Calibri"/>
                <a:cs typeface="Calibri"/>
                <a:sym typeface="Calibri"/>
              </a:rPr>
              <a:t>January  2022</a:t>
            </a:r>
            <a:endParaRPr b="0" i="0" sz="1200" u="none" cap="none" strike="noStrike">
              <a:solidFill>
                <a:schemeClr val="lt1"/>
              </a:solidFill>
              <a:latin typeface="Calibri"/>
              <a:ea typeface="Calibri"/>
              <a:cs typeface="Calibri"/>
              <a:sym typeface="Calibri"/>
            </a:endParaRPr>
          </a:p>
        </p:txBody>
      </p:sp>
      <p:sp>
        <p:nvSpPr>
          <p:cNvPr id="124" name="Google Shape;124;p32"/>
          <p:cNvSpPr txBox="1"/>
          <p:nvPr/>
        </p:nvSpPr>
        <p:spPr>
          <a:xfrm>
            <a:off x="831573" y="6507383"/>
            <a:ext cx="4644800" cy="28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1467" u="none" cap="none" strike="noStrike">
                <a:solidFill>
                  <a:schemeClr val="lt1"/>
                </a:solidFill>
                <a:latin typeface="Calibri"/>
                <a:ea typeface="Calibri"/>
                <a:cs typeface="Calibri"/>
                <a:sym typeface="Calibri"/>
              </a:rPr>
              <a:t>National Centers for Environmental Information - NCEI</a:t>
            </a:r>
            <a:endParaRPr b="0" i="0" sz="1467"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0" i="0" sz="1200" u="none" cap="none" strike="noStrike">
              <a:solidFill>
                <a:schemeClr val="lt1"/>
              </a:solidFill>
              <a:latin typeface="Calibri"/>
              <a:ea typeface="Calibri"/>
              <a:cs typeface="Calibri"/>
              <a:sym typeface="Calibri"/>
            </a:endParaRPr>
          </a:p>
        </p:txBody>
      </p:sp>
      <p:grpSp>
        <p:nvGrpSpPr>
          <p:cNvPr id="125" name="Google Shape;125;p32"/>
          <p:cNvGrpSpPr/>
          <p:nvPr/>
        </p:nvGrpSpPr>
        <p:grpSpPr>
          <a:xfrm>
            <a:off x="1" y="0"/>
            <a:ext cx="1408593" cy="831000"/>
            <a:chOff x="-3406" y="0"/>
            <a:chExt cx="1408593" cy="831000"/>
          </a:xfrm>
        </p:grpSpPr>
        <p:sp>
          <p:nvSpPr>
            <p:cNvPr id="126" name="Google Shape;126;p32"/>
            <p:cNvSpPr/>
            <p:nvPr/>
          </p:nvSpPr>
          <p:spPr>
            <a:xfrm>
              <a:off x="-3406" y="0"/>
              <a:ext cx="952500" cy="831000"/>
            </a:xfrm>
            <a:prstGeom prst="rect">
              <a:avLst/>
            </a:prstGeom>
            <a:solidFill>
              <a:srgbClr val="1C9FB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867" u="none" cap="none" strike="noStrike">
                <a:solidFill>
                  <a:schemeClr val="lt1"/>
                </a:solidFill>
                <a:latin typeface="Calibri"/>
                <a:ea typeface="Calibri"/>
                <a:cs typeface="Calibri"/>
                <a:sym typeface="Calibri"/>
              </a:endParaRPr>
            </a:p>
          </p:txBody>
        </p:sp>
        <p:pic>
          <p:nvPicPr>
            <p:cNvPr id="127" name="Google Shape;127;p32"/>
            <p:cNvPicPr preferRelativeResize="0"/>
            <p:nvPr/>
          </p:nvPicPr>
          <p:blipFill rotWithShape="1">
            <a:blip r:embed="rId3">
              <a:alphaModFix/>
            </a:blip>
            <a:srcRect b="3809" l="0" r="0" t="0"/>
            <a:stretch/>
          </p:blipFill>
          <p:spPr>
            <a:xfrm>
              <a:off x="321248" y="0"/>
              <a:ext cx="1083939" cy="830877"/>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28" name="Shape 128"/>
        <p:cNvGrpSpPr/>
        <p:nvPr/>
      </p:nvGrpSpPr>
      <p:grpSpPr>
        <a:xfrm>
          <a:off x="0" y="0"/>
          <a:ext cx="0" cy="0"/>
          <a:chOff x="0" y="0"/>
          <a:chExt cx="0" cy="0"/>
        </a:xfrm>
      </p:grpSpPr>
      <p:sp>
        <p:nvSpPr>
          <p:cNvPr id="129" name="Google Shape;129;p33"/>
          <p:cNvSpPr txBox="1"/>
          <p:nvPr>
            <p:ph type="title"/>
          </p:nvPr>
        </p:nvSpPr>
        <p:spPr>
          <a:xfrm>
            <a:off x="415600" y="2867800"/>
            <a:ext cx="11360800" cy="11224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130" name="Google Shape;130;p33"/>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31" name="Shape 131"/>
        <p:cNvGrpSpPr/>
        <p:nvPr/>
      </p:nvGrpSpPr>
      <p:grpSpPr>
        <a:xfrm>
          <a:off x="0" y="0"/>
          <a:ext cx="0" cy="0"/>
          <a:chOff x="0" y="0"/>
          <a:chExt cx="0" cy="0"/>
        </a:xfrm>
      </p:grpSpPr>
      <p:sp>
        <p:nvSpPr>
          <p:cNvPr id="132" name="Google Shape;132;p34"/>
          <p:cNvSpPr txBox="1"/>
          <p:nvPr>
            <p:ph type="title"/>
          </p:nvPr>
        </p:nvSpPr>
        <p:spPr>
          <a:xfrm>
            <a:off x="415600" y="2867800"/>
            <a:ext cx="11360800" cy="1122400"/>
          </a:xfrm>
          <a:prstGeom prst="rect">
            <a:avLst/>
          </a:prstGeom>
          <a:noFill/>
          <a:ln>
            <a:noFill/>
          </a:ln>
        </p:spPr>
        <p:txBody>
          <a:bodyPr anchorCtr="0" anchor="ctr" bIns="68575" lIns="68575" spcFirstLastPara="1" rIns="68575" wrap="square" tIns="68575">
            <a:normAutofit/>
          </a:bodyPr>
          <a:lstStyle>
            <a:lvl1pPr lvl="0" algn="ctr">
              <a:lnSpc>
                <a:spcPct val="90000"/>
              </a:lnSpc>
              <a:spcBef>
                <a:spcPts val="0"/>
              </a:spcBef>
              <a:spcAft>
                <a:spcPts val="0"/>
              </a:spcAft>
              <a:buClr>
                <a:srgbClr val="0099D8"/>
              </a:buClr>
              <a:buSzPts val="2700"/>
              <a:buFont typeface="Arial"/>
              <a:buNone/>
              <a:defRPr sz="3600"/>
            </a:lvl1pPr>
            <a:lvl2pPr lvl="1" algn="ctr">
              <a:lnSpc>
                <a:spcPct val="100000"/>
              </a:lnSpc>
              <a:spcBef>
                <a:spcPts val="0"/>
              </a:spcBef>
              <a:spcAft>
                <a:spcPts val="0"/>
              </a:spcAft>
              <a:buSzPts val="2700"/>
              <a:buNone/>
              <a:defRPr sz="3600"/>
            </a:lvl2pPr>
            <a:lvl3pPr lvl="2" algn="ctr">
              <a:lnSpc>
                <a:spcPct val="100000"/>
              </a:lnSpc>
              <a:spcBef>
                <a:spcPts val="0"/>
              </a:spcBef>
              <a:spcAft>
                <a:spcPts val="0"/>
              </a:spcAft>
              <a:buSzPts val="2700"/>
              <a:buNone/>
              <a:defRPr sz="3600"/>
            </a:lvl3pPr>
            <a:lvl4pPr lvl="3" algn="ctr">
              <a:lnSpc>
                <a:spcPct val="100000"/>
              </a:lnSpc>
              <a:spcBef>
                <a:spcPts val="0"/>
              </a:spcBef>
              <a:spcAft>
                <a:spcPts val="0"/>
              </a:spcAft>
              <a:buSzPts val="2700"/>
              <a:buNone/>
              <a:defRPr sz="3600"/>
            </a:lvl4pPr>
            <a:lvl5pPr lvl="4" algn="ctr">
              <a:lnSpc>
                <a:spcPct val="100000"/>
              </a:lnSpc>
              <a:spcBef>
                <a:spcPts val="0"/>
              </a:spcBef>
              <a:spcAft>
                <a:spcPts val="0"/>
              </a:spcAft>
              <a:buSzPts val="2700"/>
              <a:buNone/>
              <a:defRPr sz="3600"/>
            </a:lvl5pPr>
            <a:lvl6pPr lvl="5" algn="ctr">
              <a:lnSpc>
                <a:spcPct val="100000"/>
              </a:lnSpc>
              <a:spcBef>
                <a:spcPts val="0"/>
              </a:spcBef>
              <a:spcAft>
                <a:spcPts val="0"/>
              </a:spcAft>
              <a:buSzPts val="2700"/>
              <a:buNone/>
              <a:defRPr sz="3600"/>
            </a:lvl6pPr>
            <a:lvl7pPr lvl="6" algn="ctr">
              <a:lnSpc>
                <a:spcPct val="100000"/>
              </a:lnSpc>
              <a:spcBef>
                <a:spcPts val="0"/>
              </a:spcBef>
              <a:spcAft>
                <a:spcPts val="0"/>
              </a:spcAft>
              <a:buSzPts val="2700"/>
              <a:buNone/>
              <a:defRPr sz="3600"/>
            </a:lvl7pPr>
            <a:lvl8pPr lvl="7" algn="ctr">
              <a:lnSpc>
                <a:spcPct val="100000"/>
              </a:lnSpc>
              <a:spcBef>
                <a:spcPts val="0"/>
              </a:spcBef>
              <a:spcAft>
                <a:spcPts val="0"/>
              </a:spcAft>
              <a:buSzPts val="2700"/>
              <a:buNone/>
              <a:defRPr sz="3600"/>
            </a:lvl8pPr>
            <a:lvl9pPr lvl="8" algn="ctr">
              <a:lnSpc>
                <a:spcPct val="100000"/>
              </a:lnSpc>
              <a:spcBef>
                <a:spcPts val="0"/>
              </a:spcBef>
              <a:spcAft>
                <a:spcPts val="0"/>
              </a:spcAft>
              <a:buSzPts val="2700"/>
              <a:buNone/>
              <a:defRPr sz="3600"/>
            </a:lvl9pPr>
          </a:lstStyle>
          <a:p/>
        </p:txBody>
      </p:sp>
      <p:sp>
        <p:nvSpPr>
          <p:cNvPr id="133" name="Google Shape;133;p34"/>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1" name="Shape 31"/>
        <p:cNvGrpSpPr/>
        <p:nvPr/>
      </p:nvGrpSpPr>
      <p:grpSpPr>
        <a:xfrm>
          <a:off x="0" y="0"/>
          <a:ext cx="0" cy="0"/>
          <a:chOff x="0" y="0"/>
          <a:chExt cx="0" cy="0"/>
        </a:xfrm>
      </p:grpSpPr>
      <p:sp>
        <p:nvSpPr>
          <p:cNvPr id="32" name="Google Shape;32;p17"/>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33" name="Google Shape;33;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4" name="Shape 34"/>
        <p:cNvGrpSpPr/>
        <p:nvPr/>
      </p:nvGrpSpPr>
      <p:grpSpPr>
        <a:xfrm>
          <a:off x="0" y="0"/>
          <a:ext cx="0" cy="0"/>
          <a:chOff x="0" y="0"/>
          <a:chExt cx="0" cy="0"/>
        </a:xfrm>
      </p:grpSpPr>
      <p:sp>
        <p:nvSpPr>
          <p:cNvPr id="35" name="Google Shape;35;p18"/>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36" name="Google Shape;36;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9" name="Google Shape;39;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0" name="Google Shape;40;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1" name="Google Shape;41;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 name="Google Shape;42;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3" name="Google Shape;43;p2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4" name="Google Shape;44;p2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5" name="Google Shape;45;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6" name="Google Shape;46;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7" name="Google Shape;47;p21"/>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sp>
        <p:nvSpPr>
          <p:cNvPr id="49" name="Google Shape;49;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0" name="Google Shape;50;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1" name="Google Shape;51;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2" name="Google Shape;52;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3" name="Google Shape;53;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4" name="Google Shape;54;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5" name="Google Shape;55;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6" name="Google Shape;56;p22"/>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7" name="Shape 57"/>
        <p:cNvGrpSpPr/>
        <p:nvPr/>
      </p:nvGrpSpPr>
      <p:grpSpPr>
        <a:xfrm>
          <a:off x="0" y="0"/>
          <a:ext cx="0" cy="0"/>
          <a:chOff x="0" y="0"/>
          <a:chExt cx="0" cy="0"/>
        </a:xfrm>
      </p:grpSpPr>
      <p:sp>
        <p:nvSpPr>
          <p:cNvPr id="58" name="Google Shape;58;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9" name="Google Shape;59;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0" name="Google Shape;60;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1" name="Google Shape;61;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2" name="Google Shape;62;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2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4" name="Google Shape;64;p2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5" name="Google Shape;65;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6" name="Google Shape;66;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7" name="Google Shape;67;p2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20"/>
          <p:cNvSpPr txBox="1"/>
          <p:nvPr>
            <p:ph type="title"/>
          </p:nvPr>
        </p:nvSpPr>
        <p:spPr>
          <a:xfrm>
            <a:off x="415604" y="593367"/>
            <a:ext cx="11360800" cy="763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20"/>
          <p:cNvSpPr txBox="1"/>
          <p:nvPr>
            <p:ph idx="1" type="body"/>
          </p:nvPr>
        </p:nvSpPr>
        <p:spPr>
          <a:xfrm>
            <a:off x="415604" y="1536633"/>
            <a:ext cx="11360800" cy="45552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o"/>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82" name="Google Shape;82;p20"/>
          <p:cNvSpPr txBox="1"/>
          <p:nvPr>
            <p:ph idx="12" type="sldNum"/>
          </p:nvPr>
        </p:nvSpPr>
        <p:spPr>
          <a:xfrm>
            <a:off x="11296727" y="6217621"/>
            <a:ext cx="731600" cy="5248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83" name="Shape 83"/>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23.png"/><Relationship Id="rId2" Type="http://schemas.openxmlformats.org/officeDocument/2006/relationships/image" Target="../media/image15.png"/><Relationship Id="rId3" Type="http://schemas.openxmlformats.org/officeDocument/2006/relationships/image" Target="../media/image2.jpg"/><Relationship Id="rId4" Type="http://schemas.openxmlformats.org/officeDocument/2006/relationships/slideLayout" Target="../slideLayouts/slideLayout8.xml"/><Relationship Id="rId9" Type="http://schemas.openxmlformats.org/officeDocument/2006/relationships/slideLayout" Target="../slideLayouts/slideLayout13.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6" Type="http://schemas.openxmlformats.org/officeDocument/2006/relationships/theme" Target="../theme/theme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pic>
        <p:nvPicPr>
          <p:cNvPr id="69" name="Google Shape;69;p19"/>
          <p:cNvPicPr preferRelativeResize="0"/>
          <p:nvPr/>
        </p:nvPicPr>
        <p:blipFill rotWithShape="1">
          <a:blip r:embed="rId1">
            <a:alphaModFix/>
          </a:blip>
          <a:srcRect b="0" l="0" r="0" t="0"/>
          <a:stretch/>
        </p:blipFill>
        <p:spPr>
          <a:xfrm>
            <a:off x="1" y="6429677"/>
            <a:ext cx="11652700" cy="447572"/>
          </a:xfrm>
          <a:prstGeom prst="rect">
            <a:avLst/>
          </a:prstGeom>
          <a:noFill/>
          <a:ln>
            <a:noFill/>
          </a:ln>
        </p:spPr>
      </p:pic>
      <p:sp>
        <p:nvSpPr>
          <p:cNvPr id="70" name="Google Shape;70;p19"/>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9"/>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2" name="Google Shape;72;p19"/>
          <p:cNvSpPr txBox="1"/>
          <p:nvPr/>
        </p:nvSpPr>
        <p:spPr>
          <a:xfrm>
            <a:off x="11361819" y="6443000"/>
            <a:ext cx="830000" cy="365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467" u="none" cap="none" strike="noStrike">
                <a:solidFill>
                  <a:srgbClr val="CCCCCC"/>
                </a:solidFill>
                <a:latin typeface="Calibri"/>
                <a:ea typeface="Calibri"/>
                <a:cs typeface="Calibri"/>
                <a:sym typeface="Calibri"/>
              </a:rPr>
              <a:t>‹#›</a:t>
            </a:fld>
            <a:endParaRPr b="0" i="0" sz="1467" u="none" cap="none" strike="noStrike">
              <a:solidFill>
                <a:srgbClr val="CCCCCC"/>
              </a:solidFill>
              <a:latin typeface="Calibri"/>
              <a:ea typeface="Calibri"/>
              <a:cs typeface="Calibri"/>
              <a:sym typeface="Calibri"/>
            </a:endParaRPr>
          </a:p>
        </p:txBody>
      </p:sp>
      <p:grpSp>
        <p:nvGrpSpPr>
          <p:cNvPr id="73" name="Google Shape;73;p19"/>
          <p:cNvGrpSpPr/>
          <p:nvPr/>
        </p:nvGrpSpPr>
        <p:grpSpPr>
          <a:xfrm>
            <a:off x="108817" y="6111819"/>
            <a:ext cx="667400" cy="667400"/>
            <a:chOff x="310960" y="5520595"/>
            <a:chExt cx="1239600" cy="1239600"/>
          </a:xfrm>
        </p:grpSpPr>
        <p:sp>
          <p:nvSpPr>
            <p:cNvPr id="74" name="Google Shape;74;p19"/>
            <p:cNvSpPr/>
            <p:nvPr/>
          </p:nvSpPr>
          <p:spPr>
            <a:xfrm>
              <a:off x="310960" y="5520595"/>
              <a:ext cx="1239600" cy="12396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67" u="none" cap="none" strike="noStrike">
                <a:solidFill>
                  <a:schemeClr val="lt1"/>
                </a:solidFill>
                <a:latin typeface="Calibri"/>
                <a:ea typeface="Calibri"/>
                <a:cs typeface="Calibri"/>
                <a:sym typeface="Calibri"/>
              </a:endParaRPr>
            </a:p>
          </p:txBody>
        </p:sp>
        <p:pic>
          <p:nvPicPr>
            <p:cNvPr id="75" name="Google Shape;75;p19"/>
            <p:cNvPicPr preferRelativeResize="0"/>
            <p:nvPr/>
          </p:nvPicPr>
          <p:blipFill rotWithShape="1">
            <a:blip r:embed="rId2">
              <a:alphaModFix/>
            </a:blip>
            <a:srcRect b="0" l="0" r="0" t="0"/>
            <a:stretch/>
          </p:blipFill>
          <p:spPr>
            <a:xfrm>
              <a:off x="352776" y="5562411"/>
              <a:ext cx="1156073" cy="1156073"/>
            </a:xfrm>
            <a:prstGeom prst="rect">
              <a:avLst/>
            </a:prstGeom>
            <a:noFill/>
            <a:ln>
              <a:noFill/>
            </a:ln>
          </p:spPr>
        </p:pic>
      </p:grpSp>
      <p:sp>
        <p:nvSpPr>
          <p:cNvPr id="76" name="Google Shape;76;p19"/>
          <p:cNvSpPr/>
          <p:nvPr/>
        </p:nvSpPr>
        <p:spPr>
          <a:xfrm>
            <a:off x="0" y="0"/>
            <a:ext cx="12192000" cy="320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867" u="none" cap="none" strike="noStrike">
              <a:solidFill>
                <a:schemeClr val="lt1"/>
              </a:solidFill>
              <a:latin typeface="Calibri"/>
              <a:ea typeface="Calibri"/>
              <a:cs typeface="Calibri"/>
              <a:sym typeface="Calibri"/>
            </a:endParaRPr>
          </a:p>
        </p:txBody>
      </p:sp>
      <p:sp>
        <p:nvSpPr>
          <p:cNvPr id="77" name="Google Shape;77;p19"/>
          <p:cNvSpPr txBox="1"/>
          <p:nvPr/>
        </p:nvSpPr>
        <p:spPr>
          <a:xfrm>
            <a:off x="923667" y="6485277"/>
            <a:ext cx="7663200"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00"/>
              <a:buFont typeface="Arial"/>
              <a:buNone/>
            </a:pPr>
            <a:r>
              <a:rPr b="0" i="0" lang="en-US" sz="1200" u="none" cap="none" strike="noStrike">
                <a:solidFill>
                  <a:schemeClr val="lt1"/>
                </a:solidFill>
                <a:latin typeface="Calibri"/>
                <a:ea typeface="Calibri"/>
                <a:cs typeface="Calibri"/>
                <a:sym typeface="Calibri"/>
              </a:rPr>
              <a:t>National Environmental Satellite, Data, and Information Service</a:t>
            </a:r>
            <a:endParaRPr b="0" i="0" sz="1467" u="none" cap="none" strike="noStrike">
              <a:solidFill>
                <a:srgbClr val="000000"/>
              </a:solidFill>
              <a:latin typeface="Arial"/>
              <a:ea typeface="Arial"/>
              <a:cs typeface="Arial"/>
              <a:sym typeface="Arial"/>
            </a:endParaRPr>
          </a:p>
        </p:txBody>
      </p:sp>
      <p:sp>
        <p:nvSpPr>
          <p:cNvPr id="78" name="Google Shape;78;p19"/>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733"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6.jp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SIT-3</a:t>
            </a:r>
            <a:r>
              <a:rPr lang="en-US" sz="7500"/>
              <a:t>9</a:t>
            </a:r>
            <a:r>
              <a:rPr lang="en-US" sz="7500">
                <a:latin typeface="Montserrat"/>
                <a:ea typeface="Montserrat"/>
                <a:cs typeface="Montserrat"/>
                <a:sym typeface="Montserrat"/>
              </a:rPr>
              <a:t> </a:t>
            </a:r>
            <a:endParaRPr sz="7500">
              <a:latin typeface="Montserrat"/>
              <a:ea typeface="Montserrat"/>
              <a:cs typeface="Montserrat"/>
              <a:sym typeface="Montserrat"/>
            </a:endParaRPr>
          </a:p>
          <a:p>
            <a:pPr indent="0" lvl="0" marL="0" rtl="0" algn="l">
              <a:lnSpc>
                <a:spcPct val="150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202</a:t>
            </a:r>
            <a:r>
              <a:rPr lang="en-US" sz="7500"/>
              <a:t>4</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rPr i="1" lang="en-US" sz="4000">
                <a:latin typeface="Montserrat"/>
                <a:ea typeface="Montserrat"/>
                <a:cs typeface="Montserrat"/>
                <a:sym typeface="Montserrat"/>
              </a:rPr>
              <a:t>WMO Update</a:t>
            </a:r>
            <a:endParaRPr i="1" sz="4000">
              <a:latin typeface="Montserrat"/>
              <a:ea typeface="Montserrat"/>
              <a:cs typeface="Montserrat"/>
              <a:sym typeface="Montserrat"/>
            </a:endParaRPr>
          </a:p>
        </p:txBody>
      </p:sp>
      <p:sp>
        <p:nvSpPr>
          <p:cNvPr id="139" name="Google Shape;139;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Natalia Donoho, WMO</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#6.2</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SIT-39 2024, Tokyo,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10th - 11th April 2024</a:t>
            </a:r>
            <a:endParaRPr b="1" i="0" sz="2200" u="none" cap="none" strike="noStrike">
              <a:solidFill>
                <a:schemeClr val="accent1"/>
              </a:solidFill>
              <a:latin typeface="Montserrat"/>
              <a:ea typeface="Montserrat"/>
              <a:cs typeface="Montserrat"/>
              <a:sym typeface="Montserrat"/>
            </a:endParaRPr>
          </a:p>
        </p:txBody>
      </p:sp>
      <p:pic>
        <p:nvPicPr>
          <p:cNvPr descr="Graphical user interface&#10;&#10;Description automatically generated with low confidence" id="140" name="Google Shape;140;p1"/>
          <p:cNvPicPr preferRelativeResize="0"/>
          <p:nvPr/>
        </p:nvPicPr>
        <p:blipFill rotWithShape="1">
          <a:blip r:embed="rId3">
            <a:alphaModFix/>
          </a:blip>
          <a:srcRect b="3938" l="0" r="43503" t="0"/>
          <a:stretch/>
        </p:blipFill>
        <p:spPr>
          <a:xfrm>
            <a:off x="55045" y="4010439"/>
            <a:ext cx="2474146" cy="164224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type="title"/>
          </p:nvPr>
        </p:nvSpPr>
        <p:spPr>
          <a:xfrm>
            <a:off x="99934" y="124622"/>
            <a:ext cx="12052092" cy="133223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300"/>
              <a:buNone/>
            </a:pPr>
            <a:r>
              <a:rPr b="1" lang="en-US" sz="2667">
                <a:solidFill>
                  <a:srgbClr val="0070C0"/>
                </a:solidFill>
                <a:latin typeface="Arial"/>
                <a:ea typeface="Arial"/>
                <a:cs typeface="Arial"/>
                <a:sym typeface="Arial"/>
              </a:rPr>
              <a:t>CGMS Futures 2022+</a:t>
            </a:r>
            <a:br>
              <a:rPr b="1" lang="en-US" sz="2667">
                <a:solidFill>
                  <a:srgbClr val="0070C0"/>
                </a:solidFill>
                <a:latin typeface="Arial"/>
                <a:ea typeface="Arial"/>
                <a:cs typeface="Arial"/>
                <a:sym typeface="Arial"/>
              </a:rPr>
            </a:br>
            <a:r>
              <a:rPr b="1" lang="en-US" sz="3200">
                <a:solidFill>
                  <a:srgbClr val="0070C0"/>
                </a:solidFill>
                <a:latin typeface="Arial"/>
                <a:ea typeface="Arial"/>
                <a:cs typeface="Arial"/>
                <a:sym typeface="Arial"/>
              </a:rPr>
              <a:t>R</a:t>
            </a:r>
            <a:r>
              <a:rPr b="1" lang="en-US" sz="3733">
                <a:solidFill>
                  <a:srgbClr val="0070C0"/>
                </a:solidFill>
                <a:latin typeface="Arial"/>
                <a:ea typeface="Arial"/>
                <a:cs typeface="Arial"/>
                <a:sym typeface="Arial"/>
              </a:rPr>
              <a:t>elationship with the Private Sector</a:t>
            </a:r>
            <a:endParaRPr/>
          </a:p>
        </p:txBody>
      </p:sp>
      <p:sp>
        <p:nvSpPr>
          <p:cNvPr id="210" name="Google Shape;210;p10"/>
          <p:cNvSpPr txBox="1"/>
          <p:nvPr>
            <p:ph idx="1" type="body"/>
          </p:nvPr>
        </p:nvSpPr>
        <p:spPr>
          <a:xfrm>
            <a:off x="415600" y="1456861"/>
            <a:ext cx="11360800" cy="4971076"/>
          </a:xfrm>
          <a:prstGeom prst="rect">
            <a:avLst/>
          </a:prstGeom>
          <a:noFill/>
          <a:ln>
            <a:noFill/>
          </a:ln>
        </p:spPr>
        <p:txBody>
          <a:bodyPr anchorCtr="0" anchor="t" bIns="45700" lIns="91425" spcFirstLastPara="1" rIns="91425" wrap="square" tIns="45700">
            <a:noAutofit/>
          </a:bodyPr>
          <a:lstStyle/>
          <a:p>
            <a:pPr indent="0" lvl="0" marL="126997" rtl="0" algn="ctr">
              <a:lnSpc>
                <a:spcPct val="90000"/>
              </a:lnSpc>
              <a:spcBef>
                <a:spcPts val="667"/>
              </a:spcBef>
              <a:spcAft>
                <a:spcPts val="0"/>
              </a:spcAft>
              <a:buSzPts val="2100"/>
              <a:buNone/>
            </a:pPr>
            <a:r>
              <a:rPr b="1" i="1" lang="en-US" sz="2667"/>
              <a:t>Harness/leverage the opportunities of a rapidly growing commercial space</a:t>
            </a:r>
            <a:endParaRPr/>
          </a:p>
          <a:p>
            <a:pPr indent="0" lvl="0" marL="126997" rtl="0" algn="ctr">
              <a:lnSpc>
                <a:spcPct val="90000"/>
              </a:lnSpc>
              <a:spcBef>
                <a:spcPts val="667"/>
              </a:spcBef>
              <a:spcAft>
                <a:spcPts val="0"/>
              </a:spcAft>
              <a:buSzPts val="2100"/>
              <a:buNone/>
            </a:pPr>
            <a:r>
              <a:rPr b="1" i="1" lang="en-US" sz="2667"/>
              <a:t>sector while maintaining operational standards and open data sharing</a:t>
            </a:r>
            <a:endParaRPr/>
          </a:p>
          <a:p>
            <a:pPr indent="0" lvl="0" marL="126997" rtl="0" algn="l">
              <a:lnSpc>
                <a:spcPct val="90000"/>
              </a:lnSpc>
              <a:spcBef>
                <a:spcPts val="667"/>
              </a:spcBef>
              <a:spcAft>
                <a:spcPts val="0"/>
              </a:spcAft>
              <a:buSzPts val="2100"/>
              <a:buNone/>
            </a:pPr>
            <a:r>
              <a:t/>
            </a:r>
            <a:endParaRPr b="1" sz="1867"/>
          </a:p>
          <a:p>
            <a:pPr indent="0" lvl="0" marL="126997" rtl="0" algn="l">
              <a:lnSpc>
                <a:spcPct val="90000"/>
              </a:lnSpc>
              <a:spcBef>
                <a:spcPts val="667"/>
              </a:spcBef>
              <a:spcAft>
                <a:spcPts val="0"/>
              </a:spcAft>
              <a:buSzPts val="2100"/>
              <a:buNone/>
            </a:pPr>
            <a:r>
              <a:rPr b="1" lang="en-US" sz="2400"/>
              <a:t>Lead: WGIII – Champion: Mara Browne/NOAA </a:t>
            </a:r>
            <a:endParaRPr b="1" sz="2400"/>
          </a:p>
          <a:p>
            <a:pPr indent="0" lvl="0" marL="126997" rtl="0" algn="l">
              <a:lnSpc>
                <a:spcPct val="90000"/>
              </a:lnSpc>
              <a:spcBef>
                <a:spcPts val="667"/>
              </a:spcBef>
              <a:spcAft>
                <a:spcPts val="0"/>
              </a:spcAft>
              <a:buSzPts val="2100"/>
              <a:buNone/>
            </a:pPr>
            <a:r>
              <a:rPr b="1" lang="en-US" sz="2400"/>
              <a:t>Short-Term Activity: </a:t>
            </a:r>
            <a:r>
              <a:rPr lang="en-US" sz="2400"/>
              <a:t>Best practices for End User License Agreements/data procurements</a:t>
            </a:r>
            <a:endParaRPr b="1" sz="2400"/>
          </a:p>
          <a:p>
            <a:pPr indent="0" lvl="0" marL="126997" rtl="0" algn="l">
              <a:lnSpc>
                <a:spcPct val="90000"/>
              </a:lnSpc>
              <a:spcBef>
                <a:spcPts val="667"/>
              </a:spcBef>
              <a:spcAft>
                <a:spcPts val="0"/>
              </a:spcAft>
              <a:buSzPts val="2100"/>
              <a:buNone/>
            </a:pPr>
            <a:r>
              <a:rPr b="1" lang="en-US" sz="2400"/>
              <a:t>Future Activities:</a:t>
            </a:r>
            <a:endParaRPr sz="2400"/>
          </a:p>
          <a:p>
            <a:pPr indent="-457188" lvl="0" marL="609585" rtl="0" algn="l">
              <a:lnSpc>
                <a:spcPct val="90000"/>
              </a:lnSpc>
              <a:spcBef>
                <a:spcPts val="667"/>
              </a:spcBef>
              <a:spcAft>
                <a:spcPts val="0"/>
              </a:spcAft>
              <a:buSzPts val="1800"/>
              <a:buChar char="•"/>
            </a:pPr>
            <a:r>
              <a:rPr lang="en-US" sz="2400"/>
              <a:t>Identify future commercial EO technologies – and share info on pilots/testbeds/etc. to evaluate new commercial EO technologies.</a:t>
            </a:r>
            <a:endParaRPr sz="2400"/>
          </a:p>
          <a:p>
            <a:pPr indent="-457188" lvl="0" marL="609585" rtl="0" algn="l">
              <a:lnSpc>
                <a:spcPct val="90000"/>
              </a:lnSpc>
              <a:spcBef>
                <a:spcPts val="667"/>
              </a:spcBef>
              <a:spcAft>
                <a:spcPts val="0"/>
              </a:spcAft>
              <a:buSzPts val="1800"/>
              <a:buChar char="•"/>
            </a:pPr>
            <a:r>
              <a:rPr lang="en-US" sz="2400"/>
              <a:t>Assess the operational maturity of commercial observation technology.</a:t>
            </a:r>
            <a:endParaRPr sz="2400"/>
          </a:p>
          <a:p>
            <a:pPr indent="0" lvl="0" marL="126997" rtl="0" algn="l">
              <a:lnSpc>
                <a:spcPct val="90000"/>
              </a:lnSpc>
              <a:spcBef>
                <a:spcPts val="667"/>
              </a:spcBef>
              <a:spcAft>
                <a:spcPts val="0"/>
              </a:spcAft>
              <a:buSzPts val="2100"/>
              <a:buNone/>
            </a:pPr>
            <a:r>
              <a:rPr b="1" lang="en-US" sz="2400"/>
              <a:t>Interfaces:  </a:t>
            </a:r>
            <a:r>
              <a:rPr lang="en-US" sz="2400"/>
              <a:t>Engage with private sector through the </a:t>
            </a:r>
            <a:r>
              <a:rPr b="1" lang="en-US" sz="2400"/>
              <a:t>WMO </a:t>
            </a:r>
            <a:r>
              <a:rPr lang="en-US" sz="2400"/>
              <a:t>Open Platform consultative mechanism, WMO and through technical and scientific working groups.</a:t>
            </a:r>
            <a:endParaRPr sz="2400"/>
          </a:p>
        </p:txBody>
      </p:sp>
      <p:pic>
        <p:nvPicPr>
          <p:cNvPr id="211" name="Google Shape;211;p10"/>
          <p:cNvPicPr preferRelativeResize="0"/>
          <p:nvPr/>
        </p:nvPicPr>
        <p:blipFill rotWithShape="1">
          <a:blip r:embed="rId3">
            <a:alphaModFix/>
          </a:blip>
          <a:srcRect b="6779" l="36540" r="0" t="0"/>
          <a:stretch/>
        </p:blipFill>
        <p:spPr>
          <a:xfrm>
            <a:off x="9479901" y="170422"/>
            <a:ext cx="2416971" cy="14717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1"/>
          <p:cNvSpPr txBox="1"/>
          <p:nvPr>
            <p:ph idx="1" type="body"/>
          </p:nvPr>
        </p:nvSpPr>
        <p:spPr>
          <a:xfrm>
            <a:off x="268249" y="1157078"/>
            <a:ext cx="11495400" cy="46629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115000"/>
              </a:lnSpc>
              <a:spcBef>
                <a:spcPts val="1000"/>
              </a:spcBef>
              <a:spcAft>
                <a:spcPts val="0"/>
              </a:spcAft>
              <a:buClr>
                <a:schemeClr val="dk1"/>
              </a:buClr>
              <a:buSzPts val="2300"/>
              <a:buFont typeface="Montserrat"/>
              <a:buChar char="❖"/>
            </a:pPr>
            <a:r>
              <a:rPr lang="en-US" sz="1600"/>
              <a:t>OCP high-level sessions are held every year in conjunction with EC or Congress sessions, which provide a dialogue mechanism between WMO and the private sector and academy. The dialogues focus on key challenges with long-lasting impacts on WMO and its Members, which can only be addressed by engaging all stakeholders, including the public, private and academic sectors.</a:t>
            </a:r>
            <a:endParaRPr/>
          </a:p>
          <a:p>
            <a:pPr indent="-374650" lvl="0" marL="457200" marR="0" rtl="0" algn="l">
              <a:lnSpc>
                <a:spcPct val="115000"/>
              </a:lnSpc>
              <a:spcBef>
                <a:spcPts val="1000"/>
              </a:spcBef>
              <a:spcAft>
                <a:spcPts val="0"/>
              </a:spcAft>
              <a:buClr>
                <a:schemeClr val="dk1"/>
              </a:buClr>
              <a:buSzPts val="2300"/>
              <a:buFont typeface="Montserrat"/>
              <a:buChar char="❖"/>
            </a:pPr>
            <a:r>
              <a:rPr lang="en-US" sz="1600"/>
              <a:t>The issues concerning coordination and collaboration with commercial satellite owners keep bubbling up in the discussions of CGMS, CEOS, CM and other events attended by space agencies and satellite operators. </a:t>
            </a:r>
            <a:endParaRPr/>
          </a:p>
          <a:p>
            <a:pPr indent="-374650" lvl="0" marL="457200" marR="0" rtl="0" algn="l">
              <a:lnSpc>
                <a:spcPct val="115000"/>
              </a:lnSpc>
              <a:spcBef>
                <a:spcPts val="1000"/>
              </a:spcBef>
              <a:spcAft>
                <a:spcPts val="0"/>
              </a:spcAft>
              <a:buClr>
                <a:schemeClr val="dk1"/>
              </a:buClr>
              <a:buSzPts val="2300"/>
              <a:buFont typeface="Montserrat"/>
              <a:buChar char="❖"/>
            </a:pPr>
            <a:r>
              <a:rPr lang="en-US" sz="1600"/>
              <a:t>Date and time: 12:00-13:40 CEST (10:00-11:40 UTC), Thursday, 13 June 2024 (during EC-78) – all tentative</a:t>
            </a:r>
            <a:endParaRPr/>
          </a:p>
          <a:p>
            <a:pPr indent="-374650" lvl="0" marL="457200" marR="0" rtl="0" algn="l">
              <a:lnSpc>
                <a:spcPct val="115000"/>
              </a:lnSpc>
              <a:spcBef>
                <a:spcPts val="1000"/>
              </a:spcBef>
              <a:spcAft>
                <a:spcPts val="0"/>
              </a:spcAft>
              <a:buClr>
                <a:schemeClr val="dk1"/>
              </a:buClr>
              <a:buSzPts val="2300"/>
              <a:buFont typeface="Montserrat"/>
              <a:buChar char="❖"/>
            </a:pPr>
            <a:r>
              <a:rPr lang="en-US" sz="1600"/>
              <a:t>Purpose: To invite the public sector (space agencies, WMC and NMHSs) and commercial satellite companies to share their strategy and policy on engagement as well as collaboration models;</a:t>
            </a:r>
            <a:endParaRPr/>
          </a:p>
          <a:p>
            <a:pPr indent="-374650" lvl="0" marL="457200" marR="0" rtl="0" algn="l">
              <a:lnSpc>
                <a:spcPct val="115000"/>
              </a:lnSpc>
              <a:spcBef>
                <a:spcPts val="1000"/>
              </a:spcBef>
              <a:spcAft>
                <a:spcPts val="0"/>
              </a:spcAft>
              <a:buClr>
                <a:schemeClr val="dk1"/>
              </a:buClr>
              <a:buSzPts val="2300"/>
              <a:buFont typeface="Montserrat"/>
              <a:buChar char="❖"/>
            </a:pPr>
            <a:r>
              <a:rPr lang="en-US" sz="1600"/>
              <a:t>To come up with recommendations, from satellite data users perspective, on a strategy of engagement to ensure a) complementary roles of observations from different players; b) quality and continuity of satellite data essential for forecast and severe weather warnings for the world; c) WMO’s communication with both private companies and other platforms of public-private consultation (CGMS, CEOS, CM, etc.).</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1600"/>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17" name="Google Shape;21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400"/>
              <a:t>Fifth High-Level Session of the Open Consultative Platform                         (OCP-HL-5)</a:t>
            </a:r>
            <a:endParaRPr sz="24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ph idx="1" type="body"/>
          </p:nvPr>
        </p:nvSpPr>
        <p:spPr>
          <a:xfrm>
            <a:off x="176048" y="1188504"/>
            <a:ext cx="11495400" cy="4662900"/>
          </a:xfrm>
          <a:prstGeom prst="rect">
            <a:avLst/>
          </a:prstGeom>
          <a:noFill/>
          <a:ln>
            <a:noFill/>
          </a:ln>
        </p:spPr>
        <p:txBody>
          <a:bodyPr anchorCtr="0" anchor="t" bIns="45700" lIns="91425" spcFirstLastPara="1" rIns="91425" wrap="square" tIns="45700">
            <a:noAutofit/>
          </a:bodyPr>
          <a:lstStyle/>
          <a:p>
            <a:pPr indent="-349250" lvl="1" marL="914400" rtl="0" algn="l">
              <a:lnSpc>
                <a:spcPct val="115000"/>
              </a:lnSpc>
              <a:spcBef>
                <a:spcPts val="500"/>
              </a:spcBef>
              <a:spcAft>
                <a:spcPts val="0"/>
              </a:spcAft>
              <a:buSzPts val="1900"/>
              <a:buChar char="▪"/>
            </a:pPr>
            <a:r>
              <a:rPr lang="en-US" sz="1700"/>
              <a:t>8.1(1) Amendments to </a:t>
            </a:r>
            <a:r>
              <a:rPr lang="en-US" sz="1700">
                <a:solidFill>
                  <a:srgbClr val="FF0000"/>
                </a:solidFill>
              </a:rPr>
              <a:t>WIGOS Manual </a:t>
            </a:r>
            <a:r>
              <a:rPr lang="en-US" sz="1700"/>
              <a:t>(WMO-No. 1160)</a:t>
            </a:r>
            <a:endParaRPr sz="2500"/>
          </a:p>
          <a:p>
            <a:pPr indent="-323850" lvl="2" marL="1371600" rtl="0" algn="l">
              <a:lnSpc>
                <a:spcPct val="115000"/>
              </a:lnSpc>
              <a:spcBef>
                <a:spcPts val="500"/>
              </a:spcBef>
              <a:spcAft>
                <a:spcPts val="0"/>
              </a:spcAft>
              <a:buSzPts val="1500"/>
              <a:buChar char="o"/>
            </a:pPr>
            <a:r>
              <a:rPr lang="en-US" sz="1300"/>
              <a:t>Observing component for Space Weather &amp; integration into WIGOS</a:t>
            </a:r>
            <a:endParaRPr sz="2100"/>
          </a:p>
          <a:p>
            <a:pPr indent="-323850" lvl="2" marL="1371600" rtl="0" algn="l">
              <a:lnSpc>
                <a:spcPct val="115000"/>
              </a:lnSpc>
              <a:spcBef>
                <a:spcPts val="500"/>
              </a:spcBef>
              <a:spcAft>
                <a:spcPts val="0"/>
              </a:spcAft>
              <a:buSzPts val="1500"/>
              <a:buChar char="o"/>
            </a:pPr>
            <a:r>
              <a:rPr lang="en-US" sz="1300"/>
              <a:t>Radio frequency (RF) matters &amp; concept of National FP</a:t>
            </a:r>
            <a:endParaRPr sz="2100"/>
          </a:p>
          <a:p>
            <a:pPr indent="-323850" lvl="2" marL="1371600" rtl="0" algn="l">
              <a:lnSpc>
                <a:spcPct val="115000"/>
              </a:lnSpc>
              <a:spcBef>
                <a:spcPts val="500"/>
              </a:spcBef>
              <a:spcAft>
                <a:spcPts val="0"/>
              </a:spcAft>
              <a:buSzPts val="1500"/>
              <a:buChar char="o"/>
            </a:pPr>
            <a:r>
              <a:rPr lang="en-US" sz="1300"/>
              <a:t>An update of the GCOS Climate Monitoring Principles</a:t>
            </a:r>
            <a:endParaRPr sz="2100"/>
          </a:p>
          <a:p>
            <a:pPr indent="-323850" lvl="2" marL="1371600" rtl="0" algn="l">
              <a:lnSpc>
                <a:spcPct val="115000"/>
              </a:lnSpc>
              <a:spcBef>
                <a:spcPts val="500"/>
              </a:spcBef>
              <a:spcAft>
                <a:spcPts val="0"/>
              </a:spcAft>
              <a:buSzPts val="1500"/>
              <a:buChar char="o"/>
            </a:pPr>
            <a:r>
              <a:rPr lang="en-US" sz="1300"/>
              <a:t>Space observations &amp; Issuers of WSIs, WMO core and recommended satellite data</a:t>
            </a:r>
            <a:endParaRPr sz="2100"/>
          </a:p>
          <a:p>
            <a:pPr indent="-349250" lvl="1" marL="914400" rtl="0" algn="l">
              <a:lnSpc>
                <a:spcPct val="115000"/>
              </a:lnSpc>
              <a:spcBef>
                <a:spcPts val="500"/>
              </a:spcBef>
              <a:spcAft>
                <a:spcPts val="0"/>
              </a:spcAft>
              <a:buSzPts val="1900"/>
              <a:buChar char="▪"/>
            </a:pPr>
            <a:r>
              <a:rPr lang="en-US" sz="1700"/>
              <a:t>8.1(2) Update of </a:t>
            </a:r>
            <a:r>
              <a:rPr lang="en-US" sz="1700">
                <a:solidFill>
                  <a:srgbClr val="FF0000"/>
                </a:solidFill>
              </a:rPr>
              <a:t>WIGOS Guide </a:t>
            </a:r>
            <a:r>
              <a:rPr lang="en-US" sz="1700"/>
              <a:t>(WMO No. 1165)</a:t>
            </a:r>
            <a:endParaRPr sz="2500"/>
          </a:p>
          <a:p>
            <a:pPr indent="-323850" lvl="2" marL="1371600" rtl="0" algn="l">
              <a:lnSpc>
                <a:spcPct val="115000"/>
              </a:lnSpc>
              <a:spcBef>
                <a:spcPts val="500"/>
              </a:spcBef>
              <a:spcAft>
                <a:spcPts val="0"/>
              </a:spcAft>
              <a:buSzPts val="1500"/>
              <a:buChar char="o"/>
            </a:pPr>
            <a:r>
              <a:rPr lang="en-US" sz="1300"/>
              <a:t>Observing component for Space Weather &amp; integration into WIGOS</a:t>
            </a:r>
            <a:endParaRPr sz="2100"/>
          </a:p>
          <a:p>
            <a:pPr indent="-323850" lvl="2" marL="1371600" rtl="0" algn="l">
              <a:lnSpc>
                <a:spcPct val="115000"/>
              </a:lnSpc>
              <a:spcBef>
                <a:spcPts val="500"/>
              </a:spcBef>
              <a:spcAft>
                <a:spcPts val="0"/>
              </a:spcAft>
              <a:buSzPts val="1500"/>
              <a:buChar char="o"/>
            </a:pPr>
            <a:r>
              <a:rPr lang="en-US" sz="1300"/>
              <a:t>Radio frequency (RF) matters – new section and Terms of Reference on National Focal Points for RF matters</a:t>
            </a:r>
            <a:endParaRPr sz="2100"/>
          </a:p>
          <a:p>
            <a:pPr indent="-349250" lvl="1" marL="914400" rtl="0" algn="l">
              <a:lnSpc>
                <a:spcPct val="115000"/>
              </a:lnSpc>
              <a:spcBef>
                <a:spcPts val="500"/>
              </a:spcBef>
              <a:spcAft>
                <a:spcPts val="0"/>
              </a:spcAft>
              <a:buSzPts val="1900"/>
              <a:buChar char="▪"/>
            </a:pPr>
            <a:r>
              <a:rPr lang="en-US" sz="1700"/>
              <a:t>8.1(3) Plan for </a:t>
            </a:r>
            <a:r>
              <a:rPr lang="en-US" sz="1700">
                <a:solidFill>
                  <a:srgbClr val="FF0000"/>
                </a:solidFill>
              </a:rPr>
              <a:t>update of the WIGOS Vision 2040 </a:t>
            </a:r>
            <a:r>
              <a:rPr lang="en-US" sz="1700"/>
              <a:t>(WMO-No. 1243) and the High-level Guidance on the Evolution of GOSs during 2023–2027 (WMO-No. 1334)</a:t>
            </a:r>
            <a:endParaRPr sz="2500"/>
          </a:p>
          <a:p>
            <a:pPr indent="-323850" lvl="2" marL="1371600" rtl="0" algn="l">
              <a:lnSpc>
                <a:spcPct val="115000"/>
              </a:lnSpc>
              <a:spcBef>
                <a:spcPts val="500"/>
              </a:spcBef>
              <a:spcAft>
                <a:spcPts val="0"/>
              </a:spcAft>
              <a:buSzPts val="1500"/>
              <a:buChar char="o"/>
            </a:pPr>
            <a:r>
              <a:rPr lang="en-US" sz="1300"/>
              <a:t>Proposed updates should be presented to INFCOM-4 for endorsement and then to Cg-20 for approval,</a:t>
            </a:r>
            <a:endParaRPr sz="2100"/>
          </a:p>
          <a:p>
            <a:pPr indent="-323850" lvl="2" marL="1371600" rtl="0" algn="l">
              <a:lnSpc>
                <a:spcPct val="115000"/>
              </a:lnSpc>
              <a:spcBef>
                <a:spcPts val="500"/>
              </a:spcBef>
              <a:spcAft>
                <a:spcPts val="0"/>
              </a:spcAft>
              <a:buSzPts val="1500"/>
              <a:buChar char="o"/>
            </a:pPr>
            <a:r>
              <a:rPr lang="en-US" sz="1300"/>
              <a:t>SC-ON should lead the updates, ensuring wide consultations among broad community of stakeholders, such as NMHSs, space agencies, relevant international organizations and programmes, observing system developers, and other private and academic sectors.</a:t>
            </a:r>
            <a:endParaRPr sz="2100"/>
          </a:p>
          <a:p>
            <a:pPr indent="-349250" lvl="1" marL="914400" rtl="0" algn="l">
              <a:lnSpc>
                <a:spcPct val="115000"/>
              </a:lnSpc>
              <a:spcBef>
                <a:spcPts val="500"/>
              </a:spcBef>
              <a:spcAft>
                <a:spcPts val="0"/>
              </a:spcAft>
              <a:buSzPts val="1900"/>
              <a:buChar char="▪"/>
            </a:pPr>
            <a:r>
              <a:rPr lang="en-US" sz="1700"/>
              <a:t>8.1(5) Update of the </a:t>
            </a:r>
            <a:r>
              <a:rPr lang="en-US" sz="1700">
                <a:solidFill>
                  <a:srgbClr val="FF0000"/>
                </a:solidFill>
              </a:rPr>
              <a:t>Guidelines on Best Practices </a:t>
            </a:r>
            <a:r>
              <a:rPr lang="en-US" sz="1700"/>
              <a:t>for Achieving User Readiness for new meteorological Satellites (WMO-NO. 1187)</a:t>
            </a:r>
            <a:endParaRPr sz="2500"/>
          </a:p>
          <a:p>
            <a:pPr indent="-228600" lvl="1" marL="914400" rtl="0" algn="l">
              <a:lnSpc>
                <a:spcPct val="115000"/>
              </a:lnSpc>
              <a:spcBef>
                <a:spcPts val="500"/>
              </a:spcBef>
              <a:spcAft>
                <a:spcPts val="0"/>
              </a:spcAft>
              <a:buSzPts val="2400"/>
              <a:buNone/>
            </a:pPr>
            <a:r>
              <a:t/>
            </a:r>
            <a:endParaRPr sz="1700"/>
          </a:p>
          <a:p>
            <a:pPr indent="-228600" lvl="0" marL="457200" marR="0" rtl="0" algn="l">
              <a:lnSpc>
                <a:spcPct val="115000"/>
              </a:lnSpc>
              <a:spcBef>
                <a:spcPts val="1000"/>
              </a:spcBef>
              <a:spcAft>
                <a:spcPts val="0"/>
              </a:spcAft>
              <a:buClr>
                <a:schemeClr val="dk1"/>
              </a:buClr>
              <a:buSzPts val="2800"/>
              <a:buFont typeface="Montserrat"/>
              <a:buNone/>
            </a:pPr>
            <a:r>
              <a:t/>
            </a:r>
            <a:endParaRPr sz="2900"/>
          </a:p>
        </p:txBody>
      </p:sp>
      <p:sp>
        <p:nvSpPr>
          <p:cNvPr id="223" name="Google Shape;223;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2800"/>
              <a:t>Other updates of relevance to CEOS and space agencies – INFCOM-3</a:t>
            </a:r>
            <a:br>
              <a:rPr b="1" lang="en-US" sz="2800"/>
            </a:br>
            <a:endParaRPr b="1" sz="2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idx="1" type="body"/>
          </p:nvPr>
        </p:nvSpPr>
        <p:spPr>
          <a:xfrm>
            <a:off x="176048" y="1259954"/>
            <a:ext cx="11495400" cy="4662900"/>
          </a:xfrm>
          <a:prstGeom prst="rect">
            <a:avLst/>
          </a:prstGeom>
          <a:noFill/>
          <a:ln>
            <a:noFill/>
          </a:ln>
        </p:spPr>
        <p:txBody>
          <a:bodyPr anchorCtr="0" anchor="t" bIns="45700" lIns="91425" spcFirstLastPara="1" rIns="91425" wrap="square" tIns="45700">
            <a:noAutofit/>
          </a:bodyPr>
          <a:lstStyle/>
          <a:p>
            <a:pPr indent="-228600" lvl="1" marL="914400" rtl="0" algn="l">
              <a:lnSpc>
                <a:spcPct val="115000"/>
              </a:lnSpc>
              <a:spcBef>
                <a:spcPts val="500"/>
              </a:spcBef>
              <a:spcAft>
                <a:spcPts val="0"/>
              </a:spcAft>
              <a:buSzPts val="2400"/>
              <a:buNone/>
            </a:pPr>
            <a:r>
              <a:t/>
            </a:r>
            <a:endParaRPr sz="1600"/>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29" name="Google Shape;22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2800"/>
              <a:t>Other updates of relevance to CEOS and space agencies – New WMO leadership</a:t>
            </a:r>
            <a:br>
              <a:rPr b="1" lang="en-US" sz="2800"/>
            </a:br>
            <a:endParaRPr b="1" sz="2800"/>
          </a:p>
        </p:txBody>
      </p:sp>
      <p:pic>
        <p:nvPicPr>
          <p:cNvPr descr="A couple of women standing in front of flags&#10;&#10;Description automatically generated" id="230" name="Google Shape;230;p13"/>
          <p:cNvPicPr preferRelativeResize="0"/>
          <p:nvPr/>
        </p:nvPicPr>
        <p:blipFill rotWithShape="1">
          <a:blip r:embed="rId3">
            <a:alphaModFix/>
          </a:blip>
          <a:srcRect b="0" l="0" r="0" t="0"/>
          <a:stretch/>
        </p:blipFill>
        <p:spPr>
          <a:xfrm>
            <a:off x="828094" y="1809874"/>
            <a:ext cx="2823288" cy="1882192"/>
          </a:xfrm>
          <a:prstGeom prst="rect">
            <a:avLst/>
          </a:prstGeom>
          <a:noFill/>
          <a:ln>
            <a:noFill/>
          </a:ln>
        </p:spPr>
      </p:pic>
      <p:pic>
        <p:nvPicPr>
          <p:cNvPr id="231" name="Google Shape;231;p13"/>
          <p:cNvPicPr preferRelativeResize="0"/>
          <p:nvPr/>
        </p:nvPicPr>
        <p:blipFill rotWithShape="1">
          <a:blip r:embed="rId4">
            <a:alphaModFix/>
          </a:blip>
          <a:srcRect b="0" l="0" r="0" t="0"/>
          <a:stretch/>
        </p:blipFill>
        <p:spPr>
          <a:xfrm>
            <a:off x="1527307" y="4122505"/>
            <a:ext cx="1424862" cy="1424862"/>
          </a:xfrm>
          <a:prstGeom prst="rect">
            <a:avLst/>
          </a:prstGeom>
          <a:noFill/>
          <a:ln>
            <a:noFill/>
          </a:ln>
        </p:spPr>
      </p:pic>
      <p:sp>
        <p:nvSpPr>
          <p:cNvPr id="232" name="Google Shape;232;p13"/>
          <p:cNvSpPr txBox="1"/>
          <p:nvPr/>
        </p:nvSpPr>
        <p:spPr>
          <a:xfrm>
            <a:off x="4156788" y="4357882"/>
            <a:ext cx="612399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Mr. Thomas Asare was appointed WMO Assistant Secretary-General in January 2024 and will begin his mandate on 1 May 2024. Mr. Asare is a finance and development executive with over 25 years of experience. </a:t>
            </a:r>
            <a:endParaRPr b="0" i="0" sz="1400" u="none" cap="none" strike="noStrike">
              <a:solidFill>
                <a:srgbClr val="000000"/>
              </a:solidFill>
              <a:latin typeface="Montserrat"/>
              <a:ea typeface="Montserrat"/>
              <a:cs typeface="Montserrat"/>
              <a:sym typeface="Montserrat"/>
            </a:endParaRPr>
          </a:p>
        </p:txBody>
      </p:sp>
      <p:sp>
        <p:nvSpPr>
          <p:cNvPr id="233" name="Google Shape;233;p13"/>
          <p:cNvSpPr txBox="1"/>
          <p:nvPr/>
        </p:nvSpPr>
        <p:spPr>
          <a:xfrm>
            <a:off x="4113245" y="1441102"/>
            <a:ext cx="6123992"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Professor Celeste Saulo was appointed as the first female and South American Secretary-General of the World Meteorological Organization (WMO) by the Nineteenth World Meteorological Congress (Cg-19). Her four-year term began on 1 January 2024. Prior to this, she served as the Director of the National Meteorological Service of Argentina since 2014 and was the First Vice-President of the WMO.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Ms. Ko Barrett was appointed as WMO Deputy Secretary-General in January 2024 and began her mandate on 1 April 2024. Prior to this, she was  the Senior Advisor for Climate at the US National Oceanic and Atmospheric Administration (NOAA).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WMO Space Programme</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15th Session of Consultative Meetings on High-Level Policy on Satellite Matters (CM-15, February 2024) meeting outcomes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Commercial sector perspectives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Other updates of relevance to CEOS and space agencies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46" name="Google Shape;146;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Presentation outline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ph type="title"/>
          </p:nvPr>
        </p:nvSpPr>
        <p:spPr>
          <a:xfrm>
            <a:off x="0" y="0"/>
            <a:ext cx="3000000" cy="3000000"/>
          </a:xfrm>
          <a:prstGeom prst="rect">
            <a:avLst/>
          </a:prstGeom>
          <a:noFill/>
          <a:ln>
            <a:noFill/>
          </a:ln>
        </p:spPr>
        <p:txBody>
          <a:bodyPr anchorCtr="0" anchor="t" bIns="45700" lIns="91425" spcFirstLastPara="1" rIns="91425" wrap="square" tIns="45700">
            <a:normAutofit fontScale="90000"/>
          </a:bodyPr>
          <a:lstStyle/>
          <a:p>
            <a:pPr indent="0" lvl="0" marL="0" marR="0" rtl="0" algn="ctr">
              <a:lnSpc>
                <a:spcPct val="100000"/>
              </a:lnSpc>
              <a:spcBef>
                <a:spcPts val="0"/>
              </a:spcBef>
              <a:spcAft>
                <a:spcPts val="0"/>
              </a:spcAft>
              <a:buNone/>
            </a:pPr>
            <a:r>
              <a:t/>
            </a:r>
            <a:endParaRPr b="1" i="0" sz="1400" u="none" cap="none" strike="noStrike">
              <a:solidFill>
                <a:srgbClr val="00467F"/>
              </a:solidFill>
              <a:latin typeface="Arial"/>
              <a:ea typeface="Arial"/>
              <a:cs typeface="Arial"/>
              <a:sym typeface="Arial"/>
            </a:endParaRPr>
          </a:p>
        </p:txBody>
      </p:sp>
      <p:sp>
        <p:nvSpPr>
          <p:cNvPr id="153" name="Google Shape;153;p3"/>
          <p:cNvSpPr txBox="1"/>
          <p:nvPr>
            <p:ph idx="1" type="body"/>
          </p:nvPr>
        </p:nvSpPr>
        <p:spPr>
          <a:xfrm>
            <a:off x="964916" y="1664218"/>
            <a:ext cx="9149468" cy="2565660"/>
          </a:xfrm>
          <a:prstGeom prst="rect">
            <a:avLst/>
          </a:prstGeom>
          <a:noFill/>
          <a:ln>
            <a:noFill/>
          </a:ln>
        </p:spPr>
        <p:txBody>
          <a:bodyPr anchorCtr="0" anchor="t" bIns="45700" lIns="91425" spcFirstLastPara="1" rIns="91425" wrap="square" tIns="45700">
            <a:normAutofit fontScale="92500" lnSpcReduction="10000"/>
          </a:bodyPr>
          <a:lstStyle/>
          <a:p>
            <a:pPr indent="-685800" lvl="0" marL="68580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Montserrat"/>
                <a:ea typeface="Montserrat"/>
                <a:cs typeface="Montserrat"/>
                <a:sym typeface="Montserrat"/>
              </a:rPr>
              <a:t>Integrated space-based observing system, </a:t>
            </a:r>
            <a:endParaRPr/>
          </a:p>
          <a:p>
            <a:pPr indent="-556577" lvl="0" marL="685800" marR="0" rtl="0" algn="l">
              <a:lnSpc>
                <a:spcPct val="100000"/>
              </a:lnSpc>
              <a:spcBef>
                <a:spcPts val="0"/>
              </a:spcBef>
              <a:spcAft>
                <a:spcPts val="0"/>
              </a:spcAft>
              <a:buClr>
                <a:srgbClr val="000000"/>
              </a:buClr>
              <a:buSzPct val="100000"/>
              <a:buFont typeface="Arial"/>
              <a:buNone/>
            </a:pPr>
            <a:r>
              <a:t/>
            </a:r>
            <a:endParaRPr b="0" i="0" sz="2200" u="none" cap="none" strike="noStrike">
              <a:solidFill>
                <a:srgbClr val="000000"/>
              </a:solidFill>
              <a:latin typeface="Montserrat"/>
              <a:ea typeface="Montserrat"/>
              <a:cs typeface="Montserrat"/>
              <a:sym typeface="Montserrat"/>
            </a:endParaRPr>
          </a:p>
          <a:p>
            <a:pPr indent="-685800" lvl="0" marL="68580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Montserrat"/>
                <a:ea typeface="Montserrat"/>
                <a:cs typeface="Montserrat"/>
                <a:sym typeface="Montserrat"/>
              </a:rPr>
              <a:t>Availability and Use of Satellite Data and Products, </a:t>
            </a:r>
            <a:endParaRPr/>
          </a:p>
          <a:p>
            <a:pPr indent="-556577" lvl="0" marL="685800" marR="0" rtl="0" algn="l">
              <a:lnSpc>
                <a:spcPct val="100000"/>
              </a:lnSpc>
              <a:spcBef>
                <a:spcPts val="0"/>
              </a:spcBef>
              <a:spcAft>
                <a:spcPts val="0"/>
              </a:spcAft>
              <a:buClr>
                <a:srgbClr val="000000"/>
              </a:buClr>
              <a:buSzPct val="100000"/>
              <a:buFont typeface="Arial"/>
              <a:buNone/>
            </a:pPr>
            <a:r>
              <a:t/>
            </a:r>
            <a:endParaRPr b="0" i="0" sz="2200" u="none" cap="none" strike="noStrike">
              <a:solidFill>
                <a:srgbClr val="000000"/>
              </a:solidFill>
              <a:latin typeface="Montserrat"/>
              <a:ea typeface="Montserrat"/>
              <a:cs typeface="Montserrat"/>
              <a:sym typeface="Montserrat"/>
            </a:endParaRPr>
          </a:p>
          <a:p>
            <a:pPr indent="-685800" lvl="0" marL="68580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Montserrat"/>
                <a:ea typeface="Montserrat"/>
                <a:cs typeface="Montserrat"/>
                <a:sym typeface="Montserrat"/>
              </a:rPr>
              <a:t>Capacity Building and User Engagement, </a:t>
            </a:r>
            <a:endParaRPr/>
          </a:p>
          <a:p>
            <a:pPr indent="-556577" lvl="0" marL="685800" marR="0" rtl="0" algn="l">
              <a:lnSpc>
                <a:spcPct val="100000"/>
              </a:lnSpc>
              <a:spcBef>
                <a:spcPts val="0"/>
              </a:spcBef>
              <a:spcAft>
                <a:spcPts val="0"/>
              </a:spcAft>
              <a:buClr>
                <a:srgbClr val="000000"/>
              </a:buClr>
              <a:buSzPct val="100000"/>
              <a:buFont typeface="Arial"/>
              <a:buNone/>
            </a:pPr>
            <a:r>
              <a:t/>
            </a:r>
            <a:endParaRPr b="0" i="0" sz="2200" u="none" cap="none" strike="noStrike">
              <a:solidFill>
                <a:srgbClr val="000000"/>
              </a:solidFill>
              <a:latin typeface="Montserrat"/>
              <a:ea typeface="Montserrat"/>
              <a:cs typeface="Montserrat"/>
              <a:sym typeface="Montserrat"/>
            </a:endParaRPr>
          </a:p>
          <a:p>
            <a:pPr indent="-685800" lvl="0" marL="68580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Montserrat"/>
                <a:ea typeface="Montserrat"/>
                <a:cs typeface="Montserrat"/>
                <a:sym typeface="Montserrat"/>
              </a:rPr>
              <a:t>Space Weather Coordination, </a:t>
            </a:r>
            <a:endParaRPr/>
          </a:p>
          <a:p>
            <a:pPr indent="-556577" lvl="0" marL="685800" marR="0" rtl="0" algn="l">
              <a:lnSpc>
                <a:spcPct val="100000"/>
              </a:lnSpc>
              <a:spcBef>
                <a:spcPts val="0"/>
              </a:spcBef>
              <a:spcAft>
                <a:spcPts val="0"/>
              </a:spcAft>
              <a:buClr>
                <a:srgbClr val="000000"/>
              </a:buClr>
              <a:buSzPct val="100000"/>
              <a:buFont typeface="Arial"/>
              <a:buNone/>
            </a:pPr>
            <a:r>
              <a:t/>
            </a:r>
            <a:endParaRPr b="0" i="0" sz="2200" u="none" cap="none" strike="noStrike">
              <a:solidFill>
                <a:srgbClr val="000000"/>
              </a:solidFill>
              <a:latin typeface="Montserrat"/>
              <a:ea typeface="Montserrat"/>
              <a:cs typeface="Montserrat"/>
              <a:sym typeface="Montserrat"/>
            </a:endParaRPr>
          </a:p>
          <a:p>
            <a:pPr indent="-685800" lvl="0" marL="68580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Montserrat"/>
                <a:ea typeface="Montserrat"/>
                <a:cs typeface="Montserrat"/>
                <a:sym typeface="Montserrat"/>
              </a:rPr>
              <a:t>Coordination for the use of radio frequency spectrum. </a:t>
            </a:r>
            <a:endParaRPr b="0" i="0" sz="2200" u="none" cap="none" strike="noStrike">
              <a:solidFill>
                <a:srgbClr val="2F2F2F"/>
              </a:solidFill>
              <a:latin typeface="Montserrat"/>
              <a:ea typeface="Montserrat"/>
              <a:cs typeface="Montserrat"/>
              <a:sym typeface="Montserrat"/>
            </a:endParaRPr>
          </a:p>
          <a:p>
            <a:pPr indent="-203517" lvl="0" marL="28575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2F2F2F"/>
              </a:solidFill>
              <a:latin typeface="Avenir"/>
              <a:ea typeface="Avenir"/>
              <a:cs typeface="Avenir"/>
              <a:sym typeface="Aveni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txBox="1"/>
          <p:nvPr/>
        </p:nvSpPr>
        <p:spPr>
          <a:xfrm>
            <a:off x="-617422" y="0"/>
            <a:ext cx="10780889"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Montserrat"/>
                <a:ea typeface="Montserrat"/>
                <a:cs typeface="Montserrat"/>
                <a:sym typeface="Montserrat"/>
              </a:rPr>
              <a:t>Space System and Utilization Division </a:t>
            </a:r>
            <a:br>
              <a:rPr b="1" i="0" lang="en-US" sz="3200" u="none" cap="none" strike="noStrike">
                <a:solidFill>
                  <a:schemeClr val="lt1"/>
                </a:solidFill>
                <a:latin typeface="Montserrat"/>
                <a:ea typeface="Montserrat"/>
                <a:cs typeface="Montserrat"/>
                <a:sym typeface="Montserrat"/>
              </a:rPr>
            </a:br>
            <a:r>
              <a:rPr b="1" i="0" lang="en-US" sz="3200" u="none" cap="none" strike="noStrike">
                <a:solidFill>
                  <a:schemeClr val="lt1"/>
                </a:solidFill>
                <a:latin typeface="Montserrat"/>
                <a:ea typeface="Montserrat"/>
                <a:cs typeface="Montserrat"/>
                <a:sym typeface="Montserrat"/>
              </a:rPr>
              <a:t>a.k.a. WMO Space Programme</a:t>
            </a:r>
            <a:endParaRPr b="1" i="0" sz="3200" u="none" cap="none" strike="noStrike">
              <a:solidFill>
                <a:schemeClr val="lt1"/>
              </a:solidFill>
              <a:latin typeface="Montserrat"/>
              <a:ea typeface="Montserrat"/>
              <a:cs typeface="Montserrat"/>
              <a:sym typeface="Montserrat"/>
            </a:endParaRPr>
          </a:p>
        </p:txBody>
      </p:sp>
      <p:pic>
        <p:nvPicPr>
          <p:cNvPr id="155" name="Google Shape;155;p3"/>
          <p:cNvPicPr preferRelativeResize="0"/>
          <p:nvPr/>
        </p:nvPicPr>
        <p:blipFill rotWithShape="1">
          <a:blip r:embed="rId3">
            <a:alphaModFix/>
          </a:blip>
          <a:srcRect b="0" l="0" r="0" t="0"/>
          <a:stretch/>
        </p:blipFill>
        <p:spPr>
          <a:xfrm>
            <a:off x="15361" y="4862681"/>
            <a:ext cx="1944068" cy="1633634"/>
          </a:xfrm>
          <a:prstGeom prst="rect">
            <a:avLst/>
          </a:prstGeom>
          <a:noFill/>
          <a:ln>
            <a:noFill/>
          </a:ln>
        </p:spPr>
      </p:pic>
      <p:pic>
        <p:nvPicPr>
          <p:cNvPr descr="A person and person sitting in chairs&#10;&#10;Description automatically generated" id="156" name="Google Shape;156;p3"/>
          <p:cNvPicPr preferRelativeResize="0"/>
          <p:nvPr/>
        </p:nvPicPr>
        <p:blipFill rotWithShape="1">
          <a:blip r:embed="rId4">
            <a:alphaModFix/>
          </a:blip>
          <a:srcRect b="0" l="0" r="0" t="0"/>
          <a:stretch/>
        </p:blipFill>
        <p:spPr>
          <a:xfrm>
            <a:off x="9659475" y="4835779"/>
            <a:ext cx="2532525" cy="1663689"/>
          </a:xfrm>
          <a:prstGeom prst="rect">
            <a:avLst/>
          </a:prstGeom>
          <a:noFill/>
          <a:ln>
            <a:noFill/>
          </a:ln>
        </p:spPr>
      </p:pic>
      <p:pic>
        <p:nvPicPr>
          <p:cNvPr id="157" name="Google Shape;157;p3"/>
          <p:cNvPicPr preferRelativeResize="0"/>
          <p:nvPr/>
        </p:nvPicPr>
        <p:blipFill rotWithShape="1">
          <a:blip r:embed="rId5">
            <a:alphaModFix/>
          </a:blip>
          <a:srcRect b="0" l="0" r="0" t="0"/>
          <a:stretch/>
        </p:blipFill>
        <p:spPr>
          <a:xfrm>
            <a:off x="7248084" y="4835779"/>
            <a:ext cx="2210910" cy="1660003"/>
          </a:xfrm>
          <a:prstGeom prst="rect">
            <a:avLst/>
          </a:prstGeom>
          <a:noFill/>
          <a:ln>
            <a:noFill/>
          </a:ln>
        </p:spPr>
      </p:pic>
      <p:pic>
        <p:nvPicPr>
          <p:cNvPr id="158" name="Google Shape;158;p3"/>
          <p:cNvPicPr preferRelativeResize="0"/>
          <p:nvPr/>
        </p:nvPicPr>
        <p:blipFill rotWithShape="1">
          <a:blip r:embed="rId6">
            <a:alphaModFix/>
          </a:blip>
          <a:srcRect b="0" l="0" r="0" t="0"/>
          <a:stretch/>
        </p:blipFill>
        <p:spPr>
          <a:xfrm>
            <a:off x="4557598" y="4847667"/>
            <a:ext cx="2490006" cy="1660004"/>
          </a:xfrm>
          <a:prstGeom prst="rect">
            <a:avLst/>
          </a:prstGeom>
          <a:noFill/>
          <a:ln>
            <a:noFill/>
          </a:ln>
        </p:spPr>
      </p:pic>
      <p:pic>
        <p:nvPicPr>
          <p:cNvPr id="159" name="Google Shape;159;p3"/>
          <p:cNvPicPr preferRelativeResize="0"/>
          <p:nvPr/>
        </p:nvPicPr>
        <p:blipFill rotWithShape="1">
          <a:blip r:embed="rId7">
            <a:alphaModFix/>
          </a:blip>
          <a:srcRect b="0" l="0" r="0" t="0"/>
          <a:stretch/>
        </p:blipFill>
        <p:spPr>
          <a:xfrm>
            <a:off x="2161853" y="4862681"/>
            <a:ext cx="2193321" cy="164499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p:nvPr/>
        </p:nvSpPr>
        <p:spPr>
          <a:xfrm>
            <a:off x="203201" y="369977"/>
            <a:ext cx="11531599"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chemeClr val="lt1"/>
                </a:solidFill>
                <a:latin typeface="Montserrat"/>
                <a:ea typeface="Montserrat"/>
                <a:cs typeface="Montserrat"/>
                <a:sym typeface="Montserrat"/>
              </a:rPr>
              <a:t>Consultative Meetings on High-Level Policy on Satellite Matters (CM-15)</a:t>
            </a:r>
            <a:endParaRPr b="1" i="0" sz="2000" u="none" cap="none" strike="noStrike">
              <a:solidFill>
                <a:schemeClr val="lt1"/>
              </a:solidFill>
              <a:latin typeface="Montserrat"/>
              <a:ea typeface="Montserrat"/>
              <a:cs typeface="Montserrat"/>
              <a:sym typeface="Montserrat"/>
            </a:endParaRPr>
          </a:p>
        </p:txBody>
      </p:sp>
      <p:graphicFrame>
        <p:nvGraphicFramePr>
          <p:cNvPr id="165" name="Google Shape;165;p4"/>
          <p:cNvGraphicFramePr/>
          <p:nvPr/>
        </p:nvGraphicFramePr>
        <p:xfrm>
          <a:off x="6830170" y="5933274"/>
          <a:ext cx="3000000" cy="3000000"/>
        </p:xfrm>
        <a:graphic>
          <a:graphicData uri="http://schemas.openxmlformats.org/drawingml/2006/table">
            <a:tbl>
              <a:tblPr firstRow="1">
                <a:noFill/>
                <a:tableStyleId>{FFB2B9D3-FF66-447F-A5FD-8B6F0EF148AE}</a:tableStyleId>
              </a:tblPr>
              <a:tblGrid>
                <a:gridCol w="2452325"/>
                <a:gridCol w="2452325"/>
              </a:tblGrid>
              <a:tr h="918375">
                <a:tc>
                  <a:txBody>
                    <a:bodyPr/>
                    <a:lstStyle/>
                    <a:p>
                      <a:pPr indent="0" lvl="0" marL="0" marR="0" rtl="0" algn="r">
                        <a:lnSpc>
                          <a:spcPct val="150000"/>
                        </a:lnSpc>
                        <a:spcBef>
                          <a:spcPts val="0"/>
                        </a:spcBef>
                        <a:spcAft>
                          <a:spcPts val="0"/>
                        </a:spcAft>
                        <a:buClr>
                          <a:srgbClr val="000000"/>
                        </a:buClr>
                        <a:buSzPts val="1050"/>
                        <a:buFont typeface="Arial"/>
                        <a:buNone/>
                      </a:pPr>
                      <a:r>
                        <a:t/>
                      </a:r>
                      <a:endParaRPr b="0" sz="1050" u="none" cap="none" strike="noStrike">
                        <a:solidFill>
                          <a:schemeClr val="dk1"/>
                        </a:solidFill>
                        <a:latin typeface="Verdana"/>
                        <a:ea typeface="Verdana"/>
                        <a:cs typeface="Verdana"/>
                        <a:sym typeface="Verdana"/>
                      </a:endParaRPr>
                    </a:p>
                  </a:txBody>
                  <a:tcPr marT="45725" marB="45725" marR="91450" marL="91450" anchor="ctr"/>
                </a:tc>
                <a:tc>
                  <a:txBody>
                    <a:bodyPr/>
                    <a:lstStyle/>
                    <a:p>
                      <a:pPr indent="0" lvl="0" marL="0" marR="0" rtl="0" algn="r">
                        <a:lnSpc>
                          <a:spcPct val="150000"/>
                        </a:lnSpc>
                        <a:spcBef>
                          <a:spcPts val="0"/>
                        </a:spcBef>
                        <a:spcAft>
                          <a:spcPts val="0"/>
                        </a:spcAft>
                        <a:buClr>
                          <a:schemeClr val="dk1"/>
                        </a:buClr>
                        <a:buSzPts val="1200"/>
                        <a:buFont typeface="Arial"/>
                        <a:buNone/>
                      </a:pPr>
                      <a:fld id="{00000000-1234-1234-1234-123412341234}" type="slidenum">
                        <a:rPr b="0" lang="en-US" sz="1200" u="none" cap="none" strike="noStrike">
                          <a:solidFill>
                            <a:schemeClr val="dk1"/>
                          </a:solidFill>
                          <a:latin typeface="Arial"/>
                          <a:ea typeface="Arial"/>
                          <a:cs typeface="Arial"/>
                          <a:sym typeface="Arial"/>
                        </a:rPr>
                        <a:t>‹#›</a:t>
                      </a:fld>
                      <a:endParaRPr b="0" sz="1200" u="none" cap="none" strike="noStrike">
                        <a:solidFill>
                          <a:schemeClr val="dk1"/>
                        </a:solidFill>
                        <a:latin typeface="Arial"/>
                        <a:ea typeface="Arial"/>
                        <a:cs typeface="Arial"/>
                        <a:sym typeface="Arial"/>
                      </a:endParaRPr>
                    </a:p>
                  </a:txBody>
                  <a:tcPr marT="45725" marB="45725" marR="91450" marL="91450" anchor="ctr"/>
                </a:tc>
              </a:tr>
            </a:tbl>
          </a:graphicData>
        </a:graphic>
      </p:graphicFrame>
      <p:pic>
        <p:nvPicPr>
          <p:cNvPr id="166" name="Google Shape;166;p4"/>
          <p:cNvPicPr preferRelativeResize="0"/>
          <p:nvPr/>
        </p:nvPicPr>
        <p:blipFill rotWithShape="1">
          <a:blip r:embed="rId3">
            <a:alphaModFix/>
          </a:blip>
          <a:srcRect b="0" l="0" r="0" t="0"/>
          <a:stretch/>
        </p:blipFill>
        <p:spPr>
          <a:xfrm>
            <a:off x="-3757" y="5917325"/>
            <a:ext cx="71263" cy="940675"/>
          </a:xfrm>
          <a:prstGeom prst="rect">
            <a:avLst/>
          </a:prstGeom>
          <a:noFill/>
          <a:ln>
            <a:noFill/>
          </a:ln>
        </p:spPr>
      </p:pic>
      <p:sp>
        <p:nvSpPr>
          <p:cNvPr id="167" name="Google Shape;167;p4"/>
          <p:cNvSpPr txBox="1"/>
          <p:nvPr/>
        </p:nvSpPr>
        <p:spPr>
          <a:xfrm>
            <a:off x="482600" y="1278082"/>
            <a:ext cx="11374005" cy="553997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The 15th Session of the Consultative Meetings on High-level Policy on Satellite Matters (CM-15) was held at WMO 6-7 Feb 2024</a:t>
            </a:r>
            <a:endParaRPr/>
          </a:p>
          <a:p>
            <a:pPr indent="-158750" lvl="0" marL="28575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Approximately 70  participants from space agencies and the WMO Secretariat (both in person and online)</a:t>
            </a:r>
            <a:endParaRPr/>
          </a:p>
          <a:p>
            <a:pPr indent="-158750" lvl="0" marL="28575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The role of the Consultative Meetings on High-level Policy on Satellite Matters is to facilitate a formal and substantive communication between leadership of space agencies and representatives of the World Meteorological Organization (WMO)</a:t>
            </a:r>
            <a:endParaRPr b="0" i="0" sz="2000" u="none" cap="none" strike="noStrike">
              <a:solidFill>
                <a:srgbClr val="000000"/>
              </a:solidFill>
              <a:latin typeface="Montserrat"/>
              <a:ea typeface="Montserrat"/>
              <a:cs typeface="Montserrat"/>
              <a:sym typeface="Montserrat"/>
            </a:endParaRPr>
          </a:p>
          <a:p>
            <a:pPr indent="-158750" lvl="0" marL="28575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Presidents of the Commission for Observation </a:t>
            </a:r>
            <a:endParaRPr b="0" i="0" sz="20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Infrastructure and Information Systems (INFCOM) </a:t>
            </a:r>
            <a:endParaRPr b="0" i="0" sz="20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The Commission for Weather, Climate, Hydrological, Marine and Related Environmental Services and Applications (SERCOM)</a:t>
            </a:r>
            <a:endParaRPr b="0" i="0" sz="20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Secretary-General and Directors.</a:t>
            </a:r>
            <a:endParaRPr b="0" i="0" sz="2000" u="none" cap="none" strike="noStrike">
              <a:solidFill>
                <a:srgbClr val="000000"/>
              </a:solidFill>
              <a:latin typeface="Montserrat"/>
              <a:ea typeface="Montserrat"/>
              <a:cs typeface="Montserrat"/>
              <a:sym typeface="Montserrat"/>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a:ea typeface="Montserrat"/>
              <a:cs typeface="Montserrat"/>
              <a:sym typeface="Montserrat"/>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p:nvPr/>
        </p:nvSpPr>
        <p:spPr>
          <a:xfrm>
            <a:off x="169014" y="279007"/>
            <a:ext cx="10391051" cy="87203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lt1"/>
              </a:buClr>
              <a:buSzPts val="2400"/>
              <a:buFont typeface="Arial"/>
              <a:buNone/>
            </a:pPr>
            <a:r>
              <a:rPr b="1" i="0" lang="en-US" sz="2400" u="none" cap="none" strike="noStrike">
                <a:solidFill>
                  <a:schemeClr val="lt1"/>
                </a:solidFill>
                <a:latin typeface="Montserrat"/>
                <a:ea typeface="Montserrat"/>
                <a:cs typeface="Montserrat"/>
                <a:sym typeface="Montserrat"/>
              </a:rPr>
              <a:t>CM-15: WMO reinvigorated relations with space agencies</a:t>
            </a:r>
            <a:endParaRPr b="1" i="0" sz="2400" u="none" cap="none" strike="noStrike">
              <a:solidFill>
                <a:schemeClr val="lt1"/>
              </a:solidFill>
              <a:latin typeface="Montserrat"/>
              <a:ea typeface="Montserrat"/>
              <a:cs typeface="Montserrat"/>
              <a:sym typeface="Montserrat"/>
            </a:endParaRPr>
          </a:p>
          <a:p>
            <a:pPr indent="0" lvl="0" marL="0" marR="0" rtl="0" algn="l">
              <a:lnSpc>
                <a:spcPct val="93333"/>
              </a:lnSpc>
              <a:spcBef>
                <a:spcPts val="0"/>
              </a:spcBef>
              <a:spcAft>
                <a:spcPts val="0"/>
              </a:spcAft>
              <a:buClr>
                <a:srgbClr val="000000"/>
              </a:buClr>
              <a:buSzPts val="3600"/>
              <a:buFont typeface="Arial"/>
              <a:buNone/>
            </a:pPr>
            <a:r>
              <a:t/>
            </a:r>
            <a:endParaRPr b="1" i="0" sz="3600" u="none" cap="none" strike="noStrike">
              <a:solidFill>
                <a:srgbClr val="005BAA"/>
              </a:solidFill>
              <a:latin typeface="Arial"/>
              <a:ea typeface="Arial"/>
              <a:cs typeface="Arial"/>
              <a:sym typeface="Arial"/>
            </a:endParaRPr>
          </a:p>
        </p:txBody>
      </p:sp>
      <p:pic>
        <p:nvPicPr>
          <p:cNvPr descr="A group of people sitting in a row&#10;&#10;Description automatically generated" id="173" name="Google Shape;173;p5"/>
          <p:cNvPicPr preferRelativeResize="0"/>
          <p:nvPr/>
        </p:nvPicPr>
        <p:blipFill rotWithShape="1">
          <a:blip r:embed="rId3">
            <a:alphaModFix/>
          </a:blip>
          <a:srcRect b="0" l="0" r="0" t="0"/>
          <a:stretch/>
        </p:blipFill>
        <p:spPr>
          <a:xfrm>
            <a:off x="642937" y="1341499"/>
            <a:ext cx="10906125" cy="41750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p:nvPr/>
        </p:nvSpPr>
        <p:spPr>
          <a:xfrm>
            <a:off x="325006" y="200408"/>
            <a:ext cx="11531599"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chemeClr val="lt1"/>
                </a:solidFill>
                <a:latin typeface="Montserrat"/>
                <a:ea typeface="Montserrat"/>
                <a:cs typeface="Montserrat"/>
                <a:sym typeface="Montserrat"/>
              </a:rPr>
              <a:t>WMO Priorities: CM-15 meeting</a:t>
            </a:r>
            <a:endParaRPr b="1" i="0" sz="3200" u="none" cap="none" strike="noStrike">
              <a:solidFill>
                <a:schemeClr val="lt1"/>
              </a:solidFill>
              <a:latin typeface="Montserrat"/>
              <a:ea typeface="Montserrat"/>
              <a:cs typeface="Montserrat"/>
              <a:sym typeface="Montserrat"/>
            </a:endParaRPr>
          </a:p>
        </p:txBody>
      </p:sp>
      <p:graphicFrame>
        <p:nvGraphicFramePr>
          <p:cNvPr id="179" name="Google Shape;179;p6"/>
          <p:cNvGraphicFramePr/>
          <p:nvPr/>
        </p:nvGraphicFramePr>
        <p:xfrm>
          <a:off x="6830170" y="5933274"/>
          <a:ext cx="3000000" cy="3000000"/>
        </p:xfrm>
        <a:graphic>
          <a:graphicData uri="http://schemas.openxmlformats.org/drawingml/2006/table">
            <a:tbl>
              <a:tblPr firstRow="1">
                <a:noFill/>
                <a:tableStyleId>{FFB2B9D3-FF66-447F-A5FD-8B6F0EF148AE}</a:tableStyleId>
              </a:tblPr>
              <a:tblGrid>
                <a:gridCol w="2452325"/>
                <a:gridCol w="2452325"/>
              </a:tblGrid>
              <a:tr h="918375">
                <a:tc>
                  <a:txBody>
                    <a:bodyPr/>
                    <a:lstStyle/>
                    <a:p>
                      <a:pPr indent="0" lvl="0" marL="0" marR="0" rtl="0" algn="r">
                        <a:lnSpc>
                          <a:spcPct val="150000"/>
                        </a:lnSpc>
                        <a:spcBef>
                          <a:spcPts val="0"/>
                        </a:spcBef>
                        <a:spcAft>
                          <a:spcPts val="0"/>
                        </a:spcAft>
                        <a:buClr>
                          <a:srgbClr val="000000"/>
                        </a:buClr>
                        <a:buSzPts val="1050"/>
                        <a:buFont typeface="Arial"/>
                        <a:buNone/>
                      </a:pPr>
                      <a:r>
                        <a:t/>
                      </a:r>
                      <a:endParaRPr b="0" sz="1050" u="none" cap="none" strike="noStrike">
                        <a:solidFill>
                          <a:schemeClr val="dk1"/>
                        </a:solidFill>
                        <a:latin typeface="Verdana"/>
                        <a:ea typeface="Verdana"/>
                        <a:cs typeface="Verdana"/>
                        <a:sym typeface="Verdana"/>
                      </a:endParaRPr>
                    </a:p>
                  </a:txBody>
                  <a:tcPr marT="45725" marB="45725" marR="91450" marL="91450" anchor="ctr"/>
                </a:tc>
                <a:tc>
                  <a:txBody>
                    <a:bodyPr/>
                    <a:lstStyle/>
                    <a:p>
                      <a:pPr indent="0" lvl="0" marL="0" marR="0" rtl="0" algn="r">
                        <a:lnSpc>
                          <a:spcPct val="150000"/>
                        </a:lnSpc>
                        <a:spcBef>
                          <a:spcPts val="0"/>
                        </a:spcBef>
                        <a:spcAft>
                          <a:spcPts val="0"/>
                        </a:spcAft>
                        <a:buClr>
                          <a:schemeClr val="dk1"/>
                        </a:buClr>
                        <a:buSzPts val="1200"/>
                        <a:buFont typeface="Arial"/>
                        <a:buNone/>
                      </a:pPr>
                      <a:fld id="{00000000-1234-1234-1234-123412341234}" type="slidenum">
                        <a:rPr b="0" lang="en-US" sz="1200" u="none" cap="none" strike="noStrike">
                          <a:solidFill>
                            <a:schemeClr val="dk1"/>
                          </a:solidFill>
                          <a:latin typeface="Arial"/>
                          <a:ea typeface="Arial"/>
                          <a:cs typeface="Arial"/>
                          <a:sym typeface="Arial"/>
                        </a:rPr>
                        <a:t>‹#›</a:t>
                      </a:fld>
                      <a:endParaRPr b="0" sz="1200" u="none" cap="none" strike="noStrike">
                        <a:solidFill>
                          <a:schemeClr val="dk1"/>
                        </a:solidFill>
                        <a:latin typeface="Arial"/>
                        <a:ea typeface="Arial"/>
                        <a:cs typeface="Arial"/>
                        <a:sym typeface="Arial"/>
                      </a:endParaRPr>
                    </a:p>
                  </a:txBody>
                  <a:tcPr marT="45725" marB="45725" marR="91450" marL="91450" anchor="ctr"/>
                </a:tc>
              </a:tr>
            </a:tbl>
          </a:graphicData>
        </a:graphic>
      </p:graphicFrame>
      <p:pic>
        <p:nvPicPr>
          <p:cNvPr id="180" name="Google Shape;180;p6"/>
          <p:cNvPicPr preferRelativeResize="0"/>
          <p:nvPr/>
        </p:nvPicPr>
        <p:blipFill rotWithShape="1">
          <a:blip r:embed="rId3">
            <a:alphaModFix/>
          </a:blip>
          <a:srcRect b="0" l="0" r="0" t="0"/>
          <a:stretch/>
        </p:blipFill>
        <p:spPr>
          <a:xfrm>
            <a:off x="-3757" y="5917325"/>
            <a:ext cx="71263" cy="940675"/>
          </a:xfrm>
          <a:prstGeom prst="rect">
            <a:avLst/>
          </a:prstGeom>
          <a:noFill/>
          <a:ln>
            <a:noFill/>
          </a:ln>
        </p:spPr>
      </p:pic>
      <p:sp>
        <p:nvSpPr>
          <p:cNvPr id="181" name="Google Shape;181;p6"/>
          <p:cNvSpPr txBox="1"/>
          <p:nvPr/>
        </p:nvSpPr>
        <p:spPr>
          <a:xfrm>
            <a:off x="482600" y="1207962"/>
            <a:ext cx="11374005" cy="4986814"/>
          </a:xfrm>
          <a:prstGeom prst="rect">
            <a:avLst/>
          </a:prstGeom>
          <a:noFill/>
          <a:ln>
            <a:noFill/>
          </a:ln>
        </p:spPr>
        <p:txBody>
          <a:bodyPr anchorCtr="0" anchor="t" bIns="45700" lIns="91425" spcFirstLastPara="1" rIns="91425" wrap="square" tIns="45700">
            <a:spAutoFit/>
          </a:bodyPr>
          <a:lstStyle/>
          <a:p>
            <a:pPr indent="0" lvl="0" marL="0" marR="0" rtl="0" algn="l">
              <a:lnSpc>
                <a:spcPct val="116000"/>
              </a:lnSpc>
              <a:spcBef>
                <a:spcPts val="0"/>
              </a:spcBef>
              <a:spcAft>
                <a:spcPts val="0"/>
              </a:spcAft>
              <a:buNone/>
            </a:pPr>
            <a:r>
              <a:rPr b="0" i="0" lang="en-US" sz="1800" u="none" cap="none" strike="noStrike">
                <a:solidFill>
                  <a:srgbClr val="000000"/>
                </a:solidFill>
                <a:latin typeface="Montserrat"/>
                <a:ea typeface="Montserrat"/>
                <a:cs typeface="Montserrat"/>
                <a:sym typeface="Montserrat"/>
              </a:rPr>
              <a:t>The overall goal of CM-15 was to revitalize the strategic level dialogue with space agencies. In particular, the meeting also delved into numerous critical topics, including:</a:t>
            </a:r>
            <a:endParaRPr b="0" i="0" sz="1800" u="none" cap="none" strike="noStrike">
              <a:solidFill>
                <a:srgbClr val="000000"/>
              </a:solidFill>
              <a:latin typeface="Montserrat"/>
              <a:ea typeface="Montserrat"/>
              <a:cs typeface="Montserrat"/>
              <a:sym typeface="Montserrat"/>
            </a:endParaRPr>
          </a:p>
          <a:p>
            <a:pPr indent="-342900" lvl="0" marL="342900" marR="0" rtl="0" algn="l">
              <a:lnSpc>
                <a:spcPct val="116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Collaborative efforts to support Members with the least capacity, particularly in advancing </a:t>
            </a:r>
            <a:r>
              <a:rPr b="1" i="0" lang="en-US" sz="1800" u="none" cap="none" strike="noStrike">
                <a:solidFill>
                  <a:srgbClr val="000000"/>
                </a:solidFill>
                <a:latin typeface="Montserrat"/>
                <a:ea typeface="Montserrat"/>
                <a:cs typeface="Montserrat"/>
                <a:sym typeface="Montserrat"/>
              </a:rPr>
              <a:t>Early Warnings for All</a:t>
            </a:r>
            <a:endParaRPr b="1" i="0" sz="1800" u="none" cap="none" strike="noStrike">
              <a:solidFill>
                <a:srgbClr val="000000"/>
              </a:solidFill>
              <a:latin typeface="Montserrat"/>
              <a:ea typeface="Montserrat"/>
              <a:cs typeface="Montserrat"/>
              <a:sym typeface="Montserrat"/>
            </a:endParaRPr>
          </a:p>
          <a:p>
            <a:pPr indent="-342900" lvl="0" marL="342900" marR="0" rtl="0" algn="l">
              <a:lnSpc>
                <a:spcPct val="116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Dealing with new paradigms of bringing data and users together in the face of </a:t>
            </a:r>
            <a:r>
              <a:rPr b="1" i="0" lang="en-US" sz="1800" u="none" cap="none" strike="noStrike">
                <a:solidFill>
                  <a:srgbClr val="000000"/>
                </a:solidFill>
                <a:latin typeface="Montserrat"/>
                <a:ea typeface="Montserrat"/>
                <a:cs typeface="Montserrat"/>
                <a:sym typeface="Montserrat"/>
              </a:rPr>
              <a:t>growing data volumes and capabilities</a:t>
            </a:r>
            <a:endParaRPr b="1" i="0" sz="1800" u="none" cap="none" strike="noStrike">
              <a:solidFill>
                <a:srgbClr val="000000"/>
              </a:solidFill>
              <a:latin typeface="Montserrat"/>
              <a:ea typeface="Montserrat"/>
              <a:cs typeface="Montserrat"/>
              <a:sym typeface="Montserrat"/>
            </a:endParaRPr>
          </a:p>
          <a:p>
            <a:pPr indent="-342900" lvl="0" marL="342900" marR="0" rtl="0" algn="l">
              <a:lnSpc>
                <a:spcPct val="116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Exploring best practices and emerging opportunities in </a:t>
            </a:r>
            <a:r>
              <a:rPr b="1" i="0" lang="en-US" sz="1800" u="none" cap="none" strike="noStrike">
                <a:solidFill>
                  <a:srgbClr val="000000"/>
                </a:solidFill>
                <a:latin typeface="Montserrat"/>
                <a:ea typeface="Montserrat"/>
                <a:cs typeface="Montserrat"/>
                <a:sym typeface="Montserrat"/>
              </a:rPr>
              <a:t>collaboration with the commercial satellite sector</a:t>
            </a:r>
            <a:r>
              <a:rPr b="0" i="0" lang="en-US" sz="1800" u="none" cap="none" strike="noStrike">
                <a:solidFill>
                  <a:srgbClr val="000000"/>
                </a:solidFill>
                <a:latin typeface="Montserrat"/>
                <a:ea typeface="Montserrat"/>
                <a:cs typeface="Montserrat"/>
                <a:sym typeface="Montserrat"/>
              </a:rPr>
              <a:t>.</a:t>
            </a:r>
            <a:endParaRPr b="0" i="0" sz="1800" u="none" cap="none" strike="noStrike">
              <a:solidFill>
                <a:srgbClr val="000000"/>
              </a:solidFill>
              <a:latin typeface="Montserrat"/>
              <a:ea typeface="Montserrat"/>
              <a:cs typeface="Montserrat"/>
              <a:sym typeface="Montserrat"/>
            </a:endParaRPr>
          </a:p>
          <a:p>
            <a:pPr indent="-342900" lvl="0" marL="342900" marR="0" rtl="0" algn="l">
              <a:lnSpc>
                <a:spcPct val="116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Pioneering the transformation of the </a:t>
            </a:r>
            <a:r>
              <a:rPr b="1" i="0" lang="en-US" sz="1800" u="none" cap="none" strike="noStrike">
                <a:solidFill>
                  <a:srgbClr val="000000"/>
                </a:solidFill>
                <a:latin typeface="Montserrat"/>
                <a:ea typeface="Montserrat"/>
                <a:cs typeface="Montserrat"/>
                <a:sym typeface="Montserrat"/>
              </a:rPr>
              <a:t>Global Greenhouse Gas Watch (G3W) </a:t>
            </a:r>
            <a:r>
              <a:rPr b="0" i="0" lang="en-US" sz="1800" u="none" cap="none" strike="noStrike">
                <a:solidFill>
                  <a:srgbClr val="000000"/>
                </a:solidFill>
                <a:latin typeface="Montserrat"/>
                <a:ea typeface="Montserrat"/>
                <a:cs typeface="Montserrat"/>
                <a:sym typeface="Montserrat"/>
              </a:rPr>
              <a:t>from concept to reality in the years ahead.</a:t>
            </a:r>
            <a:endParaRPr b="0" i="0" sz="1800" u="none" cap="none" strike="noStrike">
              <a:solidFill>
                <a:srgbClr val="000000"/>
              </a:solidFill>
              <a:latin typeface="Montserrat"/>
              <a:ea typeface="Montserrat"/>
              <a:cs typeface="Montserrat"/>
              <a:sym typeface="Montserrat"/>
            </a:endParaRPr>
          </a:p>
          <a:p>
            <a:pPr indent="-342900" lvl="0" marL="342900" marR="0" rtl="0" algn="l">
              <a:lnSpc>
                <a:spcPct val="116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Anticipating the impact of the impending but still nebulous </a:t>
            </a:r>
            <a:r>
              <a:rPr b="1" i="0" lang="en-US" sz="1800" u="none" cap="none" strike="noStrike">
                <a:solidFill>
                  <a:srgbClr val="000000"/>
                </a:solidFill>
                <a:latin typeface="Montserrat"/>
                <a:ea typeface="Montserrat"/>
                <a:cs typeface="Montserrat"/>
                <a:sym typeface="Montserrat"/>
              </a:rPr>
              <a:t>AI revolution on weather and climate enterprise</a:t>
            </a:r>
            <a:r>
              <a:rPr b="0" i="0" lang="en-US" sz="1800" u="none" cap="none" strike="noStrike">
                <a:solidFill>
                  <a:srgbClr val="000000"/>
                </a:solidFill>
                <a:latin typeface="Montserrat"/>
                <a:ea typeface="Montserrat"/>
                <a:cs typeface="Montserrat"/>
                <a:sym typeface="Montserrat"/>
              </a:rPr>
              <a:t>, particularly concerning satellite data.</a:t>
            </a:r>
            <a:endParaRPr b="0" i="0" sz="1800" u="none" cap="none" strike="noStrike">
              <a:solidFill>
                <a:srgbClr val="000000"/>
              </a:solidFill>
              <a:latin typeface="Montserrat"/>
              <a:ea typeface="Montserrat"/>
              <a:cs typeface="Montserrat"/>
              <a:sym typeface="Montserrat"/>
            </a:endParaRPr>
          </a:p>
          <a:p>
            <a:pPr indent="-342900" lvl="0" marL="342900" marR="0" rtl="0" algn="l">
              <a:lnSpc>
                <a:spcPct val="116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Examining the evolution of WMO, its space program, and WIGOS processes, including </a:t>
            </a:r>
            <a:r>
              <a:rPr b="1" i="0" lang="en-US" sz="1800" u="none" cap="none" strike="noStrike">
                <a:solidFill>
                  <a:srgbClr val="000000"/>
                </a:solidFill>
                <a:latin typeface="Montserrat"/>
                <a:ea typeface="Montserrat"/>
                <a:cs typeface="Montserrat"/>
                <a:sym typeface="Montserrat"/>
              </a:rPr>
              <a:t>the update of the WIGOS 2040 Vision document</a:t>
            </a:r>
            <a:r>
              <a:rPr b="0" i="0" lang="en-US" sz="1800" u="none" cap="none" strike="noStrike">
                <a:solidFill>
                  <a:srgbClr val="000000"/>
                </a:solidFill>
                <a:latin typeface="Montserrat"/>
                <a:ea typeface="Montserrat"/>
                <a:cs typeface="Montserrat"/>
                <a:sym typeface="Montserrat"/>
              </a:rPr>
              <a:t>, to better serve the framing of user requirements and satellite agencies' responses. </a:t>
            </a:r>
            <a:endParaRPr b="0" i="0" sz="1800" u="none" cap="none" strike="noStrike">
              <a:solidFill>
                <a:srgbClr val="000000"/>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p:nvPr/>
        </p:nvSpPr>
        <p:spPr>
          <a:xfrm>
            <a:off x="330200" y="347905"/>
            <a:ext cx="11531599" cy="10464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00" u="none" cap="none" strike="noStrike">
                <a:solidFill>
                  <a:schemeClr val="lt1"/>
                </a:solidFill>
                <a:latin typeface="Montserrat"/>
                <a:ea typeface="Montserrat"/>
                <a:cs typeface="Montserrat"/>
                <a:sym typeface="Montserrat"/>
              </a:rPr>
              <a:t>Session: Space Agencies’ Perspective </a:t>
            </a:r>
            <a:endParaRPr/>
          </a:p>
          <a:p>
            <a:pPr indent="0" lvl="0" marL="0" marR="0" rtl="0" algn="ctr">
              <a:lnSpc>
                <a:spcPct val="100000"/>
              </a:lnSpc>
              <a:spcBef>
                <a:spcPts val="0"/>
              </a:spcBef>
              <a:spcAft>
                <a:spcPts val="0"/>
              </a:spcAft>
              <a:buNone/>
            </a:pPr>
            <a:r>
              <a:rPr b="1" i="0" lang="en-US" sz="4400" u="none" cap="none" strike="noStrike">
                <a:solidFill>
                  <a:srgbClr val="005BAA"/>
                </a:solidFill>
                <a:latin typeface="Arial"/>
                <a:ea typeface="Arial"/>
                <a:cs typeface="Arial"/>
                <a:sym typeface="Arial"/>
              </a:rPr>
              <a:t> </a:t>
            </a:r>
            <a:endParaRPr b="1" i="0" sz="4400" u="none" cap="none" strike="noStrike">
              <a:solidFill>
                <a:srgbClr val="005BAA"/>
              </a:solidFill>
              <a:latin typeface="Arial"/>
              <a:ea typeface="Arial"/>
              <a:cs typeface="Arial"/>
              <a:sym typeface="Arial"/>
            </a:endParaRPr>
          </a:p>
        </p:txBody>
      </p:sp>
      <p:graphicFrame>
        <p:nvGraphicFramePr>
          <p:cNvPr id="187" name="Google Shape;187;p7"/>
          <p:cNvGraphicFramePr/>
          <p:nvPr/>
        </p:nvGraphicFramePr>
        <p:xfrm>
          <a:off x="6830170" y="5933274"/>
          <a:ext cx="3000000" cy="3000000"/>
        </p:xfrm>
        <a:graphic>
          <a:graphicData uri="http://schemas.openxmlformats.org/drawingml/2006/table">
            <a:tbl>
              <a:tblPr firstRow="1">
                <a:noFill/>
                <a:tableStyleId>{FFB2B9D3-FF66-447F-A5FD-8B6F0EF148AE}</a:tableStyleId>
              </a:tblPr>
              <a:tblGrid>
                <a:gridCol w="2452325"/>
                <a:gridCol w="2452325"/>
              </a:tblGrid>
              <a:tr h="918375">
                <a:tc>
                  <a:txBody>
                    <a:bodyPr/>
                    <a:lstStyle/>
                    <a:p>
                      <a:pPr indent="0" lvl="0" marL="0" marR="0" rtl="0" algn="r">
                        <a:lnSpc>
                          <a:spcPct val="150000"/>
                        </a:lnSpc>
                        <a:spcBef>
                          <a:spcPts val="0"/>
                        </a:spcBef>
                        <a:spcAft>
                          <a:spcPts val="0"/>
                        </a:spcAft>
                        <a:buClr>
                          <a:srgbClr val="000000"/>
                        </a:buClr>
                        <a:buSzPts val="1050"/>
                        <a:buFont typeface="Arial"/>
                        <a:buNone/>
                      </a:pPr>
                      <a:r>
                        <a:t/>
                      </a:r>
                      <a:endParaRPr b="0" sz="1050" u="none" cap="none" strike="noStrike">
                        <a:solidFill>
                          <a:schemeClr val="dk1"/>
                        </a:solidFill>
                        <a:latin typeface="Verdana"/>
                        <a:ea typeface="Verdana"/>
                        <a:cs typeface="Verdana"/>
                        <a:sym typeface="Verdana"/>
                      </a:endParaRPr>
                    </a:p>
                  </a:txBody>
                  <a:tcPr marT="45725" marB="45725" marR="91450" marL="91450" anchor="ctr"/>
                </a:tc>
                <a:tc>
                  <a:txBody>
                    <a:bodyPr/>
                    <a:lstStyle/>
                    <a:p>
                      <a:pPr indent="0" lvl="0" marL="0" marR="0" rtl="0" algn="r">
                        <a:lnSpc>
                          <a:spcPct val="150000"/>
                        </a:lnSpc>
                        <a:spcBef>
                          <a:spcPts val="0"/>
                        </a:spcBef>
                        <a:spcAft>
                          <a:spcPts val="0"/>
                        </a:spcAft>
                        <a:buClr>
                          <a:schemeClr val="dk1"/>
                        </a:buClr>
                        <a:buSzPts val="1200"/>
                        <a:buFont typeface="Arial"/>
                        <a:buNone/>
                      </a:pPr>
                      <a:fld id="{00000000-1234-1234-1234-123412341234}" type="slidenum">
                        <a:rPr b="0" lang="en-US" sz="1200" u="none" cap="none" strike="noStrike">
                          <a:solidFill>
                            <a:schemeClr val="dk1"/>
                          </a:solidFill>
                          <a:latin typeface="Arial"/>
                          <a:ea typeface="Arial"/>
                          <a:cs typeface="Arial"/>
                          <a:sym typeface="Arial"/>
                        </a:rPr>
                        <a:t>‹#›</a:t>
                      </a:fld>
                      <a:endParaRPr b="0" sz="1200" u="none" cap="none" strike="noStrike">
                        <a:solidFill>
                          <a:schemeClr val="dk1"/>
                        </a:solidFill>
                        <a:latin typeface="Arial"/>
                        <a:ea typeface="Arial"/>
                        <a:cs typeface="Arial"/>
                        <a:sym typeface="Arial"/>
                      </a:endParaRPr>
                    </a:p>
                  </a:txBody>
                  <a:tcPr marT="45725" marB="45725" marR="91450" marL="91450" anchor="ctr"/>
                </a:tc>
              </a:tr>
            </a:tbl>
          </a:graphicData>
        </a:graphic>
      </p:graphicFrame>
      <p:pic>
        <p:nvPicPr>
          <p:cNvPr id="188" name="Google Shape;188;p7"/>
          <p:cNvPicPr preferRelativeResize="0"/>
          <p:nvPr/>
        </p:nvPicPr>
        <p:blipFill rotWithShape="1">
          <a:blip r:embed="rId3">
            <a:alphaModFix/>
          </a:blip>
          <a:srcRect b="0" l="0" r="0" t="0"/>
          <a:stretch/>
        </p:blipFill>
        <p:spPr>
          <a:xfrm>
            <a:off x="-3757" y="5917325"/>
            <a:ext cx="71263" cy="940675"/>
          </a:xfrm>
          <a:prstGeom prst="rect">
            <a:avLst/>
          </a:prstGeom>
          <a:noFill/>
          <a:ln>
            <a:noFill/>
          </a:ln>
        </p:spPr>
      </p:pic>
      <p:sp>
        <p:nvSpPr>
          <p:cNvPr id="189" name="Google Shape;189;p7"/>
          <p:cNvSpPr txBox="1"/>
          <p:nvPr/>
        </p:nvSpPr>
        <p:spPr>
          <a:xfrm>
            <a:off x="596900" y="1525732"/>
            <a:ext cx="11374005" cy="5269071"/>
          </a:xfrm>
          <a:prstGeom prst="rect">
            <a:avLst/>
          </a:prstGeom>
          <a:noFill/>
          <a:ln>
            <a:noFill/>
          </a:ln>
        </p:spPr>
        <p:txBody>
          <a:bodyPr anchorCtr="0" anchor="t" bIns="45700" lIns="91425" spcFirstLastPara="1" rIns="91425" wrap="square" tIns="45700">
            <a:spAutoFit/>
          </a:bodyPr>
          <a:lstStyle/>
          <a:p>
            <a:pPr indent="0" lvl="0" marL="0" marR="0" rtl="0" algn="l">
              <a:lnSpc>
                <a:spcPct val="116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Space agencies provided a brief introduction of their agency and emphasized their interactions with the World Meteorological Organization (WMO)</a:t>
            </a:r>
            <a:endParaRPr b="0" i="0" sz="2000" u="none" cap="none" strike="noStrike">
              <a:solidFill>
                <a:srgbClr val="000000"/>
              </a:solidFill>
              <a:latin typeface="Montserrat"/>
              <a:ea typeface="Montserrat"/>
              <a:cs typeface="Montserrat"/>
              <a:sym typeface="Montserrat"/>
            </a:endParaRPr>
          </a:p>
          <a:p>
            <a:pPr indent="0" lvl="0" marL="0" marR="0" rtl="0" algn="l">
              <a:lnSpc>
                <a:spcPct val="116000"/>
              </a:lnSpc>
              <a:spcBef>
                <a:spcPts val="80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16000"/>
              </a:lnSpc>
              <a:spcBef>
                <a:spcPts val="800"/>
              </a:spcBef>
              <a:spcAft>
                <a:spcPts val="0"/>
              </a:spcAft>
              <a:buNone/>
            </a:pPr>
            <a:r>
              <a:rPr b="0" i="0" lang="en-US" sz="2000" u="none" cap="none" strike="noStrike">
                <a:solidFill>
                  <a:srgbClr val="000000"/>
                </a:solidFill>
                <a:latin typeface="Montserrat"/>
                <a:ea typeface="Montserrat"/>
                <a:cs typeface="Montserrat"/>
                <a:sym typeface="Montserrat"/>
              </a:rPr>
              <a:t>Requests to WMO including:</a:t>
            </a:r>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Coordinate long-term plan to urge governments to act.</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Better accessibility of the satellite data</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Enhance user engagement</a:t>
            </a:r>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Contributions to the capacity building of satellite data utilization</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Mission-enable the full spectrum of early warnings, climate resilience, ecosystem awareness, and adaptation</a:t>
            </a:r>
            <a:endParaRPr b="0" i="0" sz="2000" u="none" cap="none" strike="noStrike">
              <a:solidFill>
                <a:srgbClr val="000000"/>
              </a:solidFill>
              <a:latin typeface="Montserrat"/>
              <a:ea typeface="Montserrat"/>
              <a:cs typeface="Montserrat"/>
              <a:sym typeface="Montserrat"/>
            </a:endParaRPr>
          </a:p>
          <a:p>
            <a:pPr indent="-158750" lvl="0" marL="285750" marR="0" rtl="0" algn="l">
              <a:lnSpc>
                <a:spcPct val="116000"/>
              </a:lnSpc>
              <a:spcBef>
                <a:spcPts val="80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16000"/>
              </a:lnSpc>
              <a:spcBef>
                <a:spcPts val="800"/>
              </a:spcBef>
              <a:spcAft>
                <a:spcPts val="0"/>
              </a:spcAft>
              <a:buNone/>
            </a:pPr>
            <a:r>
              <a:t/>
            </a:r>
            <a:endParaRPr b="0" i="0" sz="2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8"/>
          <p:cNvSpPr/>
          <p:nvPr/>
        </p:nvSpPr>
        <p:spPr>
          <a:xfrm>
            <a:off x="325006" y="200408"/>
            <a:ext cx="8896815" cy="12926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chemeClr val="lt1"/>
                </a:solidFill>
                <a:latin typeface="Montserrat"/>
                <a:ea typeface="Montserrat"/>
                <a:cs typeface="Montserrat"/>
                <a:sym typeface="Montserrat"/>
              </a:rPr>
              <a:t>Session: Users’ perspective to demonstrate the importance of space-based observations </a:t>
            </a:r>
            <a:endParaRPr b="1" i="0" sz="2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i="0" lang="en-US" sz="4400" u="none" cap="none" strike="noStrike">
                <a:solidFill>
                  <a:srgbClr val="005BAA"/>
                </a:solidFill>
                <a:latin typeface="Arial"/>
                <a:ea typeface="Arial"/>
                <a:cs typeface="Arial"/>
                <a:sym typeface="Arial"/>
              </a:rPr>
              <a:t> </a:t>
            </a:r>
            <a:endParaRPr b="1" i="0" sz="4400" u="none" cap="none" strike="noStrike">
              <a:solidFill>
                <a:srgbClr val="005BAA"/>
              </a:solidFill>
              <a:latin typeface="Arial"/>
              <a:ea typeface="Arial"/>
              <a:cs typeface="Arial"/>
              <a:sym typeface="Arial"/>
            </a:endParaRPr>
          </a:p>
        </p:txBody>
      </p:sp>
      <p:graphicFrame>
        <p:nvGraphicFramePr>
          <p:cNvPr id="195" name="Google Shape;195;p8"/>
          <p:cNvGraphicFramePr/>
          <p:nvPr/>
        </p:nvGraphicFramePr>
        <p:xfrm>
          <a:off x="6830170" y="5933274"/>
          <a:ext cx="3000000" cy="3000000"/>
        </p:xfrm>
        <a:graphic>
          <a:graphicData uri="http://schemas.openxmlformats.org/drawingml/2006/table">
            <a:tbl>
              <a:tblPr firstRow="1">
                <a:noFill/>
                <a:tableStyleId>{FFB2B9D3-FF66-447F-A5FD-8B6F0EF148AE}</a:tableStyleId>
              </a:tblPr>
              <a:tblGrid>
                <a:gridCol w="2452325"/>
                <a:gridCol w="2452325"/>
              </a:tblGrid>
              <a:tr h="918375">
                <a:tc>
                  <a:txBody>
                    <a:bodyPr/>
                    <a:lstStyle/>
                    <a:p>
                      <a:pPr indent="0" lvl="0" marL="0" marR="0" rtl="0" algn="r">
                        <a:lnSpc>
                          <a:spcPct val="150000"/>
                        </a:lnSpc>
                        <a:spcBef>
                          <a:spcPts val="0"/>
                        </a:spcBef>
                        <a:spcAft>
                          <a:spcPts val="0"/>
                        </a:spcAft>
                        <a:buClr>
                          <a:srgbClr val="000000"/>
                        </a:buClr>
                        <a:buSzPts val="1050"/>
                        <a:buFont typeface="Arial"/>
                        <a:buNone/>
                      </a:pPr>
                      <a:r>
                        <a:t/>
                      </a:r>
                      <a:endParaRPr b="0" sz="1050" u="none" cap="none" strike="noStrike">
                        <a:solidFill>
                          <a:schemeClr val="dk1"/>
                        </a:solidFill>
                        <a:latin typeface="Verdana"/>
                        <a:ea typeface="Verdana"/>
                        <a:cs typeface="Verdana"/>
                        <a:sym typeface="Verdana"/>
                      </a:endParaRPr>
                    </a:p>
                  </a:txBody>
                  <a:tcPr marT="45725" marB="45725" marR="91450" marL="91450" anchor="ctr"/>
                </a:tc>
                <a:tc>
                  <a:txBody>
                    <a:bodyPr/>
                    <a:lstStyle/>
                    <a:p>
                      <a:pPr indent="0" lvl="0" marL="0" marR="0" rtl="0" algn="r">
                        <a:lnSpc>
                          <a:spcPct val="150000"/>
                        </a:lnSpc>
                        <a:spcBef>
                          <a:spcPts val="0"/>
                        </a:spcBef>
                        <a:spcAft>
                          <a:spcPts val="0"/>
                        </a:spcAft>
                        <a:buClr>
                          <a:schemeClr val="dk1"/>
                        </a:buClr>
                        <a:buSzPts val="1200"/>
                        <a:buFont typeface="Arial"/>
                        <a:buNone/>
                      </a:pPr>
                      <a:fld id="{00000000-1234-1234-1234-123412341234}" type="slidenum">
                        <a:rPr b="0" lang="en-US" sz="1200" u="none" cap="none" strike="noStrike">
                          <a:solidFill>
                            <a:schemeClr val="dk1"/>
                          </a:solidFill>
                          <a:latin typeface="Arial"/>
                          <a:ea typeface="Arial"/>
                          <a:cs typeface="Arial"/>
                          <a:sym typeface="Arial"/>
                        </a:rPr>
                        <a:t>‹#›</a:t>
                      </a:fld>
                      <a:endParaRPr b="0" sz="1200" u="none" cap="none" strike="noStrike">
                        <a:solidFill>
                          <a:schemeClr val="dk1"/>
                        </a:solidFill>
                        <a:latin typeface="Arial"/>
                        <a:ea typeface="Arial"/>
                        <a:cs typeface="Arial"/>
                        <a:sym typeface="Arial"/>
                      </a:endParaRPr>
                    </a:p>
                  </a:txBody>
                  <a:tcPr marT="45725" marB="45725" marR="91450" marL="91450" anchor="ctr"/>
                </a:tc>
              </a:tr>
            </a:tbl>
          </a:graphicData>
        </a:graphic>
      </p:graphicFrame>
      <p:pic>
        <p:nvPicPr>
          <p:cNvPr id="196" name="Google Shape;196;p8"/>
          <p:cNvPicPr preferRelativeResize="0"/>
          <p:nvPr/>
        </p:nvPicPr>
        <p:blipFill rotWithShape="1">
          <a:blip r:embed="rId3">
            <a:alphaModFix/>
          </a:blip>
          <a:srcRect b="0" l="0" r="0" t="0"/>
          <a:stretch/>
        </p:blipFill>
        <p:spPr>
          <a:xfrm>
            <a:off x="-3757" y="5917325"/>
            <a:ext cx="71263" cy="940675"/>
          </a:xfrm>
          <a:prstGeom prst="rect">
            <a:avLst/>
          </a:prstGeom>
          <a:noFill/>
          <a:ln>
            <a:noFill/>
          </a:ln>
        </p:spPr>
      </p:pic>
      <p:sp>
        <p:nvSpPr>
          <p:cNvPr id="197" name="Google Shape;197;p8"/>
          <p:cNvSpPr txBox="1"/>
          <p:nvPr/>
        </p:nvSpPr>
        <p:spPr>
          <a:xfrm>
            <a:off x="360795" y="1751764"/>
            <a:ext cx="11374005" cy="48094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6000"/>
              </a:lnSpc>
              <a:spcBef>
                <a:spcPts val="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Talks on NWP and perspectives form WMO Regions</a:t>
            </a:r>
            <a:endParaRPr/>
          </a:p>
          <a:p>
            <a:pPr indent="0" lvl="0" marL="0" marR="0" rtl="0" algn="l">
              <a:lnSpc>
                <a:spcPct val="116000"/>
              </a:lnSpc>
              <a:spcBef>
                <a:spcPts val="80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High volume of satellite data assimilated in NWP modelling</a:t>
            </a:r>
            <a:endParaRPr b="0" i="0" sz="2000" u="none" cap="none" strike="noStrike">
              <a:solidFill>
                <a:srgbClr val="000000"/>
              </a:solidFill>
              <a:latin typeface="Montserrat"/>
              <a:ea typeface="Montserrat"/>
              <a:cs typeface="Montserrat"/>
              <a:sym typeface="Montserrat"/>
            </a:endParaRPr>
          </a:p>
          <a:p>
            <a:pPr indent="-158750" lvl="0" marL="285750" marR="0" rtl="0" algn="l">
              <a:lnSpc>
                <a:spcPct val="116000"/>
              </a:lnSpc>
              <a:spcBef>
                <a:spcPts val="800"/>
              </a:spcBef>
              <a:spcAft>
                <a:spcPts val="0"/>
              </a:spcAft>
              <a:buClr>
                <a:srgbClr val="000000"/>
              </a:buClr>
              <a:buSzPts val="2000"/>
              <a:buFont typeface="Arial"/>
              <a:buNone/>
            </a:pPr>
            <a:r>
              <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AI based weather modelling is under development by several companies and institutes showing promising results. </a:t>
            </a:r>
            <a:endParaRPr b="0" i="0" sz="2000" u="none" cap="none" strike="noStrike">
              <a:solidFill>
                <a:srgbClr val="000000"/>
              </a:solidFill>
              <a:latin typeface="Montserrat"/>
              <a:ea typeface="Montserrat"/>
              <a:cs typeface="Montserrat"/>
              <a:sym typeface="Montserrat"/>
            </a:endParaRPr>
          </a:p>
          <a:p>
            <a:pPr indent="0" lvl="0" marL="0" marR="0" rtl="0" algn="l">
              <a:lnSpc>
                <a:spcPct val="116000"/>
              </a:lnSpc>
              <a:spcBef>
                <a:spcPts val="80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285750" lvl="0" marL="285750" marR="0" rtl="0" algn="l">
              <a:lnSpc>
                <a:spcPct val="116000"/>
              </a:lnSpc>
              <a:spcBef>
                <a:spcPts val="800"/>
              </a:spcBef>
              <a:spcAft>
                <a:spcPts val="0"/>
              </a:spcAft>
              <a:buClr>
                <a:srgbClr val="000000"/>
              </a:buClr>
              <a:buSzPts val="2000"/>
              <a:buFont typeface="Arial"/>
              <a:buChar char="•"/>
            </a:pPr>
            <a:r>
              <a:rPr b="0" i="0" lang="en-US" sz="2000" u="none" cap="none" strike="noStrike">
                <a:solidFill>
                  <a:srgbClr val="000000"/>
                </a:solidFill>
                <a:latin typeface="Montserrat"/>
                <a:ea typeface="Montserrat"/>
                <a:cs typeface="Montserrat"/>
                <a:sym typeface="Montserrat"/>
              </a:rPr>
              <a:t>Call for WMO to develop framing/parameters/clear statement of need and approach, as well as framework for capacity development and training </a:t>
            </a:r>
            <a:endParaRPr b="0" i="0" sz="2000" u="none" cap="none" strike="noStrike">
              <a:solidFill>
                <a:srgbClr val="000000"/>
              </a:solidFill>
              <a:latin typeface="Montserrat"/>
              <a:ea typeface="Montserrat"/>
              <a:cs typeface="Montserrat"/>
              <a:sym typeface="Montserrat"/>
            </a:endParaRPr>
          </a:p>
          <a:p>
            <a:pPr indent="-158750" lvl="0" marL="285750" marR="0" rtl="0" algn="l">
              <a:lnSpc>
                <a:spcPct val="116000"/>
              </a:lnSpc>
              <a:spcBef>
                <a:spcPts val="8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16000"/>
              </a:lnSpc>
              <a:spcBef>
                <a:spcPts val="800"/>
              </a:spcBef>
              <a:spcAft>
                <a:spcPts val="0"/>
              </a:spcAft>
              <a:buNone/>
            </a:pPr>
            <a:r>
              <a:t/>
            </a:r>
            <a:endParaRPr b="0" i="0" sz="2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p:nvPr/>
        </p:nvSpPr>
        <p:spPr>
          <a:xfrm>
            <a:off x="195764" y="363314"/>
            <a:ext cx="10391051" cy="872034"/>
          </a:xfrm>
          <a:prstGeom prst="rect">
            <a:avLst/>
          </a:prstGeom>
          <a:noFill/>
          <a:ln>
            <a:noFill/>
          </a:ln>
        </p:spPr>
        <p:txBody>
          <a:bodyPr anchorCtr="0" anchor="t" bIns="0" lIns="0" spcFirstLastPara="1" rIns="0" wrap="square" tIns="0">
            <a:spAutoFit/>
          </a:bodyPr>
          <a:lstStyle/>
          <a:p>
            <a:pPr indent="0" lvl="0" marL="0" marR="0" rtl="0" algn="l">
              <a:lnSpc>
                <a:spcPct val="104999"/>
              </a:lnSpc>
              <a:spcBef>
                <a:spcPts val="0"/>
              </a:spcBef>
              <a:spcAft>
                <a:spcPts val="0"/>
              </a:spcAft>
              <a:buClr>
                <a:schemeClr val="lt1"/>
              </a:buClr>
              <a:buSzPts val="3200"/>
              <a:buFont typeface="Arial"/>
              <a:buNone/>
            </a:pPr>
            <a:r>
              <a:rPr b="1" i="0" lang="en-US" sz="3200" u="none" cap="none" strike="noStrike">
                <a:solidFill>
                  <a:schemeClr val="lt1"/>
                </a:solidFill>
                <a:latin typeface="Montserrat"/>
                <a:ea typeface="Montserrat"/>
                <a:cs typeface="Montserrat"/>
                <a:sym typeface="Montserrat"/>
              </a:rPr>
              <a:t>CM-15: Outcomes</a:t>
            </a:r>
            <a:endParaRPr b="1" i="0" sz="3200" u="none" cap="none" strike="noStrike">
              <a:solidFill>
                <a:schemeClr val="lt1"/>
              </a:solidFill>
              <a:latin typeface="Montserrat"/>
              <a:ea typeface="Montserrat"/>
              <a:cs typeface="Montserrat"/>
              <a:sym typeface="Montserrat"/>
            </a:endParaRPr>
          </a:p>
          <a:p>
            <a:pPr indent="0" lvl="0" marL="0" marR="0" rtl="0" algn="l">
              <a:lnSpc>
                <a:spcPct val="93333"/>
              </a:lnSpc>
              <a:spcBef>
                <a:spcPts val="0"/>
              </a:spcBef>
              <a:spcAft>
                <a:spcPts val="0"/>
              </a:spcAft>
              <a:buClr>
                <a:srgbClr val="000000"/>
              </a:buClr>
              <a:buSzPts val="3600"/>
              <a:buFont typeface="Arial"/>
              <a:buNone/>
            </a:pPr>
            <a:r>
              <a:t/>
            </a:r>
            <a:endParaRPr b="1" i="0" sz="3600" u="none" cap="none" strike="noStrike">
              <a:solidFill>
                <a:srgbClr val="005BAA"/>
              </a:solidFill>
              <a:latin typeface="Arial"/>
              <a:ea typeface="Arial"/>
              <a:cs typeface="Arial"/>
              <a:sym typeface="Arial"/>
            </a:endParaRPr>
          </a:p>
        </p:txBody>
      </p:sp>
      <p:sp>
        <p:nvSpPr>
          <p:cNvPr id="203" name="Google Shape;203;p9"/>
          <p:cNvSpPr txBox="1"/>
          <p:nvPr/>
        </p:nvSpPr>
        <p:spPr>
          <a:xfrm>
            <a:off x="195764" y="799331"/>
            <a:ext cx="11032025" cy="6027804"/>
          </a:xfrm>
          <a:prstGeom prst="rect">
            <a:avLst/>
          </a:prstGeom>
          <a:noFill/>
          <a:ln>
            <a:noFill/>
          </a:ln>
        </p:spPr>
        <p:txBody>
          <a:bodyPr anchorCtr="0" anchor="t" bIns="45700" lIns="91425" spcFirstLastPara="1" rIns="91425" wrap="square" tIns="45700">
            <a:spAutoFit/>
          </a:bodyPr>
          <a:lstStyle/>
          <a:p>
            <a:pPr indent="-228600" lvl="0" marL="342900" marR="0" rtl="0" algn="l">
              <a:lnSpc>
                <a:spcPct val="115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Six key topics were raised during the roundtable discussion, focusing on:</a:t>
            </a:r>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 </a:t>
            </a:r>
            <a:endParaRPr/>
          </a:p>
          <a:p>
            <a:pPr indent="-342900" lvl="0" marL="342900" marR="0" rtl="0" algn="l">
              <a:lnSpc>
                <a:spcPct val="115000"/>
              </a:lnSpc>
              <a:spcBef>
                <a:spcPts val="0"/>
              </a:spcBef>
              <a:spcAft>
                <a:spcPts val="0"/>
              </a:spcAft>
              <a:buClr>
                <a:srgbClr val="000000"/>
              </a:buClr>
              <a:buSzPts val="1400"/>
              <a:buFont typeface="Arial"/>
              <a:buAutoNum type="arabicPeriod"/>
            </a:pPr>
            <a:r>
              <a:rPr b="1" i="0" lang="en-US" sz="1400" u="none" cap="none" strike="noStrike">
                <a:solidFill>
                  <a:srgbClr val="000000"/>
                </a:solidFill>
                <a:latin typeface="Montserrat"/>
                <a:ea typeface="Montserrat"/>
                <a:cs typeface="Montserrat"/>
                <a:sym typeface="Montserrat"/>
              </a:rPr>
              <a:t>Increasing benefits of satellite data for Developing Countries</a:t>
            </a:r>
            <a:endParaRPr/>
          </a:p>
          <a:p>
            <a:pPr indent="0" lvl="3" marL="0" marR="0" rtl="0" algn="l">
              <a:lnSpc>
                <a:spcPct val="115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Work together to support the regional needs of Members in light of the UN Early Warnings for All initiative, by expediting expression of those needs and required approaches and by supporting training activities in cooperation with the Regional Associations;</a:t>
            </a:r>
            <a:endParaRPr/>
          </a:p>
          <a:p>
            <a:pPr indent="-254000" lvl="3" marL="3429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342900" lvl="0" marL="342900" marR="0" rtl="0" algn="l">
              <a:lnSpc>
                <a:spcPct val="115000"/>
              </a:lnSpc>
              <a:spcBef>
                <a:spcPts val="0"/>
              </a:spcBef>
              <a:spcAft>
                <a:spcPts val="0"/>
              </a:spcAft>
              <a:buClr>
                <a:srgbClr val="000000"/>
              </a:buClr>
              <a:buSzPts val="1400"/>
              <a:buFont typeface="Arial"/>
              <a:buAutoNum type="arabicPeriod"/>
            </a:pPr>
            <a:r>
              <a:rPr b="1" i="0" lang="en-US" sz="1400" u="none" cap="none" strike="noStrike">
                <a:solidFill>
                  <a:srgbClr val="000000"/>
                </a:solidFill>
                <a:latin typeface="Montserrat"/>
                <a:ea typeface="Montserrat"/>
                <a:cs typeface="Montserrat"/>
                <a:sym typeface="Montserrat"/>
              </a:rPr>
              <a:t>High Data Volumes</a:t>
            </a:r>
            <a:endParaRPr/>
          </a:p>
          <a:p>
            <a:pPr indent="0" lvl="0" marL="0" marR="0" rtl="0" algn="l">
              <a:lnSpc>
                <a:spcPct val="115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Facilitate a dialogue with space agencies for WIS 2.0 implementation;</a:t>
            </a:r>
            <a:endParaRPr/>
          </a:p>
          <a:p>
            <a:pPr indent="-254000" lvl="0" marL="3429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342900" lvl="1" marL="342900" marR="0" rtl="0" algn="l">
              <a:lnSpc>
                <a:spcPct val="115000"/>
              </a:lnSpc>
              <a:spcBef>
                <a:spcPts val="0"/>
              </a:spcBef>
              <a:spcAft>
                <a:spcPts val="0"/>
              </a:spcAft>
              <a:buClr>
                <a:srgbClr val="000000"/>
              </a:buClr>
              <a:buSzPts val="1400"/>
              <a:buFont typeface="Arial"/>
              <a:buAutoNum type="arabicPeriod" startAt="3"/>
            </a:pPr>
            <a:r>
              <a:rPr b="1" i="0" lang="en-US" sz="1400" u="none" cap="none" strike="noStrike">
                <a:solidFill>
                  <a:srgbClr val="000000"/>
                </a:solidFill>
                <a:latin typeface="Montserrat"/>
                <a:ea typeface="Montserrat"/>
                <a:cs typeface="Montserrat"/>
                <a:sym typeface="Montserrat"/>
              </a:rPr>
              <a:t>Coordinated Involvement of the Private Sector.</a:t>
            </a:r>
            <a:endParaRPr/>
          </a:p>
          <a:p>
            <a:pPr indent="0" lvl="0" marL="0" marR="0" rtl="0" algn="l">
              <a:lnSpc>
                <a:spcPct val="115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Support a three-way dialogue, with space agencies and the private sector, on commercial sector engagement related to space-based observing systems using the Open Consultative Platform;</a:t>
            </a:r>
            <a:endParaRPr/>
          </a:p>
          <a:p>
            <a:pPr indent="-254000" lvl="0" marL="3429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342900" lvl="0" marL="342900" marR="0" rtl="0" algn="l">
              <a:lnSpc>
                <a:spcPct val="115000"/>
              </a:lnSpc>
              <a:spcBef>
                <a:spcPts val="0"/>
              </a:spcBef>
              <a:spcAft>
                <a:spcPts val="0"/>
              </a:spcAft>
              <a:buClr>
                <a:srgbClr val="000000"/>
              </a:buClr>
              <a:buSzPts val="1400"/>
              <a:buFont typeface="Arial"/>
              <a:buAutoNum type="arabicPeriod" startAt="4"/>
            </a:pPr>
            <a:r>
              <a:rPr b="1" i="0" lang="en-US" sz="1400" u="none" cap="none" strike="noStrike">
                <a:solidFill>
                  <a:srgbClr val="000000"/>
                </a:solidFill>
                <a:latin typeface="Montserrat"/>
                <a:ea typeface="Montserrat"/>
                <a:cs typeface="Montserrat"/>
                <a:sym typeface="Montserrat"/>
              </a:rPr>
              <a:t>Coordination for Greenhouse Gas Monitoring </a:t>
            </a:r>
            <a:endParaRPr/>
          </a:p>
          <a:p>
            <a:pPr indent="-254000" lvl="0" marL="3429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342900" lvl="0" marL="342900" marR="0" rtl="0" algn="l">
              <a:lnSpc>
                <a:spcPct val="115000"/>
              </a:lnSpc>
              <a:spcBef>
                <a:spcPts val="0"/>
              </a:spcBef>
              <a:spcAft>
                <a:spcPts val="0"/>
              </a:spcAft>
              <a:buClr>
                <a:srgbClr val="000000"/>
              </a:buClr>
              <a:buSzPts val="1400"/>
              <a:buFont typeface="Arial"/>
              <a:buAutoNum type="arabicPeriod" startAt="4"/>
            </a:pPr>
            <a:r>
              <a:rPr b="1" i="0" lang="en-US" sz="1400" u="none" cap="none" strike="noStrike">
                <a:solidFill>
                  <a:srgbClr val="000000"/>
                </a:solidFill>
                <a:latin typeface="Montserrat"/>
                <a:ea typeface="Montserrat"/>
                <a:cs typeface="Montserrat"/>
                <a:sym typeface="Montserrat"/>
              </a:rPr>
              <a:t>WIGOS Vision</a:t>
            </a:r>
            <a:endParaRPr/>
          </a:p>
          <a:p>
            <a:pPr indent="0" lvl="0" marL="0" marR="0" rtl="0" algn="l">
              <a:lnSpc>
                <a:spcPct val="115000"/>
              </a:lnSpc>
              <a:spcBef>
                <a:spcPts val="0"/>
              </a:spcBef>
              <a:spcAft>
                <a:spcPts val="0"/>
              </a:spcAft>
              <a:buNone/>
            </a:pPr>
            <a:r>
              <a:rPr b="0" i="0" lang="en-US" sz="1400" u="none" cap="none" strike="noStrike">
                <a:solidFill>
                  <a:srgbClr val="000000"/>
                </a:solidFill>
                <a:latin typeface="Montserrat"/>
                <a:ea typeface="Montserrat"/>
                <a:cs typeface="Montserrat"/>
                <a:sym typeface="Montserrat"/>
              </a:rPr>
              <a:t>Lead engagement with space agencies in updating the WIGOS 2040 Vision.</a:t>
            </a:r>
            <a:endParaRPr/>
          </a:p>
          <a:p>
            <a:pPr indent="-254000" lvl="0" marL="3429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342900" lvl="0" marL="342900" marR="0" rtl="0" algn="l">
              <a:lnSpc>
                <a:spcPct val="115000"/>
              </a:lnSpc>
              <a:spcBef>
                <a:spcPts val="0"/>
              </a:spcBef>
              <a:spcAft>
                <a:spcPts val="0"/>
              </a:spcAft>
              <a:buClr>
                <a:srgbClr val="000000"/>
              </a:buClr>
              <a:buSzPts val="1400"/>
              <a:buFont typeface="Arial"/>
              <a:buAutoNum type="arabicPeriod" startAt="4"/>
            </a:pPr>
            <a:r>
              <a:rPr b="1" i="0" lang="en-US" sz="1400" u="none" cap="none" strike="noStrike">
                <a:solidFill>
                  <a:srgbClr val="000000"/>
                </a:solidFill>
                <a:latin typeface="Montserrat"/>
                <a:ea typeface="Montserrat"/>
                <a:cs typeface="Montserrat"/>
                <a:sym typeface="Montserrat"/>
              </a:rPr>
              <a:t>AI Technology for Improved Satellite Data Exploitation</a:t>
            </a:r>
            <a:endParaRPr/>
          </a:p>
          <a:p>
            <a:pPr indent="-254000" lvl="0" marL="3429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000"/>
              <a:buFont typeface="Arial"/>
              <a:buNone/>
            </a:pPr>
            <a:r>
              <a:t/>
            </a:r>
            <a:endParaRPr b="1" i="0" sz="2000" u="none" cap="none" strike="noStrike">
              <a:solidFill>
                <a:srgbClr val="005BAA"/>
              </a:solidFill>
              <a:latin typeface="Calibri"/>
              <a:ea typeface="Calibri"/>
              <a:cs typeface="Calibri"/>
              <a:sym typeface="Calibri"/>
            </a:endParaRPr>
          </a:p>
        </p:txBody>
      </p:sp>
      <p:pic>
        <p:nvPicPr>
          <p:cNvPr descr="A group of people sitting at a podium&#10;&#10;Description automatically generated" id="204" name="Google Shape;204;p9"/>
          <p:cNvPicPr preferRelativeResize="0"/>
          <p:nvPr/>
        </p:nvPicPr>
        <p:blipFill rotWithShape="1">
          <a:blip r:embed="rId3">
            <a:alphaModFix/>
          </a:blip>
          <a:srcRect b="0" l="0" r="0" t="0"/>
          <a:stretch/>
        </p:blipFill>
        <p:spPr>
          <a:xfrm>
            <a:off x="8872834" y="4371110"/>
            <a:ext cx="3319166" cy="22122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Natalia Donoho</dc:creator>
</cp:coreProperties>
</file>