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c16f7922d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6c16f7922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c16f7922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c16f792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c16f7922d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c16f7922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c16f7922d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c16f7922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c16f7922d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c16f7922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c16f7922d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c16f7922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c16f7922d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c16f7922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c16f7922d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c16f7922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c16f7922d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c16f7922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ithub.com/libbyrose/ceos-ard/" TargetMode="External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149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0"/>
              <a:t>Updates from the Virtual Constellations</a:t>
            </a:r>
            <a:endParaRPr sz="7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47609" y="388575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Osmau Ochiai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#6.1.4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336725" y="1308225"/>
            <a:ext cx="59082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Highlights thematic strategy documents produced by VCs and WGs</a:t>
            </a:r>
            <a:endParaRPr sz="2600"/>
          </a:p>
          <a:p>
            <a:pPr indent="-393700" lvl="0" marL="457200" rtl="0" algn="l">
              <a:spcBef>
                <a:spcPts val="15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Emphasis on the coordination of mission planning for observation continuity</a:t>
            </a:r>
            <a:endParaRPr sz="2600"/>
          </a:p>
          <a:p>
            <a:pPr indent="-393700" lvl="0" marL="457200" rtl="0" algn="l">
              <a:spcBef>
                <a:spcPts val="1500"/>
              </a:spcBef>
              <a:spcAft>
                <a:spcPts val="1500"/>
              </a:spcAft>
              <a:buSzPts val="2600"/>
              <a:buFont typeface="Arial"/>
              <a:buChar char="❖"/>
            </a:pPr>
            <a:r>
              <a:rPr b="1" lang="en-GB" sz="2600"/>
              <a:t>VCs &amp; WGs: </a:t>
            </a:r>
            <a:r>
              <a:rPr lang="en-GB" sz="2600"/>
              <a:t>please continue to provide the SIT Chair / SEO with updates to new or existing strategy documents</a:t>
            </a:r>
            <a:endParaRPr sz="2600"/>
          </a:p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ceos.org/observations</a:t>
            </a:r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475" y="1144175"/>
            <a:ext cx="4340250" cy="23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2550" y="3612300"/>
            <a:ext cx="2491257" cy="279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634" y="3612309"/>
            <a:ext cx="2521866" cy="279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268450" y="1158200"/>
            <a:ext cx="11430000" cy="52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300"/>
              <a:t>New deliverables in the CEOS Work Plan: </a:t>
            </a:r>
            <a:endParaRPr sz="2300"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▪"/>
            </a:pPr>
            <a:r>
              <a:rPr lang="en-GB" sz="2300"/>
              <a:t>Follow up from the </a:t>
            </a:r>
            <a:r>
              <a:rPr b="1" lang="en-GB" sz="2300"/>
              <a:t>2019 white paper on Air Quality Validation</a:t>
            </a:r>
            <a:endParaRPr b="1" sz="23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GB" sz="2300"/>
              <a:t>Follow up from the </a:t>
            </a:r>
            <a:r>
              <a:rPr b="1" lang="en-GB" sz="2300"/>
              <a:t>2022 white paper on PM2.5</a:t>
            </a:r>
            <a:endParaRPr b="1" sz="23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GB" sz="2300"/>
              <a:t>Efforts to </a:t>
            </a:r>
            <a:r>
              <a:rPr b="1" lang="en-GB" sz="2300"/>
              <a:t>improve measurements of air quality in the global south</a:t>
            </a:r>
            <a:r>
              <a:rPr lang="en-GB" sz="2300"/>
              <a:t>.</a:t>
            </a:r>
            <a:endParaRPr sz="23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➤"/>
            </a:pPr>
            <a:r>
              <a:rPr lang="en-GB" sz="1900"/>
              <a:t>Would welcome new membership from southern hemisphere agencies to help progress this</a:t>
            </a:r>
            <a:endParaRPr sz="19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300"/>
              <a:t>Next AC-VC meeting is in planning, to be held at the NOAA Center for Weather and Climate Prediction in College Park, MD, sometime during July to September (date TBC).</a:t>
            </a:r>
            <a:endParaRPr sz="2300"/>
          </a:p>
          <a:p>
            <a:pPr indent="-400050" lvl="0" marL="457200" rtl="0" algn="l">
              <a:spcBef>
                <a:spcPts val="1000"/>
              </a:spcBef>
              <a:spcAft>
                <a:spcPts val="1000"/>
              </a:spcAft>
              <a:buSzPts val="2700"/>
              <a:buChar char="❖"/>
            </a:pPr>
            <a:r>
              <a:rPr lang="en-GB" sz="2300"/>
              <a:t>Supporting JAXA SIT Chair GHG Priority, in particular the GHG Roadmap</a:t>
            </a:r>
            <a:endParaRPr sz="23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Atmospheric Composition (AC-VC)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190200" y="1368350"/>
            <a:ext cx="7595700" cy="392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b="1" lang="en-GB" sz="1600"/>
              <a:t>LSI-VC-15</a:t>
            </a:r>
            <a:r>
              <a:rPr lang="en-GB" sz="1600"/>
              <a:t> was held last week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❖"/>
            </a:pPr>
            <a:r>
              <a:rPr lang="en-GB" sz="1600"/>
              <a:t>Key discussion was approach for dealing with various </a:t>
            </a:r>
            <a:r>
              <a:rPr b="1" lang="en-GB" sz="1600"/>
              <a:t>high level product needs of thematic communities </a:t>
            </a:r>
            <a:r>
              <a:rPr lang="en-GB" sz="1600"/>
              <a:t>(e.g., EAVs, EBVs, ECVs) </a:t>
            </a:r>
            <a:r>
              <a:rPr b="1" lang="en-GB" sz="1600">
                <a:solidFill>
                  <a:schemeClr val="lt1"/>
                </a:solidFill>
                <a:highlight>
                  <a:schemeClr val="accent3"/>
                </a:highlight>
              </a:rPr>
              <a:t>Dedicated presentation on GEOGLAM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Expansion of scope requires expert appointments to LSI Subgroups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❖"/>
            </a:pPr>
            <a:r>
              <a:rPr lang="en-GB" sz="1600"/>
              <a:t>Supported agencies’ ongoing </a:t>
            </a:r>
            <a:r>
              <a:rPr b="1" lang="en-GB" sz="1600"/>
              <a:t>CEOS-ARD self-assessments</a:t>
            </a:r>
            <a:endParaRPr b="1" sz="1600"/>
          </a:p>
          <a:p>
            <a:pPr indent="-330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❖"/>
            </a:pPr>
            <a:r>
              <a:rPr lang="en-GB" sz="1600"/>
              <a:t>CEOS-ARD / LSI support to the </a:t>
            </a:r>
            <a:r>
              <a:rPr b="1" lang="en-GB" sz="1600"/>
              <a:t>CEOS Ecosystem Extent Task Team Demonstrators</a:t>
            </a:r>
            <a:r>
              <a:rPr lang="en-GB" sz="1600"/>
              <a:t>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❖"/>
            </a:pPr>
            <a:r>
              <a:rPr lang="en-GB" sz="1600"/>
              <a:t>Land </a:t>
            </a:r>
            <a:r>
              <a:rPr b="1" lang="en-GB" sz="1600"/>
              <a:t>CEOS-ARD specification technical discussions and advancement</a:t>
            </a:r>
            <a:endParaRPr b="1" sz="1600"/>
          </a:p>
          <a:p>
            <a: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Accommodate</a:t>
            </a:r>
            <a:r>
              <a:rPr lang="en-GB" sz="1600"/>
              <a:t> high resolution EO datasets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CEOS-ARD STAC Extensions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➢"/>
            </a:pPr>
            <a:r>
              <a:rPr lang="en-GB" sz="1600" u="sng">
                <a:solidFill>
                  <a:schemeClr val="hlink"/>
                </a:solidFill>
                <a:hlinkClick r:id="rId3"/>
              </a:rPr>
              <a:t>CEOS-ARD GitHub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➢"/>
            </a:pPr>
            <a:r>
              <a:rPr lang="en-GB" sz="1600"/>
              <a:t>Combined optical PFS discussions - increase consistency</a:t>
            </a:r>
            <a:endParaRPr sz="1600"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Land Surface Imaging (LSI-VC)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0400" y="3600967"/>
            <a:ext cx="4443725" cy="182262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7785900" y="1645463"/>
            <a:ext cx="4108200" cy="156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Dedicated presentations: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CEOS-ARD Strategy 2024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600">
              <a:solidFill>
                <a:schemeClr val="lt1"/>
              </a:solidFill>
              <a:highlight>
                <a:schemeClr val="accent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ESA </a:t>
            </a:r>
            <a:r>
              <a:rPr b="1"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PolInSAR 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Japanese </a:t>
            </a:r>
            <a:r>
              <a:rPr b="1"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Commercial Sector workshop 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 LSI and CEOS-ARD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190200" y="5567125"/>
            <a:ext cx="1103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LSI-VC members are major contributors to the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OGC/ISO ARD SWG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discussion ongoing. Ensuring alignment with CEOS-ARD.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311725" y="1229750"/>
            <a:ext cx="107175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GB" sz="2500"/>
              <a:t>Main priority is </a:t>
            </a:r>
            <a:r>
              <a:rPr b="1" lang="en-GB" sz="2500"/>
              <a:t>Aquatic Carbon Roadmap</a:t>
            </a:r>
            <a:r>
              <a:rPr lang="en-GB" sz="2500"/>
              <a:t> (Item 8.1)</a:t>
            </a:r>
            <a:endParaRPr sz="2500"/>
          </a:p>
          <a:p>
            <a:pPr indent="-406400" lvl="0" marL="457200" rtl="0" algn="l">
              <a:spcBef>
                <a:spcPts val="1800"/>
              </a:spcBef>
              <a:spcAft>
                <a:spcPts val="1800"/>
              </a:spcAft>
              <a:buSzPts val="2800"/>
              <a:buFont typeface="Montserrat"/>
              <a:buChar char="❖"/>
            </a:pPr>
            <a:r>
              <a:rPr b="1" lang="en-GB" sz="2500"/>
              <a:t>System Vicarious Calibration (SVC) infrastructures in support of Climate-quality OCR data records</a:t>
            </a:r>
            <a:r>
              <a:rPr lang="en-GB" sz="2500"/>
              <a:t> white paper is </a:t>
            </a:r>
            <a:r>
              <a:rPr lang="en-GB" sz="2500"/>
              <a:t>almost</a:t>
            </a:r>
            <a:r>
              <a:rPr lang="en-GB" sz="2500"/>
              <a:t> ready for publication</a:t>
            </a:r>
            <a:endParaRPr sz="2200"/>
          </a:p>
        </p:txBody>
      </p:sp>
      <p:sp>
        <p:nvSpPr>
          <p:cNvPr id="88" name="Google Shape;88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Ocean Colour Radiometry (OCR-VC)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74" y="3485000"/>
            <a:ext cx="3452626" cy="28074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311725" y="3558625"/>
            <a:ext cx="8979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Working with LSI-VC to extend the </a:t>
            </a:r>
            <a:r>
              <a:rPr b="1"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Aquatic Reflectance ARD PFS to oceans</a:t>
            </a:r>
            <a:endParaRPr b="1"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▪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Creating one harmonised specification for inland, coastal and open waters.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▪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IOCCG will meet on 22-26 April - next steps to be discussed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Ocean Surface Topography (OST-VC)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050" y="2981750"/>
            <a:ext cx="4694723" cy="29616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1"/>
          <p:cNvSpPr txBox="1"/>
          <p:nvPr/>
        </p:nvSpPr>
        <p:spPr>
          <a:xfrm>
            <a:off x="337250" y="1394988"/>
            <a:ext cx="9617100" cy="1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OST-VC White Paper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‘A Coordinated International Satellite Altimetry Virtual Constellation: Toward 2050’ 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 nearing completion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8" name="Google Shape;98;p11"/>
          <p:cNvSpPr txBox="1"/>
          <p:nvPr/>
        </p:nvSpPr>
        <p:spPr>
          <a:xfrm>
            <a:off x="337250" y="2748000"/>
            <a:ext cx="6444600" cy="2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 of the last version dated 2009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iming for completion at the end of 2024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■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Will present a draft at SIT Technical Workshop 2024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Missing membership from China - nominations welcomed!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idx="1" type="body"/>
          </p:nvPr>
        </p:nvSpPr>
        <p:spPr>
          <a:xfrm>
            <a:off x="386275" y="1498025"/>
            <a:ext cx="7254900" cy="36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Annick Sylvestre-Baron of CNES is retiring this month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Will be replaced by Yannice Faugere from CNES. </a:t>
            </a:r>
            <a:endParaRPr sz="25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Yannice is already well-known by OST Science Team, and has been an active member of the community for many years.</a:t>
            </a:r>
            <a:endParaRPr sz="2100"/>
          </a:p>
        </p:txBody>
      </p:sp>
      <p:sp>
        <p:nvSpPr>
          <p:cNvPr id="104" name="Google Shape;104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OST-VC Leadership</a:t>
            </a:r>
            <a:endParaRPr/>
          </a:p>
        </p:txBody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539900" y="5025250"/>
            <a:ext cx="10683600" cy="104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Thank you </a:t>
            </a:r>
            <a:r>
              <a:rPr b="1" lang="en-GB"/>
              <a:t>Annick for your many years of leadership, and welcome Yannice!</a:t>
            </a:r>
            <a:endParaRPr b="1"/>
          </a:p>
        </p:txBody>
      </p:sp>
      <p:pic>
        <p:nvPicPr>
          <p:cNvPr id="106" name="Google Shape;10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6400" y="1498026"/>
            <a:ext cx="2941150" cy="294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176050" y="1160650"/>
            <a:ext cx="117882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Font typeface="Montserrat"/>
              <a:buChar char="❖"/>
            </a:pPr>
            <a:r>
              <a:rPr lang="en-GB" sz="2600"/>
              <a:t>IOVWST will meet in May, 2024 - the first in person meeting since the pandemic</a:t>
            </a:r>
            <a:endParaRPr sz="26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 sz="2000"/>
              <a:t>IOVWST is the primary forum for subject matter experts</a:t>
            </a:r>
            <a:endParaRPr sz="20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OSVW-VC looking at collaborations with COAST, in particular for coastal surface winds</a:t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  <a:p>
            <a:pPr indent="0" lvl="0" marL="9144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2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12" name="Google Shape;112;p13"/>
          <p:cNvSpPr txBox="1"/>
          <p:nvPr>
            <p:ph type="title"/>
          </p:nvPr>
        </p:nvSpPr>
        <p:spPr>
          <a:xfrm>
            <a:off x="176050" y="175950"/>
            <a:ext cx="106044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Ocean Surface Vector Winds (OSVW-VC)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825" y="3539047"/>
            <a:ext cx="6418648" cy="2926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>
            <p:ph idx="1" type="body"/>
          </p:nvPr>
        </p:nvSpPr>
        <p:spPr>
          <a:xfrm>
            <a:off x="84450" y="1052275"/>
            <a:ext cx="12023100" cy="537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Font typeface="Montserrat"/>
              <a:buChar char="❖"/>
            </a:pPr>
            <a:r>
              <a:rPr lang="en-GB" sz="2300">
                <a:highlight>
                  <a:schemeClr val="lt1"/>
                </a:highlight>
              </a:rPr>
              <a:t>Seeking additional engagement to </a:t>
            </a:r>
            <a:r>
              <a:rPr b="1" lang="en-GB" sz="2300">
                <a:highlight>
                  <a:schemeClr val="lt1"/>
                </a:highlight>
              </a:rPr>
              <a:t>expand participation in SST-VC</a:t>
            </a:r>
            <a:r>
              <a:rPr lang="en-GB" sz="2300">
                <a:highlight>
                  <a:schemeClr val="lt1"/>
                </a:highlight>
              </a:rPr>
              <a:t> from CEOS members</a:t>
            </a:r>
            <a:endParaRPr sz="2300">
              <a:highlight>
                <a:schemeClr val="lt1"/>
              </a:highlight>
            </a:endParaRPr>
          </a:p>
          <a:p>
            <a:pPr indent="-349250" lvl="1" marL="914400" rtl="0" algn="l"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-GB" sz="1900">
                <a:highlight>
                  <a:schemeClr val="lt1"/>
                </a:highlight>
              </a:rPr>
              <a:t>Current member is SANSA, JAXA, NASA, NOAA, EUMETSAT, ESA, ISRO, BoM, CMA, KMA</a:t>
            </a:r>
            <a:endParaRPr sz="1900">
              <a:highlight>
                <a:schemeClr val="lt1"/>
              </a:highlight>
            </a:endParaRPr>
          </a:p>
          <a:p>
            <a:pPr indent="-349250" lvl="1" marL="914400" rtl="0" algn="l">
              <a:spcBef>
                <a:spcPts val="600"/>
              </a:spcBef>
              <a:spcAft>
                <a:spcPts val="0"/>
              </a:spcAft>
              <a:buSzPts val="1900"/>
              <a:buFont typeface="Montserrat"/>
              <a:buChar char="▪"/>
            </a:pPr>
            <a:r>
              <a:rPr lang="en-GB" sz="1900">
                <a:highlight>
                  <a:schemeClr val="lt1"/>
                </a:highlight>
              </a:rPr>
              <a:t>Seeking additional membership from CONAE, CSA, and INPE</a:t>
            </a:r>
            <a:endParaRPr sz="1900">
              <a:highlight>
                <a:schemeClr val="lt1"/>
              </a:highlight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Char char="❖"/>
            </a:pPr>
            <a:r>
              <a:rPr lang="en-GB" sz="2300">
                <a:highlight>
                  <a:schemeClr val="lt1"/>
                </a:highlight>
              </a:rPr>
              <a:t>Continuing participation and contribution to </a:t>
            </a:r>
            <a:r>
              <a:rPr b="1" lang="en-GB" sz="2300">
                <a:highlight>
                  <a:schemeClr val="lt1"/>
                </a:highlight>
              </a:rPr>
              <a:t>CEOS ARD Oversight Group</a:t>
            </a:r>
            <a:endParaRPr b="1" sz="2300">
              <a:highlight>
                <a:schemeClr val="lt1"/>
              </a:highlight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Char char="❖"/>
            </a:pPr>
            <a:r>
              <a:rPr lang="en-GB" sz="2300">
                <a:highlight>
                  <a:schemeClr val="lt1"/>
                </a:highlight>
              </a:rPr>
              <a:t>Looking for areas to collaborate with newly proposed </a:t>
            </a:r>
            <a:r>
              <a:rPr b="1" lang="en-GB" sz="2300">
                <a:highlight>
                  <a:schemeClr val="lt1"/>
                </a:highlight>
              </a:rPr>
              <a:t>COAST-VC</a:t>
            </a:r>
            <a:r>
              <a:rPr lang="en-GB" sz="2300">
                <a:highlight>
                  <a:schemeClr val="lt1"/>
                </a:highlight>
              </a:rPr>
              <a:t>, ensuring no overlap in work with the SST-VC</a:t>
            </a:r>
            <a:endParaRPr sz="2300">
              <a:highlight>
                <a:schemeClr val="lt1"/>
              </a:highlight>
            </a:endParaRPr>
          </a:p>
          <a:p>
            <a:pPr indent="-349250" lvl="1" marL="914400" rtl="0" algn="l">
              <a:spcBef>
                <a:spcPts val="1200"/>
              </a:spcBef>
              <a:spcAft>
                <a:spcPts val="0"/>
              </a:spcAft>
              <a:buSzPts val="1900"/>
              <a:buChar char="▪"/>
            </a:pPr>
            <a:r>
              <a:rPr lang="en-GB" sz="1900">
                <a:highlight>
                  <a:schemeClr val="lt1"/>
                </a:highlight>
              </a:rPr>
              <a:t>Focusing on user needs and mission requirements of very and ultra-high resolution SST in coastal and high-latitude regions</a:t>
            </a:r>
            <a:endParaRPr sz="1900">
              <a:highlight>
                <a:schemeClr val="lt1"/>
              </a:highlight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600"/>
              </a:spcAft>
              <a:buSzPts val="2300"/>
              <a:buChar char="❖"/>
            </a:pPr>
            <a:r>
              <a:rPr lang="en-GB" sz="2300">
                <a:highlight>
                  <a:schemeClr val="lt1"/>
                </a:highlight>
              </a:rPr>
              <a:t>Ed Armstrong (NASA) stepped down as SST-VC co-lead in January 2024 but remains in the team. </a:t>
            </a:r>
            <a:r>
              <a:rPr b="1" lang="en-GB" sz="2300">
                <a:highlight>
                  <a:schemeClr val="lt1"/>
                </a:highlight>
              </a:rPr>
              <a:t>Misako Kachi (JAXA)</a:t>
            </a:r>
            <a:r>
              <a:rPr lang="en-GB" sz="2300">
                <a:highlight>
                  <a:schemeClr val="lt1"/>
                </a:highlight>
              </a:rPr>
              <a:t> took over his place and works with Christo Whittle (SANSA) as SST-VC co-leads.</a:t>
            </a:r>
            <a:endParaRPr sz="2300"/>
          </a:p>
        </p:txBody>
      </p:sp>
      <p:sp>
        <p:nvSpPr>
          <p:cNvPr id="119" name="Google Shape;119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/>
              <a:t>Sea Surface Temperature (SST-VC)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>
            <p:ph idx="1" type="body"/>
          </p:nvPr>
        </p:nvSpPr>
        <p:spPr>
          <a:xfrm>
            <a:off x="176050" y="1183825"/>
            <a:ext cx="9703200" cy="160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1000"/>
              </a:spcAft>
              <a:buSzPts val="2500"/>
              <a:buFont typeface="Montserrat"/>
              <a:buChar char="❖"/>
            </a:pPr>
            <a:r>
              <a:rPr lang="en-GB" sz="2500"/>
              <a:t>Thanks to Chris for already presenting the update!</a:t>
            </a:r>
            <a:endParaRPr sz="2500"/>
          </a:p>
        </p:txBody>
      </p:sp>
      <p:sp>
        <p:nvSpPr>
          <p:cNvPr id="125" name="Google Shape;125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Precipitation (P-VC)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