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Noto Sans Symbols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goRtutR53k8dwRpWlb2wjLws2j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otoSansSymbol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otoSansSymbols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aeca1bf3e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2caeca1bf3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1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5" name="Google Shape;15;p11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18;p11"/>
          <p:cNvSpPr txBox="1"/>
          <p:nvPr/>
        </p:nvSpPr>
        <p:spPr>
          <a:xfrm>
            <a:off x="-18288" y="4922099"/>
            <a:ext cx="3694200" cy="238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9-11 April 2024</a:t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0" name="Google Shape;20;p1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0"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2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2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289974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" name="Google Shape;28;p12"/>
          <p:cNvSpPr txBox="1"/>
          <p:nvPr>
            <p:ph idx="2" type="body"/>
          </p:nvPr>
        </p:nvSpPr>
        <p:spPr>
          <a:xfrm>
            <a:off x="4722271" y="1084442"/>
            <a:ext cx="41316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12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0"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" name="Google Shape;31;p12"/>
          <p:cNvSpPr txBox="1"/>
          <p:nvPr/>
        </p:nvSpPr>
        <p:spPr>
          <a:xfrm>
            <a:off x="-18288" y="4922099"/>
            <a:ext cx="36942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3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6" name="Google Shape;36;p13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39;p1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0"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0" name="Google Shape;40;p13"/>
          <p:cNvSpPr txBox="1"/>
          <p:nvPr/>
        </p:nvSpPr>
        <p:spPr>
          <a:xfrm>
            <a:off x="-18288" y="4922099"/>
            <a:ext cx="36942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 amt="34000"/>
          </a:blip>
          <a:srcRect b="35419" l="51340" r="-2841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5" name="Google Shape;45;p14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885009" y="1030389"/>
            <a:ext cx="4629300" cy="3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❖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6195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▪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o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4"/>
          <p:cNvSpPr txBox="1"/>
          <p:nvPr>
            <p:ph idx="2" type="body"/>
          </p:nvPr>
        </p:nvSpPr>
        <p:spPr>
          <a:xfrm>
            <a:off x="629841" y="1030389"/>
            <a:ext cx="2949000" cy="3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 b="0"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None/>
              <a:defRPr b="0" i="0" sz="9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None/>
              <a:defRPr b="0" i="0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Google Shape;49;p1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14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"/>
              <a:buNone/>
              <a:defRPr b="0" i="0" sz="33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None/>
              <a:def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1" name="Google Shape;51;p14"/>
          <p:cNvSpPr txBox="1"/>
          <p:nvPr/>
        </p:nvSpPr>
        <p:spPr>
          <a:xfrm>
            <a:off x="-18288" y="4922099"/>
            <a:ext cx="36942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0" y="1"/>
            <a:ext cx="9144000" cy="77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0"/>
          <p:cNvPicPr preferRelativeResize="0"/>
          <p:nvPr/>
        </p:nvPicPr>
        <p:blipFill rotWithShape="1">
          <a:blip r:embed="rId1">
            <a:alphaModFix amt="34000"/>
          </a:blip>
          <a:srcRect b="35419" l="51340" r="-2841" t="39268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4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0"/>
          <p:cNvSpPr/>
          <p:nvPr/>
        </p:nvSpPr>
        <p:spPr>
          <a:xfrm>
            <a:off x="-1333" y="4930953"/>
            <a:ext cx="9145500" cy="21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1" Type="http://schemas.openxmlformats.org/officeDocument/2006/relationships/image" Target="../media/image16.jpg"/><Relationship Id="rId10" Type="http://schemas.openxmlformats.org/officeDocument/2006/relationships/image" Target="../media/image7.png"/><Relationship Id="rId12" Type="http://schemas.openxmlformats.org/officeDocument/2006/relationships/image" Target="../media/image17.png"/><Relationship Id="rId9" Type="http://schemas.openxmlformats.org/officeDocument/2006/relationships/image" Target="../media/image15.png"/><Relationship Id="rId5" Type="http://schemas.openxmlformats.org/officeDocument/2006/relationships/image" Target="../media/image11.jpg"/><Relationship Id="rId6" Type="http://schemas.openxmlformats.org/officeDocument/2006/relationships/image" Target="../media/image3.png"/><Relationship Id="rId7" Type="http://schemas.openxmlformats.org/officeDocument/2006/relationships/image" Target="../media/image13.jp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23.png"/><Relationship Id="rId8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0" Type="http://schemas.openxmlformats.org/officeDocument/2006/relationships/image" Target="../media/image23.png"/><Relationship Id="rId9" Type="http://schemas.openxmlformats.org/officeDocument/2006/relationships/image" Target="../media/image31.png"/><Relationship Id="rId5" Type="http://schemas.openxmlformats.org/officeDocument/2006/relationships/image" Target="../media/image30.png"/><Relationship Id="rId6" Type="http://schemas.openxmlformats.org/officeDocument/2006/relationships/image" Target="../media/image21.jpg"/><Relationship Id="rId7" Type="http://schemas.openxmlformats.org/officeDocument/2006/relationships/image" Target="../media/image19.png"/><Relationship Id="rId8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1" Type="http://schemas.openxmlformats.org/officeDocument/2006/relationships/image" Target="../media/image16.jpg"/><Relationship Id="rId10" Type="http://schemas.openxmlformats.org/officeDocument/2006/relationships/image" Target="../media/image7.png"/><Relationship Id="rId12" Type="http://schemas.openxmlformats.org/officeDocument/2006/relationships/image" Target="../media/image17.png"/><Relationship Id="rId9" Type="http://schemas.openxmlformats.org/officeDocument/2006/relationships/image" Target="../media/image15.png"/><Relationship Id="rId5" Type="http://schemas.openxmlformats.org/officeDocument/2006/relationships/image" Target="../media/image11.jpg"/><Relationship Id="rId6" Type="http://schemas.openxmlformats.org/officeDocument/2006/relationships/image" Target="../media/image3.png"/><Relationship Id="rId7" Type="http://schemas.openxmlformats.org/officeDocument/2006/relationships/image" Target="../media/image13.jp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489" y="-20250"/>
            <a:ext cx="9194978" cy="51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>
            <p:ph type="title"/>
          </p:nvPr>
        </p:nvSpPr>
        <p:spPr>
          <a:xfrm>
            <a:off x="132035" y="61978"/>
            <a:ext cx="6600002" cy="29471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5200"/>
              <a:t>SIT-39 </a:t>
            </a:r>
            <a:r>
              <a:rPr lang="en-GB" sz="52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5200"/>
              <a:t>4</a:t>
            </a:r>
            <a:endParaRPr sz="5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i="1" lang="en-GB" sz="2600"/>
              <a:t>LSI-VC: </a:t>
            </a:r>
            <a:r>
              <a:rPr i="1" lang="en-GB" sz="2600">
                <a:latin typeface="Montserrat"/>
                <a:ea typeface="Montserrat"/>
                <a:cs typeface="Montserrat"/>
                <a:sym typeface="Montserrat"/>
              </a:rPr>
              <a:t>ESA POLINSAR Workshop  Recommendations</a:t>
            </a:r>
            <a:endParaRPr sz="5600"/>
          </a:p>
        </p:txBody>
      </p:sp>
      <p:sp>
        <p:nvSpPr>
          <p:cNvPr id="59" name="Google Shape;59;p1"/>
          <p:cNvSpPr/>
          <p:nvPr/>
        </p:nvSpPr>
        <p:spPr>
          <a:xfrm>
            <a:off x="5287625" y="2975125"/>
            <a:ext cx="3772800" cy="19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Ake Rosenqvist,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Francesco Sarti, ESA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Magdalena Fitrzyk RSAC c/o ESA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Laura Frulla, CONAE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6.1.2</a:t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Tokyo, Japan, 9-11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3562" y="972796"/>
            <a:ext cx="1799150" cy="103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8375" y="958854"/>
            <a:ext cx="2033050" cy="344967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1825" y="1050279"/>
            <a:ext cx="663400" cy="49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118150" y="2174930"/>
            <a:ext cx="6033997" cy="24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Polarimetric phase varies depending on the ground target                → enables enhanced retrieval of target structural parameters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Time-series of QP data enables interferometric analysis of changes in polarimetric phase (Pol-InSAR)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Radar wavelength (</a:t>
            </a:r>
            <a:r>
              <a:rPr b="0" i="0" lang="en-GB" sz="16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directly correlated with target size         → multi-frequency (multi-wavelength) data enables enhanced retrieval of target structural parameters</a:t>
            </a:r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132025" y="948255"/>
            <a:ext cx="50529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Fully polarimetric, quad-polarisation (QP), data provides information about both backscatter </a:t>
            </a:r>
            <a:r>
              <a:rPr b="1" i="0" lang="en-GB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amplitude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backscatter </a:t>
            </a:r>
            <a:r>
              <a:rPr b="1" i="0" lang="en-GB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phase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for each polarisation combination (HH/HV/VH/VV)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7255821" y="4473279"/>
            <a:ext cx="1478157" cy="3509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GB" sz="675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ALOS-2 PALSAR-2 </a:t>
            </a:r>
            <a:r>
              <a:rPr b="0" i="0" lang="en-GB" sz="6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(JAXA)                      Processing: Y. Yamaguchi (U. Niigata)</a:t>
            </a:r>
            <a:endParaRPr/>
          </a:p>
        </p:txBody>
      </p:sp>
      <p:sp>
        <p:nvSpPr>
          <p:cNvPr id="71" name="Google Shape;71;p2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3200">
                <a:solidFill>
                  <a:srgbClr val="FFFFFF"/>
                </a:solidFill>
              </a:rPr>
              <a:t>Background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/>
        </p:nvSpPr>
        <p:spPr>
          <a:xfrm>
            <a:off x="7255821" y="4473279"/>
            <a:ext cx="1478157" cy="3509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</a:pPr>
            <a:r>
              <a:rPr b="0" i="0" lang="en-GB" sz="675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SAOCOM-1 </a:t>
            </a:r>
            <a:r>
              <a:rPr b="0" i="0" lang="en-GB" sz="6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(CONAE)                      Processing: CONAE</a:t>
            </a:r>
            <a:endParaRPr/>
          </a:p>
        </p:txBody>
      </p:sp>
      <p:sp>
        <p:nvSpPr>
          <p:cNvPr id="77" name="Google Shape;77;p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3200">
                <a:solidFill>
                  <a:srgbClr val="FFFFFF"/>
                </a:solidFill>
              </a:rPr>
              <a:t>Background</a:t>
            </a:r>
            <a:endParaRPr sz="2800"/>
          </a:p>
        </p:txBody>
      </p:sp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6396" y="958854"/>
            <a:ext cx="2033051" cy="344879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9" name="Google Shape;79;p3"/>
          <p:cNvSpPr txBox="1"/>
          <p:nvPr/>
        </p:nvSpPr>
        <p:spPr>
          <a:xfrm>
            <a:off x="116538" y="947413"/>
            <a:ext cx="6539984" cy="32573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great potential – POLINSAR and multi-frequency research and applications still underdeveloped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Scarcity of consistent time-series of polarimetric data for R&amp;D 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(near)coincident, multi-sensor, multi-frequency datasets for SAR-SAR (polarimetric) interoperability analysis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Complexity of polarimetric processing 🡪 high entry level for new users</a:t>
            </a:r>
            <a:endParaRPr/>
          </a:p>
          <a:p>
            <a:pPr indent="-266700" lvl="1" marL="8001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Scarcity of easy-to-use software tools for POLINSAR analysis </a:t>
            </a:r>
            <a:endParaRPr/>
          </a:p>
          <a:p>
            <a:pPr indent="-266700" lvl="1" marL="8001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analysis-ready polarimetric datasets.</a:t>
            </a:r>
            <a:endParaRPr/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3200">
                <a:solidFill>
                  <a:srgbClr val="FFFFFF"/>
                </a:solidFill>
              </a:rPr>
              <a:t>CEOS Polarimetric missions</a:t>
            </a:r>
            <a:endParaRPr sz="2800"/>
          </a:p>
        </p:txBody>
      </p:sp>
      <p:grpSp>
        <p:nvGrpSpPr>
          <p:cNvPr id="85" name="Google Shape;85;p4"/>
          <p:cNvGrpSpPr/>
          <p:nvPr/>
        </p:nvGrpSpPr>
        <p:grpSpPr>
          <a:xfrm>
            <a:off x="4817858" y="899104"/>
            <a:ext cx="4176477" cy="3931976"/>
            <a:chOff x="4817858" y="899104"/>
            <a:chExt cx="4176477" cy="3931976"/>
          </a:xfrm>
        </p:grpSpPr>
        <p:grpSp>
          <p:nvGrpSpPr>
            <p:cNvPr id="86" name="Google Shape;86;p4"/>
            <p:cNvGrpSpPr/>
            <p:nvPr/>
          </p:nvGrpSpPr>
          <p:grpSpPr>
            <a:xfrm>
              <a:off x="8223907" y="1032244"/>
              <a:ext cx="768832" cy="737668"/>
              <a:chOff x="7970147" y="922668"/>
              <a:chExt cx="937795" cy="899782"/>
            </a:xfrm>
          </p:grpSpPr>
          <p:pic>
            <p:nvPicPr>
              <p:cNvPr id="87" name="Google Shape;87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116716" y="922668"/>
                <a:ext cx="644657" cy="5766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8" name="Google Shape;88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970147" y="1419639"/>
                <a:ext cx="937795" cy="4028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9" name="Google Shape;89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52780" y="1878817"/>
              <a:ext cx="1394326" cy="869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46605" y="910959"/>
              <a:ext cx="867753" cy="980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83753" y="3765611"/>
              <a:ext cx="1110582" cy="1034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59494" y="2678132"/>
              <a:ext cx="1848518" cy="940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654266" y="3713979"/>
              <a:ext cx="984678" cy="111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4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405309" y="1991954"/>
              <a:ext cx="1070811" cy="787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4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967920" y="899104"/>
              <a:ext cx="1001220" cy="1003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17858" y="4421536"/>
              <a:ext cx="1714004" cy="3775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4"/>
          <p:cNvSpPr txBox="1"/>
          <p:nvPr/>
        </p:nvSpPr>
        <p:spPr>
          <a:xfrm>
            <a:off x="132036" y="848714"/>
            <a:ext cx="6344765" cy="33900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capacity exists!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large number of current and imminent CEOS missions           with polarimetric (QP) capacity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Missions span all radar frequency bands (</a:t>
            </a:r>
            <a:r>
              <a:rPr b="0" i="0" lang="en-GB" sz="1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Recent technology developments (wide observation swaths        @ fine spatial resolution; high speed downlink)  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GB" sz="1600">
                <a:solidFill>
                  <a:schemeClr val="dk1"/>
                </a:solidFill>
              </a:rPr>
              <a:t>→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Significantly improved capacity for routine QP observations.                                                                             </a:t>
            </a:r>
            <a:endParaRPr/>
          </a:p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GB" sz="1600">
                <a:solidFill>
                  <a:schemeClr val="dk1"/>
                </a:solidFill>
              </a:rPr>
              <a:t>→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Readiness to exploit the full potential of Synthetic Aperture        </a:t>
            </a:r>
            <a:r>
              <a:rPr b="0" i="0" lang="en-GB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Radar</a:t>
            </a:r>
            <a:endParaRPr/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3200">
                <a:solidFill>
                  <a:srgbClr val="FFFFFF"/>
                </a:solidFill>
              </a:rPr>
              <a:t>User community engagement</a:t>
            </a:r>
            <a:endParaRPr sz="2800"/>
          </a:p>
        </p:txBody>
      </p:sp>
      <p:grpSp>
        <p:nvGrpSpPr>
          <p:cNvPr id="103" name="Google Shape;103;p5"/>
          <p:cNvGrpSpPr/>
          <p:nvPr/>
        </p:nvGrpSpPr>
        <p:grpSpPr>
          <a:xfrm>
            <a:off x="6491963" y="1008744"/>
            <a:ext cx="2520000" cy="3791160"/>
            <a:chOff x="6371464" y="912643"/>
            <a:chExt cx="2520000" cy="3791160"/>
          </a:xfrm>
        </p:grpSpPr>
        <p:pic>
          <p:nvPicPr>
            <p:cNvPr descr="ESA PolInSAR &amp; Biomass Workshop 🇫🇷 - Geoportal.tech" id="104" name="Google Shape;104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71464" y="912643"/>
              <a:ext cx="2520000" cy="72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71464" y="2277174"/>
              <a:ext cx="2520000" cy="876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71464" y="4059839"/>
              <a:ext cx="2520000" cy="643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71464" y="1700995"/>
              <a:ext cx="2520000" cy="508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371464" y="3216496"/>
              <a:ext cx="2520000" cy="7803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973" y="4291439"/>
            <a:ext cx="6300000" cy="49983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 txBox="1"/>
          <p:nvPr/>
        </p:nvSpPr>
        <p:spPr>
          <a:xfrm>
            <a:off x="116537" y="856462"/>
            <a:ext cx="6375425" cy="3214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Long-term engagement with PolSAR/Pol-InSAR community:  ESA POLINSAR workshops for 20+ years. 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JAXA K&amp;C Initiative int’l R&amp;D program with dedicated PolSAR theme. CONAE, CSA, ISRO national PolSAR programs.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Users represent range of applications – i.a., agriculture, forestry, wetlands, cryosphere, soil moisture 🡪 close link to LSI-VC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revitalise POLINSAR R&amp;D. Recommendations from ESA POLINSAR workshop brought forward to LSI-VC:                           </a:t>
            </a:r>
            <a:r>
              <a:rPr lang="en-GB" sz="1600">
                <a:solidFill>
                  <a:schemeClr val="dk1"/>
                </a:solidFill>
              </a:rPr>
              <a:t>→</a:t>
            </a: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POLINSAR sessions at LSI-VC-14 (2023) &amp; -15 (2024)          🡪 Establishment of POLINSAR initiative under LSI-VC  </a:t>
            </a:r>
            <a:endParaRPr/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type="title"/>
          </p:nvPr>
        </p:nvSpPr>
        <p:spPr>
          <a:xfrm>
            <a:off x="135623" y="194247"/>
            <a:ext cx="7171828" cy="437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POLINSAR recommendations to SIT </a:t>
            </a:r>
            <a:r>
              <a:rPr lang="en-GB" sz="2000">
                <a:solidFill>
                  <a:srgbClr val="FFFFFF"/>
                </a:solidFill>
              </a:rPr>
              <a:t>(1/3)</a:t>
            </a:r>
            <a:endParaRPr sz="2400"/>
          </a:p>
        </p:txBody>
      </p:sp>
      <p:grpSp>
        <p:nvGrpSpPr>
          <p:cNvPr id="116" name="Google Shape;116;p6"/>
          <p:cNvGrpSpPr/>
          <p:nvPr/>
        </p:nvGrpSpPr>
        <p:grpSpPr>
          <a:xfrm>
            <a:off x="6491963" y="1008744"/>
            <a:ext cx="2520000" cy="3791160"/>
            <a:chOff x="6371464" y="912643"/>
            <a:chExt cx="2520000" cy="3791160"/>
          </a:xfrm>
        </p:grpSpPr>
        <p:pic>
          <p:nvPicPr>
            <p:cNvPr descr="ESA PolInSAR &amp; Biomass Workshop 🇫🇷 - Geoportal.tech" id="117" name="Google Shape;11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71464" y="912643"/>
              <a:ext cx="2520000" cy="72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71464" y="2277174"/>
              <a:ext cx="2520000" cy="876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71464" y="4059839"/>
              <a:ext cx="2520000" cy="643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71464" y="1700995"/>
              <a:ext cx="2520000" cy="508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371464" y="3216496"/>
              <a:ext cx="2520000" cy="7803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21451" y="3467619"/>
            <a:ext cx="1273576" cy="1281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/>
          <p:nvPr/>
        </p:nvSpPr>
        <p:spPr>
          <a:xfrm>
            <a:off x="135624" y="880864"/>
            <a:ext cx="5947462" cy="38679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Establishment of a</a:t>
            </a:r>
            <a:r>
              <a:rPr b="1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POLINSAR Reference Site Network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 sites representing range of biomes and application areas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Established sites of on-going SAR/PolSAR/Pol-InSAR research by CEOS agencies                                             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(CONAE, CSA, DLR, ESA, ISRO, JAXA)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to in-situ, Lidar and/or airborne SAR data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Seek synergy with ongoing CEOS &amp; GEO                        ground validation networks, e.g. GEO-TREES,               AFOLU/Biomass Harmonisation.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7"/>
          <p:cNvGrpSpPr/>
          <p:nvPr/>
        </p:nvGrpSpPr>
        <p:grpSpPr>
          <a:xfrm>
            <a:off x="6491963" y="1008744"/>
            <a:ext cx="2520000" cy="3791160"/>
            <a:chOff x="6371464" y="912643"/>
            <a:chExt cx="2520000" cy="3791160"/>
          </a:xfrm>
        </p:grpSpPr>
        <p:pic>
          <p:nvPicPr>
            <p:cNvPr descr="ESA PolInSAR &amp; Biomass Workshop 🇫🇷 - Geoportal.tech" id="129" name="Google Shape;129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71464" y="912643"/>
              <a:ext cx="2520000" cy="72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71464" y="2277174"/>
              <a:ext cx="2520000" cy="876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71464" y="4059839"/>
              <a:ext cx="2520000" cy="643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71464" y="1700995"/>
              <a:ext cx="2520000" cy="508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371464" y="3216496"/>
              <a:ext cx="2520000" cy="780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7"/>
          <p:cNvSpPr txBox="1"/>
          <p:nvPr>
            <p:ph type="title"/>
          </p:nvPr>
        </p:nvSpPr>
        <p:spPr>
          <a:xfrm>
            <a:off x="135623" y="194247"/>
            <a:ext cx="7171828" cy="437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POLINSAR recommendations to SIT </a:t>
            </a:r>
            <a:r>
              <a:rPr lang="en-GB" sz="2000">
                <a:solidFill>
                  <a:srgbClr val="FFFFFF"/>
                </a:solidFill>
              </a:rPr>
              <a:t>(2/3)</a:t>
            </a:r>
            <a:endParaRPr sz="2400"/>
          </a:p>
        </p:txBody>
      </p:sp>
      <p:sp>
        <p:nvSpPr>
          <p:cNvPr id="135" name="Google Shape;135;p7"/>
          <p:cNvSpPr txBox="1"/>
          <p:nvPr/>
        </p:nvSpPr>
        <p:spPr>
          <a:xfrm>
            <a:off x="135623" y="873116"/>
            <a:ext cx="6272350" cy="17943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2a.  </a:t>
            </a:r>
            <a:r>
              <a:rPr b="1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Dedicated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Polarimetric observations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 POLINSAR Reference Sites </a:t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Coordinated CEOS Agency effort under LSI-VC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time-series of QP data for PolSAR and Pol-InSAR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Multi-mission observations at multiple (</a:t>
            </a:r>
            <a:r>
              <a:rPr b="0" i="0" lang="en-GB" sz="15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5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5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5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GB" sz="15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frequencies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effort basis</a:t>
            </a:r>
            <a:endParaRPr/>
          </a:p>
          <a:p>
            <a:pPr indent="-165100" lvl="1" marL="80010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132037" y="3017273"/>
            <a:ext cx="6272350" cy="16051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2b.  </a:t>
            </a:r>
            <a:r>
              <a:rPr b="1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Long-term vision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2a, but with regional/global-scale focus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of Polarimetry in strategic background mission observation plans</a:t>
            </a:r>
            <a:endParaRPr/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8"/>
          <p:cNvGrpSpPr/>
          <p:nvPr/>
        </p:nvGrpSpPr>
        <p:grpSpPr>
          <a:xfrm>
            <a:off x="3731212" y="1008750"/>
            <a:ext cx="2643304" cy="3378754"/>
            <a:chOff x="3716732" y="882373"/>
            <a:chExt cx="2643304" cy="3378754"/>
          </a:xfrm>
        </p:grpSpPr>
        <p:pic>
          <p:nvPicPr>
            <p:cNvPr id="142" name="Google Shape;142;p8"/>
            <p:cNvPicPr preferRelativeResize="0"/>
            <p:nvPr/>
          </p:nvPicPr>
          <p:blipFill rotWithShape="1">
            <a:blip r:embed="rId3">
              <a:alphaModFix/>
            </a:blip>
            <a:srcRect b="0" l="0" r="0" t="5206"/>
            <a:stretch/>
          </p:blipFill>
          <p:spPr>
            <a:xfrm>
              <a:off x="4773555" y="1414577"/>
              <a:ext cx="1360769" cy="1452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8"/>
            <p:cNvPicPr preferRelativeResize="0"/>
            <p:nvPr/>
          </p:nvPicPr>
          <p:blipFill rotWithShape="1">
            <a:blip r:embed="rId4">
              <a:alphaModFix/>
            </a:blip>
            <a:srcRect b="0" l="0" r="0" t="2375"/>
            <a:stretch/>
          </p:blipFill>
          <p:spPr>
            <a:xfrm>
              <a:off x="3716732" y="2889865"/>
              <a:ext cx="2643304" cy="1371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55589" y="1729306"/>
              <a:ext cx="883729" cy="7209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8"/>
            <p:cNvSpPr txBox="1"/>
            <p:nvPr/>
          </p:nvSpPr>
          <p:spPr>
            <a:xfrm>
              <a:off x="4070602" y="882373"/>
              <a:ext cx="1939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CEOS-ARD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Polarimetric Radar</a:t>
              </a:r>
              <a:endParaRPr/>
            </a:p>
          </p:txBody>
        </p:sp>
      </p:grpSp>
      <p:grpSp>
        <p:nvGrpSpPr>
          <p:cNvPr id="146" name="Google Shape;146;p8"/>
          <p:cNvGrpSpPr/>
          <p:nvPr/>
        </p:nvGrpSpPr>
        <p:grpSpPr>
          <a:xfrm>
            <a:off x="6491963" y="1008744"/>
            <a:ext cx="2520000" cy="3791160"/>
            <a:chOff x="6371464" y="912643"/>
            <a:chExt cx="2520000" cy="3791160"/>
          </a:xfrm>
        </p:grpSpPr>
        <p:pic>
          <p:nvPicPr>
            <p:cNvPr descr="ESA PolInSAR &amp; Biomass Workshop 🇫🇷 - Geoportal.tech" id="147" name="Google Shape;14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71464" y="912643"/>
              <a:ext cx="2520000" cy="7205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371464" y="2277174"/>
              <a:ext cx="2520000" cy="876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371464" y="4059839"/>
              <a:ext cx="2520000" cy="643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371464" y="1700995"/>
              <a:ext cx="2520000" cy="508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371464" y="3216496"/>
              <a:ext cx="2520000" cy="7803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" name="Google Shape;152;p8"/>
          <p:cNvSpPr txBox="1"/>
          <p:nvPr>
            <p:ph type="title"/>
          </p:nvPr>
        </p:nvSpPr>
        <p:spPr>
          <a:xfrm>
            <a:off x="135623" y="194247"/>
            <a:ext cx="7171828" cy="4375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POLINSAR recommendations to SIT </a:t>
            </a:r>
            <a:r>
              <a:rPr lang="en-GB" sz="2000">
                <a:solidFill>
                  <a:srgbClr val="FFFFFF"/>
                </a:solidFill>
              </a:rPr>
              <a:t>(3/3)</a:t>
            </a:r>
            <a:endParaRPr sz="2400"/>
          </a:p>
        </p:txBody>
      </p:sp>
      <p:sp>
        <p:nvSpPr>
          <p:cNvPr id="153" name="Google Shape;153;p8"/>
          <p:cNvSpPr txBox="1"/>
          <p:nvPr/>
        </p:nvSpPr>
        <p:spPr>
          <a:xfrm>
            <a:off x="135623" y="880865"/>
            <a:ext cx="3920100" cy="30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</a:t>
            </a:r>
            <a:r>
              <a:rPr b="1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Simplified Data Access </a:t>
            </a:r>
            <a:r>
              <a:rPr b="1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R&amp;D</a:t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data repository for QP datasets      (on t</a:t>
            </a:r>
            <a:r>
              <a:rPr lang="en-GB">
                <a:solidFill>
                  <a:schemeClr val="dk1"/>
                </a:solidFill>
              </a:rPr>
              <a:t>he CEOS Analytics Lab)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access for R&amp;D groups (data sharing model similar to that for WGDisasters?)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en-GB">
                <a:solidFill>
                  <a:schemeClr val="dk1"/>
                </a:solidFill>
              </a:rPr>
              <a:t>Use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user-friendly product standards      (</a:t>
            </a:r>
            <a:r>
              <a:rPr lang="en-GB">
                <a:solidFill>
                  <a:schemeClr val="dk1"/>
                </a:solidFill>
              </a:rPr>
              <a:t>→ </a:t>
            </a:r>
            <a:r>
              <a:rPr b="0" i="0" lang="en-GB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CEOS-ARD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POLINSAR software tools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lang="en-GB">
                <a:solidFill>
                  <a:schemeClr val="dk1"/>
                </a:solidFill>
              </a:rPr>
              <a:t>Support f</a:t>
            </a: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urther development of open software tools for POLINSAR processing and analysis (ESA PolSARPro, SNAP)</a:t>
            </a:r>
            <a:endParaRPr/>
          </a:p>
          <a:p>
            <a:pPr indent="-2667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❖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 into the SEO CAL platform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aeca1bf3e_0_1"/>
          <p:cNvSpPr txBox="1"/>
          <p:nvPr>
            <p:ph type="title"/>
          </p:nvPr>
        </p:nvSpPr>
        <p:spPr>
          <a:xfrm>
            <a:off x="135623" y="194247"/>
            <a:ext cx="71718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2800">
                <a:solidFill>
                  <a:srgbClr val="FFFFFF"/>
                </a:solidFill>
              </a:rPr>
              <a:t>Suggested SIT-39 Actions</a:t>
            </a:r>
            <a:endParaRPr sz="2400"/>
          </a:p>
        </p:txBody>
      </p:sp>
      <p:grpSp>
        <p:nvGrpSpPr>
          <p:cNvPr id="159" name="Google Shape;159;g2caeca1bf3e_0_1"/>
          <p:cNvGrpSpPr/>
          <p:nvPr/>
        </p:nvGrpSpPr>
        <p:grpSpPr>
          <a:xfrm>
            <a:off x="4817858" y="899104"/>
            <a:ext cx="4176477" cy="3931976"/>
            <a:chOff x="4817858" y="899104"/>
            <a:chExt cx="4176477" cy="3931976"/>
          </a:xfrm>
        </p:grpSpPr>
        <p:grpSp>
          <p:nvGrpSpPr>
            <p:cNvPr id="160" name="Google Shape;160;g2caeca1bf3e_0_1"/>
            <p:cNvGrpSpPr/>
            <p:nvPr/>
          </p:nvGrpSpPr>
          <p:grpSpPr>
            <a:xfrm>
              <a:off x="8223672" y="1032217"/>
              <a:ext cx="768805" cy="737641"/>
              <a:chOff x="7970147" y="922668"/>
              <a:chExt cx="937795" cy="899782"/>
            </a:xfrm>
          </p:grpSpPr>
          <p:pic>
            <p:nvPicPr>
              <p:cNvPr id="161" name="Google Shape;161;g2caeca1bf3e_0_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116716" y="922668"/>
                <a:ext cx="644657" cy="5766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2" name="Google Shape;162;g2caeca1bf3e_0_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970147" y="1419639"/>
                <a:ext cx="937795" cy="4028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3" name="Google Shape;163;g2caeca1bf3e_0_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52780" y="1878817"/>
              <a:ext cx="1394326" cy="8696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g2caeca1bf3e_0_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46605" y="910959"/>
              <a:ext cx="867753" cy="980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g2caeca1bf3e_0_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883753" y="3765611"/>
              <a:ext cx="1110582" cy="1034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g2caeca1bf3e_0_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59494" y="2678132"/>
              <a:ext cx="1848518" cy="940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g2caeca1bf3e_0_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654266" y="3713979"/>
              <a:ext cx="984678" cy="111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g2caeca1bf3e_0_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405309" y="1991954"/>
              <a:ext cx="1070811" cy="787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g2caeca1bf3e_0_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5967920" y="899104"/>
              <a:ext cx="1001220" cy="1003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g2caeca1bf3e_0_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817858" y="4421536"/>
              <a:ext cx="1714004" cy="3775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g2caeca1bf3e_0_1"/>
          <p:cNvSpPr txBox="1"/>
          <p:nvPr/>
        </p:nvSpPr>
        <p:spPr>
          <a:xfrm>
            <a:off x="135625" y="822900"/>
            <a:ext cx="5586300" cy="1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460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CEOS Agencies:</a:t>
            </a:r>
            <a:endParaRPr/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❖"/>
            </a:pPr>
            <a:r>
              <a:rPr b="0" i="0" lang="en-GB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Support the LSI-VC POLINSAR initiative and recommendations</a:t>
            </a:r>
            <a:endParaRPr/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❖"/>
            </a:pPr>
            <a:r>
              <a:rPr lang="en-GB">
                <a:solidFill>
                  <a:srgbClr val="0070C0"/>
                </a:solidFill>
              </a:rPr>
              <a:t>Designate Agency Point of Contact for coordination with LSI-VC POLINSAR Team</a:t>
            </a:r>
            <a:endParaRPr>
              <a:solidFill>
                <a:srgbClr val="0070C0"/>
              </a:solidFill>
            </a:endParaRPr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❖"/>
            </a:pPr>
            <a:r>
              <a:rPr lang="en-GB">
                <a:solidFill>
                  <a:srgbClr val="0070C0"/>
                </a:solidFill>
              </a:rPr>
              <a:t>Task</a:t>
            </a:r>
            <a:r>
              <a:rPr b="0" i="0" lang="en-GB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QP observations </a:t>
            </a:r>
            <a:r>
              <a:rPr lang="en-GB">
                <a:solidFill>
                  <a:srgbClr val="0070C0"/>
                </a:solidFill>
              </a:rPr>
              <a:t>&amp;</a:t>
            </a:r>
            <a:r>
              <a:rPr b="0" i="0" lang="en-GB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>
                <a:solidFill>
                  <a:srgbClr val="0070C0"/>
                </a:solidFill>
              </a:rPr>
              <a:t>P</a:t>
            </a:r>
            <a:r>
              <a:rPr b="0" i="0" lang="en-GB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rovide archived data over POLINSAR Reference </a:t>
            </a:r>
            <a:r>
              <a:rPr lang="en-GB">
                <a:solidFill>
                  <a:srgbClr val="0070C0"/>
                </a:solidFill>
              </a:rPr>
              <a:t>S</a:t>
            </a:r>
            <a:r>
              <a:rPr b="0" i="0" lang="en-GB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ites </a:t>
            </a:r>
            <a:r>
              <a:rPr b="0" i="1" lang="en-GB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on a best-effort basis</a:t>
            </a:r>
            <a:endParaRPr/>
          </a:p>
        </p:txBody>
      </p:sp>
      <p:sp>
        <p:nvSpPr>
          <p:cNvPr id="172" name="Google Shape;172;g2caeca1bf3e_0_1"/>
          <p:cNvSpPr txBox="1"/>
          <p:nvPr/>
        </p:nvSpPr>
        <p:spPr>
          <a:xfrm>
            <a:off x="174347" y="2805304"/>
            <a:ext cx="6722700" cy="18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4605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en-GB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LSI-VC POLINSAR Team:</a:t>
            </a:r>
            <a:endParaRPr/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❖"/>
            </a:pPr>
            <a:r>
              <a:rPr b="0" i="0" lang="en-GB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Short-list suggested POLINSAR Reference Sites</a:t>
            </a:r>
            <a:endParaRPr/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❖"/>
            </a:pPr>
            <a:r>
              <a:rPr b="0" i="0" lang="en-GB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Coordinate multi-sensor QP observations with Agency PoCs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❖"/>
            </a:pPr>
            <a:r>
              <a:rPr b="0" i="0" lang="en-GB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POLINSAR repository &amp; populate with archived QP data 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❖"/>
            </a:pPr>
            <a:r>
              <a:rPr b="0" i="0" lang="en-GB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Interim reporting at 2025 ESA POLINSAR Workshop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