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25"/>
  </p:notesMasterIdLst>
  <p:sldIdLst>
    <p:sldId id="256" r:id="rId2"/>
    <p:sldId id="264" r:id="rId3"/>
    <p:sldId id="270" r:id="rId4"/>
    <p:sldId id="271" r:id="rId5"/>
    <p:sldId id="266" r:id="rId6"/>
    <p:sldId id="261" r:id="rId7"/>
    <p:sldId id="259" r:id="rId8"/>
    <p:sldId id="260" r:id="rId9"/>
    <p:sldId id="262" r:id="rId10"/>
    <p:sldId id="29175" r:id="rId11"/>
    <p:sldId id="29162" r:id="rId12"/>
    <p:sldId id="29167" r:id="rId13"/>
    <p:sldId id="29173" r:id="rId14"/>
    <p:sldId id="29161" r:id="rId15"/>
    <p:sldId id="272" r:id="rId16"/>
    <p:sldId id="273" r:id="rId17"/>
    <p:sldId id="29176" r:id="rId18"/>
    <p:sldId id="263" r:id="rId19"/>
    <p:sldId id="267" r:id="rId20"/>
    <p:sldId id="265" r:id="rId21"/>
    <p:sldId id="268" r:id="rId22"/>
    <p:sldId id="269" r:id="rId23"/>
    <p:sldId id="29174" r:id="rId24"/>
  </p:sldIdLst>
  <p:sldSz cx="12192000" cy="6858000"/>
  <p:notesSz cx="6858000" cy="9144000"/>
  <p:embeddedFontLst>
    <p:embeddedFont>
      <p:font typeface="Arial Rounded MT Bold" panose="020F0704030504030204" pitchFamily="34" charset="0"/>
      <p:regular r:id="rId26"/>
    </p:embeddedFont>
    <p:embeddedFont>
      <p:font typeface="Bahnschrift Light" panose="020B0502040204020203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Quire Sans" panose="020B0502040400020003" pitchFamily="34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BCBCB"/>
    <a:srgbClr val="A6A6A6"/>
    <a:srgbClr val="E7E7E7"/>
    <a:srgbClr val="010101"/>
    <a:srgbClr val="000032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1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75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1617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8884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2109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308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0626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8565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692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3629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6053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1876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523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3968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8850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4485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29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2270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7008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642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5063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6582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043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39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10-11 April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39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10-11 April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39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10-11 April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39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10-11 April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eumetsat.int/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8.png"/><Relationship Id="rId3" Type="http://schemas.openxmlformats.org/officeDocument/2006/relationships/image" Target="../media/image30.gif"/><Relationship Id="rId7" Type="http://schemas.openxmlformats.org/officeDocument/2006/relationships/image" Target="../media/image23.gif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openxmlformats.org/officeDocument/2006/relationships/image" Target="../media/image46.png"/><Relationship Id="rId5" Type="http://schemas.openxmlformats.org/officeDocument/2006/relationships/image" Target="../media/image32.png"/><Relationship Id="rId10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SIT-39</a:t>
            </a:r>
            <a:b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2024</a:t>
            </a:r>
            <a:b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Precipitation Virtual</a:t>
            </a:r>
            <a:b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Constellation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7222284" y="4648200"/>
            <a:ext cx="4832943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Chris Kidd, NASA/GSFC</a:t>
            </a: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Takuji</a:t>
            </a:r>
            <a:r>
              <a:rPr lang="en-US" sz="22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Kubota, JAXA</a:t>
            </a:r>
            <a:endParaRPr lang="en-US" sz="3200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Agenda Item 6.1</a:t>
            </a:r>
            <a:endParaRPr lang="en-US" sz="3200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lang="en-GB" sz="22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-39 2024, Tokyo, Japan</a:t>
            </a:r>
            <a:endParaRPr sz="2200" b="1" i="0" u="none" strike="noStrike" cap="none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10th - 11th April 2024</a:t>
            </a:r>
            <a:endParaRPr sz="2200" b="1" i="0" u="none" strike="noStrike" cap="none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818978" cy="779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GB" sz="4000" spc="-200" dirty="0"/>
              <a:t>EUMETSAT Passive Microwave Missions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E21444-ABDD-2FBB-5CEF-05EA9CCCB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219681"/>
              </p:ext>
            </p:extLst>
          </p:nvPr>
        </p:nvGraphicFramePr>
        <p:xfrm>
          <a:off x="4394644" y="1889479"/>
          <a:ext cx="7704664" cy="25527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62969">
                  <a:extLst>
                    <a:ext uri="{9D8B030D-6E8A-4147-A177-3AD203B41FA5}">
                      <a16:colId xmlns:a16="http://schemas.microsoft.com/office/drawing/2014/main" val="351218477"/>
                    </a:ext>
                  </a:extLst>
                </a:gridCol>
                <a:gridCol w="436113">
                  <a:extLst>
                    <a:ext uri="{9D8B030D-6E8A-4147-A177-3AD203B41FA5}">
                      <a16:colId xmlns:a16="http://schemas.microsoft.com/office/drawing/2014/main" val="2515751805"/>
                    </a:ext>
                  </a:extLst>
                </a:gridCol>
                <a:gridCol w="436113">
                  <a:extLst>
                    <a:ext uri="{9D8B030D-6E8A-4147-A177-3AD203B41FA5}">
                      <a16:colId xmlns:a16="http://schemas.microsoft.com/office/drawing/2014/main" val="2820150662"/>
                    </a:ext>
                  </a:extLst>
                </a:gridCol>
                <a:gridCol w="436113">
                  <a:extLst>
                    <a:ext uri="{9D8B030D-6E8A-4147-A177-3AD203B41FA5}">
                      <a16:colId xmlns:a16="http://schemas.microsoft.com/office/drawing/2014/main" val="1504990366"/>
                    </a:ext>
                  </a:extLst>
                </a:gridCol>
                <a:gridCol w="436113">
                  <a:extLst>
                    <a:ext uri="{9D8B030D-6E8A-4147-A177-3AD203B41FA5}">
                      <a16:colId xmlns:a16="http://schemas.microsoft.com/office/drawing/2014/main" val="1637282201"/>
                    </a:ext>
                  </a:extLst>
                </a:gridCol>
                <a:gridCol w="436113">
                  <a:extLst>
                    <a:ext uri="{9D8B030D-6E8A-4147-A177-3AD203B41FA5}">
                      <a16:colId xmlns:a16="http://schemas.microsoft.com/office/drawing/2014/main" val="1032944275"/>
                    </a:ext>
                  </a:extLst>
                </a:gridCol>
                <a:gridCol w="436113">
                  <a:extLst>
                    <a:ext uri="{9D8B030D-6E8A-4147-A177-3AD203B41FA5}">
                      <a16:colId xmlns:a16="http://schemas.microsoft.com/office/drawing/2014/main" val="2901375847"/>
                    </a:ext>
                  </a:extLst>
                </a:gridCol>
                <a:gridCol w="436113">
                  <a:extLst>
                    <a:ext uri="{9D8B030D-6E8A-4147-A177-3AD203B41FA5}">
                      <a16:colId xmlns:a16="http://schemas.microsoft.com/office/drawing/2014/main" val="2760529039"/>
                    </a:ext>
                  </a:extLst>
                </a:gridCol>
                <a:gridCol w="436113">
                  <a:extLst>
                    <a:ext uri="{9D8B030D-6E8A-4147-A177-3AD203B41FA5}">
                      <a16:colId xmlns:a16="http://schemas.microsoft.com/office/drawing/2014/main" val="2575726707"/>
                    </a:ext>
                  </a:extLst>
                </a:gridCol>
                <a:gridCol w="436113">
                  <a:extLst>
                    <a:ext uri="{9D8B030D-6E8A-4147-A177-3AD203B41FA5}">
                      <a16:colId xmlns:a16="http://schemas.microsoft.com/office/drawing/2014/main" val="2481014990"/>
                    </a:ext>
                  </a:extLst>
                </a:gridCol>
                <a:gridCol w="436113">
                  <a:extLst>
                    <a:ext uri="{9D8B030D-6E8A-4147-A177-3AD203B41FA5}">
                      <a16:colId xmlns:a16="http://schemas.microsoft.com/office/drawing/2014/main" val="819493320"/>
                    </a:ext>
                  </a:extLst>
                </a:gridCol>
                <a:gridCol w="436113">
                  <a:extLst>
                    <a:ext uri="{9D8B030D-6E8A-4147-A177-3AD203B41FA5}">
                      <a16:colId xmlns:a16="http://schemas.microsoft.com/office/drawing/2014/main" val="1816242871"/>
                    </a:ext>
                  </a:extLst>
                </a:gridCol>
                <a:gridCol w="436113">
                  <a:extLst>
                    <a:ext uri="{9D8B030D-6E8A-4147-A177-3AD203B41FA5}">
                      <a16:colId xmlns:a16="http://schemas.microsoft.com/office/drawing/2014/main" val="105454917"/>
                    </a:ext>
                  </a:extLst>
                </a:gridCol>
                <a:gridCol w="436113">
                  <a:extLst>
                    <a:ext uri="{9D8B030D-6E8A-4147-A177-3AD203B41FA5}">
                      <a16:colId xmlns:a16="http://schemas.microsoft.com/office/drawing/2014/main" val="2541948238"/>
                    </a:ext>
                  </a:extLst>
                </a:gridCol>
                <a:gridCol w="436113">
                  <a:extLst>
                    <a:ext uri="{9D8B030D-6E8A-4147-A177-3AD203B41FA5}">
                      <a16:colId xmlns:a16="http://schemas.microsoft.com/office/drawing/2014/main" val="372973138"/>
                    </a:ext>
                  </a:extLst>
                </a:gridCol>
                <a:gridCol w="436113">
                  <a:extLst>
                    <a:ext uri="{9D8B030D-6E8A-4147-A177-3AD203B41FA5}">
                      <a16:colId xmlns:a16="http://schemas.microsoft.com/office/drawing/2014/main" val="2608883214"/>
                    </a:ext>
                  </a:extLst>
                </a:gridCol>
              </a:tblGrid>
              <a:tr h="370362">
                <a:tc>
                  <a:txBody>
                    <a:bodyPr/>
                    <a:lstStyle/>
                    <a:p>
                      <a:pPr algn="ctr"/>
                      <a:endParaRPr lang="en-IE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1.4</a:t>
                      </a:r>
                    </a:p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GHz</a:t>
                      </a:r>
                      <a:endParaRPr lang="en-IE" sz="1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6.9</a:t>
                      </a:r>
                    </a:p>
                    <a:p>
                      <a:pPr marL="0" marR="0" lvl="0" indent="0" algn="ctr" defTabSz="1125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GHz</a:t>
                      </a:r>
                      <a:endParaRPr lang="en-IE" sz="1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10.7</a:t>
                      </a:r>
                    </a:p>
                    <a:p>
                      <a:pPr marL="0" marR="0" lvl="0" indent="0" algn="ctr" defTabSz="1125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GHz</a:t>
                      </a:r>
                      <a:endParaRPr lang="en-IE" sz="1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18.7</a:t>
                      </a:r>
                    </a:p>
                    <a:p>
                      <a:pPr marL="0" marR="0" lvl="0" indent="0" algn="ctr" defTabSz="1125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GHz</a:t>
                      </a:r>
                      <a:endParaRPr lang="en-IE" sz="1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23.8</a:t>
                      </a:r>
                    </a:p>
                    <a:p>
                      <a:pPr marL="0" marR="0" lvl="0" indent="0" algn="ctr" defTabSz="1125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GHz</a:t>
                      </a:r>
                      <a:endParaRPr lang="en-IE" sz="1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31.4 /</a:t>
                      </a:r>
                    </a:p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36.5</a:t>
                      </a:r>
                      <a:endParaRPr lang="en-IE" sz="1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50-57</a:t>
                      </a:r>
                    </a:p>
                    <a:p>
                      <a:pPr marL="0" marR="0" lvl="0" indent="0" algn="ctr" defTabSz="1125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GHz</a:t>
                      </a:r>
                      <a:endParaRPr lang="en-IE" sz="1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89</a:t>
                      </a:r>
                    </a:p>
                    <a:p>
                      <a:pPr marL="0" marR="0" lvl="0" indent="0" algn="ctr" defTabSz="1125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GHz</a:t>
                      </a:r>
                      <a:endParaRPr lang="en-IE" sz="1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118.7</a:t>
                      </a:r>
                    </a:p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GHz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157 /</a:t>
                      </a:r>
                    </a:p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165.5</a:t>
                      </a:r>
                      <a:endParaRPr lang="en-IE" sz="1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183.3</a:t>
                      </a:r>
                    </a:p>
                    <a:p>
                      <a:pPr marL="0" marR="0" lvl="0" indent="0" algn="ctr" defTabSz="1125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GHz</a:t>
                      </a:r>
                      <a:endParaRPr lang="en-IE" sz="1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229 / 243</a:t>
                      </a:r>
                      <a:endParaRPr lang="en-IE" sz="1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325</a:t>
                      </a:r>
                    </a:p>
                    <a:p>
                      <a:pPr marL="0" marR="0" lvl="0" indent="0" algn="ctr" defTabSz="1125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GHz</a:t>
                      </a:r>
                      <a:endParaRPr lang="en-IE" sz="1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448</a:t>
                      </a:r>
                    </a:p>
                    <a:p>
                      <a:pPr marL="0" marR="0" lvl="0" indent="0" algn="ctr" defTabSz="1125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GHz</a:t>
                      </a:r>
                      <a:endParaRPr lang="en-IE" sz="1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664</a:t>
                      </a:r>
                    </a:p>
                    <a:p>
                      <a:pPr marL="0" marR="0" lvl="0" indent="0" algn="ctr" defTabSz="1125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+mn-lt"/>
                          <a:cs typeface="Arial" panose="020B0604020202020204" pitchFamily="34" charset="0"/>
                        </a:rPr>
                        <a:t>GHz</a:t>
                      </a:r>
                      <a:endParaRPr lang="en-IE" sz="1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42875269"/>
                  </a:ext>
                </a:extLst>
              </a:tr>
              <a:tr h="284894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1CB62B"/>
                          </a:solidFill>
                        </a:rPr>
                        <a:t>MHS</a:t>
                      </a:r>
                      <a:endParaRPr lang="en-IE" sz="1400" b="1" dirty="0">
                        <a:solidFill>
                          <a:srgbClr val="1CB62B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1CB6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1CB6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solidFill>
                            <a:schemeClr val="bg1"/>
                          </a:solidFill>
                        </a:rPr>
                        <a:t>x2</a:t>
                      </a:r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1CB6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2567096"/>
                  </a:ext>
                </a:extLst>
              </a:tr>
              <a:tr h="284894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99C221"/>
                          </a:solidFill>
                        </a:rPr>
                        <a:t>AMSU-A</a:t>
                      </a:r>
                      <a:endParaRPr lang="en-IE" sz="1400" b="1" dirty="0">
                        <a:solidFill>
                          <a:srgbClr val="99C2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solidFill>
                            <a:schemeClr val="bg1"/>
                          </a:solidFill>
                        </a:rPr>
                        <a:t>x12</a:t>
                      </a:r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2961600"/>
                  </a:ext>
                </a:extLst>
              </a:tr>
              <a:tr h="327715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EPS-Sterna          </a:t>
                      </a:r>
                      <a:endParaRPr lang="en-IE" sz="1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solidFill>
                            <a:schemeClr val="bg1"/>
                          </a:solidFill>
                        </a:rPr>
                        <a:t>x8</a:t>
                      </a:r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solidFill>
                            <a:schemeClr val="bg1"/>
                          </a:solidFill>
                        </a:rPr>
                        <a:t>x5</a:t>
                      </a:r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solidFill>
                            <a:schemeClr val="bg1"/>
                          </a:solidFill>
                        </a:rPr>
                        <a:t>x4</a:t>
                      </a:r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957021"/>
                  </a:ext>
                </a:extLst>
              </a:tr>
              <a:tr h="284894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CC99"/>
                          </a:solidFill>
                        </a:rPr>
                        <a:t>MWS</a:t>
                      </a:r>
                      <a:endParaRPr lang="en-IE" sz="1400" b="1" dirty="0">
                        <a:solidFill>
                          <a:srgbClr val="00CC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solidFill>
                            <a:schemeClr val="bg1"/>
                          </a:solidFill>
                        </a:rPr>
                        <a:t>x14</a:t>
                      </a:r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solidFill>
                            <a:schemeClr val="bg1"/>
                          </a:solidFill>
                        </a:rPr>
                        <a:t>x5</a:t>
                      </a:r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4303139"/>
                  </a:ext>
                </a:extLst>
              </a:tr>
              <a:tr h="284894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ICI</a:t>
                      </a:r>
                      <a:endParaRPr lang="en-IE" sz="1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solidFill>
                            <a:schemeClr val="bg1"/>
                          </a:solidFill>
                        </a:rPr>
                        <a:t>x3</a:t>
                      </a:r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solidFill>
                            <a:schemeClr val="bg1"/>
                          </a:solidFill>
                        </a:rPr>
                        <a:t>x3</a:t>
                      </a:r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solidFill>
                            <a:schemeClr val="bg1"/>
                          </a:solidFill>
                        </a:rPr>
                        <a:t>x3</a:t>
                      </a:r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54047"/>
                  </a:ext>
                </a:extLst>
              </a:tr>
              <a:tr h="284894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MWI</a:t>
                      </a:r>
                      <a:endParaRPr lang="en-I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x4</a:t>
                      </a:r>
                      <a:endParaRPr lang="en-IE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x4</a:t>
                      </a:r>
                      <a:endParaRPr lang="en-IE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x5</a:t>
                      </a:r>
                      <a:endParaRPr lang="en-IE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4842679"/>
                  </a:ext>
                </a:extLst>
              </a:tr>
              <a:tr h="284894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CIMR</a:t>
                      </a:r>
                      <a:endParaRPr lang="en-IE" sz="1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884051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3663336-9F60-4B45-F07E-CFB76EB7D2CA}"/>
              </a:ext>
            </a:extLst>
          </p:cNvPr>
          <p:cNvSpPr txBox="1"/>
          <p:nvPr/>
        </p:nvSpPr>
        <p:spPr>
          <a:xfrm>
            <a:off x="548738" y="5482946"/>
            <a:ext cx="3538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800" dirty="0">
                <a:solidFill>
                  <a:srgbClr val="0070C0"/>
                </a:solidFill>
                <a:hlinkClick r:id="rId3"/>
              </a:rPr>
              <a:t>https://www.eumetsat.int/</a:t>
            </a:r>
            <a:endParaRPr lang="en-IE" sz="1800" dirty="0">
              <a:solidFill>
                <a:srgbClr val="0070C0"/>
              </a:solidFill>
            </a:endParaRPr>
          </a:p>
          <a:p>
            <a:pPr algn="ctr"/>
            <a:r>
              <a:rPr lang="en-IE" sz="1800" dirty="0">
                <a:solidFill>
                  <a:srgbClr val="0070C0"/>
                </a:solidFill>
              </a:rPr>
              <a:t>planned-launches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CF420-AF1E-C6A3-A633-F3BFF76C591D}"/>
              </a:ext>
            </a:extLst>
          </p:cNvPr>
          <p:cNvSpPr txBox="1"/>
          <p:nvPr/>
        </p:nvSpPr>
        <p:spPr>
          <a:xfrm>
            <a:off x="3206656" y="2604975"/>
            <a:ext cx="1092030" cy="178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GB" sz="1600" b="0" kern="100" spc="-100" dirty="0">
                <a:solidFill>
                  <a:srgbClr val="010101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EPS</a:t>
            </a:r>
          </a:p>
          <a:p>
            <a:pPr algn="r">
              <a:lnSpc>
                <a:spcPct val="95000"/>
              </a:lnSpc>
            </a:pPr>
            <a:endParaRPr lang="en-GB" sz="1600" b="0" kern="100" spc="-100" dirty="0">
              <a:solidFill>
                <a:srgbClr val="010101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 algn="r">
              <a:lnSpc>
                <a:spcPct val="95000"/>
              </a:lnSpc>
            </a:pPr>
            <a:endParaRPr lang="en-GB" sz="1600" b="0" kern="100" spc="-100" dirty="0">
              <a:solidFill>
                <a:srgbClr val="010101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 algn="r">
              <a:lnSpc>
                <a:spcPct val="95000"/>
              </a:lnSpc>
            </a:pPr>
            <a:endParaRPr lang="en-GB" sz="1600" b="0" kern="100" spc="-100" dirty="0">
              <a:solidFill>
                <a:srgbClr val="010101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 algn="r">
              <a:lnSpc>
                <a:spcPct val="95000"/>
              </a:lnSpc>
            </a:pPr>
            <a:r>
              <a:rPr lang="en-GB" sz="1600" b="0" kern="100" spc="-100" dirty="0">
                <a:solidFill>
                  <a:srgbClr val="010101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EPS-SG</a:t>
            </a:r>
          </a:p>
          <a:p>
            <a:pPr algn="r">
              <a:lnSpc>
                <a:spcPct val="95000"/>
              </a:lnSpc>
            </a:pPr>
            <a:endParaRPr lang="en-GB" sz="2000" b="0" kern="100" spc="-100" dirty="0">
              <a:solidFill>
                <a:srgbClr val="010101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 algn="r">
              <a:lnSpc>
                <a:spcPct val="95000"/>
              </a:lnSpc>
            </a:pPr>
            <a:r>
              <a:rPr lang="en-GB" sz="1600" b="0" kern="100" spc="-100" dirty="0">
                <a:solidFill>
                  <a:srgbClr val="010101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Copernicus</a:t>
            </a:r>
            <a:endParaRPr lang="en-IE" sz="1600" b="0" kern="100" spc="-100" dirty="0" err="1">
              <a:solidFill>
                <a:srgbClr val="010101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B8807B9-8DD8-497A-20BD-1F6AB1EF2F6D}"/>
              </a:ext>
            </a:extLst>
          </p:cNvPr>
          <p:cNvSpPr/>
          <p:nvPr/>
        </p:nvSpPr>
        <p:spPr bwMode="auto">
          <a:xfrm>
            <a:off x="233076" y="5137070"/>
            <a:ext cx="4092153" cy="1364557"/>
          </a:xfrm>
          <a:prstGeom prst="ellipse">
            <a:avLst/>
          </a:prstGeom>
          <a:noFill/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0172D-49A1-5538-A8E3-87B02D4CC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677" y="4598839"/>
            <a:ext cx="7048585" cy="2020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528435-029D-31A6-65AD-03B435418688}"/>
              </a:ext>
            </a:extLst>
          </p:cNvPr>
          <p:cNvSpPr txBox="1"/>
          <p:nvPr/>
        </p:nvSpPr>
        <p:spPr>
          <a:xfrm>
            <a:off x="140384" y="1056888"/>
            <a:ext cx="11958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0" kern="100" spc="-10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As follow-on of the  EUMETSAT Polar System (EPS) Programme, (with the MHS and </a:t>
            </a:r>
            <a:r>
              <a:rPr lang="en-IE" sz="1600" b="0" kern="100" spc="-10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AMSU</a:t>
            </a:r>
            <a:r>
              <a:rPr lang="en-GB" sz="1600" b="0" kern="100" spc="-10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-A), the EPS – Second Generation (SG) will include the </a:t>
            </a:r>
            <a:r>
              <a:rPr lang="en-GB" sz="1600" b="0" kern="100" spc="-100" dirty="0" err="1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MicroWave</a:t>
            </a:r>
            <a:r>
              <a:rPr lang="en-GB" sz="1600" b="0" kern="100" spc="-10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Sounder (MWS) and </a:t>
            </a:r>
            <a:r>
              <a:rPr lang="en-GB" sz="1600" b="0" kern="100" spc="-100" dirty="0" err="1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MicroWave</a:t>
            </a:r>
            <a:r>
              <a:rPr lang="en-GB" sz="1600" b="0" kern="100" spc="-10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Imager (MWI) and Ice Cloud Imager (ICI). </a:t>
            </a:r>
            <a:r>
              <a:rPr lang="en-IE" sz="1600" b="0" kern="100" spc="-10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MWS</a:t>
            </a:r>
            <a:r>
              <a:rPr lang="en-IE" sz="1600" kern="100" spc="-10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will be complemented by</a:t>
            </a:r>
            <a:r>
              <a:rPr lang="en-IE" sz="1600" b="0" kern="100" spc="-10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a constellation of small PMW sounders - EPS-Sterna </a:t>
            </a:r>
            <a:r>
              <a:rPr lang="en-IE" sz="1600" kern="100" spc="-10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(</a:t>
            </a:r>
            <a:r>
              <a:rPr lang="en-IE" sz="1600" b="0" kern="100" spc="-10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in its Phase B).</a:t>
            </a:r>
            <a:r>
              <a:rPr lang="en-GB" sz="1600" b="0" kern="100" spc="-10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Finally, the Copernicus Imaging Microwave Radiometer, CIMR, </a:t>
            </a:r>
            <a:r>
              <a:rPr lang="en-IE" sz="1600" b="0" kern="100" spc="-10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Level-2 global ocean and atmospheric products will be developed and operated at EUMETSAT. 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1F615B7D-8699-8633-8845-ACE4CC767CCA}"/>
              </a:ext>
            </a:extLst>
          </p:cNvPr>
          <p:cNvSpPr/>
          <p:nvPr/>
        </p:nvSpPr>
        <p:spPr bwMode="auto">
          <a:xfrm>
            <a:off x="4274139" y="2467719"/>
            <a:ext cx="89452" cy="578176"/>
          </a:xfrm>
          <a:prstGeom prst="leftBrac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F082C6FA-091B-A9F5-BB0F-29D76AEF0362}"/>
              </a:ext>
            </a:extLst>
          </p:cNvPr>
          <p:cNvSpPr/>
          <p:nvPr/>
        </p:nvSpPr>
        <p:spPr bwMode="auto">
          <a:xfrm>
            <a:off x="4271812" y="3294940"/>
            <a:ext cx="75473" cy="796542"/>
          </a:xfrm>
          <a:prstGeom prst="leftBrac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Picture 2" descr="EPS Sterna | EUMETSAT">
            <a:extLst>
              <a:ext uri="{FF2B5EF4-FFF2-40B4-BE49-F238E27FC236}">
                <a16:creationId xmlns:a16="http://schemas.microsoft.com/office/drawing/2014/main" id="{63B64408-C2D6-0079-B364-B9D37C96F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45" y="2103137"/>
            <a:ext cx="1098645" cy="109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0025D8-6EF8-8B6A-CE1C-FE1DA46D3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295" y="3244159"/>
            <a:ext cx="1679089" cy="904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C44DA-D750-A1B5-E85D-D71394135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358" y="2328366"/>
            <a:ext cx="1434946" cy="8510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80EC54-CD60-DA3C-51C1-A23136CB3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8709" y="4170995"/>
            <a:ext cx="1228827" cy="64633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FB13333-AE75-F420-3D57-CAA7AEF1D878}"/>
              </a:ext>
            </a:extLst>
          </p:cNvPr>
          <p:cNvSpPr/>
          <p:nvPr/>
        </p:nvSpPr>
        <p:spPr bwMode="auto">
          <a:xfrm>
            <a:off x="5438924" y="5229449"/>
            <a:ext cx="1541298" cy="1053656"/>
          </a:xfrm>
          <a:prstGeom prst="ellipse">
            <a:avLst/>
          </a:prstGeom>
          <a:noFill/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156C3C9-7FFD-1C90-981E-DEB6504C6235}"/>
              </a:ext>
            </a:extLst>
          </p:cNvPr>
          <p:cNvSpPr/>
          <p:nvPr/>
        </p:nvSpPr>
        <p:spPr bwMode="auto">
          <a:xfrm>
            <a:off x="6505724" y="4485556"/>
            <a:ext cx="1541298" cy="1053656"/>
          </a:xfrm>
          <a:prstGeom prst="ellipse">
            <a:avLst/>
          </a:prstGeom>
          <a:noFill/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589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GPM Applications - modelling</a:t>
            </a:r>
            <a:br>
              <a:rPr lang="en-GB" dirty="0"/>
            </a:b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88ED5-084B-A70C-18B5-FA67B45A8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742" y="4528615"/>
            <a:ext cx="1675441" cy="19305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E9AD7C-A641-82B9-E9BB-FD21C8AA1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54" y="4528615"/>
            <a:ext cx="1612156" cy="19305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EF7E11-FEF3-9D9B-0A1F-6A4A4A29734B}"/>
              </a:ext>
            </a:extLst>
          </p:cNvPr>
          <p:cNvSpPr/>
          <p:nvPr/>
        </p:nvSpPr>
        <p:spPr>
          <a:xfrm>
            <a:off x="3844183" y="3602736"/>
            <a:ext cx="399911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NASA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SPoRT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/ NWS WFOs: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Atmospheric river/ extremes nowcasting and forecasting  using L2 rain rate &amp; 1-hr accumulation IMERG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CA9A7-5A32-F521-6EE0-F6D97C8C18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36" b="69571"/>
          <a:stretch/>
        </p:blipFill>
        <p:spPr>
          <a:xfrm>
            <a:off x="4387882" y="1065018"/>
            <a:ext cx="3476989" cy="2427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D4EE07-2950-F3C4-8D74-C84B924E97AF}"/>
              </a:ext>
            </a:extLst>
          </p:cNvPr>
          <p:cNvSpPr txBox="1"/>
          <p:nvPr/>
        </p:nvSpPr>
        <p:spPr>
          <a:xfrm>
            <a:off x="2892737" y="1449240"/>
            <a:ext cx="16399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ECMWF: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Assimilation of GMI Tb in NWP for initializing model runs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C4C27F-FCF0-7928-83AA-53F2C2C00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953" y="2340042"/>
            <a:ext cx="3999117" cy="39991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E97B37-138A-7BBC-7ECC-C07653F59A6B}"/>
              </a:ext>
            </a:extLst>
          </p:cNvPr>
          <p:cNvSpPr txBox="1"/>
          <p:nvPr/>
        </p:nvSpPr>
        <p:spPr>
          <a:xfrm>
            <a:off x="8341460" y="1053079"/>
            <a:ext cx="358240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NRL and NHC: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GPM observed rainfall rate helps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reveal TC internal structure, including convective bands, shear patterns, eyewall formation, and eyewall replacement cycles.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8A6CEE-CFB5-F653-5542-5C15932348B5}"/>
              </a:ext>
            </a:extLst>
          </p:cNvPr>
          <p:cNvSpPr txBox="1"/>
          <p:nvPr/>
        </p:nvSpPr>
        <p:spPr>
          <a:xfrm>
            <a:off x="-130991" y="5841300"/>
            <a:ext cx="3422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NASA GMAO: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Data assimilation in NASA GEOS model (Kim et al. 2020) using GMI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1F1134-084C-1C10-CEA2-336D849399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954" y="1053079"/>
            <a:ext cx="2094278" cy="47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67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GPM Applications - hazards</a:t>
            </a:r>
            <a:br>
              <a:rPr lang="en-GB" dirty="0"/>
            </a:b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F783F5-BE70-B84C-55A0-CEACE0200E4A}"/>
              </a:ext>
            </a:extLst>
          </p:cNvPr>
          <p:cNvSpPr txBox="1"/>
          <p:nvPr/>
        </p:nvSpPr>
        <p:spPr>
          <a:xfrm>
            <a:off x="6362387" y="1608817"/>
            <a:ext cx="1015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Observations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29972-729B-5003-29AD-898C30269042}"/>
              </a:ext>
            </a:extLst>
          </p:cNvPr>
          <p:cNvSpPr txBox="1"/>
          <p:nvPr/>
        </p:nvSpPr>
        <p:spPr>
          <a:xfrm>
            <a:off x="23308" y="4240554"/>
            <a:ext cx="174834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NASA GISS: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Climate model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parameterization development and model validation using IMERG Final.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Courtesy of Greg Elsaesser (NASA GISS)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06F20-2727-0C4B-45F5-3D8438EAF1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50" y="4004485"/>
            <a:ext cx="3657241" cy="2429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9E60F4-82D3-8D36-C762-280D1AAC608D}"/>
              </a:ext>
            </a:extLst>
          </p:cNvPr>
          <p:cNvSpPr txBox="1"/>
          <p:nvPr/>
        </p:nvSpPr>
        <p:spPr>
          <a:xfrm>
            <a:off x="-54583" y="1468520"/>
            <a:ext cx="21588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ERCC: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7-day accumulation IMERG real-time (Early, Late) for disaster monitoring and response.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37209-5302-46B8-90F9-FE5068566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144" y="1043793"/>
            <a:ext cx="4224868" cy="2692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7319E6-EDD8-7B9A-AF06-426B035B34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385"/>
          <a:stretch/>
        </p:blipFill>
        <p:spPr>
          <a:xfrm>
            <a:off x="7695253" y="1032686"/>
            <a:ext cx="3807044" cy="2317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831B83-9A80-0E1C-7872-6508AB6CFEA4}"/>
              </a:ext>
            </a:extLst>
          </p:cNvPr>
          <p:cNvSpPr txBox="1"/>
          <p:nvPr/>
        </p:nvSpPr>
        <p:spPr>
          <a:xfrm>
            <a:off x="7308336" y="3428398"/>
            <a:ext cx="4580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Global Flood Monitoring System: IMERG Real-Time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29038-6D20-D855-0403-9094BCC22DC8}"/>
              </a:ext>
            </a:extLst>
          </p:cNvPr>
          <p:cNvSpPr txBox="1"/>
          <p:nvPr/>
        </p:nvSpPr>
        <p:spPr>
          <a:xfrm>
            <a:off x="6172969" y="4045969"/>
            <a:ext cx="5716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Calibri" panose="020F0502020204030204" pitchFamily="34" charset="0"/>
              </a:rPr>
              <a:t>Hawaii US Drought Monitor Report: using IMERG accumulations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6D1F2D-A7D5-A1A8-A3D8-37C63D4FE4F7}"/>
              </a:ext>
            </a:extLst>
          </p:cNvPr>
          <p:cNvGrpSpPr/>
          <p:nvPr/>
        </p:nvGrpSpPr>
        <p:grpSpPr>
          <a:xfrm>
            <a:off x="6089743" y="4353746"/>
            <a:ext cx="5882695" cy="2081013"/>
            <a:chOff x="5426765" y="1446532"/>
            <a:chExt cx="5882695" cy="20810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2D578A-34A0-F0CB-FA5D-C343E5CB33FE}"/>
                </a:ext>
              </a:extLst>
            </p:cNvPr>
            <p:cNvSpPr/>
            <p:nvPr/>
          </p:nvSpPr>
          <p:spPr>
            <a:xfrm>
              <a:off x="5426765" y="1546919"/>
              <a:ext cx="2951921" cy="198062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63CA823-27AD-15BE-72ED-FBCE2F478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2265" y="1643006"/>
              <a:ext cx="2806251" cy="179600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C3F5650-3853-CF8C-4C42-A745F5551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8400" y="1610207"/>
              <a:ext cx="2801060" cy="19092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84E8B2-403A-2CA4-E26F-E354B4588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00" t="13669" r="66724" b="79583"/>
            <a:stretch/>
          </p:blipFill>
          <p:spPr>
            <a:xfrm>
              <a:off x="8591118" y="1446532"/>
              <a:ext cx="2635623" cy="362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7213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GPM Applications - agriculture</a:t>
            </a:r>
            <a:br>
              <a:rPr lang="en-GB" dirty="0"/>
            </a:br>
            <a:endParaRPr dirty="0"/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D378AF5-F5BB-C89D-969C-08892C7C0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09" y="1067058"/>
            <a:ext cx="4114194" cy="2256400"/>
          </a:xfrm>
          <a:prstGeom prst="rect">
            <a:avLst/>
          </a:prstGeom>
          <a:effectLst>
            <a:outerShdw blurRad="292100" dist="762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8A4BCE-1D6D-83AC-62FF-8C2B3901AFC8}"/>
              </a:ext>
            </a:extLst>
          </p:cNvPr>
          <p:cNvSpPr txBox="1"/>
          <p:nvPr/>
        </p:nvSpPr>
        <p:spPr>
          <a:xfrm>
            <a:off x="256049" y="3323458"/>
            <a:ext cx="49059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Cloud-based risk management platform: using IMERG Late accumulations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537E5-CF4D-6E1D-62C0-26191B185446}"/>
              </a:ext>
            </a:extLst>
          </p:cNvPr>
          <p:cNvSpPr txBox="1"/>
          <p:nvPr/>
        </p:nvSpPr>
        <p:spPr>
          <a:xfrm>
            <a:off x="9698780" y="1347906"/>
            <a:ext cx="2331435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Insurance/ MiCRO: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Define extreme precipitation thresholds using IMERG (Early, Late, Final) for index-based insurance products and trigger policy payouts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A4F103-4AEE-37DA-1B84-78181964907D}"/>
              </a:ext>
            </a:extLst>
          </p:cNvPr>
          <p:cNvSpPr txBox="1"/>
          <p:nvPr/>
        </p:nvSpPr>
        <p:spPr>
          <a:xfrm>
            <a:off x="6563486" y="4178178"/>
            <a:ext cx="17253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USDA FAS: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Integration of IMERG (Early, Late) for validation to estimate growing season onset, crop productivity and other variables.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555663-41F4-4B93-DC72-6530B9FD47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28" y="3563523"/>
            <a:ext cx="3675987" cy="28405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6C12B0-C50A-ED39-100B-EB90B5FBF124}"/>
              </a:ext>
            </a:extLst>
          </p:cNvPr>
          <p:cNvSpPr txBox="1"/>
          <p:nvPr/>
        </p:nvSpPr>
        <p:spPr>
          <a:xfrm>
            <a:off x="107952" y="4119643"/>
            <a:ext cx="1572584" cy="2225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UW/PANI: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Combines IMERG, weather model, GIS, and personalized farm data to generate irrigation advisories via cellphones.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35C21D-3EA0-F2B3-2C03-DD35CDBFC818}"/>
              </a:ext>
            </a:extLst>
          </p:cNvPr>
          <p:cNvGrpSpPr/>
          <p:nvPr/>
        </p:nvGrpSpPr>
        <p:grpSpPr>
          <a:xfrm>
            <a:off x="1723752" y="3883159"/>
            <a:ext cx="4481316" cy="2621364"/>
            <a:chOff x="-2337328" y="857849"/>
            <a:chExt cx="8437514" cy="51618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0F4BE4-FDE9-75AC-C0DE-30F3AA98D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337328" y="857849"/>
              <a:ext cx="8437514" cy="5161863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6138D0-0306-CB40-2F54-CB5CAC8B3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54817" y="1078431"/>
              <a:ext cx="919453" cy="9570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41686D-24CA-ABE0-9221-CA437DCF93FF}"/>
                </a:ext>
              </a:extLst>
            </p:cNvPr>
            <p:cNvSpPr txBox="1"/>
            <p:nvPr/>
          </p:nvSpPr>
          <p:spPr>
            <a:xfrm>
              <a:off x="-154817" y="1607804"/>
              <a:ext cx="1000821" cy="518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GPM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70EE811-4462-04A5-B7AE-81EFBF370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5202" y="1133786"/>
            <a:ext cx="4063578" cy="2295214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452367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7" y="175939"/>
            <a:ext cx="10504923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 spc="-160" dirty="0"/>
              <a:t>GPM Communications &amp; Outreach </a:t>
            </a:r>
            <a:br>
              <a:rPr lang="en-US" sz="4400" spc="-160" dirty="0"/>
            </a:br>
            <a:endParaRPr spc="-160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57E9694-8FE0-B874-93C4-10BE2BD549B2}"/>
              </a:ext>
            </a:extLst>
          </p:cNvPr>
          <p:cNvSpPr txBox="1">
            <a:spLocks/>
          </p:cNvSpPr>
          <p:nvPr/>
        </p:nvSpPr>
        <p:spPr>
          <a:xfrm>
            <a:off x="212437" y="1112192"/>
            <a:ext cx="11600871" cy="54322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Active presence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web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social media, publications, events and conferences, visualizations, print/online materials, stakeholder and community engagement and innovative data access tools: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Reaching 7 million people through online activities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with &gt;64k page-views/month (GPM main page), 130k page-views/month (Education page), and 20k page-views/month (Data Access)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Facebook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NASAAtmosphere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&gt;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480k followers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on “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(formerly Twitter)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NASAAtmosphere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&gt;430k followers </a:t>
            </a:r>
            <a:r>
              <a:rPr lang="en-US" sz="2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(as of March, 2024)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50 lesson plans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(K-12)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GPM Mentorship Program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three consecutive years (2022, 2023, 2024):</a:t>
            </a:r>
          </a:p>
          <a:p>
            <a:pPr marL="54000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Over 300 participants across 69 countries</a:t>
            </a:r>
          </a:p>
          <a:p>
            <a:pPr marL="54000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26 hours of recorded lectures and presentations</a:t>
            </a:r>
          </a:p>
          <a:p>
            <a:pPr marL="54000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39 facilitated capstone projects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highlighting use of GPM data (for just years ‘22 and ‘23)</a:t>
            </a:r>
          </a:p>
          <a:p>
            <a:pPr marL="342000" indent="-342000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 Workshops engaging hydrologists, engineers and planners, meteorological, supply chain, data driven agriculture, and hydrological communities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Leveraging conferences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 as AGU and NASA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TROPICS communities</a:t>
            </a:r>
          </a:p>
          <a:p>
            <a:pPr marL="342000" indent="-342000"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Conference sessions devoted to precipitation (AGU,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JpGU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EGU, AOGS, IGARSS,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9851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Revised Terms of Reference</a:t>
            </a:r>
            <a:endParaRPr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E193CC1-969D-12BF-5C1F-52958B226062}"/>
              </a:ext>
            </a:extLst>
          </p:cNvPr>
          <p:cNvSpPr txBox="1">
            <a:spLocks/>
          </p:cNvSpPr>
          <p:nvPr/>
        </p:nvSpPr>
        <p:spPr>
          <a:xfrm>
            <a:off x="417250" y="1260000"/>
            <a:ext cx="11431039" cy="4942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Font typeface="Montserrat"/>
              <a:buNone/>
            </a:pP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original P-VC Terms of Reference were written in 2013.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Font typeface="Montserrat"/>
              <a:buNone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Main goals of the P-VC remain the same:</a:t>
            </a: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revisions primarily relate to updating the available precipitation-capable missions and the associated 3- and 5-year horizon goals.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Font typeface="Montserrat"/>
              <a:buNone/>
            </a:pP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addition, representation of agencies/</a:t>
            </a:r>
            <a:r>
              <a:rPr lang="en-US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organisations</a:t>
            </a: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has been updated: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Font typeface="Montserrat"/>
              <a:buNone/>
            </a:pP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welcome:</a:t>
            </a:r>
          </a:p>
          <a:p>
            <a:pPr marL="756000" indent="-45720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Adrien Deschamps (CNES)</a:t>
            </a:r>
          </a:p>
          <a:p>
            <a:pPr marL="756000" indent="-45720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Thorsten Fehr (ESA)</a:t>
            </a:r>
          </a:p>
          <a:p>
            <a:pPr marL="756000" indent="-45720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26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Vinia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Mattioli (EUMETSAT), and</a:t>
            </a:r>
          </a:p>
          <a:p>
            <a:pPr marL="756000" indent="-45720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Neerja Sharma (ISRO)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Font typeface="Montserrat"/>
              <a:buNone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900"/>
              </a:spcAft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Font typeface="Montserrat"/>
              <a:buNone/>
            </a:pP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391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Discussion/comments?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3716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163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263134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pc="-80" dirty="0"/>
              <a:t>ARD for Precipitation - thoughts</a:t>
            </a:r>
            <a:endParaRPr spc="-8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768086-8A3E-C460-DD35-A777CD8118EB}"/>
              </a:ext>
            </a:extLst>
          </p:cNvPr>
          <p:cNvSpPr txBox="1"/>
          <p:nvPr/>
        </p:nvSpPr>
        <p:spPr>
          <a:xfrm>
            <a:off x="263134" y="1174499"/>
            <a:ext cx="11591409" cy="26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 it needed? </a:t>
            </a:r>
            <a:r>
              <a:rPr lang="en-US" sz="2800" i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 we re-inventing the wheel?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Exchange of meteorological data has a long (and necessary) history.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Development of satellite systems for meteorology enhanced this exchange.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Current “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satellite precipitation products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 are largely in standard formats overseen by agencies/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organisations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primarily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netcdf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HDF, 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some in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grib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or BUFR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– all designed to be analysis-ready and inter-operable.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5DBD34-4C7C-C831-5A69-D24774479D0C}"/>
              </a:ext>
            </a:extLst>
          </p:cNvPr>
          <p:cNvSpPr txBox="1"/>
          <p:nvPr/>
        </p:nvSpPr>
        <p:spPr>
          <a:xfrm>
            <a:off x="263134" y="3956829"/>
            <a:ext cx="1121561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Precipitation users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utilise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different data levels: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 1, A/B/C – brightness temperatures (Ta, Tb, calibrated Tb)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 2 A/(B) – instantaneous precipitation retrievals at full resolution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 3 A/(B) – multi-satellite, multi-sensor, gridded precipitation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Which level to start at?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25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Precipitation-capable missions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993DB7-FEEC-7746-42E2-CCFBCC7605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6888" y="1088636"/>
            <a:ext cx="9546812" cy="537008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15CAB9-C83E-4049-48DA-0D3BC971F296}"/>
              </a:ext>
            </a:extLst>
          </p:cNvPr>
          <p:cNvCxnSpPr>
            <a:cxnSpLocks/>
          </p:cNvCxnSpPr>
          <p:nvPr/>
        </p:nvCxnSpPr>
        <p:spPr>
          <a:xfrm>
            <a:off x="11168743" y="1088636"/>
            <a:ext cx="0" cy="5370082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7A202D2-4AA4-6F6E-AA79-C5A61DB3EB9F}"/>
              </a:ext>
            </a:extLst>
          </p:cNvPr>
          <p:cNvSpPr txBox="1"/>
          <p:nvPr/>
        </p:nvSpPr>
        <p:spPr>
          <a:xfrm>
            <a:off x="3474407" y="3979651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Nimbus-7</a:t>
            </a:r>
            <a:endParaRPr lang="en-GB" sz="1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42C08-8311-8831-F1F2-76D7B7E1D685}"/>
              </a:ext>
            </a:extLst>
          </p:cNvPr>
          <p:cNvSpPr txBox="1"/>
          <p:nvPr/>
        </p:nvSpPr>
        <p:spPr>
          <a:xfrm>
            <a:off x="1992058" y="3800891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1978</a:t>
            </a:r>
            <a:endParaRPr lang="en-GB" sz="1400" b="1" dirty="0"/>
          </a:p>
        </p:txBody>
      </p:sp>
      <p:pic>
        <p:nvPicPr>
          <p:cNvPr id="6" name="Picture 51" descr="19flags">
            <a:extLst>
              <a:ext uri="{FF2B5EF4-FFF2-40B4-BE49-F238E27FC236}">
                <a16:creationId xmlns:a16="http://schemas.microsoft.com/office/drawing/2014/main" id="{6575A589-F58A-A207-BA40-6A65C4B6E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4629" y="4038361"/>
            <a:ext cx="257722" cy="15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C65F2-D4A9-6B49-63B8-1215158C6E53}"/>
              </a:ext>
            </a:extLst>
          </p:cNvPr>
          <p:cNvSpPr/>
          <p:nvPr/>
        </p:nvSpPr>
        <p:spPr>
          <a:xfrm>
            <a:off x="1203649" y="1478220"/>
            <a:ext cx="2873827" cy="2059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5B7996-9FC4-0F4B-6187-C9E881DD7D67}"/>
              </a:ext>
            </a:extLst>
          </p:cNvPr>
          <p:cNvSpPr txBox="1"/>
          <p:nvPr/>
        </p:nvSpPr>
        <p:spPr>
          <a:xfrm>
            <a:off x="77896" y="1450841"/>
            <a:ext cx="4791652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TRMM and GPM are the only missions dedicated to precipitation</a:t>
            </a:r>
          </a:p>
          <a:p>
            <a:pPr>
              <a:lnSpc>
                <a:spcPct val="90000"/>
              </a:lnSpc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Users have become very adept at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utilising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other data sources</a:t>
            </a:r>
          </a:p>
          <a:p>
            <a:pPr>
              <a:lnSpc>
                <a:spcPct val="90000"/>
              </a:lnSpc>
            </a:pP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(these are just the ‘core’ missions)</a:t>
            </a:r>
            <a:endParaRPr lang="en-GB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0F424-20E9-75B5-0C7F-1F91C1E0EBFD}"/>
              </a:ext>
            </a:extLst>
          </p:cNvPr>
          <p:cNvSpPr/>
          <p:nvPr/>
        </p:nvSpPr>
        <p:spPr>
          <a:xfrm>
            <a:off x="2014629" y="5271795"/>
            <a:ext cx="2873827" cy="1197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83BA2E-DCAA-BA4F-B94B-11C4B4FBF082}"/>
              </a:ext>
            </a:extLst>
          </p:cNvPr>
          <p:cNvSpPr txBox="1"/>
          <p:nvPr/>
        </p:nvSpPr>
        <p:spPr>
          <a:xfrm>
            <a:off x="77895" y="4435409"/>
            <a:ext cx="563710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ESMR-5 1972;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ESMR-6 1975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Working across many years of different satellite observations to provide consistent data records for climate studies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851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Outline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2A2D4-714F-5058-06EA-39C994793269}"/>
              </a:ext>
            </a:extLst>
          </p:cNvPr>
          <p:cNvSpPr txBox="1"/>
          <p:nvPr/>
        </p:nvSpPr>
        <p:spPr>
          <a:xfrm>
            <a:off x="544286" y="1502228"/>
            <a:ext cx="6840334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P-VC Terms of Reference (revised)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CEOS ARD for Precipitation: thoughts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85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658616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Multi-satellite / multi-sensor data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74F4A8-D4C8-7723-D685-34B75F73ED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r="12500"/>
          <a:stretch/>
        </p:blipFill>
        <p:spPr>
          <a:xfrm>
            <a:off x="511629" y="1121236"/>
            <a:ext cx="7271657" cy="535180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EE1E7B-DA67-BF95-AB1B-B833432D2708}"/>
              </a:ext>
            </a:extLst>
          </p:cNvPr>
          <p:cNvCxnSpPr>
            <a:cxnSpLocks/>
          </p:cNvCxnSpPr>
          <p:nvPr/>
        </p:nvCxnSpPr>
        <p:spPr>
          <a:xfrm>
            <a:off x="641097" y="4941310"/>
            <a:ext cx="51938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B5B7587-17D9-2F35-0D7F-286E76DB9517}"/>
              </a:ext>
            </a:extLst>
          </p:cNvPr>
          <p:cNvSpPr txBox="1"/>
          <p:nvPr/>
        </p:nvSpPr>
        <p:spPr>
          <a:xfrm>
            <a:off x="8120743" y="1196426"/>
            <a:ext cx="383512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Satellite estimates of precipitation encompass a wide range of frequencies together with auxiliary data.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Retrieval of precipitation from satellite observations is complex since the range of precipitation properties and characteristics is large (cloud, rainfall, snowfall, hail).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Requires a multi-spectral, multi-satellite, multi-sensor approach</a:t>
            </a:r>
          </a:p>
        </p:txBody>
      </p:sp>
    </p:spTree>
    <p:extLst>
      <p:ext uri="{BB962C8B-B14F-4D97-AF65-F5344CB8AC3E}">
        <p14:creationId xmlns:p14="http://schemas.microsoft.com/office/powerpoint/2010/main" val="1378930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Mature Processing Systems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95CE4E-890C-4EBC-BE8D-82C6B96804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23" r="2675" b="3721"/>
          <a:stretch/>
        </p:blipFill>
        <p:spPr>
          <a:xfrm>
            <a:off x="563526" y="1116418"/>
            <a:ext cx="11259879" cy="5418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0D1608-EE11-D087-022C-D9C60CD57F9D}"/>
              </a:ext>
            </a:extLst>
          </p:cNvPr>
          <p:cNvSpPr txBox="1"/>
          <p:nvPr/>
        </p:nvSpPr>
        <p:spPr>
          <a:xfrm rot="16200000">
            <a:off x="-709895" y="3345620"/>
            <a:ext cx="241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GPM constellation</a:t>
            </a:r>
            <a:endParaRPr lang="en-GB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885F4-61DD-181C-12CC-4DF69893C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028" y="1398324"/>
            <a:ext cx="2632481" cy="1716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4C4818-7088-C8C3-F66C-72BBA58F0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561" y="104578"/>
            <a:ext cx="1079301" cy="90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4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pc="-50" dirty="0"/>
              <a:t>Data already used by many users</a:t>
            </a:r>
            <a:endParaRPr spc="-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05A6BA-20F7-88CD-1E13-0EA68E5253F0}"/>
              </a:ext>
            </a:extLst>
          </p:cNvPr>
          <p:cNvSpPr/>
          <p:nvPr/>
        </p:nvSpPr>
        <p:spPr>
          <a:xfrm>
            <a:off x="6130165" y="1775910"/>
            <a:ext cx="2657068" cy="186378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066FD-A5F1-F513-8984-02FBE5CA351B}"/>
              </a:ext>
            </a:extLst>
          </p:cNvPr>
          <p:cNvSpPr txBox="1"/>
          <p:nvPr/>
        </p:nvSpPr>
        <p:spPr>
          <a:xfrm>
            <a:off x="1149247" y="1602657"/>
            <a:ext cx="45592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FFD65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NWP; TC monitoring; S2S &amp; climate modeling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252FE2-7646-BC2E-144B-A9DB77E951DC}"/>
              </a:ext>
            </a:extLst>
          </p:cNvPr>
          <p:cNvSpPr txBox="1"/>
          <p:nvPr/>
        </p:nvSpPr>
        <p:spPr>
          <a:xfrm>
            <a:off x="6302569" y="1327401"/>
            <a:ext cx="484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Hawaii US Drought Monitor Report: using IMERG accumulations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65522FDC-D18D-4678-FD96-2B9502EF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914" y="1904752"/>
            <a:ext cx="2605570" cy="1667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DDADB9-3082-198F-4B39-7C33573CF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290" y="1810891"/>
            <a:ext cx="2635623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C3D5DC-7BFB-06C8-EDA0-33A79653A3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" t="13669" r="66724" b="79583"/>
          <a:stretch/>
        </p:blipFill>
        <p:spPr>
          <a:xfrm>
            <a:off x="8905290" y="1648488"/>
            <a:ext cx="2635623" cy="362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8E3C87-E0F4-8A0F-3366-EE41A83603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426" y="4479781"/>
            <a:ext cx="1587135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B7ED07-30C6-9465-BD53-B6034AEC3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318" y="4485944"/>
            <a:ext cx="1527186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C6F7D3-5A28-444C-0425-144137496CF0}"/>
              </a:ext>
            </a:extLst>
          </p:cNvPr>
          <p:cNvSpPr/>
          <p:nvPr/>
        </p:nvSpPr>
        <p:spPr>
          <a:xfrm>
            <a:off x="5273815" y="3728806"/>
            <a:ext cx="37948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Atmospheric river/extremes nowcasting and forecasting:  using L2 rain rate and 1-hr accumulation of IMERG, NASA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SPoRT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 NWS WFOs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73E344-B1F1-7154-2914-058DDA8813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36" b="67452"/>
          <a:stretch/>
        </p:blipFill>
        <p:spPr>
          <a:xfrm>
            <a:off x="9059442" y="4433376"/>
            <a:ext cx="2717933" cy="20418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8AFEC5-6B42-D371-2F2E-D1F8622ECC41}"/>
              </a:ext>
            </a:extLst>
          </p:cNvPr>
          <p:cNvSpPr txBox="1"/>
          <p:nvPr/>
        </p:nvSpPr>
        <p:spPr>
          <a:xfrm>
            <a:off x="8868719" y="3828671"/>
            <a:ext cx="31582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Assimilation of GMI Tbs in NWP for initializing model runs at ECMWF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9051E1E-BF81-799F-68FD-FB0FAE34F3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43" y="2095195"/>
            <a:ext cx="914400" cy="91440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E5666EC5-3D7A-A982-9F7B-0C312B1DED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08" y="4673133"/>
            <a:ext cx="916025" cy="9144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7C7F7C6-7FF6-A058-72A0-0525993A5F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4" y="3788448"/>
            <a:ext cx="916025" cy="914400"/>
          </a:xfrm>
          <a:prstGeom prst="rect">
            <a:avLst/>
          </a:prstGeom>
        </p:spPr>
      </p:pic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A49C80F3-09F9-CC1D-F8F8-7E0F9DA945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0" y="2937961"/>
            <a:ext cx="914400" cy="9144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B72EBF-B3F4-F9DD-FCF6-60630F3DA9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21" y="5533667"/>
            <a:ext cx="914400" cy="9144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1AAB2E0-C10E-8523-AC93-1C6376E34A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4" y="1287013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1888D7-4F68-842C-822B-A9B0BD816076}"/>
              </a:ext>
            </a:extLst>
          </p:cNvPr>
          <p:cNvSpPr txBox="1"/>
          <p:nvPr/>
        </p:nvSpPr>
        <p:spPr>
          <a:xfrm>
            <a:off x="1924377" y="2310716"/>
            <a:ext cx="4087731" cy="512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D65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Landslide </a:t>
            </a: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FFD65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nowcasting; Flood estimation; Reinsurance</a:t>
            </a:r>
            <a:r>
              <a:rPr lang="en-US" sz="1600" dirty="0">
                <a:solidFill>
                  <a:srgbClr val="FFD65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Situational</a:t>
            </a: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FFD65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awareness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F8E9D8-3DDD-1A8E-FAEA-8CED77AFF050}"/>
              </a:ext>
            </a:extLst>
          </p:cNvPr>
          <p:cNvSpPr txBox="1"/>
          <p:nvPr/>
        </p:nvSpPr>
        <p:spPr>
          <a:xfrm>
            <a:off x="1136318" y="3141535"/>
            <a:ext cx="3386461" cy="512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FFD65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Track precipitation anomalies for vector and water borne diseases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55C9F1-54EB-3260-4644-B980CBD38A8B}"/>
              </a:ext>
            </a:extLst>
          </p:cNvPr>
          <p:cNvSpPr txBox="1"/>
          <p:nvPr/>
        </p:nvSpPr>
        <p:spPr>
          <a:xfrm>
            <a:off x="1943784" y="3992791"/>
            <a:ext cx="3386461" cy="512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FFD65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 freshwater inputs for hydropower generation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D13E9E-323E-4F9D-50BC-EC02BDF613C1}"/>
              </a:ext>
            </a:extLst>
          </p:cNvPr>
          <p:cNvSpPr txBox="1"/>
          <p:nvPr/>
        </p:nvSpPr>
        <p:spPr>
          <a:xfrm>
            <a:off x="1879321" y="5726665"/>
            <a:ext cx="3386461" cy="512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FFD65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 freshwater inputs to quantify water fluxes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5DE335-70AC-1EDE-7CA2-719C1F9C1C49}"/>
              </a:ext>
            </a:extLst>
          </p:cNvPr>
          <p:cNvSpPr txBox="1"/>
          <p:nvPr/>
        </p:nvSpPr>
        <p:spPr>
          <a:xfrm>
            <a:off x="1149247" y="4866131"/>
            <a:ext cx="3386461" cy="512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D65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US" sz="1600" b="0" strike="noStrike" kern="1200" cap="none" spc="0" normalizeH="0" baseline="0" noProof="0" dirty="0" err="1">
                <a:ln>
                  <a:noFill/>
                </a:ln>
                <a:solidFill>
                  <a:srgbClr val="FFD65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onitor</a:t>
            </a: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FFD65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changes in precipitation associated with animal migration </a:t>
            </a:r>
          </a:p>
        </p:txBody>
      </p:sp>
    </p:spTree>
    <p:extLst>
      <p:ext uri="{BB962C8B-B14F-4D97-AF65-F5344CB8AC3E}">
        <p14:creationId xmlns:p14="http://schemas.microsoft.com/office/powerpoint/2010/main" val="504152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7" y="175939"/>
            <a:ext cx="9606127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Precipitation ARD specifications?	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70B433-0B4B-E4F2-D876-9C8344B9BD9B}"/>
              </a:ext>
            </a:extLst>
          </p:cNvPr>
          <p:cNvSpPr txBox="1"/>
          <p:nvPr/>
        </p:nvSpPr>
        <p:spPr>
          <a:xfrm>
            <a:off x="220494" y="1082404"/>
            <a:ext cx="11751012" cy="53755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Large user community (&gt;300M product downloads over the 10 years of GPM)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Main agencies &amp;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comply with existing data standards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Commerical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adopting these standards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(it’s in their interests)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   Why?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Ensure consistency of products into the future – and between products.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To set a standard for new (or reprocessed) products to attain.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   Where to start?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 sz="2600" spc="-100" dirty="0">
                <a:latin typeface="Calibri" panose="020F0502020204030204" pitchFamily="34" charset="0"/>
                <a:cs typeface="Calibri" panose="020F0502020204030204" pitchFamily="34" charset="0"/>
              </a:rPr>
              <a:t>Product family specification – ‘light’ – assessing common criteria amongst existing providers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 sz="2600" u="sng" spc="-100" dirty="0">
                <a:latin typeface="Calibri" panose="020F0502020204030204" pitchFamily="34" charset="0"/>
                <a:cs typeface="Calibri" panose="020F0502020204030204" pitchFamily="34" charset="0"/>
              </a:rPr>
              <a:t>L3 Gridded products easiest</a:t>
            </a:r>
            <a:r>
              <a:rPr lang="en-US" sz="2600" spc="-100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sz="2600" i="1" spc="-100" dirty="0">
                <a:latin typeface="Calibri" panose="020F0502020204030204" pitchFamily="34" charset="0"/>
                <a:cs typeface="Calibri" panose="020F0502020204030204" pitchFamily="34" charset="0"/>
              </a:rPr>
              <a:t>L2 (instantaneous/</a:t>
            </a:r>
            <a:r>
              <a:rPr lang="en-US" sz="2600" i="1" spc="-100" dirty="0" err="1">
                <a:latin typeface="Calibri" panose="020F0502020204030204" pitchFamily="34" charset="0"/>
                <a:cs typeface="Calibri" panose="020F0502020204030204" pitchFamily="34" charset="0"/>
              </a:rPr>
              <a:t>fov</a:t>
            </a:r>
            <a:r>
              <a:rPr lang="en-US" sz="2600" i="1" spc="-100" dirty="0">
                <a:latin typeface="Calibri" panose="020F0502020204030204" pitchFamily="34" charset="0"/>
                <a:cs typeface="Calibri" panose="020F0502020204030204" pitchFamily="34" charset="0"/>
              </a:rPr>
              <a:t> resolution) &amp; L1 (Ta/Tbs) less so.</a:t>
            </a:r>
          </a:p>
          <a:p>
            <a:pPr algn="ctr">
              <a:lnSpc>
                <a:spcPct val="95000"/>
              </a:lnSpc>
              <a:spcAft>
                <a:spcPts val="600"/>
              </a:spcAft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ARD standards ↔ </a:t>
            </a:r>
            <a:r>
              <a:rPr lang="en-US" sz="2600" b="1" u="sng" dirty="0">
                <a:latin typeface="Calibri" panose="020F0502020204030204" pitchFamily="34" charset="0"/>
                <a:cs typeface="Calibri" panose="020F0502020204030204" pitchFamily="34" charset="0"/>
              </a:rPr>
              <a:t>user communities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↔ data providers</a:t>
            </a:r>
          </a:p>
          <a:p>
            <a:pPr algn="ctr">
              <a:lnSpc>
                <a:spcPct val="95000"/>
              </a:lnSpc>
              <a:spcAft>
                <a:spcPts val="600"/>
              </a:spcAft>
            </a:pPr>
            <a:r>
              <a:rPr lang="en-US" sz="2400" i="1" spc="-100" dirty="0">
                <a:latin typeface="Calibri" panose="020F0502020204030204" pitchFamily="34" charset="0"/>
                <a:cs typeface="Calibri" panose="020F0502020204030204" pitchFamily="34" charset="0"/>
              </a:rPr>
              <a:t>Precipitation is more than Earth Observation - need to engage with WMO/CGMS, NWP </a:t>
            </a:r>
            <a:r>
              <a:rPr lang="en-US" sz="2400" i="1" spc="-100" dirty="0" err="1"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sz="2400" i="1" spc="-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spc="-100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endParaRPr lang="en-US" sz="2400" i="1" spc="-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226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P-VC Terms of Reference</a:t>
            </a:r>
            <a:endParaRPr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BD5D039-31A0-9700-B4C0-BFDD24FD5082}"/>
              </a:ext>
            </a:extLst>
          </p:cNvPr>
          <p:cNvSpPr txBox="1">
            <a:spLocks/>
          </p:cNvSpPr>
          <p:nvPr/>
        </p:nvSpPr>
        <p:spPr>
          <a:xfrm>
            <a:off x="417250" y="1323974"/>
            <a:ext cx="11567604" cy="494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Font typeface="Montserrat"/>
              <a:buNone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P-VC was established prior to the launch of the GPM mission in 2014, </a:t>
            </a: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coordinate satellite precipitation measurements from the range of available sensors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Font typeface="Montserrat"/>
              <a:buNone/>
            </a:pPr>
            <a:r>
              <a:rPr lang="en-US" sz="2700" spc="-10" dirty="0">
                <a:latin typeface="Calibri" panose="020F0502020204030204" pitchFamily="34" charset="0"/>
                <a:cs typeface="Calibri" panose="020F0502020204030204" pitchFamily="34" charset="0"/>
              </a:rPr>
              <a:t>The GPM mission is the </a:t>
            </a:r>
            <a:r>
              <a:rPr lang="en-US" sz="2700" spc="-10" dirty="0" err="1">
                <a:latin typeface="Calibri" panose="020F0502020204030204" pitchFamily="34" charset="0"/>
                <a:cs typeface="Calibri" panose="020F0502020204030204" pitchFamily="34" charset="0"/>
              </a:rPr>
              <a:t>realisation</a:t>
            </a:r>
            <a:r>
              <a:rPr lang="en-US" sz="2700" spc="-10" dirty="0">
                <a:latin typeface="Calibri" panose="020F0502020204030204" pitchFamily="34" charset="0"/>
                <a:cs typeface="Calibri" panose="020F0502020204030204" pitchFamily="34" charset="0"/>
              </a:rPr>
              <a:t> of the P-VC </a:t>
            </a:r>
            <a:r>
              <a:rPr lang="en-US" sz="27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provides a focus for a strong international precipitation community through the NASA and JAXA science teams, as well as the International Precipitation Working Group (IPWG) of the CGMS.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Co-Leads: Chris Kidd (NASA/UMD) and 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Takuji</a:t>
            </a: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Kubota (JAXA)</a:t>
            </a:r>
            <a:endParaRPr lang="en-GB" sz="27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700" spc="-5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Membership: ESA, EUMETSAT, NOAA, ISRO, NASA, JAXA, CNES, IPWG co-chairs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P-VC meetings at annual NASA PMM Science Team meetings and bi-annual IPWG meetings.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900"/>
              </a:spcAft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Font typeface="Montserrat"/>
              <a:buNone/>
            </a:pP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02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P-VC outline</a:t>
            </a:r>
            <a:endParaRPr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92ECB4-552F-BD79-AAD7-FBA3A88AA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687" y="1142536"/>
            <a:ext cx="11468911" cy="5306902"/>
          </a:xfrm>
        </p:spPr>
        <p:txBody>
          <a:bodyPr/>
          <a:lstStyle/>
          <a:p>
            <a:pPr marL="0" lvl="0" indent="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None/>
            </a:pPr>
            <a:r>
              <a:rPr lang="en-US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Main P-VC goals:</a:t>
            </a:r>
          </a:p>
          <a:p>
            <a:pPr marL="228600" lvl="0" indent="-22860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Maintain and enhance </a:t>
            </a:r>
            <a:r>
              <a:rPr lang="en-US" sz="24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the precipitation </a:t>
            </a:r>
            <a:r>
              <a:rPr lang="en-US" sz="2400" b="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constellation</a:t>
            </a:r>
          </a:p>
          <a:p>
            <a:pPr marL="228600" lvl="0" indent="-22860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Integrate new </a:t>
            </a:r>
            <a:r>
              <a:rPr lang="en-US" sz="2400" b="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satellites and sensors</a:t>
            </a:r>
          </a:p>
          <a:p>
            <a:pPr marL="228600" lvl="0" indent="-22860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Develop and refine </a:t>
            </a:r>
            <a:r>
              <a:rPr lang="en-US" sz="2400" b="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retrieval schemes</a:t>
            </a:r>
          </a:p>
          <a:p>
            <a:pPr marL="228600" lvl="0" indent="-22860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Validate</a:t>
            </a:r>
            <a:r>
              <a:rPr lang="en-US" sz="2400" b="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precipitation products</a:t>
            </a:r>
          </a:p>
          <a:p>
            <a:pPr marL="0" lvl="0" indent="0">
              <a:lnSpc>
                <a:spcPct val="95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None/>
            </a:pPr>
            <a:r>
              <a:rPr lang="en-US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Support from CEOS for:</a:t>
            </a:r>
          </a:p>
          <a:p>
            <a:pPr marL="228600" lvl="0" indent="-22860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current missions</a:t>
            </a:r>
            <a:r>
              <a:rPr lang="en-US" sz="2400" b="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, including continuation of precipitation-capable missions beyond end-of-life (</a:t>
            </a:r>
            <a:r>
              <a:rPr lang="en-US" sz="2400" b="0" i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where practical</a:t>
            </a:r>
            <a:r>
              <a:rPr lang="en-US" sz="2400" b="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) and for mitigation strategies where necessary;</a:t>
            </a:r>
          </a:p>
          <a:p>
            <a:pPr marL="228600" lvl="0" indent="-22860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planned new missions </a:t>
            </a:r>
            <a:r>
              <a:rPr lang="en-US" sz="2400" b="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(such as AMSR-3, PMM, CIMR, JPSS-4, </a:t>
            </a:r>
            <a:r>
              <a:rPr lang="en-US" sz="2400" b="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etc</a:t>
            </a:r>
            <a:r>
              <a:rPr lang="en-US" sz="2400" b="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);</a:t>
            </a:r>
          </a:p>
          <a:p>
            <a:pPr marL="228600" lvl="0" indent="-22860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development of a long-term strategy </a:t>
            </a:r>
            <a:r>
              <a:rPr lang="en-US" sz="2400" b="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for a viable and sustainable precipitation constellation, including new and emerging technologies;</a:t>
            </a:r>
          </a:p>
          <a:p>
            <a:pPr marL="228600" lvl="0" indent="-22860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maintaining, expansion and exploitation </a:t>
            </a:r>
            <a:r>
              <a:rPr lang="en-US" sz="2400" b="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of </a:t>
            </a:r>
            <a:r>
              <a:rPr lang="en-US" sz="2400" i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(not directly funded) </a:t>
            </a:r>
            <a:r>
              <a:rPr lang="en-US" sz="2400" b="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global ground validation (e.g. USA, Europe, </a:t>
            </a:r>
            <a:r>
              <a:rPr lang="en-US" sz="2400" b="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S.Africa</a:t>
            </a:r>
            <a:r>
              <a:rPr lang="en-US" sz="2400" b="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2400" b="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S.America</a:t>
            </a:r>
            <a:r>
              <a:rPr lang="en-US" sz="2400" b="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, Japan, </a:t>
            </a:r>
            <a:r>
              <a:rPr lang="en-US" sz="2400" b="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S.Korea</a:t>
            </a:r>
            <a:r>
              <a:rPr lang="en-US" sz="2400" b="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, India, Australia, </a:t>
            </a:r>
            <a:r>
              <a:rPr lang="en-US" sz="2400" b="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etc</a:t>
            </a:r>
            <a:r>
              <a:rPr lang="en-US" sz="2400" b="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).</a:t>
            </a:r>
            <a:endParaRPr lang="en-US" sz="2400" b="0" i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685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…an evolving success story…</a:t>
            </a:r>
            <a:endParaRPr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AF6776-4AC0-B913-573C-C8D43C70652F}"/>
              </a:ext>
            </a:extLst>
          </p:cNvPr>
          <p:cNvSpPr/>
          <p:nvPr/>
        </p:nvSpPr>
        <p:spPr>
          <a:xfrm>
            <a:off x="0" y="1034142"/>
            <a:ext cx="1213757" cy="5529943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B9D94D-2216-490F-10C0-E4B06921CAF0}"/>
              </a:ext>
            </a:extLst>
          </p:cNvPr>
          <p:cNvSpPr/>
          <p:nvPr/>
        </p:nvSpPr>
        <p:spPr>
          <a:xfrm>
            <a:off x="10978243" y="1034142"/>
            <a:ext cx="1213757" cy="5529943"/>
          </a:xfrm>
          <a:prstGeom prst="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55F0D-FC39-2A19-F29B-31F5D1466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1034142"/>
            <a:ext cx="9846129" cy="5538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975630-AF00-F768-2038-19DD546519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48" y="4158343"/>
            <a:ext cx="1705815" cy="22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25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NASA updates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178F62-7676-CCA8-CCD0-7DC70626E7D0}"/>
              </a:ext>
            </a:extLst>
          </p:cNvPr>
          <p:cNvSpPr txBox="1"/>
          <p:nvPr/>
        </p:nvSpPr>
        <p:spPr>
          <a:xfrm>
            <a:off x="251914" y="1092336"/>
            <a:ext cx="11850300" cy="252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GPM updates – 10</a:t>
            </a:r>
            <a:r>
              <a:rPr lang="en-US" sz="2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anniversary (Feb’24)</a:t>
            </a:r>
          </a:p>
          <a:p>
            <a:pPr>
              <a:lnSpc>
                <a:spcPct val="95000"/>
              </a:lnSpc>
            </a:pPr>
            <a:r>
              <a:rPr lang="en-US" sz="2600" i="1" spc="-30" dirty="0">
                <a:latin typeface="Calibri" panose="020F0502020204030204" pitchFamily="34" charset="0"/>
                <a:cs typeface="Calibri" panose="020F0502020204030204" pitchFamily="34" charset="0"/>
              </a:rPr>
              <a:t>Orbit boost </a:t>
            </a:r>
            <a:r>
              <a:rPr lang="en-US" sz="2600" spc="-30" dirty="0">
                <a:latin typeface="Calibri" panose="020F0502020204030204" pitchFamily="34" charset="0"/>
                <a:cs typeface="Calibri" panose="020F0502020204030204" pitchFamily="34" charset="0"/>
              </a:rPr>
              <a:t>– Nov 2023: Small changes in characteristics due to increase in footprint size</a:t>
            </a:r>
          </a:p>
          <a:p>
            <a:pPr>
              <a:lnSpc>
                <a:spcPct val="95000"/>
              </a:lnSpc>
            </a:pP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Constellation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: next launch likely to be WSF-M1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(potential impact on SSMIS)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TROPICS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cubesat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 constellation)</a:t>
            </a:r>
          </a:p>
          <a:p>
            <a:pPr>
              <a:lnSpc>
                <a:spcPct val="95000"/>
              </a:lnSpc>
            </a:pP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T01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– failed in December 2023 (2.5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operations),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T07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failed after 1 month.</a:t>
            </a:r>
          </a:p>
          <a:p>
            <a:pPr>
              <a:lnSpc>
                <a:spcPct val="95000"/>
              </a:lnSpc>
            </a:pP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T03/T06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‘operational’ with precipitation products (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T05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data being calibrated)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1B4C0B-845B-CFCC-3E7F-0F6F43E1327B}"/>
              </a:ext>
            </a:extLst>
          </p:cNvPr>
          <p:cNvGrpSpPr/>
          <p:nvPr/>
        </p:nvGrpSpPr>
        <p:grpSpPr>
          <a:xfrm>
            <a:off x="311286" y="3799749"/>
            <a:ext cx="11569427" cy="2683414"/>
            <a:chOff x="311286" y="3799749"/>
            <a:chExt cx="11569427" cy="268341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818293-A113-A3FA-3A4E-3F0F017FD626}"/>
                </a:ext>
              </a:extLst>
            </p:cNvPr>
            <p:cNvSpPr txBox="1"/>
            <p:nvPr/>
          </p:nvSpPr>
          <p:spPr>
            <a:xfrm>
              <a:off x="311286" y="4643112"/>
              <a:ext cx="492138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 spc="-60" dirty="0">
                  <a:latin typeface="Calibri" panose="020F0502020204030204" pitchFamily="34" charset="0"/>
                  <a:cs typeface="Calibri" panose="020F0502020204030204" pitchFamily="34" charset="0"/>
                </a:rPr>
                <a:t>Inclined</a:t>
              </a:r>
              <a:r>
                <a:rPr lang="en-US" sz="2400" spc="-60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  <a:p>
              <a:pPr algn="ctr"/>
              <a:r>
                <a:rPr lang="en-US" sz="2400" spc="-60" dirty="0">
                  <a:latin typeface="Calibri" panose="020F0502020204030204" pitchFamily="34" charset="0"/>
                  <a:cs typeface="Calibri" panose="020F0502020204030204" pitchFamily="34" charset="0"/>
                </a:rPr>
                <a:t>PMM (JAXA) + HF radiometer (France)</a:t>
              </a:r>
            </a:p>
            <a:p>
              <a:pPr algn="ctr"/>
              <a:r>
                <a:rPr lang="en-US" sz="2400" spc="-60" dirty="0">
                  <a:latin typeface="Calibri" panose="020F0502020204030204" pitchFamily="34" charset="0"/>
                  <a:cs typeface="Calibri" panose="020F0502020204030204" pitchFamily="34" charset="0"/>
                </a:rPr>
                <a:t>HF radiometer (France)</a:t>
              </a:r>
            </a:p>
            <a:p>
              <a:pPr algn="ctr"/>
              <a:r>
                <a:rPr lang="en-US" sz="2400" spc="-60" dirty="0">
                  <a:latin typeface="Calibri" panose="020F0502020204030204" pitchFamily="34" charset="0"/>
                  <a:cs typeface="Calibri" panose="020F0502020204030204" pitchFamily="34" charset="0"/>
                </a:rPr>
                <a:t>NASA </a:t>
              </a:r>
              <a:r>
                <a:rPr lang="en-US" sz="2400" spc="-6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SmallSat</a:t>
              </a:r>
              <a:r>
                <a:rPr lang="en-US" sz="2400" spc="-60" dirty="0">
                  <a:latin typeface="Calibri" panose="020F0502020204030204" pitchFamily="34" charset="0"/>
                  <a:cs typeface="Calibri" panose="020F0502020204030204" pitchFamily="34" charset="0"/>
                </a:rPr>
                <a:t> bus (NASA launch)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A66495-7BE7-2CEF-FAE5-E5688454C4ED}"/>
                </a:ext>
              </a:extLst>
            </p:cNvPr>
            <p:cNvSpPr txBox="1"/>
            <p:nvPr/>
          </p:nvSpPr>
          <p:spPr>
            <a:xfrm>
              <a:off x="6365538" y="6113831"/>
              <a:ext cx="4527618" cy="369332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GB" sz="2400" i="1" dirty="0">
                  <a:latin typeface="Calibri" panose="020F0502020204030204" pitchFamily="34" charset="0"/>
                  <a:cs typeface="Calibri" panose="020F0502020204030204" pitchFamily="34" charset="0"/>
                </a:rPr>
                <a:t>Doppler Radar (competed mission)</a:t>
              </a:r>
              <a:endParaRPr lang="en-US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895B88-EDD6-0A49-5EB4-8BB0BDB72E74}"/>
                </a:ext>
              </a:extLst>
            </p:cNvPr>
            <p:cNvSpPr/>
            <p:nvPr/>
          </p:nvSpPr>
          <p:spPr>
            <a:xfrm>
              <a:off x="402077" y="5067381"/>
              <a:ext cx="4708187" cy="350196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F274AD-069D-C8B1-D295-0CD34A477852}"/>
                </a:ext>
              </a:extLst>
            </p:cNvPr>
            <p:cNvSpPr/>
            <p:nvPr/>
          </p:nvSpPr>
          <p:spPr>
            <a:xfrm>
              <a:off x="402076" y="5417577"/>
              <a:ext cx="4708187" cy="79519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52DF1B-C64B-BC15-04AE-006F6D62A2C2}"/>
                </a:ext>
              </a:extLst>
            </p:cNvPr>
            <p:cNvSpPr txBox="1"/>
            <p:nvPr/>
          </p:nvSpPr>
          <p:spPr>
            <a:xfrm>
              <a:off x="311286" y="3799749"/>
              <a:ext cx="10080489" cy="8525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Atmosphere Observing System 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– International collaborative missions in a Decoupled Architecture: 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6 spacecraft and 4 launches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0AFEB9-A06C-DD7E-AFED-650DE58FEE7A}"/>
                </a:ext>
              </a:extLst>
            </p:cNvPr>
            <p:cNvSpPr/>
            <p:nvPr/>
          </p:nvSpPr>
          <p:spPr>
            <a:xfrm>
              <a:off x="402076" y="5067381"/>
              <a:ext cx="4723590" cy="1145391"/>
            </a:xfrm>
            <a:prstGeom prst="rect">
              <a:avLst/>
            </a:prstGeom>
            <a:noFill/>
            <a:ln w="6350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6B2705-ABBE-2430-0E70-72E301438D96}"/>
                </a:ext>
              </a:extLst>
            </p:cNvPr>
            <p:cNvSpPr txBox="1"/>
            <p:nvPr/>
          </p:nvSpPr>
          <p:spPr>
            <a:xfrm>
              <a:off x="6544839" y="4947444"/>
              <a:ext cx="4169011" cy="360000"/>
            </a:xfrm>
            <a:prstGeom prst="rect">
              <a:avLst/>
            </a:prstGeom>
            <a:noFill/>
            <a:ln w="63500">
              <a:solidFill>
                <a:srgbClr val="0000CC"/>
              </a:solidFill>
            </a:ln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Lidar, Italy (NASA contribution)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F8273F-99C2-71D9-DE95-D5D630133496}"/>
                </a:ext>
              </a:extLst>
            </p:cNvPr>
            <p:cNvGrpSpPr/>
            <p:nvPr/>
          </p:nvGrpSpPr>
          <p:grpSpPr>
            <a:xfrm>
              <a:off x="5514974" y="5411831"/>
              <a:ext cx="6365739" cy="634657"/>
              <a:chOff x="5514974" y="5345156"/>
              <a:chExt cx="6365739" cy="63465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88AC1B-BEFC-CF75-F8CB-037C101A61EA}"/>
                  </a:ext>
                </a:extLst>
              </p:cNvPr>
              <p:cNvSpPr txBox="1"/>
              <p:nvPr/>
            </p:nvSpPr>
            <p:spPr>
              <a:xfrm>
                <a:off x="5514974" y="5345156"/>
                <a:ext cx="6365739" cy="634657"/>
              </a:xfrm>
              <a:prstGeom prst="rect">
                <a:avLst/>
              </a:prstGeom>
              <a:noFill/>
              <a:ln w="63500">
                <a:solidFill>
                  <a:srgbClr val="0000CC"/>
                </a:solidFill>
              </a:ln>
            </p:spPr>
            <p:txBody>
              <a:bodyPr wrap="square" lIns="0" tIns="36000" rIns="0" bIns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400" spc="-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HF radiometer + Polarimeter (NASA) + TICFIRE (Canada)</a:t>
                </a:r>
                <a:r>
                  <a:rPr lang="en-GB" sz="2400" spc="-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spc="-1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HAWCsat</a:t>
                </a:r>
                <a:r>
                  <a:rPr lang="en-GB" sz="2400" spc="-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(Canada)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A8EE06E-DBE1-3888-C46D-B08FC2784395}"/>
                  </a:ext>
                </a:extLst>
              </p:cNvPr>
              <p:cNvCxnSpPr>
                <a:cxnSpLocks/>
                <a:stCxn id="6" idx="1"/>
                <a:endCxn id="6" idx="3"/>
              </p:cNvCxnSpPr>
              <p:nvPr/>
            </p:nvCxnSpPr>
            <p:spPr>
              <a:xfrm>
                <a:off x="5514974" y="5662485"/>
                <a:ext cx="6365739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AD7A13-1AFF-3417-4577-C7C9F2816202}"/>
                </a:ext>
              </a:extLst>
            </p:cNvPr>
            <p:cNvSpPr txBox="1"/>
            <p:nvPr/>
          </p:nvSpPr>
          <p:spPr>
            <a:xfrm>
              <a:off x="8058150" y="4474730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Polar: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076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JAXA status updates</a:t>
            </a:r>
            <a:endParaRPr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2E41668-4731-BB42-B77B-95270551F119}"/>
              </a:ext>
            </a:extLst>
          </p:cNvPr>
          <p:cNvSpPr txBox="1">
            <a:spLocks/>
          </p:cNvSpPr>
          <p:nvPr/>
        </p:nvSpPr>
        <p:spPr>
          <a:xfrm>
            <a:off x="168563" y="1031076"/>
            <a:ext cx="11665527" cy="3384000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en-US" altLang="ja-JP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GCOM-W  AMSR2</a:t>
            </a:r>
          </a:p>
          <a:p>
            <a:pPr marL="360000" lvl="1" indent="-108000">
              <a:lnSpc>
                <a:spcPct val="110000"/>
              </a:lnSpc>
              <a:spcBef>
                <a:spcPts val="0"/>
              </a:spcBef>
              <a:buClrTx/>
            </a:pPr>
            <a:r>
              <a:rPr lang="en-US" altLang="ja-JP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12-year anniversary in May 2024 </a:t>
            </a:r>
            <a:r>
              <a:rPr lang="en-US" altLang="ja-JP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in good condition and continue science mission</a:t>
            </a:r>
          </a:p>
          <a:p>
            <a:pPr marL="360000" lvl="1" indent="-1080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altLang="ja-JP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function in the AMSR Earth Environment Viewer</a:t>
            </a:r>
            <a:r>
              <a:rPr lang="en-US" altLang="ja-JP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web visualization tool </a:t>
            </a: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altLang="ja-JP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(</a:t>
            </a:r>
            <a:r>
              <a:rPr lang="en-US" altLang="ja-JP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https://www.eorc.jaxa.jp/AMSR/viewer/)</a:t>
            </a:r>
            <a:endParaRPr lang="en-US" altLang="ja-JP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None/>
            </a:pPr>
            <a:r>
              <a:rPr lang="en-US" altLang="ja-JP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GOSAT-GW  AMSR3</a:t>
            </a:r>
          </a:p>
          <a:p>
            <a:pPr marL="358775" lvl="1" indent="-904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</a:pPr>
            <a:r>
              <a:rPr lang="en-US" altLang="ja-JP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Algorithm development for AMSR3 ongoing </a:t>
            </a:r>
            <a:r>
              <a:rPr lang="en-US" altLang="ja-JP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utilizing experiences and outcomes from AMSR2 as well as introduction of snowfall retrieval using new high-frequency channels, preparation of sample products in AMSR3 format </a:t>
            </a:r>
          </a:p>
          <a:p>
            <a:pPr marL="358775" lvl="1" indent="-904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</a:pPr>
            <a:r>
              <a:rPr lang="en-US" altLang="ja-JP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Preparation of cross-calibration</a:t>
            </a:r>
            <a:r>
              <a:rPr lang="en-US" altLang="ja-JP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especially for new high-frequency channels with GMI &amp; SSMIS (as backup) </a:t>
            </a:r>
          </a:p>
          <a:p>
            <a:pPr marL="358775" lvl="1" indent="-904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</a:pPr>
            <a:r>
              <a:rPr lang="en-US" altLang="ja-JP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Launch of GOSAT-GW Satellite in JFY2024</a:t>
            </a:r>
            <a:r>
              <a:rPr lang="en-US" altLang="ja-JP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Critical Design Review (CDR) has completed in Oct. 2023</a:t>
            </a:r>
          </a:p>
          <a:p>
            <a:pPr marL="360000" lvl="2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ja-JP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AMSR3 products released to the public ca.1 year after launch</a:t>
            </a:r>
            <a:r>
              <a:rPr lang="en-US" altLang="ja-JP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(earlier to the PIs/partner agencies)</a:t>
            </a:r>
          </a:p>
          <a:p>
            <a:pPr marL="360000" lvl="2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Ø"/>
            </a:pPr>
            <a:r>
              <a:rPr kumimoji="1" lang="en-US" altLang="ja-JP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Near-real</a:t>
            </a:r>
            <a:r>
              <a:rPr lang="en-US" altLang="ja-JP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-time data distribution: regional data at direct receiving stations &amp; global data within 2-3 </a:t>
            </a:r>
            <a:r>
              <a:rPr lang="en-US" altLang="ja-JP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hrs</a:t>
            </a:r>
            <a:endParaRPr lang="en-US" altLang="ja-JP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図 5">
            <a:extLst>
              <a:ext uri="{FF2B5EF4-FFF2-40B4-BE49-F238E27FC236}">
                <a16:creationId xmlns:a16="http://schemas.microsoft.com/office/drawing/2014/main" id="{E6048807-D6F6-6550-3909-21797ABB6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413" y="1024741"/>
            <a:ext cx="1621677" cy="1621677"/>
          </a:xfrm>
          <a:prstGeom prst="rect">
            <a:avLst/>
          </a:prstGeom>
        </p:spPr>
      </p:pic>
      <p:pic>
        <p:nvPicPr>
          <p:cNvPr id="6" name="図 10">
            <a:extLst>
              <a:ext uri="{FF2B5EF4-FFF2-40B4-BE49-F238E27FC236}">
                <a16:creationId xmlns:a16="http://schemas.microsoft.com/office/drawing/2014/main" id="{0F6C4E1E-FE12-E0D7-50FB-2257FFE2B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413" y="2983823"/>
            <a:ext cx="1597290" cy="1627773"/>
          </a:xfrm>
          <a:prstGeom prst="rect">
            <a:avLst/>
          </a:prstGeom>
        </p:spPr>
      </p:pic>
      <p:pic>
        <p:nvPicPr>
          <p:cNvPr id="7" name="図 4">
            <a:extLst>
              <a:ext uri="{FF2B5EF4-FFF2-40B4-BE49-F238E27FC236}">
                <a16:creationId xmlns:a16="http://schemas.microsoft.com/office/drawing/2014/main" id="{8D443716-0754-CA74-F857-1931F62C51D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DBE5F1"/>
              </a:clrFrom>
              <a:clrTo>
                <a:srgbClr val="DBE5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2871" y="5452183"/>
            <a:ext cx="2068948" cy="958919"/>
          </a:xfrm>
          <a:prstGeom prst="rect">
            <a:avLst/>
          </a:prstGeom>
        </p:spPr>
      </p:pic>
      <p:sp>
        <p:nvSpPr>
          <p:cNvPr id="8" name="テキスト ボックス 6">
            <a:extLst>
              <a:ext uri="{FF2B5EF4-FFF2-40B4-BE49-F238E27FC236}">
                <a16:creationId xmlns:a16="http://schemas.microsoft.com/office/drawing/2014/main" id="{2B8F54DE-2F5E-5D85-F027-F99001DF39E2}"/>
              </a:ext>
            </a:extLst>
          </p:cNvPr>
          <p:cNvSpPr txBox="1"/>
          <p:nvPr/>
        </p:nvSpPr>
        <p:spPr>
          <a:xfrm>
            <a:off x="9705975" y="4891850"/>
            <a:ext cx="24099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ja-JP" sz="1500" b="1" i="1" kern="1200" dirty="0">
                <a:solidFill>
                  <a:prstClr val="black"/>
                </a:solidFill>
                <a:latin typeface="Calibri" panose="020F0502020204030204" pitchFamily="34" charset="0"/>
                <a:ea typeface="BIZ UDPゴシック" panose="020B0400000000000000" pitchFamily="50" charset="-128"/>
                <a:cs typeface="Calibri" panose="020F0502020204030204" pitchFamily="34" charset="0"/>
              </a:rPr>
              <a:t>Ku-band Doppler Precipitation Radar (</a:t>
            </a:r>
            <a:r>
              <a:rPr lang="en-US" altLang="ja-JP" sz="1500" b="1" i="1" kern="1200" dirty="0" err="1">
                <a:solidFill>
                  <a:prstClr val="black"/>
                </a:solidFill>
                <a:latin typeface="Calibri" panose="020F0502020204030204" pitchFamily="34" charset="0"/>
                <a:ea typeface="BIZ UDPゴシック" panose="020B0400000000000000" pitchFamily="50" charset="-128"/>
                <a:cs typeface="Calibri" panose="020F0502020204030204" pitchFamily="34" charset="0"/>
              </a:rPr>
              <a:t>KuDPR</a:t>
            </a:r>
            <a:r>
              <a:rPr lang="en-US" altLang="ja-JP" sz="1500" b="1" i="1" kern="1200" dirty="0">
                <a:solidFill>
                  <a:prstClr val="black"/>
                </a:solidFill>
                <a:latin typeface="Calibri" panose="020F0502020204030204" pitchFamily="34" charset="0"/>
                <a:ea typeface="BIZ UDPゴシック" panose="020B0400000000000000" pitchFamily="50" charset="-128"/>
                <a:cs typeface="Calibri" panose="020F0502020204030204" pitchFamily="34" charset="0"/>
              </a:rPr>
              <a:t>)</a:t>
            </a:r>
            <a:endParaRPr lang="ja-JP" altLang="en-US" sz="1500" b="1" i="1" kern="1200" dirty="0">
              <a:solidFill>
                <a:prstClr val="black"/>
              </a:solidFill>
              <a:latin typeface="Calibri" panose="020F0502020204030204" pitchFamily="34" charset="0"/>
              <a:ea typeface="BIZ UDPゴシック" panose="020B04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D9FCD64-1072-030E-7E8D-C1E4B5349AF2}"/>
              </a:ext>
            </a:extLst>
          </p:cNvPr>
          <p:cNvCxnSpPr>
            <a:cxnSpLocks/>
          </p:cNvCxnSpPr>
          <p:nvPr/>
        </p:nvCxnSpPr>
        <p:spPr>
          <a:xfrm>
            <a:off x="10523799" y="5411690"/>
            <a:ext cx="333546" cy="27828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23120037-2A3B-07E5-0B3E-4F3726493555}"/>
              </a:ext>
            </a:extLst>
          </p:cNvPr>
          <p:cNvSpPr txBox="1">
            <a:spLocks/>
          </p:cNvSpPr>
          <p:nvPr/>
        </p:nvSpPr>
        <p:spPr>
          <a:xfrm>
            <a:off x="168563" y="4440941"/>
            <a:ext cx="9537412" cy="2052000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None/>
            </a:pPr>
            <a:r>
              <a:rPr lang="en-US" altLang="ja-JP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Precipitation Measuring Mission (PMM) </a:t>
            </a:r>
          </a:p>
          <a:p>
            <a:pPr marL="360000" lvl="1" indent="-10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n-US" altLang="ja-JP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altLang="ja-JP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June 2023, JAXA’s Precipitation Measuring Mission (PMM) Project Team was established </a:t>
            </a:r>
            <a:r>
              <a:rPr lang="en-US" altLang="ja-JP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Spacecraft carrying the Ku-band Doppler Precipitation Radar (</a:t>
            </a:r>
            <a:r>
              <a:rPr lang="en-US" altLang="ja-JP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KuDPR</a:t>
            </a:r>
            <a:r>
              <a:rPr lang="en-US" altLang="ja-JP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60000" lvl="1" indent="-10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n-US" altLang="ja-JP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of the </a:t>
            </a:r>
            <a:r>
              <a:rPr lang="en-US" altLang="ja-JP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contributions from JAXA to P-VC activities is spaceborne precipitation radar </a:t>
            </a:r>
            <a:r>
              <a:rPr lang="en-US" altLang="ja-JP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observations by TRMM/PR and GPM/DPR. </a:t>
            </a:r>
            <a:r>
              <a:rPr lang="en-US" altLang="ja-JP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KuDPR</a:t>
            </a:r>
            <a:r>
              <a:rPr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will contribute to P-VC objectives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ja-JP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ja-JP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activities to develop and improve knowledge and understanding of precipitation processes, the distribution of precipitation and the changes in precipitation over time on a global basis</a:t>
            </a:r>
            <a:r>
              <a:rPr lang="en-US" altLang="ja-JP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1" lang="en-US" altLang="ja-JP" sz="4400" dirty="0">
                <a:solidFill>
                  <a:schemeClr val="bg1"/>
                </a:solidFill>
              </a:rPr>
              <a:t>JAXA – ESA updates</a:t>
            </a:r>
            <a:endParaRPr dirty="0"/>
          </a:p>
        </p:txBody>
      </p:sp>
      <p:pic>
        <p:nvPicPr>
          <p:cNvPr id="15" name="Picture 2" descr="F:\EarthCARE\計画・スケジュール\2009\20090903_パンフレット\EarthCARE20090902.jpg">
            <a:extLst>
              <a:ext uri="{FF2B5EF4-FFF2-40B4-BE49-F238E27FC236}">
                <a16:creationId xmlns:a16="http://schemas.microsoft.com/office/drawing/2014/main" id="{F48BBF38-1A4A-2B5E-E8F2-AA48830DE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8" y="2702706"/>
            <a:ext cx="2040350" cy="151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線コネクタ 11">
            <a:extLst>
              <a:ext uri="{FF2B5EF4-FFF2-40B4-BE49-F238E27FC236}">
                <a16:creationId xmlns:a16="http://schemas.microsoft.com/office/drawing/2014/main" id="{E80369EF-DD6A-AB5A-1D97-7C9A345D9345}"/>
              </a:ext>
            </a:extLst>
          </p:cNvPr>
          <p:cNvCxnSpPr>
            <a:cxnSpLocks/>
          </p:cNvCxnSpPr>
          <p:nvPr/>
        </p:nvCxnSpPr>
        <p:spPr bwMode="auto">
          <a:xfrm flipV="1">
            <a:off x="6225336" y="1026423"/>
            <a:ext cx="0" cy="5469627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7" name="正方形/長方形 12">
            <a:extLst>
              <a:ext uri="{FF2B5EF4-FFF2-40B4-BE49-F238E27FC236}">
                <a16:creationId xmlns:a16="http://schemas.microsoft.com/office/drawing/2014/main" id="{B037DB48-F484-A7C5-1361-314D1537E727}"/>
              </a:ext>
            </a:extLst>
          </p:cNvPr>
          <p:cNvSpPr/>
          <p:nvPr/>
        </p:nvSpPr>
        <p:spPr>
          <a:xfrm>
            <a:off x="2627035" y="1080241"/>
            <a:ext cx="3553433" cy="329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5000"/>
              </a:lnSpc>
              <a:spcAft>
                <a:spcPts val="9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ja-JP" sz="1800" kern="1200" dirty="0">
                <a:solidFill>
                  <a:prstClr val="black"/>
                </a:solidFill>
                <a:latin typeface="Calibri" panose="020F0502020204030204" pitchFamily="34" charset="0"/>
                <a:ea typeface="メイリオ" pitchFamily="50" charset="-128"/>
                <a:cs typeface="Calibri" panose="020F0502020204030204" pitchFamily="34" charset="0"/>
              </a:rPr>
              <a:t>Europe-Japan joint mission</a:t>
            </a:r>
          </a:p>
          <a:p>
            <a:pPr marL="285750" indent="-285750">
              <a:lnSpc>
                <a:spcPct val="95000"/>
              </a:lnSpc>
              <a:spcAft>
                <a:spcPts val="9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ja-JP" sz="1800" kern="1200" dirty="0">
                <a:solidFill>
                  <a:prstClr val="black"/>
                </a:solidFill>
                <a:latin typeface="Calibri" panose="020F0502020204030204" pitchFamily="34" charset="0"/>
                <a:ea typeface="メイリオ" pitchFamily="50" charset="-128"/>
                <a:cs typeface="Calibri" panose="020F0502020204030204" pitchFamily="34" charset="0"/>
              </a:rPr>
              <a:t>3 dimensional global distributions of cloud and aerosol to contribute to precise understanding of climate change </a:t>
            </a:r>
          </a:p>
          <a:p>
            <a:pPr marL="285750" indent="-285750">
              <a:lnSpc>
                <a:spcPct val="95000"/>
              </a:lnSpc>
              <a:spcAft>
                <a:spcPts val="9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ja-JP" sz="1800" kern="1200" dirty="0">
                <a:solidFill>
                  <a:prstClr val="black"/>
                </a:solidFill>
                <a:latin typeface="Calibri" panose="020F0502020204030204" pitchFamily="34" charset="0"/>
                <a:ea typeface="メイリオ" pitchFamily="50" charset="-128"/>
                <a:cs typeface="Calibri" panose="020F0502020204030204" pitchFamily="34" charset="0"/>
              </a:rPr>
              <a:t>JAXA and NICT provides </a:t>
            </a:r>
            <a:r>
              <a:rPr lang="en-US" altLang="ja-JP" sz="1800" u="sng" kern="1200" dirty="0">
                <a:solidFill>
                  <a:prstClr val="black"/>
                </a:solidFill>
                <a:latin typeface="Calibri" panose="020F0502020204030204" pitchFamily="34" charset="0"/>
                <a:ea typeface="メイリオ" pitchFamily="50" charset="-128"/>
                <a:cs typeface="Calibri" panose="020F0502020204030204" pitchFamily="34" charset="0"/>
              </a:rPr>
              <a:t>world's first satellite-based cloud vertical motion</a:t>
            </a:r>
            <a:r>
              <a:rPr lang="en-US" altLang="ja-JP" sz="1800" kern="1200" dirty="0">
                <a:solidFill>
                  <a:prstClr val="black"/>
                </a:solidFill>
                <a:latin typeface="Calibri" panose="020F0502020204030204" pitchFamily="34" charset="0"/>
                <a:ea typeface="メイリオ" pitchFamily="50" charset="-128"/>
                <a:cs typeface="Calibri" panose="020F0502020204030204" pitchFamily="34" charset="0"/>
              </a:rPr>
              <a:t> by the Cloud Profiling Radar (CPR) at 94 GHz with Doppler Capability at 0.8 km spatial resolution.</a:t>
            </a:r>
          </a:p>
        </p:txBody>
      </p:sp>
      <p:graphicFrame>
        <p:nvGraphicFramePr>
          <p:cNvPr id="18" name="Group 75">
            <a:extLst>
              <a:ext uri="{FF2B5EF4-FFF2-40B4-BE49-F238E27FC236}">
                <a16:creationId xmlns:a16="http://schemas.microsoft.com/office/drawing/2014/main" id="{A4766351-F859-AC59-6AEB-E8143AD98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625171"/>
              </p:ext>
            </p:extLst>
          </p:nvPr>
        </p:nvGraphicFramePr>
        <p:xfrm>
          <a:off x="411791" y="4299182"/>
          <a:ext cx="5554874" cy="2125200"/>
        </p:xfrm>
        <a:graphic>
          <a:graphicData uri="http://schemas.openxmlformats.org/drawingml/2006/table">
            <a:tbl>
              <a:tblPr/>
              <a:tblGrid>
                <a:gridCol w="1487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6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83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Orbit</a:t>
                      </a:r>
                    </a:p>
                  </a:txBody>
                  <a:tcPr marL="72000" marR="72000" marT="18000" marB="18000" anchor="ctr" horzOverflow="overflow">
                    <a:lnL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Sun-synchronous sub-recurrent orbit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Altitude: approx. 400km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Inclination angle: 97.05</a:t>
                      </a:r>
                      <a:r>
                        <a:rPr kumimoji="1" lang="en-US" altLang="ja-JP" sz="1300" kern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Local Sun Time at Desc.: 14:00</a:t>
                      </a:r>
                      <a:b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</a:b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Revisit time: 25 days</a:t>
                      </a:r>
                    </a:p>
                  </a:txBody>
                  <a:tcPr marL="72000" marR="72000" marT="18000" marB="18000" horzOverflow="overflow">
                    <a:lnL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606022"/>
                  </a:ext>
                </a:extLst>
              </a:tr>
              <a:tr h="32883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Instruments</a:t>
                      </a:r>
                    </a:p>
                  </a:txBody>
                  <a:tcPr marL="72000" marR="72000" marT="18000" marB="18000" anchor="ctr" horzOverflow="overflow">
                    <a:lnL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- Cloud Profiling Radar (CPR) </a:t>
                      </a:r>
                      <a:r>
                        <a:rPr kumimoji="1" lang="en-US" altLang="zh-TW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by NICT &amp; JAXA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- Atmospheric Lidar (ATLID) by ESA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- Multi-Spectral Imager (MSI) by ESA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- Broad-Band Radiometer (BBR) by ESA</a:t>
                      </a:r>
                      <a:endParaRPr kumimoji="1" lang="zh-TW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18000" marB="18000" horzOverflow="overflow">
                    <a:lnL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36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72000" marR="72000" marT="18000" marB="18000" anchor="ctr" horzOverflow="overflow">
                    <a:lnL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Approx. 2.2 tons at launch</a:t>
                      </a:r>
                    </a:p>
                  </a:txBody>
                  <a:tcPr marL="72000" marR="72000" marT="18000" marB="18000" horzOverflow="overflow">
                    <a:lnL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47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300" b="1" kern="0"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Designed lifetime</a:t>
                      </a:r>
                      <a:endParaRPr lang="ja-JP" sz="1300" b="1" kern="100"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Quire Sans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300" kern="100" dirty="0"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3 years</a:t>
                      </a:r>
                      <a:endParaRPr lang="ja-JP" sz="1300" kern="100" dirty="0"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18000" marB="18000">
                    <a:lnL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9" name="図プレースホルダー 102">
            <a:extLst>
              <a:ext uri="{FF2B5EF4-FFF2-40B4-BE49-F238E27FC236}">
                <a16:creationId xmlns:a16="http://schemas.microsoft.com/office/drawing/2014/main" id="{D1B0EDA1-7511-9F81-5663-5E24DEF46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82271" y="1046399"/>
            <a:ext cx="1479600" cy="1479600"/>
          </a:xfrm>
          <a:prstGeom prst="ellipse">
            <a:avLst/>
          </a:prstGeom>
          <a:effectLst>
            <a:outerShdw blurRad="50800" dist="508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0" name="テキスト プレースホルダー 22">
            <a:extLst>
              <a:ext uri="{FF2B5EF4-FFF2-40B4-BE49-F238E27FC236}">
                <a16:creationId xmlns:a16="http://schemas.microsoft.com/office/drawing/2014/main" id="{BD5C6868-AEE7-2004-16E8-E30C34D89157}"/>
              </a:ext>
            </a:extLst>
          </p:cNvPr>
          <p:cNvSpPr txBox="1">
            <a:spLocks/>
          </p:cNvSpPr>
          <p:nvPr/>
        </p:nvSpPr>
        <p:spPr>
          <a:xfrm>
            <a:off x="106345" y="1969894"/>
            <a:ext cx="1479600" cy="37852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16377">
              <a:buClrTx/>
              <a:defRPr/>
            </a:pPr>
            <a:r>
              <a:rPr lang="en-US" sz="2000" b="1" i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EarthCARE</a:t>
            </a:r>
            <a:endParaRPr lang="en-US" sz="1800" b="1" i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テキスト ボックス 16">
            <a:extLst>
              <a:ext uri="{FF2B5EF4-FFF2-40B4-BE49-F238E27FC236}">
                <a16:creationId xmlns:a16="http://schemas.microsoft.com/office/drawing/2014/main" id="{4617282D-D4DE-92AA-5C02-CFCE1A4C015C}"/>
              </a:ext>
            </a:extLst>
          </p:cNvPr>
          <p:cNvSpPr txBox="1"/>
          <p:nvPr/>
        </p:nvSpPr>
        <p:spPr>
          <a:xfrm>
            <a:off x="1146799" y="1055921"/>
            <a:ext cx="1358893" cy="923330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be launched </a:t>
            </a:r>
            <a:b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May 2024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楕円 17">
            <a:extLst>
              <a:ext uri="{FF2B5EF4-FFF2-40B4-BE49-F238E27FC236}">
                <a16:creationId xmlns:a16="http://schemas.microsoft.com/office/drawing/2014/main" id="{B1E8DA32-04F3-9899-9DB6-71DE524D1E2B}"/>
              </a:ext>
            </a:extLst>
          </p:cNvPr>
          <p:cNvSpPr/>
          <p:nvPr/>
        </p:nvSpPr>
        <p:spPr>
          <a:xfrm>
            <a:off x="1125001" y="2216727"/>
            <a:ext cx="1479600" cy="1055185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6858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Cloud/</a:t>
            </a:r>
            <a:b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</a:b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Aerosol</a:t>
            </a:r>
          </a:p>
          <a:p>
            <a:pPr marL="0" marR="0" lvl="0" indent="0" algn="ctr" defTabSz="6858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Radiation </a:t>
            </a:r>
            <a:b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</a:b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Budget</a:t>
            </a:r>
          </a:p>
        </p:txBody>
      </p:sp>
      <p:pic>
        <p:nvPicPr>
          <p:cNvPr id="23" name="図 21" descr="建物, 屋内, 雪, 病室 が含まれている画像&#10;&#10;自動的に生成された説明">
            <a:extLst>
              <a:ext uri="{FF2B5EF4-FFF2-40B4-BE49-F238E27FC236}">
                <a16:creationId xmlns:a16="http://schemas.microsoft.com/office/drawing/2014/main" id="{CA99FF2D-F73B-81F1-AA08-E8369CAB5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392" y="4305738"/>
            <a:ext cx="3178269" cy="2118018"/>
          </a:xfrm>
          <a:prstGeom prst="rect">
            <a:avLst/>
          </a:prstGeom>
        </p:spPr>
      </p:pic>
      <p:sp>
        <p:nvSpPr>
          <p:cNvPr id="24" name="テキスト ボックス 22">
            <a:extLst>
              <a:ext uri="{FF2B5EF4-FFF2-40B4-BE49-F238E27FC236}">
                <a16:creationId xmlns:a16="http://schemas.microsoft.com/office/drawing/2014/main" id="{739CFFA8-5432-4604-F256-E1B2D3083785}"/>
              </a:ext>
            </a:extLst>
          </p:cNvPr>
          <p:cNvSpPr txBox="1"/>
          <p:nvPr/>
        </p:nvSpPr>
        <p:spPr>
          <a:xfrm>
            <a:off x="6315072" y="1258507"/>
            <a:ext cx="2796596" cy="235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5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kumimoji="1" lang="en-US" altLang="ja-JP" sz="1800" kern="1200" dirty="0" err="1">
                <a:solidFill>
                  <a:prstClr val="black"/>
                </a:solidFill>
                <a:latin typeface="Quire Sans"/>
                <a:ea typeface="+mn-ea"/>
                <a:cs typeface="+mn-cs"/>
              </a:rPr>
              <a:t>EarthCARE</a:t>
            </a:r>
            <a:r>
              <a:rPr kumimoji="1" lang="en-US" altLang="ja-JP" sz="1800" kern="1200" dirty="0">
                <a:solidFill>
                  <a:prstClr val="black"/>
                </a:solidFill>
                <a:latin typeface="Quire Sans"/>
                <a:ea typeface="+mn-ea"/>
                <a:cs typeface="+mn-cs"/>
              </a:rPr>
              <a:t> is planned to be launched  in Vandenberg, California in May 2024.</a:t>
            </a:r>
          </a:p>
          <a:p>
            <a:pPr marL="285750" indent="-285750">
              <a:lnSpc>
                <a:spcPct val="95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kumimoji="1" lang="en-US" altLang="ja-JP" sz="1800" kern="1200" dirty="0">
                <a:solidFill>
                  <a:prstClr val="black"/>
                </a:solidFill>
                <a:latin typeface="Quire Sans"/>
                <a:ea typeface="+mn-ea"/>
                <a:cs typeface="+mn-cs"/>
              </a:rPr>
              <a:t>CPR will be used to measure global features of snowfall and light precipitation.</a:t>
            </a:r>
            <a:endParaRPr kumimoji="1" lang="ja-JP" altLang="en-US" sz="1800" kern="1200" dirty="0">
              <a:solidFill>
                <a:prstClr val="black"/>
              </a:solidFill>
              <a:latin typeface="Quire Sans"/>
              <a:ea typeface="+mn-ea"/>
              <a:cs typeface="+mn-cs"/>
            </a:endParaRPr>
          </a:p>
        </p:txBody>
      </p:sp>
      <p:sp>
        <p:nvSpPr>
          <p:cNvPr id="25" name="テキスト ボックス 23">
            <a:extLst>
              <a:ext uri="{FF2B5EF4-FFF2-40B4-BE49-F238E27FC236}">
                <a16:creationId xmlns:a16="http://schemas.microsoft.com/office/drawing/2014/main" id="{F234B977-12EE-A578-D224-111685CB2D8F}"/>
              </a:ext>
            </a:extLst>
          </p:cNvPr>
          <p:cNvSpPr txBox="1"/>
          <p:nvPr/>
        </p:nvSpPr>
        <p:spPr>
          <a:xfrm>
            <a:off x="6467477" y="4456806"/>
            <a:ext cx="23489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ja-JP" sz="1600" kern="1200" dirty="0">
                <a:solidFill>
                  <a:srgbClr val="003247"/>
                </a:solidFill>
                <a:latin typeface="Arial" panose="020B0604020202020204" pitchFamily="34" charset="0"/>
                <a:ea typeface="+mn-ea"/>
                <a:cs typeface="+mn-cs"/>
              </a:rPr>
              <a:t>Group photo in front of </a:t>
            </a:r>
            <a:r>
              <a:rPr lang="en-US" altLang="ja-JP" sz="1600" kern="1200" dirty="0" err="1">
                <a:solidFill>
                  <a:srgbClr val="003247"/>
                </a:solidFill>
                <a:latin typeface="Arial" panose="020B0604020202020204" pitchFamily="34" charset="0"/>
                <a:ea typeface="+mn-ea"/>
                <a:cs typeface="+mn-cs"/>
              </a:rPr>
              <a:t>EarthCARE</a:t>
            </a:r>
            <a:r>
              <a:rPr lang="en-US" altLang="ja-JP" sz="1600" kern="1200" dirty="0">
                <a:solidFill>
                  <a:srgbClr val="003247"/>
                </a:solidFill>
                <a:latin typeface="Arial" panose="020B0604020202020204" pitchFamily="34" charset="0"/>
                <a:ea typeface="+mn-ea"/>
                <a:cs typeface="+mn-cs"/>
              </a:rPr>
              <a:t> satellite in the cleanroom at Airbus’ facilities in Friedrichshafen, Germany (February 2024).</a:t>
            </a:r>
            <a:endParaRPr kumimoji="1" lang="ja-JP" altLang="en-US" sz="1600" kern="1200" dirty="0">
              <a:solidFill>
                <a:prstClr val="black"/>
              </a:solidFill>
              <a:latin typeface="Quire Sans"/>
              <a:ea typeface="+mn-ea"/>
              <a:cs typeface="+mn-cs"/>
            </a:endParaRPr>
          </a:p>
        </p:txBody>
      </p:sp>
      <p:pic>
        <p:nvPicPr>
          <p:cNvPr id="26" name="図 26" descr="コンパクトディスク が含まれている画像&#10;&#10;自動的に生成された説明">
            <a:extLst>
              <a:ext uri="{FF2B5EF4-FFF2-40B4-BE49-F238E27FC236}">
                <a16:creationId xmlns:a16="http://schemas.microsoft.com/office/drawing/2014/main" id="{8D6524EE-95C7-4D69-E725-76B6DDF459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6385"/>
          <a:stretch/>
        </p:blipFill>
        <p:spPr>
          <a:xfrm rot="16200000">
            <a:off x="9312429" y="995025"/>
            <a:ext cx="2433197" cy="2796593"/>
          </a:xfrm>
          <a:prstGeom prst="rect">
            <a:avLst/>
          </a:prstGeom>
        </p:spPr>
      </p:pic>
      <p:sp>
        <p:nvSpPr>
          <p:cNvPr id="27" name="テキスト ボックス 27">
            <a:extLst>
              <a:ext uri="{FF2B5EF4-FFF2-40B4-BE49-F238E27FC236}">
                <a16:creationId xmlns:a16="http://schemas.microsoft.com/office/drawing/2014/main" id="{E6D8FF6F-0239-C4C4-C450-EC06CDF701DD}"/>
              </a:ext>
            </a:extLst>
          </p:cNvPr>
          <p:cNvSpPr txBox="1"/>
          <p:nvPr/>
        </p:nvSpPr>
        <p:spPr>
          <a:xfrm>
            <a:off x="8732864" y="3642835"/>
            <a:ext cx="3459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ja-JP" kern="1200" dirty="0">
                <a:solidFill>
                  <a:srgbClr val="333333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Mean surface snowfall rate 2007–10 from </a:t>
            </a:r>
            <a:r>
              <a:rPr lang="en-US" altLang="ja-JP" kern="1200" dirty="0" err="1">
                <a:solidFill>
                  <a:srgbClr val="333333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CloudSat</a:t>
            </a:r>
            <a:r>
              <a:rPr lang="en-US" altLang="ja-JP" kern="1200" dirty="0">
                <a:solidFill>
                  <a:srgbClr val="333333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/CPR (</a:t>
            </a:r>
            <a:r>
              <a:rPr lang="en-US" altLang="ja-JP" kern="1200" dirty="0" err="1">
                <a:solidFill>
                  <a:srgbClr val="333333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Edel</a:t>
            </a:r>
            <a:r>
              <a:rPr lang="en-US" altLang="ja-JP" kern="1200" dirty="0">
                <a:solidFill>
                  <a:srgbClr val="333333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 et al. 2020)</a:t>
            </a:r>
            <a:endParaRPr kumimoji="1" lang="ja-JP" altLang="en-US" kern="1200" dirty="0">
              <a:solidFill>
                <a:prstClr val="black"/>
              </a:solidFill>
              <a:latin typeface="Quire Sans" panose="020B0502040400020003" pitchFamily="34" charset="0"/>
              <a:ea typeface="+mn-ea"/>
              <a:cs typeface="Quire Sans" panose="020B05020404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881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NOAA updates</a:t>
            </a:r>
            <a:endParaRPr dirty="0"/>
          </a:p>
        </p:txBody>
      </p:sp>
      <p:sp>
        <p:nvSpPr>
          <p:cNvPr id="2" name="Google Shape;72;p8">
            <a:extLst>
              <a:ext uri="{FF2B5EF4-FFF2-40B4-BE49-F238E27FC236}">
                <a16:creationId xmlns:a16="http://schemas.microsoft.com/office/drawing/2014/main" id="{627A3FE7-5A40-7713-A1B6-10CD150EC401}"/>
              </a:ext>
            </a:extLst>
          </p:cNvPr>
          <p:cNvSpPr txBox="1"/>
          <p:nvPr/>
        </p:nvSpPr>
        <p:spPr>
          <a:xfrm>
            <a:off x="243375" y="1096413"/>
            <a:ext cx="11112000" cy="2606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14313" algn="l" rtl="0">
              <a:lnSpc>
                <a:spcPct val="9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2200" b="1" dirty="0">
                <a:solidFill>
                  <a:schemeClr val="dk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Future missions: </a:t>
            </a:r>
            <a:endParaRPr sz="2200" dirty="0"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  <a:p>
            <a:pPr marL="671512" marR="0" lvl="1" indent="-214312" algn="l" rtl="0">
              <a:lnSpc>
                <a:spcPct val="9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220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GOES-U (June 25, 2024), </a:t>
            </a:r>
            <a:r>
              <a:rPr lang="en-GB" sz="220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QuickSounder</a:t>
            </a:r>
            <a:r>
              <a:rPr lang="en-GB" sz="220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(2026), JPSS-4 (2027), JPSS-3 (2032), LEO Weather Satellites (LWS, 2030+), </a:t>
            </a:r>
            <a:r>
              <a:rPr lang="en-GB" sz="220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GeoXO</a:t>
            </a:r>
            <a:r>
              <a:rPr lang="en-GB" sz="220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(2032+)</a:t>
            </a:r>
            <a:endParaRPr sz="2200" dirty="0"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  <a:p>
            <a:pPr marL="214312" marR="0" lvl="0" indent="-214312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sz="2200" b="1" i="1" dirty="0">
                <a:solidFill>
                  <a:schemeClr val="dk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Precipitation (Rainfall and Snowfall) Products</a:t>
            </a:r>
          </a:p>
          <a:p>
            <a:pPr marL="671512" lvl="1" indent="-214312">
              <a:lnSpc>
                <a:spcPct val="9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Innovation: </a:t>
            </a: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AI and machine learning enhanced algorithms; multi-platform merged products</a:t>
            </a:r>
          </a:p>
          <a:p>
            <a:pPr marL="671512" lvl="1" indent="-214312">
              <a:lnSpc>
                <a:spcPct val="9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Applications:</a:t>
            </a: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Support weather nowcasting/short term forecasting and hydrological modeling; reduce latency using Direct Broadcast data</a:t>
            </a:r>
          </a:p>
        </p:txBody>
      </p:sp>
      <p:sp>
        <p:nvSpPr>
          <p:cNvPr id="3" name="Google Shape;72;p8">
            <a:extLst>
              <a:ext uri="{FF2B5EF4-FFF2-40B4-BE49-F238E27FC236}">
                <a16:creationId xmlns:a16="http://schemas.microsoft.com/office/drawing/2014/main" id="{77560792-D54E-0D67-94F3-F8136D54A0BF}"/>
              </a:ext>
            </a:extLst>
          </p:cNvPr>
          <p:cNvSpPr txBox="1"/>
          <p:nvPr/>
        </p:nvSpPr>
        <p:spPr>
          <a:xfrm>
            <a:off x="243375" y="3937840"/>
            <a:ext cx="5360789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 indent="-214312">
              <a:spcAft>
                <a:spcPts val="60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Contributions to the Precipitation Community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  <a:p>
            <a:pPr marL="671512" lvl="1" indent="-214312">
              <a:lnSpc>
                <a:spcPct val="95000"/>
              </a:lnSpc>
              <a:spcAft>
                <a:spcPts val="60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NOAA continues to produce and archive operational Level-2, Level-3, and geo-based precipitation products, and make the data publicly available to domestic and international users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4CE429-4FFB-2475-84C9-BD97AF484A4A}"/>
              </a:ext>
            </a:extLst>
          </p:cNvPr>
          <p:cNvSpPr txBox="1"/>
          <p:nvPr/>
        </p:nvSpPr>
        <p:spPr>
          <a:xfrm>
            <a:off x="5778139" y="3630063"/>
            <a:ext cx="6170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NOAA Snowfall Rate Product Captures Snowfall near the North Pole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0020A0-6B0A-0CED-1F8F-1CC5F8220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375" y="3862884"/>
            <a:ext cx="6170486" cy="26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36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2189</Words>
  <Application>Microsoft Office PowerPoint</Application>
  <PresentationFormat>Widescreen</PresentationFormat>
  <Paragraphs>252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Bahnschrift Light</vt:lpstr>
      <vt:lpstr>Courier New</vt:lpstr>
      <vt:lpstr>Tahoma</vt:lpstr>
      <vt:lpstr>Wingdings</vt:lpstr>
      <vt:lpstr>Arial Rounded MT Bold</vt:lpstr>
      <vt:lpstr>Arial</vt:lpstr>
      <vt:lpstr>Noto Sans Symbols</vt:lpstr>
      <vt:lpstr>Quire Sans</vt:lpstr>
      <vt:lpstr>Montserrat</vt:lpstr>
      <vt:lpstr>Calibri</vt:lpstr>
      <vt:lpstr>ceos</vt:lpstr>
      <vt:lpstr>SIT-39 2024 Precipitation Virtual Constellation</vt:lpstr>
      <vt:lpstr>Outline</vt:lpstr>
      <vt:lpstr>P-VC Terms of Reference</vt:lpstr>
      <vt:lpstr>P-VC outline</vt:lpstr>
      <vt:lpstr>…an evolving success story…</vt:lpstr>
      <vt:lpstr>NASA updates</vt:lpstr>
      <vt:lpstr>JAXA status updates</vt:lpstr>
      <vt:lpstr>JAXA – ESA updates</vt:lpstr>
      <vt:lpstr>NOAA updates</vt:lpstr>
      <vt:lpstr>EUMETSAT Passive Microwave Missions</vt:lpstr>
      <vt:lpstr>GPM Applications - modelling </vt:lpstr>
      <vt:lpstr>GPM Applications - hazards </vt:lpstr>
      <vt:lpstr>GPM Applications - agriculture </vt:lpstr>
      <vt:lpstr>GPM Communications &amp; Outreach  </vt:lpstr>
      <vt:lpstr>Revised Terms of Reference</vt:lpstr>
      <vt:lpstr>Discussion/comments?</vt:lpstr>
      <vt:lpstr>PowerPoint Presentation</vt:lpstr>
      <vt:lpstr>ARD for Precipitation - thoughts</vt:lpstr>
      <vt:lpstr>Precipitation-capable missions</vt:lpstr>
      <vt:lpstr>Multi-satellite / multi-sensor data</vt:lpstr>
      <vt:lpstr>Mature Processing Systems</vt:lpstr>
      <vt:lpstr>Data already used by many users</vt:lpstr>
      <vt:lpstr>Precipitation ARD specifications?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SIT-39  2024 Presentation Template and Guidance</dc:title>
  <cp:lastModifiedBy>Kidd, Chris (GSFC-612.0)[UNIV OF MARYLAND COLLEGE PARK]</cp:lastModifiedBy>
  <cp:revision>62</cp:revision>
  <dcterms:modified xsi:type="dcterms:W3CDTF">2024-04-11T00:05:47Z</dcterms:modified>
</cp:coreProperties>
</file>