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12192000"/>
  <p:notesSz cx="6858000" cy="9144000"/>
  <p:embeddedFontLst>
    <p:embeddedFont>
      <p:font typeface="Montserra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c4357b568c_0_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c4357b568c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6e34c1908a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6e34c1908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c4357b568c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c4357b568c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c4357b568c_0_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c4357b568c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c4357b568c_0_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c4357b568c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c4357b568c_0_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c4357b568c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6e34c1908a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6e34c1908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c4357b568c_0_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c4357b568c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c4357b568c_0_1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c4357b568c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c4357b568c_0_1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c4357b568c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bb727f0b64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bb727f0b6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6e34c1908a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6e34c1908a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c4357b568c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c4357b568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c4357b568c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c4357b568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c4357b568c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c4357b568c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c4357b568c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c4357b568c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c4357b568c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c4357b568c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c4357b568c_0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c4357b568c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c4357b568c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c4357b568c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1.png"/><Relationship Id="rId6"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3" l="54016" r="11355" t="36081"/>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i="0" sz="80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3"/>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39</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10-11 April 2024</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
        <p:nvSpPr>
          <p:cNvPr id="29" name="Google Shape;29;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41" name="Google Shape;41;p4"/>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39</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10-11 April 2024</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50" name="Google Shape;50;p5"/>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39</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10-11 April 2024</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61" name="Google Shape;61;p6"/>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39</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10-11 April 2024</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7"/>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7500">
                <a:latin typeface="Montserrat"/>
                <a:ea typeface="Montserrat"/>
                <a:cs typeface="Montserrat"/>
                <a:sym typeface="Montserrat"/>
              </a:rPr>
              <a:t>SIT-3</a:t>
            </a:r>
            <a:r>
              <a:rPr lang="en-GB" sz="7500"/>
              <a:t>9</a:t>
            </a:r>
            <a:r>
              <a:rPr lang="en-GB" sz="7500">
                <a:latin typeface="Montserrat"/>
                <a:ea typeface="Montserrat"/>
                <a:cs typeface="Montserrat"/>
                <a:sym typeface="Montserrat"/>
              </a:rPr>
              <a:t> 202</a:t>
            </a:r>
            <a:r>
              <a:rPr lang="en-GB" sz="7500"/>
              <a:t>4</a:t>
            </a:r>
            <a:endParaRPr sz="7500">
              <a:latin typeface="Montserrat"/>
              <a:ea typeface="Montserrat"/>
              <a:cs typeface="Montserrat"/>
              <a:sym typeface="Montserrat"/>
            </a:endParaRPr>
          </a:p>
          <a:p>
            <a:pPr indent="0" lvl="0" marL="0" rtl="0" algn="l">
              <a:lnSpc>
                <a:spcPct val="115000"/>
              </a:lnSpc>
              <a:spcBef>
                <a:spcPts val="0"/>
              </a:spcBef>
              <a:spcAft>
                <a:spcPts val="0"/>
              </a:spcAft>
              <a:buClr>
                <a:schemeClr val="lt1"/>
              </a:buClr>
              <a:buSzPts val="8000"/>
              <a:buFont typeface="Arial"/>
              <a:buNone/>
            </a:pPr>
            <a:r>
              <a:rPr i="1" lang="en-GB" sz="4000"/>
              <a:t>Day-1 Recap</a:t>
            </a:r>
            <a:endParaRPr i="1" sz="4000">
              <a:latin typeface="Montserrat"/>
              <a:ea typeface="Montserrat"/>
              <a:cs typeface="Montserrat"/>
              <a:sym typeface="Montserrat"/>
            </a:endParaRPr>
          </a:p>
        </p:txBody>
      </p:sp>
      <p:sp>
        <p:nvSpPr>
          <p:cNvPr id="67" name="Google Shape;67;p7"/>
          <p:cNvSpPr/>
          <p:nvPr/>
        </p:nvSpPr>
        <p:spPr>
          <a:xfrm>
            <a:off x="7222284" y="4252682"/>
            <a:ext cx="4832943" cy="2605318"/>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None/>
            </a:pPr>
            <a:r>
              <a:t/>
            </a:r>
            <a:endParaRPr b="1" sz="2200">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None/>
            </a:pPr>
            <a:r>
              <a:rPr b="1" lang="en-GB" sz="2200">
                <a:solidFill>
                  <a:schemeClr val="accent1"/>
                </a:solidFill>
                <a:latin typeface="Montserrat"/>
                <a:ea typeface="Montserrat"/>
                <a:cs typeface="Montserrat"/>
                <a:sym typeface="Montserrat"/>
              </a:rPr>
              <a:t>Takeshi Hirabayashi</a:t>
            </a:r>
            <a:r>
              <a:rPr b="1" i="0" lang="en-GB" sz="2200" u="none" cap="none" strike="noStrike">
                <a:solidFill>
                  <a:schemeClr val="accent1"/>
                </a:solidFill>
                <a:latin typeface="Montserrat"/>
                <a:ea typeface="Montserrat"/>
                <a:cs typeface="Montserrat"/>
                <a:sym typeface="Montserrat"/>
              </a:rPr>
              <a:t>, </a:t>
            </a:r>
            <a:r>
              <a:rPr b="1" lang="en-GB" sz="2200">
                <a:solidFill>
                  <a:schemeClr val="accent1"/>
                </a:solidFill>
                <a:latin typeface="Montserrat"/>
                <a:ea typeface="Montserrat"/>
                <a:cs typeface="Montserrat"/>
                <a:sym typeface="Montserrat"/>
              </a:rPr>
              <a:t>JAXA</a:t>
            </a:r>
            <a:endParaRPr>
              <a:latin typeface="Montserrat"/>
              <a:ea typeface="Montserrat"/>
              <a:cs typeface="Montserrat"/>
              <a:sym typeface="Montserrat"/>
            </a:endParaRPr>
          </a:p>
          <a:p>
            <a:pPr indent="0" lvl="0" marL="0" marR="0" rtl="0" algn="r">
              <a:lnSpc>
                <a:spcPct val="15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Agenda Item #5.1</a:t>
            </a:r>
            <a:endParaRPr>
              <a:latin typeface="Montserrat"/>
              <a:ea typeface="Montserrat"/>
              <a:cs typeface="Montserrat"/>
              <a:sym typeface="Montserrat"/>
            </a:endParaRPr>
          </a:p>
          <a:p>
            <a:pPr indent="0" lvl="0" marL="0" marR="0" rtl="0" algn="r">
              <a:lnSpc>
                <a:spcPct val="15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SIT</a:t>
            </a:r>
            <a:r>
              <a:rPr b="1" lang="en-GB" sz="2200">
                <a:solidFill>
                  <a:schemeClr val="accent1"/>
                </a:solidFill>
                <a:latin typeface="Montserrat"/>
                <a:ea typeface="Montserrat"/>
                <a:cs typeface="Montserrat"/>
                <a:sym typeface="Montserrat"/>
              </a:rPr>
              <a:t>-39 2024, Tokyo, Japan</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None/>
            </a:pPr>
            <a:r>
              <a:rPr b="1" lang="en-GB" sz="2200">
                <a:solidFill>
                  <a:schemeClr val="accent1"/>
                </a:solidFill>
                <a:latin typeface="Montserrat"/>
                <a:ea typeface="Montserrat"/>
                <a:cs typeface="Montserrat"/>
                <a:sym typeface="Montserrat"/>
              </a:rPr>
              <a:t>10th - 11th April 2024</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6"/>
          <p:cNvSpPr txBox="1"/>
          <p:nvPr>
            <p:ph idx="1" type="body"/>
          </p:nvPr>
        </p:nvSpPr>
        <p:spPr>
          <a:xfrm>
            <a:off x="348308" y="1441133"/>
            <a:ext cx="11495400" cy="4662900"/>
          </a:xfrm>
          <a:prstGeom prst="rect">
            <a:avLst/>
          </a:prstGeom>
        </p:spPr>
        <p:txBody>
          <a:bodyPr anchorCtr="0" anchor="t" bIns="45700" lIns="91425" spcFirstLastPara="1" rIns="91425" wrap="square" tIns="45700">
            <a:noAutofit/>
          </a:bodyPr>
          <a:lstStyle/>
          <a:p>
            <a:pPr indent="-400050" lvl="0" marL="457200" rtl="0" algn="l">
              <a:spcBef>
                <a:spcPts val="1000"/>
              </a:spcBef>
              <a:spcAft>
                <a:spcPts val="0"/>
              </a:spcAft>
              <a:buSzPts val="2700"/>
              <a:buChar char="❖"/>
            </a:pPr>
            <a:r>
              <a:rPr b="1" i="1" lang="en-GB" sz="2700" u="sng"/>
              <a:t>Issues raised</a:t>
            </a:r>
            <a:endParaRPr b="1" i="1" sz="2700" u="sng"/>
          </a:p>
          <a:p>
            <a:pPr indent="-374650" lvl="1" marL="914400" rtl="0" algn="l">
              <a:spcBef>
                <a:spcPts val="1000"/>
              </a:spcBef>
              <a:spcAft>
                <a:spcPts val="0"/>
              </a:spcAft>
              <a:buSzPts val="2300"/>
              <a:buChar char="➢"/>
            </a:pPr>
            <a:r>
              <a:rPr lang="en-GB" sz="2300"/>
              <a:t>TNFD aims to enable organisations, companies and financial institutions and TNFD stakeholders to effectively manage the dependencies and impacts of nature related risks and opportunities through a portfolio of data-centric initiatives </a:t>
            </a:r>
            <a:endParaRPr sz="2300"/>
          </a:p>
          <a:p>
            <a:pPr indent="-374650" lvl="1" marL="914400" rtl="0" algn="l">
              <a:spcBef>
                <a:spcPts val="1000"/>
              </a:spcBef>
              <a:spcAft>
                <a:spcPts val="0"/>
              </a:spcAft>
              <a:buSzPts val="2300"/>
              <a:buChar char="➢"/>
            </a:pPr>
            <a:r>
              <a:rPr lang="en-GB" sz="2300"/>
              <a:t>TNFD hopes to establish a distributed access public data facility for data that meets the defined ‘data principles’ - certain methodological and quality standards This is the area TNFD wishes to collaborate with CEOS on. The hope is that CEOS can provide datasets directly to their facility, rather than sourcing non-homogeneous datasets. </a:t>
            </a:r>
            <a:endParaRPr sz="2300"/>
          </a:p>
          <a:p>
            <a:pPr indent="0" lvl="0" marL="0" rtl="0" algn="l">
              <a:spcBef>
                <a:spcPts val="1000"/>
              </a:spcBef>
              <a:spcAft>
                <a:spcPts val="0"/>
              </a:spcAft>
              <a:buNone/>
            </a:pPr>
            <a:r>
              <a:t/>
            </a:r>
            <a:endParaRPr sz="2300"/>
          </a:p>
          <a:p>
            <a:pPr indent="0" lvl="0" marL="457200" rtl="0" algn="l">
              <a:spcBef>
                <a:spcPts val="1000"/>
              </a:spcBef>
              <a:spcAft>
                <a:spcPts val="0"/>
              </a:spcAft>
              <a:buNone/>
            </a:pPr>
            <a:r>
              <a:t/>
            </a:r>
            <a:endParaRPr sz="2700"/>
          </a:p>
        </p:txBody>
      </p:sp>
      <p:sp>
        <p:nvSpPr>
          <p:cNvPr id="121" name="Google Shape;121;p16"/>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3.3 TNFD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7"/>
          <p:cNvSpPr txBox="1"/>
          <p:nvPr>
            <p:ph idx="1" type="body"/>
          </p:nvPr>
        </p:nvSpPr>
        <p:spPr>
          <a:xfrm>
            <a:off x="348308" y="1206333"/>
            <a:ext cx="11495400" cy="4662900"/>
          </a:xfrm>
          <a:prstGeom prst="rect">
            <a:avLst/>
          </a:prstGeom>
        </p:spPr>
        <p:txBody>
          <a:bodyPr anchorCtr="0" anchor="t" bIns="45700" lIns="91425" spcFirstLastPara="1" rIns="91425" wrap="square" tIns="45700">
            <a:noAutofit/>
          </a:bodyPr>
          <a:lstStyle/>
          <a:p>
            <a:pPr indent="-393700" lvl="0" marL="457200" rtl="0" algn="l">
              <a:spcBef>
                <a:spcPts val="1000"/>
              </a:spcBef>
              <a:spcAft>
                <a:spcPts val="0"/>
              </a:spcAft>
              <a:buSzPts val="2600"/>
              <a:buChar char="❖"/>
            </a:pPr>
            <a:r>
              <a:rPr b="1" i="1" lang="en-GB" sz="2600" u="sng"/>
              <a:t>Issues raised</a:t>
            </a:r>
            <a:endParaRPr b="1" i="1" sz="2600" u="sng"/>
          </a:p>
          <a:p>
            <a:pPr indent="-368300" lvl="1" marL="914400" rtl="0" algn="l">
              <a:spcBef>
                <a:spcPts val="1000"/>
              </a:spcBef>
              <a:spcAft>
                <a:spcPts val="0"/>
              </a:spcAft>
              <a:buSzPts val="2200"/>
              <a:buChar char="➢"/>
            </a:pPr>
            <a:r>
              <a:rPr lang="en-GB" sz="2200"/>
              <a:t>COAST Virtual Constellation would address specific needs related to remote sensing and new product development at the land-ocean boundary, which are not currently met by other forums</a:t>
            </a:r>
            <a:endParaRPr sz="2200"/>
          </a:p>
          <a:p>
            <a:pPr indent="-368300" lvl="1" marL="914400" rtl="0" algn="l">
              <a:spcBef>
                <a:spcPts val="1000"/>
              </a:spcBef>
              <a:spcAft>
                <a:spcPts val="0"/>
              </a:spcAft>
              <a:buSzPts val="2200"/>
              <a:buChar char="➢"/>
            </a:pPr>
            <a:r>
              <a:rPr lang="en-GB" sz="2200"/>
              <a:t>NOAA, ISRO, CNES volunteer as co-leads</a:t>
            </a:r>
            <a:endParaRPr sz="2200"/>
          </a:p>
          <a:p>
            <a:pPr indent="-393700" lvl="0" marL="457200" rtl="0" algn="l">
              <a:spcBef>
                <a:spcPts val="1000"/>
              </a:spcBef>
              <a:spcAft>
                <a:spcPts val="0"/>
              </a:spcAft>
              <a:buSzPts val="2600"/>
              <a:buFont typeface="Arial"/>
              <a:buChar char="❖"/>
            </a:pPr>
            <a:r>
              <a:rPr b="1" i="1" lang="en-GB" sz="2600" u="sng"/>
              <a:t>Action and Decisions recorded</a:t>
            </a:r>
            <a:r>
              <a:rPr b="1" i="1" lang="en-GB" sz="2600"/>
              <a:t> and </a:t>
            </a:r>
            <a:r>
              <a:rPr b="1" i="1" lang="en-GB" sz="2600" u="sng"/>
              <a:t>Documents endorsed</a:t>
            </a:r>
            <a:endParaRPr b="1" i="1" sz="2600" u="sng"/>
          </a:p>
          <a:p>
            <a:pPr indent="-368300" lvl="1" marL="914400" rtl="0" algn="l">
              <a:spcBef>
                <a:spcPts val="1000"/>
              </a:spcBef>
              <a:spcAft>
                <a:spcPts val="0"/>
              </a:spcAft>
              <a:buSzPts val="2200"/>
              <a:buChar char="➢"/>
            </a:pPr>
            <a:r>
              <a:rPr lang="en-GB" sz="2200"/>
              <a:t>Approved the establishment of a new COAST Virtual Constellation as defined by the submitted Terms of Reference and Implementation Plan documents</a:t>
            </a:r>
            <a:endParaRPr sz="2200"/>
          </a:p>
          <a:p>
            <a:pPr indent="-368300" lvl="1" marL="914400" rtl="0" algn="l">
              <a:spcBef>
                <a:spcPts val="1000"/>
              </a:spcBef>
              <a:spcAft>
                <a:spcPts val="0"/>
              </a:spcAft>
              <a:buSzPts val="2200"/>
              <a:buChar char="➢"/>
            </a:pPr>
            <a:r>
              <a:rPr lang="en-GB" sz="2200"/>
              <a:t>CEOS Agencies invited to nominate representatives to participate in the newly formed COAST VC. </a:t>
            </a:r>
            <a:endParaRPr sz="2200"/>
          </a:p>
          <a:p>
            <a:pPr indent="0" lvl="0" marL="457200" rtl="0" algn="l">
              <a:spcBef>
                <a:spcPts val="1000"/>
              </a:spcBef>
              <a:spcAft>
                <a:spcPts val="0"/>
              </a:spcAft>
              <a:buNone/>
            </a:pPr>
            <a:r>
              <a:t/>
            </a:r>
            <a:endParaRPr sz="2600"/>
          </a:p>
        </p:txBody>
      </p:sp>
      <p:sp>
        <p:nvSpPr>
          <p:cNvPr id="127" name="Google Shape;127;p17"/>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3.4 COAST Virtual Constellation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8"/>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b="1" i="1" lang="en-GB" u="sng"/>
              <a:t>Issues raised</a:t>
            </a:r>
            <a:endParaRPr b="1" i="1" u="sng"/>
          </a:p>
          <a:p>
            <a:pPr indent="-381000" lvl="1" marL="914400" rtl="0" algn="l">
              <a:spcBef>
                <a:spcPts val="1000"/>
              </a:spcBef>
              <a:spcAft>
                <a:spcPts val="0"/>
              </a:spcAft>
              <a:buSzPts val="2400"/>
              <a:buChar char="➢"/>
            </a:pPr>
            <a:r>
              <a:rPr lang="en-GB"/>
              <a:t>GEOGLAM needs support from CEOS and the agencies for the Essential Agriculture Variables</a:t>
            </a:r>
            <a:endParaRPr/>
          </a:p>
          <a:p>
            <a:pPr indent="-406400" lvl="0" marL="457200" rtl="0" algn="l">
              <a:spcBef>
                <a:spcPts val="1000"/>
              </a:spcBef>
              <a:spcAft>
                <a:spcPts val="0"/>
              </a:spcAft>
              <a:buSzPts val="2800"/>
              <a:buFont typeface="Arial"/>
              <a:buChar char="❖"/>
            </a:pPr>
            <a:r>
              <a:rPr b="1" i="1" lang="en-GB" u="sng"/>
              <a:t>Action and Decisions recorded</a:t>
            </a:r>
            <a:endParaRPr b="1" i="1" u="sng"/>
          </a:p>
          <a:p>
            <a:pPr indent="-381000" lvl="1" marL="914400" rtl="0" algn="l">
              <a:spcBef>
                <a:spcPts val="1000"/>
              </a:spcBef>
              <a:spcAft>
                <a:spcPts val="0"/>
              </a:spcAft>
              <a:buSzPts val="2400"/>
              <a:buChar char="➢"/>
            </a:pPr>
            <a:r>
              <a:rPr lang="en-GB"/>
              <a:t>CEOS Agencies to identify points of contact to contribute to the LSI-VC Subgroup on GEOGLAM</a:t>
            </a:r>
            <a:endParaRPr/>
          </a:p>
          <a:p>
            <a:pPr indent="-381000" lvl="1" marL="914400" rtl="0" algn="l">
              <a:spcBef>
                <a:spcPts val="1000"/>
              </a:spcBef>
              <a:spcAft>
                <a:spcPts val="0"/>
              </a:spcAft>
              <a:buSzPts val="2400"/>
              <a:buChar char="➢"/>
            </a:pPr>
            <a:r>
              <a:rPr lang="en-GB"/>
              <a:t>SIT Chair to confer with LSI-VC and its GEOGLAM subgroup leads regarding visibility of the agriculture activities in CEOS</a:t>
            </a:r>
            <a:endParaRPr/>
          </a:p>
          <a:p>
            <a:pPr indent="0" lvl="0" marL="457200" rtl="0" algn="l">
              <a:spcBef>
                <a:spcPts val="1000"/>
              </a:spcBef>
              <a:spcAft>
                <a:spcPts val="0"/>
              </a:spcAft>
              <a:buNone/>
            </a:pPr>
            <a:r>
              <a:t/>
            </a:r>
            <a:endParaRPr/>
          </a:p>
        </p:txBody>
      </p:sp>
      <p:sp>
        <p:nvSpPr>
          <p:cNvPr id="133" name="Google Shape;133;p18"/>
          <p:cNvSpPr txBox="1"/>
          <p:nvPr>
            <p:ph type="title"/>
          </p:nvPr>
        </p:nvSpPr>
        <p:spPr>
          <a:xfrm>
            <a:off x="176050" y="175950"/>
            <a:ext cx="112572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t>3.5 </a:t>
            </a:r>
            <a:r>
              <a:rPr lang="en-GB" sz="3000"/>
              <a:t>GEOGLAM Agricultural Observation Requirements</a:t>
            </a:r>
            <a:r>
              <a:rPr lang="en-GB" sz="3000"/>
              <a:t> </a:t>
            </a:r>
            <a:endParaRPr sz="3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7" name="Shape 137"/>
        <p:cNvGrpSpPr/>
        <p:nvPr/>
      </p:nvGrpSpPr>
      <p:grpSpPr>
        <a:xfrm>
          <a:off x="0" y="0"/>
          <a:ext cx="0" cy="0"/>
          <a:chOff x="0" y="0"/>
          <a:chExt cx="0" cy="0"/>
        </a:xfrm>
      </p:grpSpPr>
      <p:sp>
        <p:nvSpPr>
          <p:cNvPr id="138" name="Google Shape;138;p19"/>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b="1" i="1" lang="en-GB" u="sng"/>
              <a:t>Issue raised</a:t>
            </a:r>
            <a:endParaRPr b="1" i="1" u="sng"/>
          </a:p>
          <a:p>
            <a:pPr indent="-381000" lvl="1" marL="914400" rtl="0" algn="l">
              <a:spcBef>
                <a:spcPts val="1000"/>
              </a:spcBef>
              <a:spcAft>
                <a:spcPts val="0"/>
              </a:spcAft>
              <a:buSzPts val="2400"/>
              <a:buChar char="➢"/>
            </a:pPr>
            <a:r>
              <a:t/>
            </a:r>
            <a:endParaRPr/>
          </a:p>
          <a:p>
            <a:pPr indent="-406400" lvl="0" marL="457200" rtl="0" algn="l">
              <a:spcBef>
                <a:spcPts val="1000"/>
              </a:spcBef>
              <a:spcAft>
                <a:spcPts val="0"/>
              </a:spcAft>
              <a:buSzPts val="2800"/>
              <a:buFont typeface="Arial"/>
              <a:buChar char="❖"/>
            </a:pPr>
            <a:r>
              <a:rPr b="1" i="1" lang="en-GB" u="sng"/>
              <a:t>Action and Decisions recorded</a:t>
            </a:r>
            <a:endParaRPr b="1" i="1" u="sng"/>
          </a:p>
          <a:p>
            <a:pPr indent="-381000" lvl="1" marL="914400" rtl="0" algn="l">
              <a:spcBef>
                <a:spcPts val="1000"/>
              </a:spcBef>
              <a:spcAft>
                <a:spcPts val="0"/>
              </a:spcAft>
              <a:buSzPts val="2400"/>
              <a:buChar char="➢"/>
            </a:pPr>
            <a:r>
              <a:t/>
            </a:r>
            <a:endParaRPr/>
          </a:p>
          <a:p>
            <a:pPr indent="0" lvl="0" marL="457200" rtl="0" algn="l">
              <a:spcBef>
                <a:spcPts val="1000"/>
              </a:spcBef>
              <a:spcAft>
                <a:spcPts val="0"/>
              </a:spcAft>
              <a:buNone/>
            </a:pPr>
            <a:r>
              <a:t/>
            </a:r>
            <a:endParaRPr/>
          </a:p>
        </p:txBody>
      </p:sp>
      <p:sp>
        <p:nvSpPr>
          <p:cNvPr id="139" name="Google Shape;139;p19"/>
          <p:cNvSpPr txBox="1"/>
          <p:nvPr>
            <p:ph type="title"/>
          </p:nvPr>
        </p:nvSpPr>
        <p:spPr>
          <a:xfrm>
            <a:off x="176050" y="175950"/>
            <a:ext cx="112572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t>4.1</a:t>
            </a:r>
            <a:r>
              <a:rPr lang="en-GB" sz="3000"/>
              <a:t> </a:t>
            </a:r>
            <a:r>
              <a:rPr lang="en-GB" sz="3000"/>
              <a:t>Session Introduction</a:t>
            </a:r>
            <a:r>
              <a:rPr lang="en-GB" sz="3000"/>
              <a:t> </a:t>
            </a:r>
            <a:endParaRPr sz="3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0"/>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b="1" i="1" lang="en-GB" u="sng"/>
              <a:t>Issues raised</a:t>
            </a:r>
            <a:endParaRPr b="1" i="1" u="sng"/>
          </a:p>
          <a:p>
            <a:pPr indent="-381000" lvl="1" marL="914400" rtl="0" algn="l">
              <a:spcBef>
                <a:spcPts val="1000"/>
              </a:spcBef>
              <a:spcAft>
                <a:spcPts val="0"/>
              </a:spcAft>
              <a:buSzPts val="2400"/>
              <a:buChar char="➢"/>
            </a:pPr>
            <a:r>
              <a:rPr lang="en-GB"/>
              <a:t>Context &amp; what have we accomplished - last 10-13 years ?</a:t>
            </a:r>
            <a:endParaRPr/>
          </a:p>
          <a:p>
            <a:pPr indent="-381000" lvl="1" marL="914400" rtl="0" algn="l">
              <a:spcBef>
                <a:spcPts val="1000"/>
              </a:spcBef>
              <a:spcAft>
                <a:spcPts val="0"/>
              </a:spcAft>
              <a:buSzPts val="2400"/>
              <a:buChar char="➢"/>
            </a:pPr>
            <a:r>
              <a:rPr lang="en-GB"/>
              <a:t>Current and upcoming (policy) priorities </a:t>
            </a:r>
            <a:endParaRPr/>
          </a:p>
          <a:p>
            <a:pPr indent="-381000" lvl="1" marL="914400" rtl="0" algn="l">
              <a:spcBef>
                <a:spcPts val="1000"/>
              </a:spcBef>
              <a:spcAft>
                <a:spcPts val="0"/>
              </a:spcAft>
              <a:buSzPts val="2400"/>
              <a:buChar char="➢"/>
            </a:pPr>
            <a:r>
              <a:rPr lang="en-GB"/>
              <a:t>Who do we/should we engage with</a:t>
            </a:r>
            <a:endParaRPr/>
          </a:p>
          <a:p>
            <a:pPr indent="-381000" lvl="1" marL="914400" rtl="0" algn="l">
              <a:spcBef>
                <a:spcPts val="1000"/>
              </a:spcBef>
              <a:spcAft>
                <a:spcPts val="0"/>
              </a:spcAft>
              <a:buSzPts val="2400"/>
              <a:buChar char="➢"/>
            </a:pPr>
            <a:r>
              <a:rPr lang="en-GB"/>
              <a:t>Multiple CEOS bodies implicated</a:t>
            </a:r>
            <a:endParaRPr/>
          </a:p>
          <a:p>
            <a:pPr indent="0" lvl="0" marL="457200" rtl="0" algn="l">
              <a:spcBef>
                <a:spcPts val="1000"/>
              </a:spcBef>
              <a:spcAft>
                <a:spcPts val="0"/>
              </a:spcAft>
              <a:buNone/>
            </a:pPr>
            <a:r>
              <a:t/>
            </a:r>
            <a:endParaRPr/>
          </a:p>
        </p:txBody>
      </p:sp>
      <p:sp>
        <p:nvSpPr>
          <p:cNvPr id="145" name="Google Shape;145;p20"/>
          <p:cNvSpPr txBox="1"/>
          <p:nvPr>
            <p:ph type="title"/>
          </p:nvPr>
        </p:nvSpPr>
        <p:spPr>
          <a:xfrm>
            <a:off x="176050" y="175950"/>
            <a:ext cx="97383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t>4.2 </a:t>
            </a:r>
            <a:r>
              <a:rPr lang="en-GB" sz="3000"/>
              <a:t>New Approaches and Strategies for the Space-based Earth Observation Community</a:t>
            </a:r>
            <a:endParaRPr sz="3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1"/>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b="1" i="1" lang="en-GB" u="sng"/>
              <a:t>Issues raised</a:t>
            </a:r>
            <a:endParaRPr b="1" i="1" u="sng"/>
          </a:p>
          <a:p>
            <a:pPr indent="-381000" lvl="1" marL="914400" rtl="0" algn="l">
              <a:spcBef>
                <a:spcPts val="1000"/>
              </a:spcBef>
              <a:spcAft>
                <a:spcPts val="0"/>
              </a:spcAft>
              <a:buSzPts val="2400"/>
              <a:buChar char="➢"/>
            </a:pPr>
            <a:r>
              <a:rPr lang="en-GB"/>
              <a:t>Covered GST1 outcomes and anticipated changes in policy process</a:t>
            </a:r>
            <a:endParaRPr/>
          </a:p>
          <a:p>
            <a:pPr indent="-381000" lvl="1" marL="914400" rtl="0" algn="l">
              <a:spcBef>
                <a:spcPts val="1000"/>
              </a:spcBef>
              <a:spcAft>
                <a:spcPts val="0"/>
              </a:spcAft>
              <a:buSzPts val="2400"/>
              <a:buChar char="➢"/>
            </a:pPr>
            <a:r>
              <a:rPr lang="en-GB"/>
              <a:t>Parties have recognized the vital importance of robust Earth observation systems and related long-term data records for enhanced understanding of changes in the global climate system and their attribution, mitigation and adaptation action, and early warning systems</a:t>
            </a:r>
            <a:endParaRPr/>
          </a:p>
          <a:p>
            <a:pPr indent="0" lvl="0" marL="457200" rtl="0" algn="l">
              <a:spcBef>
                <a:spcPts val="1000"/>
              </a:spcBef>
              <a:spcAft>
                <a:spcPts val="0"/>
              </a:spcAft>
              <a:buNone/>
            </a:pPr>
            <a:r>
              <a:t/>
            </a:r>
            <a:endParaRPr/>
          </a:p>
        </p:txBody>
      </p:sp>
      <p:sp>
        <p:nvSpPr>
          <p:cNvPr id="151" name="Google Shape;151;p21"/>
          <p:cNvSpPr txBox="1"/>
          <p:nvPr>
            <p:ph type="title"/>
          </p:nvPr>
        </p:nvSpPr>
        <p:spPr>
          <a:xfrm>
            <a:off x="176050" y="175950"/>
            <a:ext cx="97383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t>4.3a </a:t>
            </a:r>
            <a:r>
              <a:rPr lang="en-GB" sz="3000"/>
              <a:t>UNFCCC SEC Perspectives on Observation Community Role and Strategy, including for GST2</a:t>
            </a:r>
            <a:endParaRPr sz="3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2"/>
          <p:cNvSpPr txBox="1"/>
          <p:nvPr>
            <p:ph idx="1" type="body"/>
          </p:nvPr>
        </p:nvSpPr>
        <p:spPr>
          <a:xfrm>
            <a:off x="275333" y="1186783"/>
            <a:ext cx="114954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b="1" i="1" lang="en-GB" u="sng"/>
              <a:t>Issues raised</a:t>
            </a:r>
            <a:endParaRPr b="1" i="1" u="sng"/>
          </a:p>
          <a:p>
            <a:pPr indent="-381000" lvl="1" marL="914400" rtl="0" algn="l">
              <a:spcBef>
                <a:spcPts val="1000"/>
              </a:spcBef>
              <a:spcAft>
                <a:spcPts val="0"/>
              </a:spcAft>
              <a:buSzPts val="2400"/>
              <a:buChar char="➢"/>
            </a:pPr>
            <a:r>
              <a:rPr lang="en-GB"/>
              <a:t>Major differences between models and national inventory reported emissions (~6.7Gt annually)</a:t>
            </a:r>
            <a:endParaRPr/>
          </a:p>
          <a:p>
            <a:pPr indent="-381000" lvl="1" marL="914400" rtl="0" algn="l">
              <a:spcBef>
                <a:spcPts val="1000"/>
              </a:spcBef>
              <a:spcAft>
                <a:spcPts val="0"/>
              </a:spcAft>
              <a:buSzPts val="2400"/>
              <a:buChar char="➢"/>
            </a:pPr>
            <a:r>
              <a:rPr lang="en-GB"/>
              <a:t>IPCC Expert Meeting on reconciling land use emissions</a:t>
            </a:r>
            <a:endParaRPr/>
          </a:p>
          <a:p>
            <a:pPr indent="-355600" lvl="2" marL="1371600" rtl="0" algn="l">
              <a:spcBef>
                <a:spcPts val="1000"/>
              </a:spcBef>
              <a:spcAft>
                <a:spcPts val="0"/>
              </a:spcAft>
              <a:buSzPts val="2000"/>
              <a:buChar char="o"/>
            </a:pPr>
            <a:r>
              <a:rPr lang="en-GB"/>
              <a:t>(9-11 July, Ispra, IT)</a:t>
            </a:r>
            <a:endParaRPr/>
          </a:p>
          <a:p>
            <a:pPr indent="-355600" lvl="2" marL="1371600" rtl="0" algn="l">
              <a:spcBef>
                <a:spcPts val="1000"/>
              </a:spcBef>
              <a:spcAft>
                <a:spcPts val="0"/>
              </a:spcAft>
              <a:buSzPts val="2000"/>
              <a:buChar char="o"/>
            </a:pPr>
            <a:r>
              <a:rPr lang="en-GB"/>
              <a:t>Outline concrete steps forward to ensure a greater comparability between future IPCC products during AR7 and national GHG data</a:t>
            </a:r>
            <a:endParaRPr/>
          </a:p>
          <a:p>
            <a:pPr indent="-381000" lvl="1" marL="914400" rtl="0" algn="l">
              <a:spcBef>
                <a:spcPts val="1000"/>
              </a:spcBef>
              <a:spcAft>
                <a:spcPts val="0"/>
              </a:spcAft>
              <a:buSzPts val="2400"/>
              <a:buChar char="➢"/>
            </a:pPr>
            <a:r>
              <a:rPr lang="en-GB"/>
              <a:t>EO community should</a:t>
            </a:r>
            <a:endParaRPr/>
          </a:p>
          <a:p>
            <a:pPr indent="-355600" lvl="2" marL="1371600" rtl="0" algn="l">
              <a:spcBef>
                <a:spcPts val="1000"/>
              </a:spcBef>
              <a:spcAft>
                <a:spcPts val="0"/>
              </a:spcAft>
              <a:buSzPts val="2000"/>
              <a:buChar char="o"/>
            </a:pPr>
            <a:r>
              <a:rPr lang="en-GB"/>
              <a:t>Provide more consolidated results (tree cover change, C stocks &amp; changes, inverse models)</a:t>
            </a:r>
            <a:endParaRPr/>
          </a:p>
          <a:p>
            <a:pPr indent="-355600" lvl="2" marL="1371600" rtl="0" algn="l">
              <a:spcBef>
                <a:spcPts val="1000"/>
              </a:spcBef>
              <a:spcAft>
                <a:spcPts val="0"/>
              </a:spcAft>
              <a:buSzPts val="2000"/>
              <a:buChar char="o"/>
            </a:pPr>
            <a:r>
              <a:rPr lang="en-GB"/>
              <a:t>Connect better with NGHGIs (understand better the requirements)</a:t>
            </a:r>
            <a:endParaRPr/>
          </a:p>
          <a:p>
            <a:pPr indent="0" lvl="0" marL="1371600" rtl="0" algn="l">
              <a:spcBef>
                <a:spcPts val="1000"/>
              </a:spcBef>
              <a:spcAft>
                <a:spcPts val="0"/>
              </a:spcAft>
              <a:buNone/>
            </a:pPr>
            <a:r>
              <a:t/>
            </a:r>
            <a:endParaRPr/>
          </a:p>
          <a:p>
            <a:pPr indent="0" lvl="0" marL="457200" rtl="0" algn="l">
              <a:spcBef>
                <a:spcPts val="1000"/>
              </a:spcBef>
              <a:spcAft>
                <a:spcPts val="0"/>
              </a:spcAft>
              <a:buNone/>
            </a:pPr>
            <a:r>
              <a:t/>
            </a:r>
            <a:endParaRPr/>
          </a:p>
        </p:txBody>
      </p:sp>
      <p:sp>
        <p:nvSpPr>
          <p:cNvPr id="157" name="Google Shape;157;p22"/>
          <p:cNvSpPr txBox="1"/>
          <p:nvPr>
            <p:ph type="title"/>
          </p:nvPr>
        </p:nvSpPr>
        <p:spPr>
          <a:xfrm>
            <a:off x="176050" y="175950"/>
            <a:ext cx="97383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t>4.3 Space-based Earth Observation Community’s Role in the Policy Process</a:t>
            </a:r>
            <a:endParaRPr sz="3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3"/>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b="1" i="1" lang="en-GB" u="sng"/>
              <a:t>Issues raised</a:t>
            </a:r>
            <a:endParaRPr b="1" i="1" u="sng"/>
          </a:p>
          <a:p>
            <a:pPr indent="-381000" lvl="1" marL="914400" rtl="0" algn="l">
              <a:spcBef>
                <a:spcPts val="1000"/>
              </a:spcBef>
              <a:spcAft>
                <a:spcPts val="0"/>
              </a:spcAft>
              <a:buSzPts val="2400"/>
              <a:buChar char="➢"/>
            </a:pPr>
            <a:r>
              <a:rPr lang="en-GB"/>
              <a:t>The information from IPCC reports had a significant impact</a:t>
            </a:r>
            <a:endParaRPr/>
          </a:p>
          <a:p>
            <a:pPr indent="-381000" lvl="1" marL="914400" rtl="0" algn="l">
              <a:spcBef>
                <a:spcPts val="1000"/>
              </a:spcBef>
              <a:spcAft>
                <a:spcPts val="0"/>
              </a:spcAft>
              <a:buSzPts val="2400"/>
              <a:buChar char="➢"/>
            </a:pPr>
            <a:r>
              <a:rPr lang="en-GB"/>
              <a:t>Submissions from other actors were not fully considered</a:t>
            </a:r>
            <a:endParaRPr/>
          </a:p>
          <a:p>
            <a:pPr indent="-381000" lvl="1" marL="914400" rtl="0" algn="l">
              <a:spcBef>
                <a:spcPts val="1000"/>
              </a:spcBef>
              <a:spcAft>
                <a:spcPts val="0"/>
              </a:spcAft>
              <a:buSzPts val="2400"/>
              <a:buChar char="➢"/>
            </a:pPr>
            <a:r>
              <a:rPr lang="en-GB"/>
              <a:t>A consolidated observations community input may carry more weight </a:t>
            </a:r>
            <a:endParaRPr/>
          </a:p>
          <a:p>
            <a:pPr indent="0" lvl="0" marL="914400" rtl="0" algn="l">
              <a:spcBef>
                <a:spcPts val="1000"/>
              </a:spcBef>
              <a:spcAft>
                <a:spcPts val="0"/>
              </a:spcAft>
              <a:buNone/>
            </a:pPr>
            <a:r>
              <a:t/>
            </a:r>
            <a:endParaRPr/>
          </a:p>
          <a:p>
            <a:pPr indent="0" lvl="0" marL="457200" rtl="0" algn="l">
              <a:spcBef>
                <a:spcPts val="1000"/>
              </a:spcBef>
              <a:spcAft>
                <a:spcPts val="0"/>
              </a:spcAft>
              <a:buNone/>
            </a:pPr>
            <a:r>
              <a:t/>
            </a:r>
            <a:endParaRPr/>
          </a:p>
        </p:txBody>
      </p:sp>
      <p:sp>
        <p:nvSpPr>
          <p:cNvPr id="163" name="Google Shape;163;p23"/>
          <p:cNvSpPr txBox="1"/>
          <p:nvPr>
            <p:ph type="title"/>
          </p:nvPr>
        </p:nvSpPr>
        <p:spPr>
          <a:xfrm>
            <a:off x="176050" y="175950"/>
            <a:ext cx="97383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t>4.4 </a:t>
            </a:r>
            <a:r>
              <a:rPr lang="en-GB" sz="2600"/>
              <a:t>Space-based Earth Observation Impact on UNFCCC COP/GST Process – Reflections Following COP28/GST1 </a:t>
            </a:r>
            <a:endParaRPr sz="2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4"/>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b="1" i="1" lang="en-GB" u="sng"/>
              <a:t>Issue raised</a:t>
            </a:r>
            <a:endParaRPr b="1" i="1" u="sng"/>
          </a:p>
          <a:p>
            <a:pPr indent="-381000" lvl="1" marL="914400" rtl="0" algn="l">
              <a:spcBef>
                <a:spcPts val="1000"/>
              </a:spcBef>
              <a:spcAft>
                <a:spcPts val="0"/>
              </a:spcAft>
              <a:buSzPts val="2400"/>
              <a:buChar char="➢"/>
            </a:pPr>
            <a:r>
              <a:rPr lang="en-GB"/>
              <a:t>Major documents being updated</a:t>
            </a:r>
            <a:endParaRPr/>
          </a:p>
          <a:p>
            <a:pPr indent="-381000" lvl="1" marL="914400" rtl="0" algn="l">
              <a:spcBef>
                <a:spcPts val="1000"/>
              </a:spcBef>
              <a:spcAft>
                <a:spcPts val="0"/>
              </a:spcAft>
              <a:buSzPts val="2400"/>
              <a:buChar char="➢"/>
            </a:pPr>
            <a:r>
              <a:rPr lang="en-GB"/>
              <a:t>ECV inventory evolving</a:t>
            </a:r>
            <a:endParaRPr/>
          </a:p>
          <a:p>
            <a:pPr indent="-381000" lvl="1" marL="914400" rtl="0" algn="l">
              <a:spcBef>
                <a:spcPts val="1000"/>
              </a:spcBef>
              <a:spcAft>
                <a:spcPts val="0"/>
              </a:spcAft>
              <a:buSzPts val="2400"/>
              <a:buChar char="➢"/>
            </a:pPr>
            <a:r>
              <a:rPr lang="en-GB"/>
              <a:t>Vincent-Henri Peuch (ECMWF) nominated for Vice-Chair</a:t>
            </a:r>
            <a:endParaRPr/>
          </a:p>
          <a:p>
            <a:pPr indent="0" lvl="0" marL="914400" rtl="0" algn="l">
              <a:spcBef>
                <a:spcPts val="1000"/>
              </a:spcBef>
              <a:spcAft>
                <a:spcPts val="0"/>
              </a:spcAft>
              <a:buNone/>
            </a:pPr>
            <a:r>
              <a:t/>
            </a:r>
            <a:endParaRPr/>
          </a:p>
          <a:p>
            <a:pPr indent="0" lvl="0" marL="457200" rtl="0" algn="l">
              <a:spcBef>
                <a:spcPts val="1000"/>
              </a:spcBef>
              <a:spcAft>
                <a:spcPts val="0"/>
              </a:spcAft>
              <a:buNone/>
            </a:pPr>
            <a:r>
              <a:t/>
            </a:r>
            <a:endParaRPr/>
          </a:p>
        </p:txBody>
      </p:sp>
      <p:sp>
        <p:nvSpPr>
          <p:cNvPr id="169" name="Google Shape;169;p24"/>
          <p:cNvSpPr txBox="1"/>
          <p:nvPr>
            <p:ph type="title"/>
          </p:nvPr>
        </p:nvSpPr>
        <p:spPr>
          <a:xfrm>
            <a:off x="176050" y="175950"/>
            <a:ext cx="97383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200"/>
              <a:t>4.5 </a:t>
            </a:r>
            <a:r>
              <a:rPr lang="en-GB" sz="3200"/>
              <a:t>WGClimate Perspectives and Updates</a:t>
            </a:r>
            <a:endParaRPr sz="3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5"/>
          <p:cNvSpPr txBox="1"/>
          <p:nvPr>
            <p:ph idx="1" type="body"/>
          </p:nvPr>
        </p:nvSpPr>
        <p:spPr>
          <a:xfrm>
            <a:off x="348300" y="1274800"/>
            <a:ext cx="11597100" cy="46629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rPr b="1" i="1" lang="en-GB" sz="2400" u="sng"/>
              <a:t>Possible questions to take forward</a:t>
            </a:r>
            <a:endParaRPr b="1" i="1" sz="2400" u="sng"/>
          </a:p>
          <a:p>
            <a:pPr indent="-381000" lvl="0" marL="457200" rtl="0" algn="l">
              <a:spcBef>
                <a:spcPts val="0"/>
              </a:spcBef>
              <a:spcAft>
                <a:spcPts val="0"/>
              </a:spcAft>
              <a:buSzPts val="2400"/>
              <a:buAutoNum type="arabicPeriod"/>
            </a:pPr>
            <a:r>
              <a:rPr lang="en-GB" sz="2000"/>
              <a:t>What lessons learned from GST1 and what changes to our CEOS GST Strategy and actions?</a:t>
            </a:r>
            <a:endParaRPr sz="2000"/>
          </a:p>
          <a:p>
            <a:pPr indent="-355600" lvl="0" marL="457200" rtl="0" algn="l">
              <a:spcBef>
                <a:spcPts val="0"/>
              </a:spcBef>
              <a:spcAft>
                <a:spcPts val="0"/>
              </a:spcAft>
              <a:buSzPts val="2000"/>
              <a:buAutoNum type="arabicPeriod"/>
            </a:pPr>
            <a:r>
              <a:rPr lang="en-GB" sz="2000"/>
              <a:t>Any impact from these changes to the role for operational agencies and our relationship with WMO/CGMS?</a:t>
            </a:r>
            <a:endParaRPr sz="2000"/>
          </a:p>
          <a:p>
            <a:pPr indent="-355600" lvl="0" marL="457200" rtl="0" algn="l">
              <a:spcBef>
                <a:spcPts val="0"/>
              </a:spcBef>
              <a:spcAft>
                <a:spcPts val="0"/>
              </a:spcAft>
              <a:buSzPts val="2000"/>
              <a:buAutoNum type="arabicPeriod"/>
            </a:pPr>
            <a:r>
              <a:rPr lang="en-GB" sz="2000"/>
              <a:t>How might we answer the call for a unified SO community approach to UNFCCC/GST?</a:t>
            </a:r>
            <a:endParaRPr sz="2000"/>
          </a:p>
          <a:p>
            <a:pPr indent="-355600" lvl="0" marL="457200" rtl="0" algn="l">
              <a:spcBef>
                <a:spcPts val="0"/>
              </a:spcBef>
              <a:spcAft>
                <a:spcPts val="0"/>
              </a:spcAft>
              <a:buSzPts val="2000"/>
              <a:buAutoNum type="arabicPeriod"/>
            </a:pPr>
            <a:r>
              <a:rPr lang="en-GB" sz="2000"/>
              <a:t>Beyond the GST, are there climate policy processes and stakeholders we should engage with?</a:t>
            </a:r>
            <a:endParaRPr sz="2000"/>
          </a:p>
          <a:p>
            <a:pPr indent="-355600" lvl="0" marL="457200" rtl="0" algn="l">
              <a:spcBef>
                <a:spcPts val="0"/>
              </a:spcBef>
              <a:spcAft>
                <a:spcPts val="0"/>
              </a:spcAft>
              <a:buSzPts val="2000"/>
              <a:buAutoNum type="arabicPeriod"/>
            </a:pPr>
            <a:r>
              <a:rPr lang="en-GB" sz="2000"/>
              <a:t>Any changes to the balance of effort within WGClimate?</a:t>
            </a:r>
            <a:endParaRPr sz="2000"/>
          </a:p>
          <a:p>
            <a:pPr indent="-355600" lvl="0" marL="457200" rtl="0" algn="l">
              <a:spcBef>
                <a:spcPts val="0"/>
              </a:spcBef>
              <a:spcAft>
                <a:spcPts val="0"/>
              </a:spcAft>
              <a:buSzPts val="2000"/>
              <a:buAutoNum type="arabicPeriod"/>
            </a:pPr>
            <a:r>
              <a:rPr lang="en-GB" sz="2000"/>
              <a:t>What actions are required for the necessary linkages between GHG, AFOLU and Aquatic Carbon?</a:t>
            </a:r>
            <a:endParaRPr sz="2000"/>
          </a:p>
          <a:p>
            <a:pPr indent="-355600" lvl="0" marL="457200" rtl="0" algn="l">
              <a:spcBef>
                <a:spcPts val="0"/>
              </a:spcBef>
              <a:spcAft>
                <a:spcPts val="0"/>
              </a:spcAft>
              <a:buSzPts val="2000"/>
              <a:buAutoNum type="arabicPeriod"/>
            </a:pPr>
            <a:r>
              <a:rPr lang="en-GB" sz="2000"/>
              <a:t>How should our national engagement efforts evolve and be linked to above?</a:t>
            </a:r>
            <a:endParaRPr sz="2000"/>
          </a:p>
          <a:p>
            <a:pPr indent="0" lvl="0" marL="457200" rtl="0" algn="l">
              <a:spcBef>
                <a:spcPts val="1000"/>
              </a:spcBef>
              <a:spcAft>
                <a:spcPts val="0"/>
              </a:spcAft>
              <a:buNone/>
            </a:pPr>
            <a:r>
              <a:t/>
            </a:r>
            <a:endParaRPr sz="2400"/>
          </a:p>
        </p:txBody>
      </p:sp>
      <p:sp>
        <p:nvSpPr>
          <p:cNvPr id="175" name="Google Shape;175;p25"/>
          <p:cNvSpPr txBox="1"/>
          <p:nvPr>
            <p:ph type="title"/>
          </p:nvPr>
        </p:nvSpPr>
        <p:spPr>
          <a:xfrm>
            <a:off x="176050" y="175950"/>
            <a:ext cx="97383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200"/>
              <a:t>4.6 </a:t>
            </a:r>
            <a:r>
              <a:rPr lang="en-GB" sz="3200"/>
              <a:t>Climate Policy Impact Closing Discussion </a:t>
            </a:r>
            <a:endParaRPr sz="3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1" name="Shape 71"/>
        <p:cNvGrpSpPr/>
        <p:nvPr/>
      </p:nvGrpSpPr>
      <p:grpSpPr>
        <a:xfrm>
          <a:off x="0" y="0"/>
          <a:ext cx="0" cy="0"/>
          <a:chOff x="0" y="0"/>
          <a:chExt cx="0" cy="0"/>
        </a:xfrm>
      </p:grpSpPr>
      <p:sp>
        <p:nvSpPr>
          <p:cNvPr id="72" name="Google Shape;72;p8"/>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b="1" i="1" lang="en-GB" u="sng"/>
              <a:t>Issues raised</a:t>
            </a:r>
            <a:endParaRPr b="1" i="1" u="sng"/>
          </a:p>
          <a:p>
            <a:pPr indent="-381000" lvl="1" marL="914400" rtl="0" algn="l">
              <a:spcBef>
                <a:spcPts val="1000"/>
              </a:spcBef>
              <a:spcAft>
                <a:spcPts val="0"/>
              </a:spcAft>
              <a:buSzPts val="2400"/>
              <a:buChar char="➢"/>
            </a:pPr>
            <a:r>
              <a:t/>
            </a:r>
            <a:endParaRPr/>
          </a:p>
          <a:p>
            <a:pPr indent="-406400" lvl="0" marL="457200" rtl="0" algn="l">
              <a:spcBef>
                <a:spcPts val="1000"/>
              </a:spcBef>
              <a:spcAft>
                <a:spcPts val="0"/>
              </a:spcAft>
              <a:buSzPts val="2800"/>
              <a:buFont typeface="Arial"/>
              <a:buChar char="❖"/>
            </a:pPr>
            <a:r>
              <a:rPr b="1" i="1" lang="en-GB" u="sng"/>
              <a:t>Action and Decisions recorded </a:t>
            </a:r>
            <a:r>
              <a:rPr b="1" i="1" lang="en-GB"/>
              <a:t>and</a:t>
            </a:r>
            <a:r>
              <a:rPr b="1" i="1" lang="en-GB" u="sng"/>
              <a:t> Documents endorsed</a:t>
            </a:r>
            <a:endParaRPr b="1" i="1" u="sng"/>
          </a:p>
          <a:p>
            <a:pPr indent="-381000" lvl="1" marL="914400" rtl="0" algn="l">
              <a:spcBef>
                <a:spcPts val="1000"/>
              </a:spcBef>
              <a:spcAft>
                <a:spcPts val="0"/>
              </a:spcAft>
              <a:buSzPts val="2400"/>
              <a:buChar char="➢"/>
            </a:pPr>
            <a:r>
              <a:t/>
            </a:r>
            <a:endParaRPr/>
          </a:p>
          <a:p>
            <a:pPr indent="0" lvl="0" marL="457200" rtl="0" algn="l">
              <a:spcBef>
                <a:spcPts val="1000"/>
              </a:spcBef>
              <a:spcAft>
                <a:spcPts val="0"/>
              </a:spcAft>
              <a:buNone/>
            </a:pPr>
            <a:r>
              <a:t/>
            </a:r>
            <a:endParaRPr/>
          </a:p>
        </p:txBody>
      </p:sp>
      <p:sp>
        <p:nvSpPr>
          <p:cNvPr id="73" name="Google Shape;73;p8"/>
          <p:cNvSpPr txBox="1"/>
          <p:nvPr>
            <p:ph type="title"/>
          </p:nvPr>
        </p:nvSpPr>
        <p:spPr>
          <a:xfrm>
            <a:off x="176050" y="175950"/>
            <a:ext cx="103332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4200"/>
              <a:t>1.1 Welcome and Opening Remarks</a:t>
            </a:r>
            <a:r>
              <a:rPr lang="en-GB"/>
              <a:t> </a:t>
            </a:r>
            <a:endParaRPr/>
          </a:p>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6"/>
          <p:cNvSpPr txBox="1"/>
          <p:nvPr>
            <p:ph idx="1" type="body"/>
          </p:nvPr>
        </p:nvSpPr>
        <p:spPr>
          <a:xfrm>
            <a:off x="348300" y="1274800"/>
            <a:ext cx="11597100" cy="46629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rPr b="1" i="1" lang="en-GB" sz="2400" u="sng"/>
              <a:t>Action recorded</a:t>
            </a:r>
            <a:endParaRPr b="1" i="1" sz="2400" u="sng"/>
          </a:p>
          <a:p>
            <a:pPr indent="0" lvl="0" marL="457200" rtl="0" algn="l">
              <a:spcBef>
                <a:spcPts val="1000"/>
              </a:spcBef>
              <a:spcAft>
                <a:spcPts val="0"/>
              </a:spcAft>
              <a:buNone/>
            </a:pPr>
            <a:r>
              <a:t/>
            </a:r>
            <a:endParaRPr b="1" i="1" sz="3600" u="sng"/>
          </a:p>
          <a:p>
            <a:pPr indent="0" lvl="0" marL="0" rtl="0" algn="just">
              <a:lnSpc>
                <a:spcPct val="113750"/>
              </a:lnSpc>
              <a:spcBef>
                <a:spcPts val="0"/>
              </a:spcBef>
              <a:spcAft>
                <a:spcPts val="0"/>
              </a:spcAft>
              <a:buNone/>
            </a:pPr>
            <a:r>
              <a:rPr lang="en-GB" sz="2300">
                <a:solidFill>
                  <a:srgbClr val="000000"/>
                </a:solidFill>
                <a:latin typeface="Calibri"/>
                <a:ea typeface="Calibri"/>
                <a:cs typeface="Calibri"/>
                <a:sym typeface="Calibri"/>
              </a:rPr>
              <a:t>SIT Chair will coordinate continuation of the discussion around CEOS strategy for climate policy impact, engaging WGClimate, other relevant CEOS groups and experts, as well as external stakeholders, and bring an update to TW  to prepare a Plenary agenda item </a:t>
            </a:r>
            <a:endParaRPr sz="2300">
              <a:solidFill>
                <a:srgbClr val="000000"/>
              </a:solidFill>
              <a:latin typeface="Calibri"/>
              <a:ea typeface="Calibri"/>
              <a:cs typeface="Calibri"/>
              <a:sym typeface="Calibri"/>
            </a:endParaRPr>
          </a:p>
          <a:p>
            <a:pPr indent="0" lvl="0" marL="0" rtl="0" algn="l">
              <a:spcBef>
                <a:spcPts val="1000"/>
              </a:spcBef>
              <a:spcAft>
                <a:spcPts val="0"/>
              </a:spcAft>
              <a:buNone/>
            </a:pPr>
            <a:r>
              <a:t/>
            </a:r>
            <a:endParaRPr sz="2000"/>
          </a:p>
          <a:p>
            <a:pPr indent="0" lvl="0" marL="457200" rtl="0" algn="l">
              <a:spcBef>
                <a:spcPts val="1000"/>
              </a:spcBef>
              <a:spcAft>
                <a:spcPts val="0"/>
              </a:spcAft>
              <a:buNone/>
            </a:pPr>
            <a:r>
              <a:t/>
            </a:r>
            <a:endParaRPr sz="2400"/>
          </a:p>
        </p:txBody>
      </p:sp>
      <p:sp>
        <p:nvSpPr>
          <p:cNvPr id="181" name="Google Shape;181;p26"/>
          <p:cNvSpPr txBox="1"/>
          <p:nvPr>
            <p:ph type="title"/>
          </p:nvPr>
        </p:nvSpPr>
        <p:spPr>
          <a:xfrm>
            <a:off x="176050" y="175950"/>
            <a:ext cx="97383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200"/>
              <a:t>4.6 Climate Policy Impact Closing Discussion </a:t>
            </a:r>
            <a:endParaRPr sz="3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7" name="Shape 77"/>
        <p:cNvGrpSpPr/>
        <p:nvPr/>
      </p:nvGrpSpPr>
      <p:grpSpPr>
        <a:xfrm>
          <a:off x="0" y="0"/>
          <a:ext cx="0" cy="0"/>
          <a:chOff x="0" y="0"/>
          <a:chExt cx="0" cy="0"/>
        </a:xfrm>
      </p:grpSpPr>
      <p:sp>
        <p:nvSpPr>
          <p:cNvPr id="78" name="Google Shape;78;p9"/>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b="1" i="1" lang="en-GB" u="sng"/>
              <a:t>Issue raised</a:t>
            </a:r>
            <a:endParaRPr b="1" i="1" u="sng"/>
          </a:p>
          <a:p>
            <a:pPr indent="-381000" lvl="1" marL="914400" rtl="0" algn="l">
              <a:spcBef>
                <a:spcPts val="1000"/>
              </a:spcBef>
              <a:spcAft>
                <a:spcPts val="0"/>
              </a:spcAft>
              <a:buSzPts val="2400"/>
              <a:buChar char="➢"/>
            </a:pPr>
            <a:r>
              <a:t/>
            </a:r>
            <a:endParaRPr/>
          </a:p>
          <a:p>
            <a:pPr indent="-406400" lvl="0" marL="457200" rtl="0" algn="l">
              <a:spcBef>
                <a:spcPts val="1000"/>
              </a:spcBef>
              <a:spcAft>
                <a:spcPts val="0"/>
              </a:spcAft>
              <a:buSzPts val="2800"/>
              <a:buFont typeface="Arial"/>
              <a:buChar char="❖"/>
            </a:pPr>
            <a:r>
              <a:rPr b="1" i="1" lang="en-GB" u="sng"/>
              <a:t>Action and Decisions recorded</a:t>
            </a:r>
            <a:r>
              <a:rPr b="1" i="1" lang="en-GB"/>
              <a:t> and </a:t>
            </a:r>
            <a:r>
              <a:rPr b="1" i="1" lang="en-GB" u="sng"/>
              <a:t>Documents endorsed</a:t>
            </a:r>
            <a:endParaRPr b="1" i="1" u="sng"/>
          </a:p>
          <a:p>
            <a:pPr indent="-381000" lvl="1" marL="914400" rtl="0" algn="l">
              <a:spcBef>
                <a:spcPts val="1000"/>
              </a:spcBef>
              <a:spcAft>
                <a:spcPts val="0"/>
              </a:spcAft>
              <a:buSzPts val="2400"/>
              <a:buChar char="➢"/>
            </a:pPr>
            <a:r>
              <a:t/>
            </a:r>
            <a:endParaRPr/>
          </a:p>
          <a:p>
            <a:pPr indent="0" lvl="0" marL="457200" rtl="0" algn="l">
              <a:spcBef>
                <a:spcPts val="1000"/>
              </a:spcBef>
              <a:spcAft>
                <a:spcPts val="0"/>
              </a:spcAft>
              <a:buNone/>
            </a:pPr>
            <a:r>
              <a:t/>
            </a:r>
            <a:endParaRPr/>
          </a:p>
        </p:txBody>
      </p:sp>
      <p:sp>
        <p:nvSpPr>
          <p:cNvPr id="79" name="Google Shape;79;p9"/>
          <p:cNvSpPr txBox="1"/>
          <p:nvPr>
            <p:ph type="title"/>
          </p:nvPr>
        </p:nvSpPr>
        <p:spPr>
          <a:xfrm>
            <a:off x="176050" y="175950"/>
            <a:ext cx="97695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4100"/>
              <a:t>1.2 SIT-39 Objectives &amp; Action Review </a:t>
            </a:r>
            <a:endParaRPr sz="4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0"/>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b="1" i="1" lang="en-GB" u="sng"/>
              <a:t>Issues raised</a:t>
            </a:r>
            <a:endParaRPr b="1" i="1" u="sng"/>
          </a:p>
          <a:p>
            <a:pPr indent="-381000" lvl="1" marL="914400" rtl="0" algn="l">
              <a:spcBef>
                <a:spcPts val="1000"/>
              </a:spcBef>
              <a:spcAft>
                <a:spcPts val="0"/>
              </a:spcAft>
              <a:buSzPts val="2400"/>
              <a:buChar char="➢"/>
            </a:pPr>
            <a:r>
              <a:rPr lang="en-GB"/>
              <a:t>Noted linkages among various WP tasks</a:t>
            </a:r>
            <a:endParaRPr/>
          </a:p>
          <a:p>
            <a:pPr indent="-381000" lvl="1" marL="914400" rtl="0" algn="l">
              <a:spcBef>
                <a:spcPts val="1000"/>
              </a:spcBef>
              <a:spcAft>
                <a:spcPts val="0"/>
              </a:spcAft>
              <a:buSzPts val="2400"/>
              <a:buChar char="➢"/>
            </a:pPr>
            <a:r>
              <a:rPr lang="en-GB"/>
              <a:t>Noted need for some VCs to be better represented</a:t>
            </a:r>
            <a:endParaRPr/>
          </a:p>
          <a:p>
            <a:pPr indent="-406400" lvl="0" marL="457200" rtl="0" algn="l">
              <a:spcBef>
                <a:spcPts val="1000"/>
              </a:spcBef>
              <a:spcAft>
                <a:spcPts val="0"/>
              </a:spcAft>
              <a:buSzPts val="2800"/>
              <a:buFont typeface="Arial"/>
              <a:buChar char="❖"/>
            </a:pPr>
            <a:r>
              <a:rPr b="1" i="1" lang="en-GB" u="sng"/>
              <a:t>Action and Decisions recorded</a:t>
            </a:r>
            <a:r>
              <a:rPr b="1" i="1" lang="en-GB"/>
              <a:t> and </a:t>
            </a:r>
            <a:r>
              <a:rPr b="1" i="1" lang="en-GB" u="sng"/>
              <a:t>Documents endorsed</a:t>
            </a:r>
            <a:endParaRPr b="1" i="1" u="sng"/>
          </a:p>
          <a:p>
            <a:pPr indent="-381000" lvl="1" marL="914400" rtl="0" algn="l">
              <a:spcBef>
                <a:spcPts val="1000"/>
              </a:spcBef>
              <a:spcAft>
                <a:spcPts val="0"/>
              </a:spcAft>
              <a:buSzPts val="2400"/>
              <a:buChar char="➢"/>
            </a:pPr>
            <a:r>
              <a:rPr lang="en-GB"/>
              <a:t>Final inputs due 16 April</a:t>
            </a:r>
            <a:endParaRPr/>
          </a:p>
          <a:p>
            <a:pPr indent="-381000" lvl="1" marL="914400" rtl="0" algn="l">
              <a:spcBef>
                <a:spcPts val="1000"/>
              </a:spcBef>
              <a:spcAft>
                <a:spcPts val="0"/>
              </a:spcAft>
              <a:buSzPts val="2400"/>
              <a:buChar char="➢"/>
            </a:pPr>
            <a:r>
              <a:rPr lang="en-GB"/>
              <a:t>Virtual endorsement 2 May</a:t>
            </a:r>
            <a:endParaRPr/>
          </a:p>
          <a:p>
            <a:pPr indent="0" lvl="0" marL="457200" rtl="0" algn="l">
              <a:spcBef>
                <a:spcPts val="1000"/>
              </a:spcBef>
              <a:spcAft>
                <a:spcPts val="0"/>
              </a:spcAft>
              <a:buNone/>
            </a:pPr>
            <a:r>
              <a:t/>
            </a:r>
            <a:endParaRPr/>
          </a:p>
        </p:txBody>
      </p:sp>
      <p:sp>
        <p:nvSpPr>
          <p:cNvPr id="85" name="Google Shape;85;p10"/>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1.3 CEOS 2024-2026 Work Plan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1"/>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b="1" i="1" lang="en-GB" u="sng"/>
              <a:t>Issues raised</a:t>
            </a:r>
            <a:endParaRPr b="1" i="1" u="sng"/>
          </a:p>
          <a:p>
            <a:pPr indent="-381000" lvl="1" marL="914400" rtl="0" algn="l">
              <a:spcBef>
                <a:spcPts val="1000"/>
              </a:spcBef>
              <a:spcAft>
                <a:spcPts val="0"/>
              </a:spcAft>
              <a:buSzPts val="2400"/>
              <a:buChar char="➢"/>
            </a:pPr>
            <a:r>
              <a:rPr lang="en-GB"/>
              <a:t>Aim is to include EO biomass products in national reporting frameworks, which are currently missing. Despite the availability of space-based biomass estimates, they are not yet being utilised in national UNFCCC reporting.</a:t>
            </a:r>
            <a:endParaRPr/>
          </a:p>
          <a:p>
            <a:pPr indent="-381000" lvl="1" marL="914400" rtl="0" algn="l">
              <a:spcBef>
                <a:spcPts val="1000"/>
              </a:spcBef>
              <a:spcAft>
                <a:spcPts val="0"/>
              </a:spcAft>
              <a:buSzPts val="2400"/>
              <a:buChar char="➢"/>
            </a:pPr>
            <a:r>
              <a:rPr lang="en-GB"/>
              <a:t>Increasingly important as new biomass mission launches are approaching</a:t>
            </a:r>
            <a:endParaRPr/>
          </a:p>
          <a:p>
            <a:pPr indent="-381000" lvl="1" marL="914400" rtl="0" algn="l">
              <a:spcBef>
                <a:spcPts val="1000"/>
              </a:spcBef>
              <a:spcAft>
                <a:spcPts val="0"/>
              </a:spcAft>
              <a:buSzPts val="2400"/>
              <a:buChar char="➢"/>
            </a:pPr>
            <a:r>
              <a:rPr lang="en-GB"/>
              <a:t>Project focuses on trust in product quality, trust in continuity, transparency and consistency, guidance and case studies</a:t>
            </a:r>
            <a:endParaRPr/>
          </a:p>
          <a:p>
            <a:pPr indent="0" lvl="0" marL="457200" rtl="0" algn="l">
              <a:spcBef>
                <a:spcPts val="1000"/>
              </a:spcBef>
              <a:spcAft>
                <a:spcPts val="0"/>
              </a:spcAft>
              <a:buNone/>
            </a:pPr>
            <a:r>
              <a:t/>
            </a:r>
            <a:endParaRPr/>
          </a:p>
        </p:txBody>
      </p:sp>
      <p:sp>
        <p:nvSpPr>
          <p:cNvPr id="91" name="Google Shape;91;p11"/>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t>2.1 Biomass Harmonisation Project and Lessons for Space Agencies </a:t>
            </a:r>
            <a:endParaRPr sz="3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2"/>
          <p:cNvSpPr txBox="1"/>
          <p:nvPr>
            <p:ph idx="1" type="body"/>
          </p:nvPr>
        </p:nvSpPr>
        <p:spPr>
          <a:xfrm>
            <a:off x="304658" y="1177008"/>
            <a:ext cx="11495400" cy="4662900"/>
          </a:xfrm>
          <a:prstGeom prst="rect">
            <a:avLst/>
          </a:prstGeom>
        </p:spPr>
        <p:txBody>
          <a:bodyPr anchorCtr="0" anchor="t" bIns="45700" lIns="91425" spcFirstLastPara="1" rIns="91425" wrap="square" tIns="45700">
            <a:noAutofit/>
          </a:bodyPr>
          <a:lstStyle/>
          <a:p>
            <a:pPr indent="-400050" lvl="0" marL="457200" rtl="0" algn="l">
              <a:spcBef>
                <a:spcPts val="1000"/>
              </a:spcBef>
              <a:spcAft>
                <a:spcPts val="0"/>
              </a:spcAft>
              <a:buSzPts val="2700"/>
              <a:buChar char="❖"/>
            </a:pPr>
            <a:r>
              <a:rPr b="1" i="1" lang="en-GB" sz="2700" u="sng"/>
              <a:t>Issues raised</a:t>
            </a:r>
            <a:endParaRPr b="1" i="1" sz="2700" u="sng"/>
          </a:p>
          <a:p>
            <a:pPr indent="-374650" lvl="1" marL="914400" rtl="0" algn="l">
              <a:spcBef>
                <a:spcPts val="1000"/>
              </a:spcBef>
              <a:spcAft>
                <a:spcPts val="0"/>
              </a:spcAft>
              <a:buSzPts val="2300"/>
              <a:buChar char="➢"/>
            </a:pPr>
            <a:r>
              <a:rPr lang="en-GB" sz="2300"/>
              <a:t>SilveCarbon work part of the AFOLU Roadmap, assisting countries to uptake EO datasets </a:t>
            </a:r>
            <a:endParaRPr sz="2300"/>
          </a:p>
          <a:p>
            <a:pPr indent="-374650" lvl="1" marL="914400" rtl="0" algn="l">
              <a:spcBef>
                <a:spcPts val="1000"/>
              </a:spcBef>
              <a:spcAft>
                <a:spcPts val="0"/>
              </a:spcAft>
              <a:buSzPts val="2300"/>
              <a:buChar char="➢"/>
            </a:pPr>
            <a:r>
              <a:rPr lang="en-GB" sz="2300"/>
              <a:t>Multiple ongoing national case studies</a:t>
            </a:r>
            <a:endParaRPr sz="2300"/>
          </a:p>
          <a:p>
            <a:pPr indent="-374650" lvl="1" marL="914400" rtl="0" algn="l">
              <a:spcBef>
                <a:spcPts val="1000"/>
              </a:spcBef>
              <a:spcAft>
                <a:spcPts val="0"/>
              </a:spcAft>
              <a:buSzPts val="2300"/>
              <a:buChar char="➢"/>
            </a:pPr>
            <a:r>
              <a:rPr lang="en-GB" sz="2300"/>
              <a:t>Next steps:</a:t>
            </a:r>
            <a:endParaRPr sz="2300"/>
          </a:p>
          <a:p>
            <a:pPr indent="-349250" lvl="2" marL="1371600" rtl="0" algn="l">
              <a:spcBef>
                <a:spcPts val="1000"/>
              </a:spcBef>
              <a:spcAft>
                <a:spcPts val="0"/>
              </a:spcAft>
              <a:buSzPts val="1900"/>
              <a:buChar char="o"/>
            </a:pPr>
            <a:r>
              <a:rPr lang="en-GB" sz="1900"/>
              <a:t>Cambodia workshop (USGS and JAXA) initiative</a:t>
            </a:r>
            <a:endParaRPr sz="1900"/>
          </a:p>
          <a:p>
            <a:pPr indent="-349250" lvl="2" marL="1371600" rtl="0" algn="l">
              <a:spcBef>
                <a:spcPts val="1000"/>
              </a:spcBef>
              <a:spcAft>
                <a:spcPts val="0"/>
              </a:spcAft>
              <a:buSzPts val="1900"/>
              <a:buChar char="o"/>
            </a:pPr>
            <a:r>
              <a:rPr lang="en-GB" sz="1900"/>
              <a:t>EU Deforestation-free commodities policy - agriculture products</a:t>
            </a:r>
            <a:endParaRPr sz="1900"/>
          </a:p>
          <a:p>
            <a:pPr indent="-349250" lvl="2" marL="1371600" rtl="0" algn="l">
              <a:spcBef>
                <a:spcPts val="1000"/>
              </a:spcBef>
              <a:spcAft>
                <a:spcPts val="0"/>
              </a:spcAft>
              <a:buSzPts val="1900"/>
              <a:buChar char="o"/>
            </a:pPr>
            <a:r>
              <a:rPr lang="en-GB" sz="1900"/>
              <a:t>Evaluation of past efforts</a:t>
            </a:r>
            <a:endParaRPr sz="1900"/>
          </a:p>
          <a:p>
            <a:pPr indent="-349250" lvl="2" marL="1371600" rtl="0" algn="l">
              <a:spcBef>
                <a:spcPts val="1000"/>
              </a:spcBef>
              <a:spcAft>
                <a:spcPts val="0"/>
              </a:spcAft>
              <a:buSzPts val="1900"/>
              <a:buChar char="o"/>
            </a:pPr>
            <a:r>
              <a:rPr lang="en-GB" sz="1900"/>
              <a:t>Seeking new partners in CEOS agencies (CSIRO noted)</a:t>
            </a:r>
            <a:endParaRPr sz="1900"/>
          </a:p>
          <a:p>
            <a:pPr indent="-349250" lvl="2" marL="1371600" rtl="0" algn="l">
              <a:spcBef>
                <a:spcPts val="1000"/>
              </a:spcBef>
              <a:spcAft>
                <a:spcPts val="0"/>
              </a:spcAft>
              <a:buSzPts val="1900"/>
              <a:buChar char="o"/>
            </a:pPr>
            <a:r>
              <a:rPr lang="en-GB" sz="1900"/>
              <a:t>Strengthen operational collaboration with ESA</a:t>
            </a:r>
            <a:endParaRPr sz="1900"/>
          </a:p>
          <a:p>
            <a:pPr indent="-349250" lvl="2" marL="1371600" rtl="0" algn="l">
              <a:spcBef>
                <a:spcPts val="1000"/>
              </a:spcBef>
              <a:spcAft>
                <a:spcPts val="0"/>
              </a:spcAft>
              <a:buSzPts val="1900"/>
              <a:buChar char="o"/>
            </a:pPr>
            <a:r>
              <a:rPr lang="en-GB" sz="1900"/>
              <a:t>More activities in response to the AFOLU roadmap actions; </a:t>
            </a:r>
            <a:endParaRPr sz="1900"/>
          </a:p>
          <a:p>
            <a:pPr indent="-374650" lvl="1" marL="914400" rtl="0" algn="l">
              <a:spcBef>
                <a:spcPts val="1000"/>
              </a:spcBef>
              <a:spcAft>
                <a:spcPts val="0"/>
              </a:spcAft>
              <a:buSzPts val="2300"/>
              <a:buChar char="➢"/>
            </a:pPr>
            <a:r>
              <a:t/>
            </a:r>
            <a:endParaRPr sz="2300"/>
          </a:p>
          <a:p>
            <a:pPr indent="0" lvl="0" marL="457200" rtl="0" algn="l">
              <a:spcBef>
                <a:spcPts val="1000"/>
              </a:spcBef>
              <a:spcAft>
                <a:spcPts val="0"/>
              </a:spcAft>
              <a:buNone/>
            </a:pPr>
            <a:r>
              <a:t/>
            </a:r>
            <a:endParaRPr sz="2700"/>
          </a:p>
        </p:txBody>
      </p:sp>
      <p:sp>
        <p:nvSpPr>
          <p:cNvPr id="97" name="Google Shape;97;p12"/>
          <p:cNvSpPr txBox="1"/>
          <p:nvPr>
            <p:ph type="title"/>
          </p:nvPr>
        </p:nvSpPr>
        <p:spPr>
          <a:xfrm>
            <a:off x="176050" y="175950"/>
            <a:ext cx="97227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400"/>
              <a:t>2.2 AFOLU National Demonstrator Activities</a:t>
            </a:r>
            <a:endParaRPr sz="3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3"/>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b="1" i="1" lang="en-GB" u="sng"/>
              <a:t>Issues raised</a:t>
            </a:r>
            <a:endParaRPr b="1" i="1" u="sng"/>
          </a:p>
          <a:p>
            <a:pPr indent="-381000" lvl="1" marL="914400" rtl="0" algn="l">
              <a:spcBef>
                <a:spcPts val="1000"/>
              </a:spcBef>
              <a:spcAft>
                <a:spcPts val="0"/>
              </a:spcAft>
              <a:buSzPts val="2400"/>
              <a:buChar char="➢"/>
            </a:pPr>
            <a:r>
              <a:rPr lang="en-GB"/>
              <a:t>CEOS AFOLU Roadmap a framework for long-term coordination in support of the needs of society - with a GST focus</a:t>
            </a:r>
            <a:endParaRPr/>
          </a:p>
          <a:p>
            <a:pPr indent="-381000" lvl="1" marL="914400" rtl="0" algn="l">
              <a:spcBef>
                <a:spcPts val="1000"/>
              </a:spcBef>
              <a:spcAft>
                <a:spcPts val="0"/>
              </a:spcAft>
              <a:buSzPts val="2400"/>
              <a:buChar char="➢"/>
            </a:pPr>
            <a:r>
              <a:rPr lang="en-GB"/>
              <a:t>A guiding vision for long-term space agency coordination</a:t>
            </a:r>
            <a:endParaRPr/>
          </a:p>
          <a:p>
            <a:pPr indent="-381000" lvl="1" marL="914400" rtl="0" algn="l">
              <a:spcBef>
                <a:spcPts val="1000"/>
              </a:spcBef>
              <a:spcAft>
                <a:spcPts val="0"/>
              </a:spcAft>
              <a:buSzPts val="2400"/>
              <a:buChar char="➢"/>
            </a:pPr>
            <a:r>
              <a:rPr lang="en-GB"/>
              <a:t>Draft actions developed as lighter-weight means to track implementation</a:t>
            </a:r>
            <a:endParaRPr/>
          </a:p>
          <a:p>
            <a:pPr indent="-406400" lvl="0" marL="457200" rtl="0" algn="l">
              <a:spcBef>
                <a:spcPts val="0"/>
              </a:spcBef>
              <a:spcAft>
                <a:spcPts val="0"/>
              </a:spcAft>
              <a:buSzPts val="2800"/>
              <a:buChar char="❖"/>
            </a:pPr>
            <a:r>
              <a:rPr b="1" i="1" lang="en-GB" u="sng"/>
              <a:t>Actions</a:t>
            </a:r>
            <a:endParaRPr b="1" i="1" u="sng"/>
          </a:p>
          <a:p>
            <a:pPr indent="-381000" lvl="1" marL="914400" rtl="0" algn="l">
              <a:spcBef>
                <a:spcPts val="0"/>
              </a:spcBef>
              <a:spcAft>
                <a:spcPts val="0"/>
              </a:spcAft>
              <a:buSzPts val="2400"/>
              <a:buChar char="➢"/>
            </a:pPr>
            <a:r>
              <a:rPr i="1" lang="en-GB"/>
              <a:t>CEOS Agencies to review and provide feedback on the AFOLU Roadmap Actions to the LSI-VC Forest and Biomass team.</a:t>
            </a:r>
            <a:endParaRPr i="1"/>
          </a:p>
          <a:p>
            <a:pPr indent="0" lvl="0" marL="457200" rtl="0" algn="l">
              <a:spcBef>
                <a:spcPts val="1000"/>
              </a:spcBef>
              <a:spcAft>
                <a:spcPts val="0"/>
              </a:spcAft>
              <a:buNone/>
            </a:pPr>
            <a:r>
              <a:t/>
            </a:r>
            <a:endParaRPr/>
          </a:p>
        </p:txBody>
      </p:sp>
      <p:sp>
        <p:nvSpPr>
          <p:cNvPr id="103" name="Google Shape;103;p13"/>
          <p:cNvSpPr txBox="1"/>
          <p:nvPr>
            <p:ph type="title"/>
          </p:nvPr>
        </p:nvSpPr>
        <p:spPr>
          <a:xfrm>
            <a:off x="176050" y="175950"/>
            <a:ext cx="97539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600"/>
              <a:t>2.3 CEOS AFOLU Roadmap Action Status </a:t>
            </a:r>
            <a:endParaRPr sz="3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4"/>
          <p:cNvSpPr txBox="1"/>
          <p:nvPr>
            <p:ph idx="1" type="body"/>
          </p:nvPr>
        </p:nvSpPr>
        <p:spPr>
          <a:xfrm>
            <a:off x="348308" y="1225908"/>
            <a:ext cx="11495400" cy="4662900"/>
          </a:xfrm>
          <a:prstGeom prst="rect">
            <a:avLst/>
          </a:prstGeom>
        </p:spPr>
        <p:txBody>
          <a:bodyPr anchorCtr="0" anchor="t" bIns="45700" lIns="91425" spcFirstLastPara="1" rIns="91425" wrap="square" tIns="45700">
            <a:noAutofit/>
          </a:bodyPr>
          <a:lstStyle/>
          <a:p>
            <a:pPr indent="-393700" lvl="0" marL="457200" rtl="0" algn="l">
              <a:spcBef>
                <a:spcPts val="1000"/>
              </a:spcBef>
              <a:spcAft>
                <a:spcPts val="0"/>
              </a:spcAft>
              <a:buSzPts val="2600"/>
              <a:buChar char="❖"/>
            </a:pPr>
            <a:r>
              <a:rPr b="1" i="1" lang="en-GB" sz="2600" u="sng"/>
              <a:t>Issues raised</a:t>
            </a:r>
            <a:endParaRPr b="1" i="1" sz="2600" u="sng"/>
          </a:p>
          <a:p>
            <a:pPr indent="-368300" lvl="1" marL="914400" rtl="0" algn="l">
              <a:spcBef>
                <a:spcPts val="1000"/>
              </a:spcBef>
              <a:spcAft>
                <a:spcPts val="0"/>
              </a:spcAft>
              <a:buSzPts val="2200"/>
              <a:buChar char="➢"/>
            </a:pPr>
            <a:r>
              <a:rPr lang="en-GB" sz="2200"/>
              <a:t>CSA CEOS Chair exploring a post 2024 Strategy for CEOS and Biodiversity and also increase policy footing and linkages to the biodiversity community</a:t>
            </a:r>
            <a:endParaRPr sz="2200"/>
          </a:p>
          <a:p>
            <a:pPr indent="-368300" lvl="1" marL="914400" rtl="0" algn="l">
              <a:spcBef>
                <a:spcPts val="1000"/>
              </a:spcBef>
              <a:spcAft>
                <a:spcPts val="0"/>
              </a:spcAft>
              <a:buSzPts val="2200"/>
              <a:buChar char="➢"/>
            </a:pPr>
            <a:r>
              <a:rPr lang="en-GB" sz="2200"/>
              <a:t>UNCBD to host a preparatory workshop to discuss areas of collaboration (Montreal, June 10-11, 2024) - hybrid. Recommendations expected</a:t>
            </a:r>
            <a:endParaRPr sz="2200"/>
          </a:p>
          <a:p>
            <a:pPr indent="-393700" lvl="0" marL="457200" rtl="0" algn="l">
              <a:spcBef>
                <a:spcPts val="1000"/>
              </a:spcBef>
              <a:spcAft>
                <a:spcPts val="0"/>
              </a:spcAft>
              <a:buSzPts val="2600"/>
              <a:buFont typeface="Arial"/>
              <a:buChar char="❖"/>
            </a:pPr>
            <a:r>
              <a:rPr b="1" i="1" lang="en-GB" sz="2600" u="sng"/>
              <a:t>Action and Decisions recorded</a:t>
            </a:r>
            <a:endParaRPr b="1" i="1" sz="2600" u="sng"/>
          </a:p>
          <a:p>
            <a:pPr indent="-368300" lvl="1" marL="914400" rtl="0" algn="l">
              <a:spcBef>
                <a:spcPts val="1000"/>
              </a:spcBef>
              <a:spcAft>
                <a:spcPts val="0"/>
              </a:spcAft>
              <a:buSzPts val="2200"/>
              <a:buChar char="➢"/>
            </a:pPr>
            <a:r>
              <a:rPr lang="en-GB" sz="2200"/>
              <a:t>CEOS Chair and Ecosystem Extent Task Team to refine the role and responsibilities of CEOS in the realm of biodiversity including the preferred organisational arrangements.</a:t>
            </a:r>
            <a:endParaRPr sz="2200"/>
          </a:p>
          <a:p>
            <a:pPr indent="0" lvl="0" marL="457200" rtl="0" algn="l">
              <a:spcBef>
                <a:spcPts val="1000"/>
              </a:spcBef>
              <a:spcAft>
                <a:spcPts val="0"/>
              </a:spcAft>
              <a:buNone/>
            </a:pPr>
            <a:r>
              <a:t/>
            </a:r>
            <a:endParaRPr sz="2600"/>
          </a:p>
        </p:txBody>
      </p:sp>
      <p:sp>
        <p:nvSpPr>
          <p:cNvPr id="109" name="Google Shape;109;p14"/>
          <p:cNvSpPr txBox="1"/>
          <p:nvPr>
            <p:ph type="title"/>
          </p:nvPr>
        </p:nvSpPr>
        <p:spPr>
          <a:xfrm>
            <a:off x="176050" y="175950"/>
            <a:ext cx="99576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4300"/>
              <a:t>3.1 </a:t>
            </a:r>
            <a:r>
              <a:rPr lang="en-GB" sz="4300"/>
              <a:t>CEOS Chair Biodiversity Priority </a:t>
            </a:r>
            <a:endParaRPr sz="43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5"/>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b="1" i="1" lang="en-GB" u="sng"/>
              <a:t>Issues raised</a:t>
            </a:r>
            <a:endParaRPr b="1" i="1" u="sng"/>
          </a:p>
          <a:p>
            <a:pPr indent="-381000" lvl="1" marL="914400" rtl="0" algn="l">
              <a:spcBef>
                <a:spcPts val="1000"/>
              </a:spcBef>
              <a:spcAft>
                <a:spcPts val="0"/>
              </a:spcAft>
              <a:buSzPts val="2400"/>
              <a:buChar char="➢"/>
            </a:pPr>
            <a:r>
              <a:rPr lang="en-GB"/>
              <a:t>All 3 demonstrator activities underway, funded past 2024, and can serve as pilot activities for CEOS Biodiversity efforts</a:t>
            </a:r>
            <a:endParaRPr/>
          </a:p>
          <a:p>
            <a:pPr indent="-381000" lvl="1" marL="914400" rtl="0" algn="l">
              <a:spcBef>
                <a:spcPts val="1000"/>
              </a:spcBef>
              <a:spcAft>
                <a:spcPts val="0"/>
              </a:spcAft>
              <a:buSzPts val="2400"/>
              <a:buChar char="➢"/>
            </a:pPr>
            <a:r>
              <a:rPr lang="en-GB"/>
              <a:t>All three demonstrators are designed around data cubes, combine data from different sensors and are cutting edge activities</a:t>
            </a:r>
            <a:endParaRPr/>
          </a:p>
          <a:p>
            <a:pPr indent="0" lvl="0" marL="0" rtl="0" algn="l">
              <a:spcBef>
                <a:spcPts val="1000"/>
              </a:spcBef>
              <a:spcAft>
                <a:spcPts val="0"/>
              </a:spcAft>
              <a:buNone/>
            </a:pPr>
            <a:r>
              <a:t/>
            </a:r>
            <a:endParaRPr/>
          </a:p>
          <a:p>
            <a:pPr indent="0" lvl="0" marL="457200" rtl="0" algn="l">
              <a:spcBef>
                <a:spcPts val="1000"/>
              </a:spcBef>
              <a:spcAft>
                <a:spcPts val="0"/>
              </a:spcAft>
              <a:buNone/>
            </a:pPr>
            <a:r>
              <a:t/>
            </a:r>
            <a:endParaRPr/>
          </a:p>
        </p:txBody>
      </p:sp>
      <p:sp>
        <p:nvSpPr>
          <p:cNvPr id="115" name="Google Shape;115;p15"/>
          <p:cNvSpPr txBox="1"/>
          <p:nvPr>
            <p:ph type="title"/>
          </p:nvPr>
        </p:nvSpPr>
        <p:spPr>
          <a:xfrm>
            <a:off x="176050" y="175950"/>
            <a:ext cx="108969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100"/>
              <a:t>3.2 Ecosystem Extent Task Team Demonstrators</a:t>
            </a:r>
            <a:endParaRPr sz="31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