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embeddedFontLst>
    <p:embeddedFont>
      <p:font typeface="Montserra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7" roundtripDataSignature="AMtx7mj0orPQa8ZTbnLAxZG9AnGoPYmn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" name="Google Shape;6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1" name="Google Shape;20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7" name="Google Shape;20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0" name="Google Shape;22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5" name="Google Shape;225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8" name="Google Shape;238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2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" name="Google Shape;8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1" name="Google Shape;18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6.png"/><Relationship Id="rId6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0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5" name="Google Shape;1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0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0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9" name="Google Shape;19;p20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20" name="Google Shape;20;p20"/>
          <p:cNvPicPr preferRelativeResize="0"/>
          <p:nvPr/>
        </p:nvPicPr>
        <p:blipFill rotWithShape="1">
          <a:blip r:embed="rId6">
            <a:alphaModFix amt="34000"/>
          </a:blip>
          <a:srcRect b="670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1" name="Google Shape;21;p20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6" name="Google Shape;26;p2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21"/>
          <p:cNvSpPr txBox="1"/>
          <p:nvPr/>
        </p:nvSpPr>
        <p:spPr>
          <a:xfrm>
            <a:off x="-24384" y="6562799"/>
            <a:ext cx="4925700" cy="738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SIT-39, 9-11 April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" name="Google Shape;30;p21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953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1" name="Google Shape;31;p2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23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2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1" name="Google Shape;41;p2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4" name="Google Shape;44;p2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5" name="Google Shape;45;p2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" name="Google Shape;46;p2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2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1" name="Google Shape;51;p2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54;p2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2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9" name="Google Shape;59;p2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2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3" name="Google Shape;63;p2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2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9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9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SIT-39, 9-11 April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Relationship Id="rId4" Type="http://schemas.openxmlformats.org/officeDocument/2006/relationships/image" Target="../media/image2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20.png"/><Relationship Id="rId5" Type="http://schemas.openxmlformats.org/officeDocument/2006/relationships/image" Target="../media/image15.png"/><Relationship Id="rId6" Type="http://schemas.openxmlformats.org/officeDocument/2006/relationships/image" Target="../media/image10.jpg"/><Relationship Id="rId7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20.png"/><Relationship Id="rId5" Type="http://schemas.openxmlformats.org/officeDocument/2006/relationships/image" Target="../media/image15.png"/><Relationship Id="rId6" Type="http://schemas.openxmlformats.org/officeDocument/2006/relationships/image" Target="../media/image10.jpg"/><Relationship Id="rId7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Relationship Id="rId4" Type="http://schemas.openxmlformats.org/officeDocument/2006/relationships/image" Target="../media/image23.png"/><Relationship Id="rId5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/>
          <p:nvPr>
            <p:ph type="title"/>
          </p:nvPr>
        </p:nvSpPr>
        <p:spPr>
          <a:xfrm>
            <a:off x="176050" y="175950"/>
            <a:ext cx="93960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5400">
                <a:latin typeface="Arial"/>
                <a:ea typeface="Arial"/>
                <a:cs typeface="Arial"/>
                <a:sym typeface="Arial"/>
              </a:rPr>
              <a:t>Update from the</a:t>
            </a:r>
            <a:br>
              <a:rPr lang="en-US" sz="5400">
                <a:latin typeface="Arial"/>
                <a:ea typeface="Arial"/>
                <a:cs typeface="Arial"/>
                <a:sym typeface="Arial"/>
              </a:rPr>
            </a:br>
            <a:r>
              <a:rPr lang="en-US" sz="5400">
                <a:latin typeface="Arial"/>
                <a:ea typeface="Arial"/>
                <a:cs typeface="Arial"/>
                <a:sym typeface="Arial"/>
              </a:rPr>
              <a:t>Joint CEOS-CGMS Working  Group on Climate</a:t>
            </a:r>
            <a:br>
              <a:rPr lang="en-US" sz="5400">
                <a:latin typeface="Arial"/>
                <a:ea typeface="Arial"/>
                <a:cs typeface="Arial"/>
                <a:sym typeface="Arial"/>
              </a:rPr>
            </a:br>
            <a:r>
              <a:rPr i="1" lang="en-US" sz="2400">
                <a:latin typeface="Arial"/>
                <a:ea typeface="Arial"/>
                <a:cs typeface="Arial"/>
                <a:sym typeface="Arial"/>
              </a:rPr>
              <a:t>Agenda item 4.5</a:t>
            </a:r>
            <a:endParaRPr i="1"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/>
          <p:nvPr/>
        </p:nvSpPr>
        <p:spPr>
          <a:xfrm>
            <a:off x="8342333" y="4302200"/>
            <a:ext cx="3649791" cy="2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Jeff Privette, NOAA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Wenying Su, NASA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39</a:t>
            </a:r>
            <a:r>
              <a:rPr b="1" baseline="30000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CEOS SIT 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10 April 2024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Tokyo, Japan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"/>
          <p:cNvSpPr txBox="1"/>
          <p:nvPr>
            <p:ph type="title"/>
          </p:nvPr>
        </p:nvSpPr>
        <p:spPr>
          <a:xfrm>
            <a:off x="533400" y="0"/>
            <a:ext cx="833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909"/>
              <a:buFont typeface="Calibri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6.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Next</a:t>
            </a:r>
            <a:r>
              <a:rPr lang="en-US"/>
              <a:t> WGClimate Vice-Chair</a:t>
            </a:r>
            <a:endParaRPr/>
          </a:p>
        </p:txBody>
      </p:sp>
      <p:sp>
        <p:nvSpPr>
          <p:cNvPr id="190" name="Google Shape;190;p10"/>
          <p:cNvSpPr txBox="1"/>
          <p:nvPr>
            <p:ph idx="1" type="body"/>
          </p:nvPr>
        </p:nvSpPr>
        <p:spPr>
          <a:xfrm>
            <a:off x="533400" y="1540261"/>
            <a:ext cx="111252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Issued Call for Nominations on 16 January 2024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New Vice-Chair assumes duties at the CEOS 2024 Plenary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Current Vice Chair rotates to Chair for 2-year term, then next rotation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For WGClimate's Terms of Reference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Chair alternately drawn from meteorological and non-meteorological agencies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Wenying Su, the current Vice Chair, is from a non-meteorological agency (NASA)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2" marL="10287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🡪 Next Vice-Chair must be from a meteorological agency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One nomination received: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Vincent-Henri Peuch (ECMWF)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Next steps: Submit to CGMS and CEOS Plenaries for approval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"/>
          <p:cNvSpPr txBox="1"/>
          <p:nvPr>
            <p:ph idx="1" type="body"/>
          </p:nvPr>
        </p:nvSpPr>
        <p:spPr>
          <a:xfrm>
            <a:off x="152400" y="1586088"/>
            <a:ext cx="8524240" cy="4632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</a:pPr>
            <a:r>
              <a:rPr lang="en-US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Joined ECMWF in 2011. Led initiation and implementation of Copernicus Services at ECMWF. Founding Director of the Copernicus Atmosphere Monitoring Service for 10 years.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</a:pPr>
            <a:r>
              <a:rPr lang="en-US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Current member of ECMWF Directorate as Director for engagement with the European Union and Head of ECMWF Bonn (190 staff) -- the centre of gravity for ECMWF EU activities including Copernicus and Destination Earth.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</a:pPr>
            <a:r>
              <a:rPr lang="en-US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30-years experience in atmospheric composition modelling, composition-climate interactions and data assimilation of observations of atmospheric constituents (&gt;105 publications, h-index: 48).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</a:pPr>
            <a:r>
              <a:rPr lang="en-US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Active in international scientific and steering bodies including WMO’s Global Atmospheric Watch and Global Greenhouse Gas Watch Study Group (co-chair) and ESA’s Advisory Committee for Earth Observation and Climate Science Advisory Board.</a:t>
            </a:r>
            <a:endParaRPr sz="18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1"/>
          <p:cNvSpPr txBox="1"/>
          <p:nvPr>
            <p:ph type="title"/>
          </p:nvPr>
        </p:nvSpPr>
        <p:spPr>
          <a:xfrm>
            <a:off x="-66040" y="-60960"/>
            <a:ext cx="100890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6. </a:t>
            </a:r>
            <a:r>
              <a:rPr lang="en-US" sz="3600">
                <a:latin typeface="Arial"/>
                <a:ea typeface="Arial"/>
                <a:cs typeface="Arial"/>
                <a:sym typeface="Arial"/>
              </a:rPr>
              <a:t>Nomination of Vincent-Henri Peuch (ECMWF)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07004" y="1637473"/>
            <a:ext cx="2040115" cy="29751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1"/>
          <p:cNvSpPr txBox="1"/>
          <p:nvPr/>
        </p:nvSpPr>
        <p:spPr>
          <a:xfrm>
            <a:off x="152400" y="5193784"/>
            <a:ext cx="11684000" cy="1343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ECMWF representative to CEOS-CGMS Joint Working Group on Climate and ECMWF’s CEOS contact since 2022. </a:t>
            </a:r>
            <a:r>
              <a:rPr b="0" i="0" lang="en-US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Contributes to Greenhouse Gas aspects, Space Agencies response to GCOS IP and provides liaison with relevant ECMWF/C3S/CAMS/DestinE activities: reanalyses, link to policy stakeholders, data stores, use cases…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2569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2569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1462" lvl="0" marL="342900" marR="0" rtl="0" algn="just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2569"/>
              </a:buClr>
              <a:buSzPts val="1125"/>
              <a:buFont typeface="Arial"/>
              <a:buNone/>
            </a:pPr>
            <a:r>
              <a:t/>
            </a:r>
            <a:endParaRPr b="1" i="0" sz="112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"/>
          <p:cNvSpPr txBox="1"/>
          <p:nvPr>
            <p:ph idx="1" type="body"/>
          </p:nvPr>
        </p:nvSpPr>
        <p:spPr>
          <a:xfrm>
            <a:off x="605160" y="1435486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CGMS Working Group II meeting (April)</a:t>
            </a:r>
            <a:endParaRPr sz="3200"/>
          </a:p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Submission to Merged Gap Analysis Report to Principals (June)</a:t>
            </a:r>
            <a:endParaRPr sz="3100"/>
          </a:p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Submission to Coordinated Action Plan to Principals (June)</a:t>
            </a:r>
            <a:endParaRPr sz="3100"/>
          </a:p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CGMS Plenary (June)</a:t>
            </a:r>
            <a:endParaRPr sz="3100"/>
          </a:p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Draft Statement for SBSTA/COP-29 (July-August)</a:t>
            </a:r>
            <a:endParaRPr sz="3100"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Off-label activities (not in Work Plan)</a:t>
            </a:r>
            <a:endParaRPr sz="3100"/>
          </a:p>
          <a:p>
            <a:pPr indent="-4000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Exploring process and options for a COP Side Event</a:t>
            </a:r>
            <a:endParaRPr sz="2700"/>
          </a:p>
          <a:p>
            <a:pPr indent="-4000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Dialog with SCO on gathering satellite needs for local/regional scale climate adaption projects</a:t>
            </a:r>
            <a:endParaRPr sz="2700"/>
          </a:p>
        </p:txBody>
      </p:sp>
      <p:sp>
        <p:nvSpPr>
          <p:cNvPr id="204" name="Google Shape;204;p12"/>
          <p:cNvSpPr txBox="1"/>
          <p:nvPr>
            <p:ph type="title"/>
          </p:nvPr>
        </p:nvSpPr>
        <p:spPr>
          <a:xfrm>
            <a:off x="531648" y="18609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Review of Near-term Activities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"/>
          <p:cNvSpPr txBox="1"/>
          <p:nvPr>
            <p:ph idx="1" type="body"/>
          </p:nvPr>
        </p:nvSpPr>
        <p:spPr>
          <a:xfrm>
            <a:off x="348300" y="1180837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0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 sz="1900">
                <a:latin typeface="Arial"/>
                <a:ea typeface="Arial"/>
                <a:cs typeface="Arial"/>
                <a:sym typeface="Arial"/>
              </a:rPr>
              <a:t>Item 4.4 –Global Stocktake 1 and 2</a:t>
            </a:r>
            <a:endParaRPr sz="2700"/>
          </a:p>
          <a:p>
            <a:pPr indent="-3746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300"/>
              <a:buChar char="▪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WGClimate is an appropriate CEOS standing body to</a:t>
            </a:r>
            <a:endParaRPr sz="2300"/>
          </a:p>
          <a:p>
            <a:pPr indent="-34925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Char char="o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Conduct the GST1 lessons-learned analysis (independence from GHG TT)</a:t>
            </a:r>
            <a:endParaRPr sz="1900"/>
          </a:p>
          <a:p>
            <a:pPr indent="-34925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Char char="o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Develop a strategic plan for GST2 leveraging GST1 lessons-learned</a:t>
            </a:r>
            <a:endParaRPr sz="1900"/>
          </a:p>
          <a:p>
            <a:pPr indent="-34925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Char char="o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Note: IPCC report had great impact, other not much. For GST2, next major IPCC report might not be available</a:t>
            </a:r>
            <a:endParaRPr sz="1900"/>
          </a:p>
          <a:p>
            <a:pPr indent="-450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 sz="1900">
                <a:latin typeface="Arial"/>
                <a:ea typeface="Arial"/>
                <a:cs typeface="Arial"/>
                <a:sym typeface="Arial"/>
              </a:rPr>
              <a:t>Item 4.6 – Proposed Task Force on CEOS climate policy impacts; Prep for SIT TW and Plenary</a:t>
            </a:r>
            <a:endParaRPr sz="2700"/>
          </a:p>
          <a:p>
            <a:pPr indent="-3746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300"/>
              <a:buChar char="▪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Should involve CGMS (Note WGClimate reports to CEOS and CGMS Plenaries)</a:t>
            </a:r>
            <a:endParaRPr sz="2300"/>
          </a:p>
          <a:p>
            <a:pPr indent="-3746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300"/>
              <a:buChar char="▪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WGClimate TOR (quotes)</a:t>
            </a:r>
            <a:endParaRPr sz="2300"/>
          </a:p>
          <a:p>
            <a:pPr indent="-34925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Char char="o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In the context of the UN Framework Convention on Climate Change (UNFCCC) and other international coordination mechanisms, [WGClimate] will:</a:t>
            </a:r>
            <a:endParaRPr sz="1900"/>
          </a:p>
          <a:p>
            <a:pPr indent="-34925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Char char="o"/>
            </a:pPr>
            <a:r>
              <a:rPr lang="en-US" sz="1500" u="sng">
                <a:latin typeface="Arial"/>
                <a:ea typeface="Arial"/>
                <a:cs typeface="Arial"/>
                <a:sym typeface="Arial"/>
              </a:rPr>
              <a:t>Ensure a plan</a:t>
            </a:r>
            <a:r>
              <a:rPr lang="en-US" sz="1500">
                <a:latin typeface="Arial"/>
                <a:ea typeface="Arial"/>
                <a:cs typeface="Arial"/>
                <a:sym typeface="Arial"/>
              </a:rPr>
              <a:t> is put in place for the development of a </a:t>
            </a:r>
            <a:r>
              <a:rPr lang="en-US" sz="1500" u="sng">
                <a:latin typeface="Arial"/>
                <a:ea typeface="Arial"/>
                <a:cs typeface="Arial"/>
                <a:sym typeface="Arial"/>
              </a:rPr>
              <a:t>joint CEOS/CGMS response</a:t>
            </a:r>
            <a:r>
              <a:rPr lang="en-US" sz="1500">
                <a:latin typeface="Arial"/>
                <a:ea typeface="Arial"/>
                <a:cs typeface="Arial"/>
                <a:sym typeface="Arial"/>
              </a:rPr>
              <a:t>, which has </a:t>
            </a:r>
            <a:r>
              <a:rPr lang="en-US" sz="1500" u="sng">
                <a:latin typeface="Arial"/>
                <a:ea typeface="Arial"/>
                <a:cs typeface="Arial"/>
                <a:sym typeface="Arial"/>
              </a:rPr>
              <a:t>broad consultation across the community</a:t>
            </a:r>
            <a:r>
              <a:rPr lang="en-US" sz="1500">
                <a:latin typeface="Arial"/>
                <a:ea typeface="Arial"/>
                <a:cs typeface="Arial"/>
                <a:sym typeface="Arial"/>
              </a:rPr>
              <a:t>, and provides the </a:t>
            </a:r>
            <a:r>
              <a:rPr lang="en-US" sz="1500" u="sng">
                <a:latin typeface="Arial"/>
                <a:ea typeface="Arial"/>
                <a:cs typeface="Arial"/>
                <a:sym typeface="Arial"/>
              </a:rPr>
              <a:t>basis for future planning and priority setting by space agencies in response to climate information needs.</a:t>
            </a:r>
            <a:endParaRPr sz="1900"/>
          </a:p>
          <a:p>
            <a:pPr indent="-3746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300"/>
              <a:buChar char="▪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WGClimate proposes to develop plan over 2024-2025</a:t>
            </a:r>
            <a:endParaRPr sz="2300"/>
          </a:p>
        </p:txBody>
      </p:sp>
      <p:sp>
        <p:nvSpPr>
          <p:cNvPr id="210" name="Google Shape;210;p13"/>
          <p:cNvSpPr txBox="1"/>
          <p:nvPr>
            <p:ph type="title"/>
          </p:nvPr>
        </p:nvSpPr>
        <p:spPr>
          <a:xfrm>
            <a:off x="51316" y="299152"/>
            <a:ext cx="10515082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WGClimate-20 Takeaways on SIT-39 Agenda Items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"/>
          <p:cNvSpPr txBox="1"/>
          <p:nvPr>
            <p:ph idx="1" type="body"/>
          </p:nvPr>
        </p:nvSpPr>
        <p:spPr>
          <a:xfrm>
            <a:off x="252249" y="1923650"/>
            <a:ext cx="94866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0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500"/>
              <a:buChar char="•"/>
            </a:pPr>
            <a:r>
              <a:rPr lang="en-US" sz="2100"/>
              <a:t>NOAA Agency Announcement</a:t>
            </a:r>
            <a:endParaRPr sz="2100"/>
          </a:p>
          <a:p>
            <a:pPr indent="-450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▪"/>
            </a:pPr>
            <a:r>
              <a:rPr lang="en-US" sz="2100"/>
              <a:t> Xiwu 'Jerry' Zhan to support LSI-VC and AFOLU	</a:t>
            </a:r>
            <a:endParaRPr sz="2100"/>
          </a:p>
          <a:p>
            <a:pPr indent="-3683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o"/>
            </a:pPr>
            <a:r>
              <a:rPr lang="en-US" sz="2100"/>
              <a:t>VIIRS, MODIS Land Cover/Change Products, AMSR-E Land, Surface modeling and assimilation, soil moisture</a:t>
            </a:r>
            <a:endParaRPr sz="2100"/>
          </a:p>
          <a:p>
            <a:pPr indent="-3683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o"/>
            </a:pPr>
            <a:r>
              <a:rPr lang="en-US" sz="2100"/>
              <a:t>Former LSI-VC member Kevin Gallo retired</a:t>
            </a:r>
            <a:endParaRPr sz="2100"/>
          </a:p>
        </p:txBody>
      </p:sp>
      <p:sp>
        <p:nvSpPr>
          <p:cNvPr id="216" name="Google Shape;216;p14"/>
          <p:cNvSpPr txBox="1"/>
          <p:nvPr>
            <p:ph type="title"/>
          </p:nvPr>
        </p:nvSpPr>
        <p:spPr>
          <a:xfrm>
            <a:off x="2522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000"/>
              <a:t>Side note: NOAA Support to LSI-VC</a:t>
            </a:r>
            <a:endParaRPr sz="3500"/>
          </a:p>
        </p:txBody>
      </p:sp>
      <p:pic>
        <p:nvPicPr>
          <p:cNvPr id="217" name="Google Shape;21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38850" y="1923651"/>
            <a:ext cx="1958000" cy="2528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"/>
          <p:cNvSpPr txBox="1"/>
          <p:nvPr>
            <p:ph idx="1" type="body"/>
          </p:nvPr>
        </p:nvSpPr>
        <p:spPr>
          <a:xfrm>
            <a:off x="228599" y="2355492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6000"/>
              <a:buNone/>
            </a:pPr>
            <a:r>
              <a:rPr b="1" lang="en-US" sz="4000">
                <a:latin typeface="Arial"/>
                <a:ea typeface="Arial"/>
                <a:cs typeface="Arial"/>
                <a:sym typeface="Arial"/>
              </a:rPr>
              <a:t>Thank you</a:t>
            </a:r>
            <a:endParaRPr/>
          </a:p>
          <a:p>
            <a:pPr indent="0" lvl="0" marL="50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50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4200"/>
              <a:buNone/>
            </a:pPr>
            <a:r>
              <a:rPr lang="en-US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jeff.privette@noaa.gov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6"/>
          <p:cNvSpPr txBox="1"/>
          <p:nvPr>
            <p:ph idx="1" type="body"/>
          </p:nvPr>
        </p:nvSpPr>
        <p:spPr>
          <a:xfrm>
            <a:off x="228599" y="2355492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6000"/>
              <a:buNone/>
            </a:pPr>
            <a:r>
              <a:rPr b="1" lang="en-US" sz="4000">
                <a:latin typeface="Arial"/>
                <a:ea typeface="Arial"/>
                <a:cs typeface="Arial"/>
                <a:sym typeface="Arial"/>
              </a:rPr>
              <a:t>Backups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7"/>
          <p:cNvSpPr txBox="1"/>
          <p:nvPr>
            <p:ph type="title"/>
          </p:nvPr>
        </p:nvSpPr>
        <p:spPr>
          <a:xfrm>
            <a:off x="190806" y="176721"/>
            <a:ext cx="1042515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>
                <a:solidFill>
                  <a:schemeClr val="lt1"/>
                </a:solidFill>
              </a:rPr>
              <a:t>16 Actions in the Space Agency Supplement </a:t>
            </a:r>
            <a:endParaRPr/>
          </a:p>
        </p:txBody>
      </p:sp>
      <p:pic>
        <p:nvPicPr>
          <p:cNvPr descr="Text&#10;&#10;Description automatically generated with low confidence" id="234" name="Google Shape;23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502" y="1148576"/>
            <a:ext cx="10817019" cy="388062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7"/>
          <p:cNvSpPr txBox="1"/>
          <p:nvPr/>
        </p:nvSpPr>
        <p:spPr>
          <a:xfrm>
            <a:off x="1172454" y="5119816"/>
            <a:ext cx="8738700" cy="14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191" lvl="0" marL="34289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Actions have multiple Activities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191" lvl="0" marL="34289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Space agencies play minor role in 3 additional Actions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191" lvl="0" marL="34289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Space agencies collaborate with others on 2 additional Actions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Near-final CDR definitions</a:t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Char char="▪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A Climate Data Record (CDR) is a consistently-processed and uncertainty-quantified time series of earth system data or information, located in time and space, of sufficient length and quality to be useful in climate-related applications. </a:t>
            </a:r>
            <a:endParaRPr sz="2000"/>
          </a:p>
          <a:p>
            <a:pPr indent="-35560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Subtype: A Fundamental CDR (FCDR) is a CDR of at-sensor observations.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Char char="▪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An Interim CDR (ICDR) is a consistently-processed and uncertainty-quantified time series of earth system data or information, located in time and space, generated by a baselined CDR system modified to enable lower latency production.</a:t>
            </a:r>
            <a:endParaRPr sz="2000"/>
          </a:p>
          <a:p>
            <a:pPr indent="-38100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Char char="▪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Caveats and clarifications</a:t>
            </a:r>
            <a:endParaRPr sz="2000"/>
          </a:p>
          <a:p>
            <a:pPr indent="0" lvl="1" marL="533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200">
                <a:latin typeface="Arial"/>
                <a:ea typeface="Arial"/>
                <a:cs typeface="Arial"/>
                <a:sym typeface="Arial"/>
              </a:rPr>
              <a:t>• “Earth system data or information” is an observation or a derived/modeled earth-system variable (measurable or not, e.g., it could be 	synthesized like "potential temperature" or an index like LAI)</a:t>
            </a:r>
            <a:endParaRPr sz="2000"/>
          </a:p>
          <a:p>
            <a:pPr indent="0" lvl="1" marL="533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	• “Consistently-processed” means generated with a processing system designed to minimize output discontinuities and changes in the 	algorithmic approach over the period of record.</a:t>
            </a:r>
            <a:endParaRPr sz="2000"/>
          </a:p>
          <a:p>
            <a:pPr indent="0" lvl="1" marL="533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	• “Sufficient” length and quality values vary with use and application. There are no fixed thresholds. A CDR must be fit-for-purpose.</a:t>
            </a:r>
            <a:endParaRPr sz="2000"/>
          </a:p>
          <a:p>
            <a:pPr indent="0" lvl="1" marL="533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	• The definitions are not all mutually-exclusive, and more than one can apply to a given time series  (e.g., an ICDR can become a CDR 	of typically lower quality than baselined CDR).</a:t>
            </a:r>
            <a:endParaRPr sz="2000"/>
          </a:p>
          <a:p>
            <a:pPr indent="-1905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t/>
            </a:r>
            <a:endParaRPr sz="2400"/>
          </a:p>
        </p:txBody>
      </p:sp>
      <p:sp>
        <p:nvSpPr>
          <p:cNvPr id="241" name="Google Shape;241;p1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Near-final/Working CDR Definitions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/>
          <p:nvPr>
            <p:ph idx="1" type="body"/>
          </p:nvPr>
        </p:nvSpPr>
        <p:spPr>
          <a:xfrm>
            <a:off x="0" y="1521489"/>
            <a:ext cx="8655900" cy="48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8944" lvl="0" marL="5080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670"/>
              <a:buChar char="•"/>
            </a:pPr>
            <a:r>
              <a:rPr lang="en-US" sz="2360">
                <a:latin typeface="Arial"/>
                <a:ea typeface="Arial"/>
                <a:cs typeface="Arial"/>
                <a:sym typeface="Arial"/>
              </a:rPr>
              <a:t>Delivered CEOS-CGMS Statement for SBSTA </a:t>
            </a:r>
            <a:br>
              <a:rPr lang="en-US" sz="2360">
                <a:latin typeface="Arial"/>
                <a:ea typeface="Arial"/>
                <a:cs typeface="Arial"/>
                <a:sym typeface="Arial"/>
              </a:rPr>
            </a:br>
            <a:r>
              <a:rPr lang="en-US" sz="2360">
                <a:latin typeface="Arial"/>
                <a:ea typeface="Arial"/>
                <a:cs typeface="Arial"/>
                <a:sym typeface="Arial"/>
              </a:rPr>
              <a:t>at COP-28 to CSA</a:t>
            </a:r>
            <a:endParaRPr sz="2670"/>
          </a:p>
          <a:p>
            <a:pPr indent="-448944" lvl="0" marL="5080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670"/>
              <a:buFont typeface="Arial"/>
              <a:buChar char="•"/>
            </a:pPr>
            <a:r>
              <a:rPr lang="en-US" sz="2360">
                <a:latin typeface="Arial"/>
                <a:ea typeface="Arial"/>
                <a:cs typeface="Arial"/>
                <a:sym typeface="Arial"/>
              </a:rPr>
              <a:t>WGClimate-20 hosted by NOAA-Boulder (March)</a:t>
            </a:r>
            <a:br>
              <a:rPr lang="en-US" sz="2360">
                <a:latin typeface="Arial"/>
                <a:ea typeface="Arial"/>
                <a:cs typeface="Arial"/>
                <a:sym typeface="Arial"/>
              </a:rPr>
            </a:br>
            <a:endParaRPr sz="2360">
              <a:latin typeface="Arial"/>
              <a:ea typeface="Arial"/>
              <a:cs typeface="Arial"/>
              <a:sym typeface="Arial"/>
            </a:endParaRPr>
          </a:p>
          <a:p>
            <a:pPr indent="-448944" lvl="0" marL="5080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670"/>
              <a:buFont typeface="Arial"/>
              <a:buChar char="•"/>
            </a:pPr>
            <a:r>
              <a:rPr lang="en-US" sz="2360">
                <a:latin typeface="Arial"/>
                <a:ea typeface="Arial"/>
                <a:cs typeface="Arial"/>
                <a:sym typeface="Arial"/>
              </a:rPr>
              <a:t>Top 2024 Priorities (all in CEOS Work Plan)</a:t>
            </a:r>
            <a:endParaRPr sz="2360"/>
          </a:p>
          <a:p>
            <a:pPr indent="-435610" lvl="1" marL="990600" rtl="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2060"/>
              <a:buFont typeface="Arial"/>
              <a:buAutoNum type="arabicPeriod"/>
            </a:pPr>
            <a:r>
              <a:rPr lang="en-US" sz="1895">
                <a:latin typeface="Arial"/>
                <a:ea typeface="Arial"/>
                <a:cs typeface="Arial"/>
                <a:sym typeface="Arial"/>
              </a:rPr>
              <a:t>Conduct remaining work on Space Agency Response to </a:t>
            </a:r>
            <a:br>
              <a:rPr lang="en-US" sz="1895">
                <a:latin typeface="Arial"/>
                <a:ea typeface="Arial"/>
                <a:cs typeface="Arial"/>
                <a:sym typeface="Arial"/>
              </a:rPr>
            </a:br>
            <a:r>
              <a:rPr lang="en-US" sz="1895">
                <a:latin typeface="Arial"/>
                <a:ea typeface="Arial"/>
                <a:cs typeface="Arial"/>
                <a:sym typeface="Arial"/>
              </a:rPr>
              <a:t>GCOS Implementation Plan (IP)</a:t>
            </a:r>
            <a:endParaRPr sz="2050"/>
          </a:p>
          <a:p>
            <a:pPr indent="-435610" lvl="1" marL="990600" rtl="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2060"/>
              <a:buFont typeface="Arial"/>
              <a:buAutoNum type="arabicPeriod"/>
            </a:pPr>
            <a:r>
              <a:rPr lang="en-US" sz="1895">
                <a:latin typeface="Arial"/>
                <a:ea typeface="Arial"/>
                <a:cs typeface="Arial"/>
                <a:sym typeface="Arial"/>
              </a:rPr>
              <a:t>Complete Gap Analysis Report (v3/4.1)</a:t>
            </a:r>
            <a:endParaRPr sz="2360"/>
          </a:p>
          <a:p>
            <a:pPr indent="-435610" lvl="1" marL="990600" rtl="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2060"/>
              <a:buFont typeface="Arial"/>
              <a:buAutoNum type="arabicPeriod"/>
            </a:pPr>
            <a:r>
              <a:rPr lang="en-US" sz="1895">
                <a:latin typeface="Arial"/>
                <a:ea typeface="Arial"/>
                <a:cs typeface="Arial"/>
                <a:sym typeface="Arial"/>
              </a:rPr>
              <a:t>Update Coordinated Action Plan</a:t>
            </a:r>
            <a:endParaRPr sz="1895"/>
          </a:p>
          <a:p>
            <a:pPr indent="-435610" lvl="1" marL="990600" rtl="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2060"/>
              <a:buFont typeface="Arial"/>
              <a:buAutoNum type="arabicPeriod"/>
            </a:pPr>
            <a:r>
              <a:rPr lang="en-US" sz="1895">
                <a:latin typeface="Arial"/>
                <a:ea typeface="Arial"/>
                <a:cs typeface="Arial"/>
                <a:sym typeface="Arial"/>
              </a:rPr>
              <a:t>Update, restructure and rename ECV Inventory</a:t>
            </a:r>
            <a:endParaRPr sz="2050"/>
          </a:p>
          <a:p>
            <a:pPr indent="-435610" lvl="1" marL="990600" rtl="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2060"/>
              <a:buFont typeface="Arial"/>
              <a:buAutoNum type="arabicPeriod"/>
            </a:pPr>
            <a:r>
              <a:rPr lang="en-US" sz="189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Submit journal manuscript on climate records definitions</a:t>
            </a:r>
            <a:endParaRPr sz="2360"/>
          </a:p>
          <a:p>
            <a:pPr indent="-435610" lvl="1" marL="990600" rtl="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2060"/>
              <a:buFont typeface="Arial"/>
              <a:buAutoNum type="arabicPeriod"/>
            </a:pPr>
            <a:r>
              <a:rPr lang="en-US" sz="189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Nominate Vice-Chair: Vincent-Henri Peuch (ECMWF)</a:t>
            </a:r>
            <a:endParaRPr sz="2360"/>
          </a:p>
          <a:p>
            <a:pPr indent="-228600" lvl="1" marL="914400" rtl="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60"/>
              <a:buNone/>
            </a:pPr>
            <a:r>
              <a:t/>
            </a:r>
            <a:endParaRPr sz="1740"/>
          </a:p>
          <a:p>
            <a:pPr indent="0" lvl="1" marL="400050" rtl="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60"/>
              <a:buNone/>
            </a:pPr>
            <a:r>
              <a:t/>
            </a:r>
            <a:endParaRPr sz="1740"/>
          </a:p>
          <a:p>
            <a:pPr indent="-22860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2790"/>
              <a:buNone/>
            </a:pPr>
            <a:r>
              <a:t/>
            </a:r>
            <a:endParaRPr sz="2050"/>
          </a:p>
        </p:txBody>
      </p:sp>
      <p:sp>
        <p:nvSpPr>
          <p:cNvPr id="76" name="Google Shape;76;p2"/>
          <p:cNvSpPr txBox="1"/>
          <p:nvPr>
            <p:ph type="title"/>
          </p:nvPr>
        </p:nvSpPr>
        <p:spPr>
          <a:xfrm>
            <a:off x="207930" y="0"/>
            <a:ext cx="913927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3800">
                <a:latin typeface="Arial"/>
                <a:ea typeface="Arial"/>
                <a:cs typeface="Arial"/>
                <a:sym typeface="Arial"/>
              </a:rPr>
              <a:t>Recent Major Events and Activities</a:t>
            </a:r>
            <a:endParaRPr sz="3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2"/>
          <p:cNvPicPr preferRelativeResize="0"/>
          <p:nvPr/>
        </p:nvPicPr>
        <p:blipFill rotWithShape="1">
          <a:blip r:embed="rId3">
            <a:alphaModFix/>
          </a:blip>
          <a:srcRect b="21243" l="0" r="0" t="0"/>
          <a:stretch/>
        </p:blipFill>
        <p:spPr>
          <a:xfrm>
            <a:off x="7982774" y="4193821"/>
            <a:ext cx="3577049" cy="22893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standing under a covered patio&#10;&#10;Description automatically generated" id="78" name="Google Shape;78;p2"/>
          <p:cNvPicPr preferRelativeResize="0"/>
          <p:nvPr/>
        </p:nvPicPr>
        <p:blipFill rotWithShape="1">
          <a:blip r:embed="rId4">
            <a:alphaModFix/>
          </a:blip>
          <a:srcRect b="31687" l="29999" r="21728" t="10370"/>
          <a:stretch/>
        </p:blipFill>
        <p:spPr>
          <a:xfrm>
            <a:off x="7986023" y="1075266"/>
            <a:ext cx="3573797" cy="3217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/>
          <p:nvPr>
            <p:ph type="title"/>
          </p:nvPr>
        </p:nvSpPr>
        <p:spPr>
          <a:xfrm>
            <a:off x="386079" y="-84861"/>
            <a:ext cx="92997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Warm Welcome to New Members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"/>
          <p:cNvSpPr txBox="1"/>
          <p:nvPr>
            <p:ph idx="1" type="body"/>
          </p:nvPr>
        </p:nvSpPr>
        <p:spPr>
          <a:xfrm>
            <a:off x="386079" y="1512714"/>
            <a:ext cx="11805900" cy="50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57168" lvl="0" marL="25716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GISTA (Geo-Informatics &amp; Space Technology Development Agency), Thailand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57168" lvl="1" marL="71436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Pakorn Petchprayoon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257168" lvl="1" marL="71436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Budsaba Uamkasem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257168" lvl="1" marL="71436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Kanjana Koedkurang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257168" lvl="0" marL="25716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SANSA (South African National Space Agency), South Africa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57168" lvl="1" marL="71436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Lerato Shikwambana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257168" lvl="1" marL="71436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Nale Mudau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104768" lvl="1" marL="71436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257168" lvl="0" marL="25716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USGS (U.S. Geological Survey), United States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57168" lvl="1" marL="71436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Kimberly Casey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257168" lvl="1" marL="71436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Kelly Bruno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257168" lvl="1" marL="71436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George Xian</a:t>
            </a:r>
            <a:br>
              <a:rPr lang="en-US" sz="2000">
                <a:latin typeface="Arial"/>
                <a:ea typeface="Arial"/>
                <a:cs typeface="Arial"/>
                <a:sym typeface="Arial"/>
              </a:rPr>
            </a:b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257168" lvl="0" marL="25716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UKSA (U.K. Space Agency), Britain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57168" lvl="1" marL="71436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Gareth Thomas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/>
          <p:nvPr/>
        </p:nvSpPr>
        <p:spPr>
          <a:xfrm>
            <a:off x="290808" y="1554785"/>
            <a:ext cx="8308200" cy="48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Purpose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Describes needs/gaps in Global Climate Observing System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Produced every 5-6 years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2022: GCOS provided 16 Actions, each with multiple Activities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1" marL="685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WGClimate addressing with a two-phase response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Completed 21 Activities in 2023 (more straightforward)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Addressing similar number in 2024 (more complex)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Submission to CEOS and CGMS Principals: mid-2025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685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iagram&#10;&#10;Description automatically generated" id="90" name="Google Shape;90;p4"/>
          <p:cNvPicPr preferRelativeResize="0"/>
          <p:nvPr/>
        </p:nvPicPr>
        <p:blipFill rotWithShape="1">
          <a:blip r:embed="rId3">
            <a:alphaModFix/>
          </a:blip>
          <a:srcRect b="1781" l="0" r="0" t="243"/>
          <a:stretch/>
        </p:blipFill>
        <p:spPr>
          <a:xfrm>
            <a:off x="8515025" y="1265575"/>
            <a:ext cx="3479725" cy="48273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4"/>
          <p:cNvSpPr txBox="1"/>
          <p:nvPr>
            <p:ph type="title"/>
          </p:nvPr>
        </p:nvSpPr>
        <p:spPr>
          <a:xfrm>
            <a:off x="-83731" y="152400"/>
            <a:ext cx="9974317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>
                <a:solidFill>
                  <a:schemeClr val="lt1"/>
                </a:solidFill>
              </a:rPr>
              <a:t> 1. Agency Response to GCOS IP (2022)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"/>
          <p:cNvSpPr txBox="1"/>
          <p:nvPr>
            <p:ph type="title"/>
          </p:nvPr>
        </p:nvSpPr>
        <p:spPr>
          <a:xfrm>
            <a:off x="104928" y="175939"/>
            <a:ext cx="9780752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4200">
                <a:latin typeface="Arial"/>
                <a:ea typeface="Arial"/>
                <a:cs typeface="Arial"/>
                <a:sym typeface="Arial"/>
              </a:rPr>
              <a:t>2-3. Core Documents Update: Context</a:t>
            </a:r>
            <a:endParaRPr sz="4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60970">
            <a:off x="9502856" y="1600627"/>
            <a:ext cx="2217877" cy="2871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14825" y="1525824"/>
            <a:ext cx="2217877" cy="2871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05887" y="2862835"/>
            <a:ext cx="2217877" cy="2871632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pic>
        <p:nvPicPr>
          <p:cNvPr id="100" name="Google Shape;100;p5"/>
          <p:cNvPicPr preferRelativeResize="0"/>
          <p:nvPr/>
        </p:nvPicPr>
        <p:blipFill rotWithShape="1">
          <a:blip r:embed="rId6">
            <a:alphaModFix/>
          </a:blip>
          <a:srcRect b="12044" l="0" r="0" t="0"/>
          <a:stretch/>
        </p:blipFill>
        <p:spPr>
          <a:xfrm rot="-844155">
            <a:off x="8909381" y="3446222"/>
            <a:ext cx="2217877" cy="25256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p5"/>
          <p:cNvGrpSpPr/>
          <p:nvPr/>
        </p:nvGrpSpPr>
        <p:grpSpPr>
          <a:xfrm>
            <a:off x="568955" y="1851618"/>
            <a:ext cx="5414647" cy="3930408"/>
            <a:chOff x="240175" y="1164"/>
            <a:chExt cx="4995984" cy="3510860"/>
          </a:xfrm>
        </p:grpSpPr>
        <p:grpSp>
          <p:nvGrpSpPr>
            <p:cNvPr id="102" name="Google Shape;102;p5"/>
            <p:cNvGrpSpPr/>
            <p:nvPr/>
          </p:nvGrpSpPr>
          <p:grpSpPr>
            <a:xfrm>
              <a:off x="919513" y="1164"/>
              <a:ext cx="3647373" cy="3152708"/>
              <a:chOff x="919513" y="1164"/>
              <a:chExt cx="3647373" cy="3152708"/>
            </a:xfrm>
          </p:grpSpPr>
          <p:sp>
            <p:nvSpPr>
              <p:cNvPr id="103" name="Google Shape;103;p5"/>
              <p:cNvSpPr/>
              <p:nvPr/>
            </p:nvSpPr>
            <p:spPr>
              <a:xfrm>
                <a:off x="2218134" y="1164"/>
                <a:ext cx="1050131" cy="682585"/>
              </a:xfrm>
              <a:prstGeom prst="roundRect">
                <a:avLst>
                  <a:gd fmla="val 16667" name="adj"/>
                </a:avLst>
              </a:prstGeom>
              <a:solidFill>
                <a:srgbClr val="00B0F0"/>
              </a:solidFill>
              <a:ln cap="flat" cmpd="sng" w="12700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5"/>
              <p:cNvSpPr txBox="1"/>
              <p:nvPr/>
            </p:nvSpPr>
            <p:spPr>
              <a:xfrm>
                <a:off x="2251455" y="34485"/>
                <a:ext cx="983489" cy="6159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ECV Inventory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1377749" y="342456"/>
                <a:ext cx="2730901" cy="2730901"/>
              </a:xfrm>
              <a:custGeom>
                <a:rect b="b" l="l" r="r" t="t"/>
                <a:pathLst>
                  <a:path extrusionOk="0" h="120000" w="120000">
                    <a:moveTo>
                      <a:pt x="89269" y="7625"/>
                    </a:moveTo>
                    <a:lnTo>
                      <a:pt x="89269" y="7625"/>
                    </a:lnTo>
                    <a:cubicBezTo>
                      <a:pt x="95448" y="11079"/>
                      <a:pt x="100967" y="15599"/>
                      <a:pt x="105571" y="20976"/>
                    </a:cubicBezTo>
                  </a:path>
                </a:pathLst>
              </a:custGeom>
              <a:noFill/>
              <a:ln cap="flat" cmpd="sng" w="9525">
                <a:solidFill>
                  <a:srgbClr val="599BD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3516755" y="944667"/>
                <a:ext cx="1050131" cy="682585"/>
              </a:xfrm>
              <a:prstGeom prst="roundRect">
                <a:avLst>
                  <a:gd fmla="val 16667" name="adj"/>
                </a:avLst>
              </a:prstGeom>
              <a:solidFill>
                <a:srgbClr val="00B0F0"/>
              </a:solidFill>
              <a:ln cap="flat" cmpd="sng" w="12700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5"/>
              <p:cNvSpPr txBox="1"/>
              <p:nvPr/>
            </p:nvSpPr>
            <p:spPr>
              <a:xfrm>
                <a:off x="3550076" y="977988"/>
                <a:ext cx="983489" cy="6159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Gap Analysis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1377749" y="342456"/>
                <a:ext cx="2730901" cy="2730901"/>
              </a:xfrm>
              <a:custGeom>
                <a:rect b="b" l="l" r="r" t="t"/>
                <a:pathLst>
                  <a:path extrusionOk="0" h="120000" w="120000">
                    <a:moveTo>
                      <a:pt x="119852" y="64138"/>
                    </a:moveTo>
                    <a:lnTo>
                      <a:pt x="119852" y="64138"/>
                    </a:lnTo>
                    <a:cubicBezTo>
                      <a:pt x="119304" y="72065"/>
                      <a:pt x="117186" y="79804"/>
                      <a:pt x="113622" y="86905"/>
                    </a:cubicBezTo>
                  </a:path>
                </a:pathLst>
              </a:custGeom>
              <a:noFill/>
              <a:ln cap="flat" cmpd="sng" w="9525">
                <a:solidFill>
                  <a:srgbClr val="599BD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3020726" y="2471287"/>
                <a:ext cx="1050131" cy="682585"/>
              </a:xfrm>
              <a:prstGeom prst="roundRect">
                <a:avLst>
                  <a:gd fmla="val 16667" name="adj"/>
                </a:avLst>
              </a:prstGeom>
              <a:solidFill>
                <a:srgbClr val="599BD5"/>
              </a:solidFill>
              <a:ln cap="flat" cmpd="sng" w="12700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5"/>
              <p:cNvSpPr txBox="1"/>
              <p:nvPr/>
            </p:nvSpPr>
            <p:spPr>
              <a:xfrm>
                <a:off x="3054047" y="2504608"/>
                <a:ext cx="983489" cy="6159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Coordinated Action Plan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1377749" y="342456"/>
                <a:ext cx="2730901" cy="2730901"/>
              </a:xfrm>
              <a:custGeom>
                <a:rect b="b" l="l" r="r" t="t"/>
                <a:pathLst>
                  <a:path extrusionOk="0" h="120000" w="120000">
                    <a:moveTo>
                      <a:pt x="67380" y="119539"/>
                    </a:moveTo>
                    <a:cubicBezTo>
                      <a:pt x="62477" y="120147"/>
                      <a:pt x="57518" y="120147"/>
                      <a:pt x="52614" y="119539"/>
                    </a:cubicBezTo>
                  </a:path>
                </a:pathLst>
              </a:custGeom>
              <a:noFill/>
              <a:ln cap="flat" cmpd="sng" w="9525">
                <a:solidFill>
                  <a:srgbClr val="599BD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1415542" y="2471287"/>
                <a:ext cx="1050131" cy="682585"/>
              </a:xfrm>
              <a:prstGeom prst="roundRect">
                <a:avLst>
                  <a:gd fmla="val 16667" name="adj"/>
                </a:avLst>
              </a:prstGeom>
              <a:solidFill>
                <a:srgbClr val="599BD5"/>
              </a:solidFill>
              <a:ln cap="flat" cmpd="sng" w="12700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5"/>
              <p:cNvSpPr txBox="1"/>
              <p:nvPr/>
            </p:nvSpPr>
            <p:spPr>
              <a:xfrm>
                <a:off x="1448863" y="2504608"/>
                <a:ext cx="983489" cy="6159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Improved observing system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1377749" y="342456"/>
                <a:ext cx="2730901" cy="2730901"/>
              </a:xfrm>
              <a:custGeom>
                <a:rect b="b" l="l" r="r" t="t"/>
                <a:pathLst>
                  <a:path extrusionOk="0" h="120000" w="120000">
                    <a:moveTo>
                      <a:pt x="6373" y="86906"/>
                    </a:moveTo>
                    <a:lnTo>
                      <a:pt x="6373" y="86906"/>
                    </a:lnTo>
                    <a:cubicBezTo>
                      <a:pt x="2809" y="79804"/>
                      <a:pt x="692" y="72065"/>
                      <a:pt x="143" y="64139"/>
                    </a:cubicBezTo>
                  </a:path>
                </a:pathLst>
              </a:custGeom>
              <a:noFill/>
              <a:ln cap="flat" cmpd="sng" w="9525">
                <a:solidFill>
                  <a:srgbClr val="599BD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919513" y="944667"/>
                <a:ext cx="1050131" cy="682585"/>
              </a:xfrm>
              <a:prstGeom prst="roundRect">
                <a:avLst>
                  <a:gd fmla="val 16667" name="adj"/>
                </a:avLst>
              </a:prstGeom>
              <a:solidFill>
                <a:srgbClr val="599BD5"/>
              </a:solidFill>
              <a:ln cap="flat" cmpd="sng" w="12700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5"/>
              <p:cNvSpPr txBox="1"/>
              <p:nvPr/>
            </p:nvSpPr>
            <p:spPr>
              <a:xfrm>
                <a:off x="952834" y="977988"/>
                <a:ext cx="983489" cy="6159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Improved CDRs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5"/>
              <p:cNvSpPr/>
              <p:nvPr/>
            </p:nvSpPr>
            <p:spPr>
              <a:xfrm>
                <a:off x="1377749" y="342456"/>
                <a:ext cx="2730901" cy="2730901"/>
              </a:xfrm>
              <a:custGeom>
                <a:rect b="b" l="l" r="r" t="t"/>
                <a:pathLst>
                  <a:path extrusionOk="0" h="120000" w="120000">
                    <a:moveTo>
                      <a:pt x="14423" y="20976"/>
                    </a:moveTo>
                    <a:cubicBezTo>
                      <a:pt x="19027" y="15599"/>
                      <a:pt x="24546" y="11079"/>
                      <a:pt x="30725" y="7625"/>
                    </a:cubicBezTo>
                  </a:path>
                </a:pathLst>
              </a:custGeom>
              <a:noFill/>
              <a:ln cap="flat" cmpd="sng" w="9525">
                <a:solidFill>
                  <a:srgbClr val="599BD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descr="C:\Users\Nunes\AppData\Local\Microsoft\Windows\INetCache\Content.MSO\B54F599A.tmp" id="118" name="Google Shape;118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45342" y="1704751"/>
              <a:ext cx="485775" cy="48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Nunes\AppData\Local\Microsoft\Windows\INetCache\Content.MSO\B54F599A.tmp" id="119" name="Google Shape;119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141171" y="80467"/>
              <a:ext cx="485775" cy="48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Nunes\AppData\Local\Microsoft\Windows\INetCache\Content.MSO\B54F599A.tmp" id="120" name="Google Shape;120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403750" y="1887321"/>
              <a:ext cx="485775" cy="48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Nunes\AppData\Local\Microsoft\Windows\INetCache\Content.MSO\B54F599A.tmp" id="121" name="Google Shape;121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869741" y="58521"/>
              <a:ext cx="485775" cy="485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5"/>
            <p:cNvSpPr txBox="1"/>
            <p:nvPr/>
          </p:nvSpPr>
          <p:spPr>
            <a:xfrm>
              <a:off x="240175" y="2210845"/>
              <a:ext cx="1076400" cy="2508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Data producers</a:t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" name="Google Shape;123;p5"/>
            <p:cNvSpPr txBox="1"/>
            <p:nvPr/>
          </p:nvSpPr>
          <p:spPr>
            <a:xfrm>
              <a:off x="724205" y="592290"/>
              <a:ext cx="876300" cy="2508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WGClimate</a:t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4" name="Google Shape;124;p5"/>
            <p:cNvSpPr txBox="1"/>
            <p:nvPr/>
          </p:nvSpPr>
          <p:spPr>
            <a:xfrm>
              <a:off x="3935578" y="570355"/>
              <a:ext cx="1114500" cy="2508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Climate Experts</a:t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" name="Google Shape;125;p5"/>
            <p:cNvSpPr txBox="1"/>
            <p:nvPr/>
          </p:nvSpPr>
          <p:spPr>
            <a:xfrm>
              <a:off x="4359859" y="2413041"/>
              <a:ext cx="876300" cy="2508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WGClimate</a:t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6" name="Google Shape;126;p5"/>
            <p:cNvSpPr txBox="1"/>
            <p:nvPr/>
          </p:nvSpPr>
          <p:spPr>
            <a:xfrm>
              <a:off x="2225850" y="3261224"/>
              <a:ext cx="1057200" cy="2508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CEOS / CGMS</a:t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/>
          <p:nvPr>
            <p:ph type="title"/>
          </p:nvPr>
        </p:nvSpPr>
        <p:spPr>
          <a:xfrm>
            <a:off x="104928" y="175939"/>
            <a:ext cx="9780752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4200">
                <a:latin typeface="Arial"/>
                <a:ea typeface="Arial"/>
                <a:cs typeface="Arial"/>
                <a:sym typeface="Arial"/>
              </a:rPr>
              <a:t>2-3. Core Documents Update: Context</a:t>
            </a:r>
            <a:endParaRPr sz="4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60970">
            <a:off x="9502856" y="1600627"/>
            <a:ext cx="2217877" cy="2871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14825" y="1525824"/>
            <a:ext cx="2217877" cy="2871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05887" y="2862835"/>
            <a:ext cx="2217877" cy="2871632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pic>
        <p:nvPicPr>
          <p:cNvPr id="135" name="Google Shape;135;p6"/>
          <p:cNvPicPr preferRelativeResize="0"/>
          <p:nvPr/>
        </p:nvPicPr>
        <p:blipFill rotWithShape="1">
          <a:blip r:embed="rId6">
            <a:alphaModFix/>
          </a:blip>
          <a:srcRect b="12044" l="0" r="0" t="0"/>
          <a:stretch/>
        </p:blipFill>
        <p:spPr>
          <a:xfrm rot="-844155">
            <a:off x="8909381" y="3446222"/>
            <a:ext cx="2217877" cy="25256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" name="Google Shape;136;p6"/>
          <p:cNvGrpSpPr/>
          <p:nvPr/>
        </p:nvGrpSpPr>
        <p:grpSpPr>
          <a:xfrm>
            <a:off x="568961" y="1851618"/>
            <a:ext cx="5414764" cy="3930332"/>
            <a:chOff x="240175" y="1164"/>
            <a:chExt cx="4995983" cy="3510870"/>
          </a:xfrm>
        </p:grpSpPr>
        <p:grpSp>
          <p:nvGrpSpPr>
            <p:cNvPr id="137" name="Google Shape;137;p6"/>
            <p:cNvGrpSpPr/>
            <p:nvPr/>
          </p:nvGrpSpPr>
          <p:grpSpPr>
            <a:xfrm>
              <a:off x="919513" y="1164"/>
              <a:ext cx="3647373" cy="3152708"/>
              <a:chOff x="919513" y="1164"/>
              <a:chExt cx="3647373" cy="3152708"/>
            </a:xfrm>
          </p:grpSpPr>
          <p:sp>
            <p:nvSpPr>
              <p:cNvPr id="138" name="Google Shape;138;p6"/>
              <p:cNvSpPr/>
              <p:nvPr/>
            </p:nvSpPr>
            <p:spPr>
              <a:xfrm>
                <a:off x="2218134" y="1164"/>
                <a:ext cx="1050131" cy="682585"/>
              </a:xfrm>
              <a:prstGeom prst="roundRect">
                <a:avLst>
                  <a:gd fmla="val 16667" name="adj"/>
                </a:avLst>
              </a:prstGeom>
              <a:solidFill>
                <a:srgbClr val="00B0F0"/>
              </a:solidFill>
              <a:ln cap="flat" cmpd="sng" w="12700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6"/>
              <p:cNvSpPr txBox="1"/>
              <p:nvPr/>
            </p:nvSpPr>
            <p:spPr>
              <a:xfrm>
                <a:off x="2251455" y="34485"/>
                <a:ext cx="983489" cy="6159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ECV Inventory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1377749" y="342456"/>
                <a:ext cx="2730901" cy="2730901"/>
              </a:xfrm>
              <a:custGeom>
                <a:rect b="b" l="l" r="r" t="t"/>
                <a:pathLst>
                  <a:path extrusionOk="0" h="120000" w="120000">
                    <a:moveTo>
                      <a:pt x="89269" y="7625"/>
                    </a:moveTo>
                    <a:lnTo>
                      <a:pt x="89269" y="7625"/>
                    </a:lnTo>
                    <a:cubicBezTo>
                      <a:pt x="95448" y="11079"/>
                      <a:pt x="100967" y="15599"/>
                      <a:pt x="105571" y="20976"/>
                    </a:cubicBezTo>
                  </a:path>
                </a:pathLst>
              </a:custGeom>
              <a:noFill/>
              <a:ln cap="flat" cmpd="sng" w="9525">
                <a:solidFill>
                  <a:srgbClr val="599BD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3516755" y="944667"/>
                <a:ext cx="1050131" cy="682585"/>
              </a:xfrm>
              <a:prstGeom prst="roundRect">
                <a:avLst>
                  <a:gd fmla="val 16667" name="adj"/>
                </a:avLst>
              </a:prstGeom>
              <a:solidFill>
                <a:srgbClr val="00B0F0"/>
              </a:solidFill>
              <a:ln cap="flat" cmpd="sng" w="12700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6"/>
              <p:cNvSpPr txBox="1"/>
              <p:nvPr/>
            </p:nvSpPr>
            <p:spPr>
              <a:xfrm>
                <a:off x="3550076" y="977988"/>
                <a:ext cx="983489" cy="6159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Gap Analysis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1377749" y="342456"/>
                <a:ext cx="2730901" cy="2730901"/>
              </a:xfrm>
              <a:custGeom>
                <a:rect b="b" l="l" r="r" t="t"/>
                <a:pathLst>
                  <a:path extrusionOk="0" h="120000" w="120000">
                    <a:moveTo>
                      <a:pt x="119852" y="64138"/>
                    </a:moveTo>
                    <a:lnTo>
                      <a:pt x="119852" y="64138"/>
                    </a:lnTo>
                    <a:cubicBezTo>
                      <a:pt x="119304" y="72065"/>
                      <a:pt x="117186" y="79804"/>
                      <a:pt x="113622" y="86905"/>
                    </a:cubicBezTo>
                  </a:path>
                </a:pathLst>
              </a:custGeom>
              <a:noFill/>
              <a:ln cap="flat" cmpd="sng" w="9525">
                <a:solidFill>
                  <a:srgbClr val="599BD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3020726" y="2471287"/>
                <a:ext cx="1050131" cy="682585"/>
              </a:xfrm>
              <a:prstGeom prst="roundRect">
                <a:avLst>
                  <a:gd fmla="val 16667" name="adj"/>
                </a:avLst>
              </a:prstGeom>
              <a:solidFill>
                <a:srgbClr val="599BD5"/>
              </a:solidFill>
              <a:ln cap="flat" cmpd="sng" w="12700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6"/>
              <p:cNvSpPr txBox="1"/>
              <p:nvPr/>
            </p:nvSpPr>
            <p:spPr>
              <a:xfrm>
                <a:off x="3054047" y="2504608"/>
                <a:ext cx="983489" cy="6159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Coordinated Action Plan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1377749" y="342456"/>
                <a:ext cx="2730901" cy="2730901"/>
              </a:xfrm>
              <a:custGeom>
                <a:rect b="b" l="l" r="r" t="t"/>
                <a:pathLst>
                  <a:path extrusionOk="0" h="120000" w="120000">
                    <a:moveTo>
                      <a:pt x="67380" y="119539"/>
                    </a:moveTo>
                    <a:cubicBezTo>
                      <a:pt x="62477" y="120147"/>
                      <a:pt x="57518" y="120147"/>
                      <a:pt x="52614" y="119539"/>
                    </a:cubicBezTo>
                  </a:path>
                </a:pathLst>
              </a:custGeom>
              <a:noFill/>
              <a:ln cap="flat" cmpd="sng" w="9525">
                <a:solidFill>
                  <a:srgbClr val="599BD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1415542" y="2471287"/>
                <a:ext cx="1050131" cy="682585"/>
              </a:xfrm>
              <a:prstGeom prst="roundRect">
                <a:avLst>
                  <a:gd fmla="val 16667" name="adj"/>
                </a:avLst>
              </a:prstGeom>
              <a:solidFill>
                <a:srgbClr val="599BD5"/>
              </a:solidFill>
              <a:ln cap="flat" cmpd="sng" w="12700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6"/>
              <p:cNvSpPr txBox="1"/>
              <p:nvPr/>
            </p:nvSpPr>
            <p:spPr>
              <a:xfrm>
                <a:off x="1448863" y="2504608"/>
                <a:ext cx="983489" cy="6159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Improved observing system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1377749" y="342456"/>
                <a:ext cx="2730901" cy="2730901"/>
              </a:xfrm>
              <a:custGeom>
                <a:rect b="b" l="l" r="r" t="t"/>
                <a:pathLst>
                  <a:path extrusionOk="0" h="120000" w="120000">
                    <a:moveTo>
                      <a:pt x="6373" y="86906"/>
                    </a:moveTo>
                    <a:lnTo>
                      <a:pt x="6373" y="86906"/>
                    </a:lnTo>
                    <a:cubicBezTo>
                      <a:pt x="2809" y="79804"/>
                      <a:pt x="692" y="72065"/>
                      <a:pt x="143" y="64139"/>
                    </a:cubicBezTo>
                  </a:path>
                </a:pathLst>
              </a:custGeom>
              <a:noFill/>
              <a:ln cap="flat" cmpd="sng" w="9525">
                <a:solidFill>
                  <a:srgbClr val="599BD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919513" y="944667"/>
                <a:ext cx="1050131" cy="682585"/>
              </a:xfrm>
              <a:prstGeom prst="roundRect">
                <a:avLst>
                  <a:gd fmla="val 16667" name="adj"/>
                </a:avLst>
              </a:prstGeom>
              <a:solidFill>
                <a:srgbClr val="599BD5"/>
              </a:solidFill>
              <a:ln cap="flat" cmpd="sng" w="12700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6"/>
              <p:cNvSpPr txBox="1"/>
              <p:nvPr/>
            </p:nvSpPr>
            <p:spPr>
              <a:xfrm>
                <a:off x="952834" y="977988"/>
                <a:ext cx="983489" cy="6159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Improved CDRs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6"/>
              <p:cNvSpPr/>
              <p:nvPr/>
            </p:nvSpPr>
            <p:spPr>
              <a:xfrm>
                <a:off x="1377749" y="342456"/>
                <a:ext cx="2730901" cy="2730901"/>
              </a:xfrm>
              <a:custGeom>
                <a:rect b="b" l="l" r="r" t="t"/>
                <a:pathLst>
                  <a:path extrusionOk="0" h="120000" w="120000">
                    <a:moveTo>
                      <a:pt x="14423" y="20976"/>
                    </a:moveTo>
                    <a:cubicBezTo>
                      <a:pt x="19027" y="15599"/>
                      <a:pt x="24546" y="11079"/>
                      <a:pt x="30725" y="7625"/>
                    </a:cubicBezTo>
                  </a:path>
                </a:pathLst>
              </a:custGeom>
              <a:noFill/>
              <a:ln cap="flat" cmpd="sng" w="9525">
                <a:solidFill>
                  <a:srgbClr val="599BD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descr="C:\Users\Nunes\AppData\Local\Microsoft\Windows\INetCache\Content.MSO\B54F599A.tmp" id="153" name="Google Shape;153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45342" y="1704751"/>
              <a:ext cx="485775" cy="48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Nunes\AppData\Local\Microsoft\Windows\INetCache\Content.MSO\B54F599A.tmp" id="154" name="Google Shape;154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141171" y="80467"/>
              <a:ext cx="485775" cy="48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Nunes\AppData\Local\Microsoft\Windows\INetCache\Content.MSO\B54F599A.tmp" id="155" name="Google Shape;155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403750" y="1887321"/>
              <a:ext cx="485775" cy="48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Nunes\AppData\Local\Microsoft\Windows\INetCache\Content.MSO\B54F599A.tmp" id="156" name="Google Shape;156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869741" y="58521"/>
              <a:ext cx="485775" cy="485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Google Shape;157;p6"/>
            <p:cNvSpPr txBox="1"/>
            <p:nvPr/>
          </p:nvSpPr>
          <p:spPr>
            <a:xfrm>
              <a:off x="240175" y="2210845"/>
              <a:ext cx="1076324" cy="25081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Data producers</a:t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8" name="Google Shape;158;p6"/>
            <p:cNvSpPr txBox="1"/>
            <p:nvPr/>
          </p:nvSpPr>
          <p:spPr>
            <a:xfrm>
              <a:off x="724205" y="592290"/>
              <a:ext cx="876299" cy="25081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WGClimate</a:t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9" name="Google Shape;159;p6"/>
            <p:cNvSpPr txBox="1"/>
            <p:nvPr/>
          </p:nvSpPr>
          <p:spPr>
            <a:xfrm>
              <a:off x="3935578" y="570355"/>
              <a:ext cx="1114424" cy="25081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Climate Experts</a:t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0" name="Google Shape;160;p6"/>
            <p:cNvSpPr txBox="1"/>
            <p:nvPr/>
          </p:nvSpPr>
          <p:spPr>
            <a:xfrm>
              <a:off x="4359859" y="2413041"/>
              <a:ext cx="876299" cy="25081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WGClimate</a:t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1" name="Google Shape;161;p6"/>
            <p:cNvSpPr txBox="1"/>
            <p:nvPr/>
          </p:nvSpPr>
          <p:spPr>
            <a:xfrm>
              <a:off x="2225850" y="3261224"/>
              <a:ext cx="1057274" cy="25081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CEOS / CGMS</a:t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62" name="Google Shape;162;p6"/>
          <p:cNvSpPr/>
          <p:nvPr/>
        </p:nvSpPr>
        <p:spPr>
          <a:xfrm>
            <a:off x="3798169" y="2793987"/>
            <a:ext cx="1809867" cy="1066813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3229209" y="4480547"/>
            <a:ext cx="1809867" cy="1066813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 txBox="1"/>
          <p:nvPr>
            <p:ph idx="1" type="body"/>
          </p:nvPr>
        </p:nvSpPr>
        <p:spPr>
          <a:xfrm>
            <a:off x="537600" y="1326149"/>
            <a:ext cx="11543400" cy="51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Merged Gap Analysis Report</a:t>
            </a:r>
            <a:endParaRPr sz="2700">
              <a:latin typeface="Arial"/>
              <a:ea typeface="Arial"/>
              <a:cs typeface="Arial"/>
              <a:sym typeface="Arial"/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300"/>
              <a:buFont typeface="Arial"/>
              <a:buChar char="▪"/>
            </a:pPr>
            <a:r>
              <a:rPr lang="en-US" sz="1900">
                <a:latin typeface="Arial"/>
                <a:ea typeface="Arial"/>
                <a:cs typeface="Arial"/>
                <a:sym typeface="Arial"/>
              </a:rPr>
              <a:t>Assigned updates due mid-April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300"/>
              <a:buFont typeface="Arial"/>
              <a:buChar char="▪"/>
            </a:pPr>
            <a:r>
              <a:rPr lang="en-US" sz="1900">
                <a:latin typeface="Arial"/>
                <a:ea typeface="Arial"/>
                <a:cs typeface="Arial"/>
                <a:sym typeface="Arial"/>
              </a:rPr>
              <a:t>Out for review on April 30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300"/>
              <a:buFont typeface="Arial"/>
              <a:buChar char="▪"/>
            </a:pPr>
            <a:r>
              <a:rPr lang="en-US" sz="1900">
                <a:latin typeface="Arial"/>
                <a:ea typeface="Arial"/>
                <a:cs typeface="Arial"/>
                <a:sym typeface="Arial"/>
              </a:rPr>
              <a:t>Seek endorsement by June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Coordinated Action Plan</a:t>
            </a:r>
            <a:endParaRPr sz="2700">
              <a:latin typeface="Arial"/>
              <a:ea typeface="Arial"/>
              <a:cs typeface="Arial"/>
              <a:sym typeface="Arial"/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300"/>
              <a:buFont typeface="Arial"/>
              <a:buChar char="▪"/>
            </a:pPr>
            <a:r>
              <a:rPr lang="en-US" sz="1900">
                <a:latin typeface="Arial"/>
                <a:ea typeface="Arial"/>
                <a:cs typeface="Arial"/>
                <a:sym typeface="Arial"/>
              </a:rPr>
              <a:t>Assigned updates due mid-April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300"/>
              <a:buFont typeface="Arial"/>
              <a:buChar char="▪"/>
            </a:pPr>
            <a:r>
              <a:rPr lang="en-US" sz="1900">
                <a:latin typeface="Arial"/>
                <a:ea typeface="Arial"/>
                <a:cs typeface="Arial"/>
                <a:sym typeface="Arial"/>
              </a:rPr>
              <a:t>Out for review on April 30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300"/>
              <a:buFont typeface="Arial"/>
              <a:buChar char="▪"/>
            </a:pPr>
            <a:r>
              <a:rPr lang="en-US" sz="1900">
                <a:latin typeface="Arial"/>
                <a:ea typeface="Arial"/>
                <a:cs typeface="Arial"/>
                <a:sym typeface="Arial"/>
              </a:rPr>
              <a:t>Seek endorsement by June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Aligning with inputs to Space Agency Response to GCOS IP</a:t>
            </a:r>
            <a:endParaRPr sz="27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2024 effectively a COVID-era clean-up and catch-up</a:t>
            </a:r>
            <a:endParaRPr sz="2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7"/>
          <p:cNvSpPr txBox="1"/>
          <p:nvPr>
            <p:ph type="title"/>
          </p:nvPr>
        </p:nvSpPr>
        <p:spPr>
          <a:xfrm>
            <a:off x="94768" y="175939"/>
            <a:ext cx="9922992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4200">
                <a:latin typeface="Arial"/>
                <a:ea typeface="Arial"/>
                <a:cs typeface="Arial"/>
                <a:sym typeface="Arial"/>
              </a:rPr>
              <a:t>2-3. Core Documents Update: Schedule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/>
          <p:nvPr/>
        </p:nvSpPr>
        <p:spPr>
          <a:xfrm>
            <a:off x="331001" y="1130985"/>
            <a:ext cx="115257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Purpose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One-of-a-kind international compendium of metadata for known CDRs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Tool developed to ensure future space observation architecture will be adequate for CDR generation requirements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Growing use as authoritative CDR library for end-users, researchers, developers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History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V2.0: October 2017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V3.0: August 2020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V4.0: October 2021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V4.1: November 2022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V5.0: ~December 2024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- 45 previously-submitted records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V6.0: ~December 2025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Simpler structure, processes, name</a:t>
            </a: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EUMETSAT initiated new 5-year support </a:t>
            </a: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contract (starts April 2024)</a:t>
            </a: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4625" y="2510500"/>
            <a:ext cx="2984500" cy="218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01050" y="2510500"/>
            <a:ext cx="3008003" cy="218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4. Evolution of ECV Inventory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89748" y="4517391"/>
            <a:ext cx="2881325" cy="1994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 txBox="1"/>
          <p:nvPr>
            <p:ph idx="1" type="body"/>
          </p:nvPr>
        </p:nvSpPr>
        <p:spPr>
          <a:xfrm>
            <a:off x="524348" y="2094127"/>
            <a:ext cx="11667652" cy="2457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Goal: General, robust, anticipatory of evolving technologies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3000"/>
              <a:buChar char="▪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e.g., indices, reanalysis-derived CDRs, GPSRO, gravimetry, ML/AI,</a:t>
            </a:r>
            <a:r>
              <a:rPr i="1" lang="en-US" sz="1800">
                <a:latin typeface="Arial"/>
                <a:ea typeface="Arial"/>
                <a:cs typeface="Arial"/>
                <a:sym typeface="Arial"/>
              </a:rPr>
              <a:t> in situ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Near-final definitions briefed to CEOS Plenary in November 2023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Manuscript in development for peer-reviewed journal article in late 2024</a:t>
            </a:r>
            <a:endParaRPr/>
          </a:p>
        </p:txBody>
      </p:sp>
      <p:sp>
        <p:nvSpPr>
          <p:cNvPr id="184" name="Google Shape;184;p9"/>
          <p:cNvSpPr txBox="1"/>
          <p:nvPr>
            <p:ph type="title"/>
          </p:nvPr>
        </p:nvSpPr>
        <p:spPr>
          <a:xfrm>
            <a:off x="377321" y="196259"/>
            <a:ext cx="9808780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5. Climate Records Definitions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