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</p:sldMasterIdLst>
  <p:notesMasterIdLst>
    <p:notesMasterId r:id="rId18"/>
  </p:notesMasterIdLst>
  <p:sldIdLst>
    <p:sldId id="256" r:id="rId5"/>
    <p:sldId id="282" r:id="rId6"/>
    <p:sldId id="266" r:id="rId7"/>
    <p:sldId id="784" r:id="rId8"/>
    <p:sldId id="790" r:id="rId9"/>
    <p:sldId id="755" r:id="rId10"/>
    <p:sldId id="782" r:id="rId11"/>
    <p:sldId id="717" r:id="rId12"/>
    <p:sldId id="788" r:id="rId13"/>
    <p:sldId id="760" r:id="rId14"/>
    <p:sldId id="260" r:id="rId15"/>
    <p:sldId id="791" r:id="rId16"/>
    <p:sldId id="734" r:id="rId17"/>
  </p:sldIdLst>
  <p:sldSz cx="12192000" cy="6858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1"/>
    <p:restoredTop sz="94881"/>
  </p:normalViewPr>
  <p:slideViewPr>
    <p:cSldViewPr snapToGrid="0">
      <p:cViewPr varScale="1">
        <p:scale>
          <a:sx n="128" d="100"/>
          <a:sy n="128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CBEA0-8FF8-40C9-A51C-53B361F163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Cambria"/>
                <a:cs typeface="Cambria"/>
              </a:rPr>
              <a:t>People are in the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F73A5-67FA-4E17-A20C-1E381CB953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3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AC36E-780F-4C9C-91A1-6F0ED79446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4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961ED-B8B5-4C64-9727-6F12A830C91B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32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0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137E-3F7B-64A1-40EA-F0677F6D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B234A-4ACD-036A-3552-88DEEA98D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7B33-F03F-B212-17D4-1E5511BD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470B-8F64-614E-B54E-C2E34BEC4160}" type="datetimeFigureOut">
              <a:rPr lang="en-IT" smtClean="0"/>
              <a:t>04/04/24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AB47C-E474-2482-9E72-B167827A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F9B1-6F87-3D80-7B2C-516CEA52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ADFC-B091-ED44-98F1-5E99172FD9F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2003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D9EFE-3663-2A8E-B2DE-F0AB3D09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470B-8F64-614E-B54E-C2E34BEC4160}" type="datetimeFigureOut">
              <a:rPr lang="en-IT" smtClean="0"/>
              <a:t>04/04/24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71C80-BEB5-6D89-1CD8-979F7810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31F55-9020-FB93-94B9-06A0CDB3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ADFC-B091-ED44-98F1-5E99172FD9F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3575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320A-2010-EB5E-9291-0424FB56E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8F314-4617-2962-CB65-20B9792D4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80F19-289E-A8AD-76E8-166F2CC1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B7C-7127-B34F-BD8F-6CCE7DA1E955}" type="datetimeFigureOut">
              <a:rPr lang="en-IT" smtClean="0"/>
              <a:t>04/04/24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D57BC-62FD-9406-73E1-128380F4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74CE7-BFDE-13B3-14FC-EEA0F147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7672-F252-BA45-AE01-0DF5A9C8642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1429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/>
          <a:srcRect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5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opscience.iop.org/article/10.1088/1748-9326/acba3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16.jpeg"/><Relationship Id="rId7" Type="http://schemas.openxmlformats.org/officeDocument/2006/relationships/oleObject" Target="NULL"/><Relationship Id="rId12" Type="http://schemas.openxmlformats.org/officeDocument/2006/relationships/image" Target="NULL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oleObject" Target="../embeddings/oleObject1.bin"/><Relationship Id="rId15" Type="http://schemas.microsoft.com/office/2007/relationships/hdphoto" Target="../media/hdphoto3.wdp"/><Relationship Id="rId10" Type="http://schemas.openxmlformats.org/officeDocument/2006/relationships/image" Target="../media/image18.jpeg"/><Relationship Id="rId19" Type="http://schemas.openxmlformats.org/officeDocument/2006/relationships/image" Target="NULL"/><Relationship Id="rId4" Type="http://schemas.microsoft.com/office/2007/relationships/hdphoto" Target="../media/hdphoto1.wdp"/><Relationship Id="rId9" Type="http://schemas.openxmlformats.org/officeDocument/2006/relationships/image" Target="NUL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8521639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SIT-3</a:t>
            </a:r>
            <a:r>
              <a:rPr lang="en-GB" sz="7500" dirty="0"/>
              <a:t>9 </a:t>
            </a: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 dirty="0"/>
              <a:t>4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n-US" sz="4000" i="1" dirty="0"/>
              <a:t>Space-based Earth Observation Community’s Role in the Policy Process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359057" y="3817253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Giacomo Grassi, 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Joana Melo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European Commission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#4.3b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E8743F-DE8E-4E80-C04E-B715003ACCE9}"/>
              </a:ext>
            </a:extLst>
          </p:cNvPr>
          <p:cNvSpPr txBox="1"/>
          <p:nvPr/>
        </p:nvSpPr>
        <p:spPr>
          <a:xfrm>
            <a:off x="472810" y="1272822"/>
            <a:ext cx="42927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The meeting</a:t>
            </a:r>
            <a:r>
              <a:rPr lang="en-US" sz="2000" b="1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will gather a balanced geographic and gender </a:t>
            </a:r>
            <a:r>
              <a:rPr lang="en-US" sz="2000" dirty="0"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representation of experts </a:t>
            </a:r>
            <a:r>
              <a:rPr lang="en-US" sz="20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from the following communities:</a:t>
            </a:r>
            <a:endParaRPr lang="en-US" sz="2000" dirty="0">
              <a:latin typeface="Montserrat" pitchFamily="2" charset="77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89C73C-0072-01B4-40CC-602EB92C27AE}"/>
              </a:ext>
            </a:extLst>
          </p:cNvPr>
          <p:cNvGrpSpPr/>
          <p:nvPr/>
        </p:nvGrpSpPr>
        <p:grpSpPr>
          <a:xfrm>
            <a:off x="5987482" y="1320767"/>
            <a:ext cx="2248714" cy="2078621"/>
            <a:chOff x="3595181" y="3129611"/>
            <a:chExt cx="2233105" cy="22494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F130DC4-CF88-EF51-6FD0-E58AF1E2F4CE}"/>
                </a:ext>
              </a:extLst>
            </p:cNvPr>
            <p:cNvSpPr/>
            <p:nvPr/>
          </p:nvSpPr>
          <p:spPr>
            <a:xfrm>
              <a:off x="3595181" y="3129611"/>
              <a:ext cx="2233105" cy="22494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E69D80-5B4E-9F89-517A-992DBFBB6AC1}"/>
                </a:ext>
              </a:extLst>
            </p:cNvPr>
            <p:cNvSpPr txBox="1"/>
            <p:nvPr/>
          </p:nvSpPr>
          <p:spPr>
            <a:xfrm>
              <a:off x="3639623" y="3623570"/>
              <a:ext cx="2157984" cy="168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b="1" dirty="0"/>
                <a:t>Global Carbon Budget</a:t>
              </a:r>
            </a:p>
            <a:p>
              <a:pPr algn="ctr"/>
              <a:r>
                <a:rPr lang="en-IT" sz="1400" dirty="0"/>
                <a:t>Historical emissions from Bookkeeping models +</a:t>
              </a:r>
            </a:p>
            <a:p>
              <a:pPr algn="ctr"/>
              <a:r>
                <a:rPr lang="en-IT" sz="1400" dirty="0"/>
                <a:t>DGVMs</a:t>
              </a:r>
            </a:p>
            <a:p>
              <a:pPr algn="ctr"/>
              <a:r>
                <a:rPr lang="en-IT" sz="1600" i="1" dirty="0"/>
                <a:t>WGI</a:t>
              </a:r>
            </a:p>
            <a:p>
              <a:pPr algn="ctr"/>
              <a:endParaRPr lang="en-IT" sz="14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2EA89A1-C224-DB9C-2E8B-818511B37EAC}"/>
              </a:ext>
            </a:extLst>
          </p:cNvPr>
          <p:cNvSpPr/>
          <p:nvPr/>
        </p:nvSpPr>
        <p:spPr>
          <a:xfrm>
            <a:off x="4638858" y="2617708"/>
            <a:ext cx="2103773" cy="2015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7CBA5-E813-4FBD-3030-74C8E014D287}"/>
              </a:ext>
            </a:extLst>
          </p:cNvPr>
          <p:cNvSpPr txBox="1"/>
          <p:nvPr/>
        </p:nvSpPr>
        <p:spPr>
          <a:xfrm>
            <a:off x="4814659" y="2921530"/>
            <a:ext cx="17566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/>
              <a:t>Integrated Assessment Models</a:t>
            </a:r>
          </a:p>
          <a:p>
            <a:pPr algn="ctr"/>
            <a:r>
              <a:rPr lang="en-IT" sz="1600" i="1" dirty="0"/>
              <a:t>Emission scenarios in WGIII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D4D2C4-D2FA-C5CF-E45C-D17B25452159}"/>
              </a:ext>
            </a:extLst>
          </p:cNvPr>
          <p:cNvGrpSpPr/>
          <p:nvPr/>
        </p:nvGrpSpPr>
        <p:grpSpPr>
          <a:xfrm>
            <a:off x="8220789" y="1183907"/>
            <a:ext cx="2318874" cy="2148841"/>
            <a:chOff x="4960693" y="1660676"/>
            <a:chExt cx="2085460" cy="204684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F68028-5854-F9B5-81C9-52AA5A9EF69F}"/>
                </a:ext>
              </a:extLst>
            </p:cNvPr>
            <p:cNvSpPr/>
            <p:nvPr/>
          </p:nvSpPr>
          <p:spPr>
            <a:xfrm>
              <a:off x="4960693" y="1660676"/>
              <a:ext cx="2085460" cy="20468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C9898D-8803-B6B3-2EFA-260A141C8D49}"/>
                </a:ext>
              </a:extLst>
            </p:cNvPr>
            <p:cNvSpPr txBox="1"/>
            <p:nvPr/>
          </p:nvSpPr>
          <p:spPr>
            <a:xfrm>
              <a:off x="5109048" y="1965440"/>
              <a:ext cx="1860286" cy="152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b="1" dirty="0"/>
                <a:t>Earth Observation </a:t>
              </a:r>
            </a:p>
            <a:p>
              <a:pPr algn="ctr"/>
              <a:r>
                <a:rPr lang="en-IT" sz="1400" dirty="0"/>
                <a:t>Tree cover change,</a:t>
              </a:r>
            </a:p>
            <a:p>
              <a:pPr algn="ctr"/>
              <a:r>
                <a:rPr lang="en-IT" sz="1400" dirty="0"/>
                <a:t>biomass stocks, stock change and productivity, CO</a:t>
              </a:r>
              <a:r>
                <a:rPr lang="en-IT" sz="1400" baseline="-25000" dirty="0"/>
                <a:t>2</a:t>
              </a:r>
              <a:r>
                <a:rPr lang="en-IT" sz="1400" dirty="0"/>
                <a:t> concentration &amp; </a:t>
              </a:r>
            </a:p>
            <a:p>
              <a:pPr algn="ctr"/>
              <a:r>
                <a:rPr lang="en-IT" sz="1400" dirty="0"/>
                <a:t>inverse models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5D4EEF2-D70B-05BB-7688-B6B97A171AAC}"/>
              </a:ext>
            </a:extLst>
          </p:cNvPr>
          <p:cNvSpPr/>
          <p:nvPr/>
        </p:nvSpPr>
        <p:spPr>
          <a:xfrm>
            <a:off x="9793855" y="2649730"/>
            <a:ext cx="2272449" cy="20158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F92DB-ED83-D75F-0095-7248C63EEC1B}"/>
              </a:ext>
            </a:extLst>
          </p:cNvPr>
          <p:cNvSpPr txBox="1"/>
          <p:nvPr/>
        </p:nvSpPr>
        <p:spPr>
          <a:xfrm>
            <a:off x="10100818" y="2913755"/>
            <a:ext cx="1736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/>
              <a:t>National GHG LULUCF inventories</a:t>
            </a:r>
          </a:p>
          <a:p>
            <a:pPr algn="ctr"/>
            <a:r>
              <a:rPr lang="en-IT" sz="1400" dirty="0"/>
              <a:t>Biennial Transaparency Reports and NDC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E5CC9-F56F-D233-2E72-5E2C13949871}"/>
              </a:ext>
            </a:extLst>
          </p:cNvPr>
          <p:cNvSpPr txBox="1"/>
          <p:nvPr/>
        </p:nvSpPr>
        <p:spPr>
          <a:xfrm>
            <a:off x="572046" y="4629689"/>
            <a:ext cx="1050349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sz="1800" kern="1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Aims: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sz="1800" kern="1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Develop a </a:t>
            </a:r>
            <a:r>
              <a:rPr lang="en-US" sz="1800" b="1" kern="1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common understanding of the land emissions gap 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sz="1800" kern="100" dirty="0"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et the basis for </a:t>
            </a:r>
            <a:r>
              <a:rPr lang="en-US" sz="1800" b="1" kern="1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greater collaboration </a:t>
            </a:r>
            <a:r>
              <a:rPr lang="en-US" sz="1800" kern="1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between communities</a:t>
            </a:r>
            <a:endParaRPr lang="en-US" sz="1800" b="1" i="1" kern="100" dirty="0">
              <a:solidFill>
                <a:schemeClr val="accent1"/>
              </a:solidFill>
              <a:latin typeface="Montserrat" pitchFamily="2" charset="77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sz="1800" kern="1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Outline concrete </a:t>
            </a:r>
            <a:r>
              <a:rPr lang="en-US" sz="1800" b="1" kern="1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steps forward to ensure a greater comparability </a:t>
            </a:r>
            <a:r>
              <a:rPr lang="en-US" sz="1800" kern="100" dirty="0">
                <a:effectLst/>
                <a:latin typeface="Montserrat" pitchFamily="2" charset="77"/>
                <a:ea typeface="Cambria" panose="02040503050406030204" pitchFamily="18" charset="0"/>
                <a:cs typeface="Times New Roman" panose="02020603050405020304" pitchFamily="18" charset="0"/>
              </a:rPr>
              <a:t>between future IPCC products during AR7 and national GHG data</a:t>
            </a:r>
            <a:endParaRPr lang="en-GB" sz="1800" dirty="0">
              <a:solidFill>
                <a:schemeClr val="accent1"/>
              </a:solidFill>
              <a:effectLst/>
              <a:latin typeface="Montserrat" pitchFamily="2" charset="77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2E76B-3CFD-B20D-F084-208D3478B7D6}"/>
              </a:ext>
            </a:extLst>
          </p:cNvPr>
          <p:cNvSpPr txBox="1"/>
          <p:nvPr/>
        </p:nvSpPr>
        <p:spPr>
          <a:xfrm>
            <a:off x="322348" y="161219"/>
            <a:ext cx="11547304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400"/>
              </a:spcAft>
            </a:pPr>
            <a:r>
              <a:rPr lang="en-IE" sz="2600" dirty="0">
                <a:solidFill>
                  <a:schemeClr val="bg1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IPCC Expert Meeting on reconciling land use emissions </a:t>
            </a:r>
          </a:p>
          <a:p>
            <a:pPr lvl="0" algn="just">
              <a:spcAft>
                <a:spcPts val="400"/>
              </a:spcAft>
            </a:pPr>
            <a:r>
              <a:rPr lang="en-IE" sz="2000" dirty="0">
                <a:solidFill>
                  <a:schemeClr val="bg1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(9-11 July, </a:t>
            </a:r>
            <a:r>
              <a:rPr lang="en-IE" sz="2000" dirty="0" err="1">
                <a:solidFill>
                  <a:schemeClr val="bg1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Ispra</a:t>
            </a:r>
            <a:r>
              <a:rPr lang="en-IE" sz="2000" dirty="0">
                <a:solidFill>
                  <a:schemeClr val="bg1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, IT)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A2191C-1D68-A6CF-F143-FF8F75B54DCC}"/>
              </a:ext>
            </a:extLst>
          </p:cNvPr>
          <p:cNvCxnSpPr>
            <a:cxnSpLocks/>
          </p:cNvCxnSpPr>
          <p:nvPr/>
        </p:nvCxnSpPr>
        <p:spPr>
          <a:xfrm>
            <a:off x="8205533" y="1183907"/>
            <a:ext cx="46149" cy="344578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8003E9-ECF4-3E90-0669-7006D9B63945}"/>
              </a:ext>
            </a:extLst>
          </p:cNvPr>
          <p:cNvSpPr txBox="1"/>
          <p:nvPr/>
        </p:nvSpPr>
        <p:spPr>
          <a:xfrm>
            <a:off x="7128984" y="4044914"/>
            <a:ext cx="1185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 algn="ctr"/>
            <a:r>
              <a:rPr lang="en-GB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-driven</a:t>
            </a:r>
            <a:endParaRPr lang="en-GB" sz="1600" b="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142288-2771-644D-91AF-25B649C74645}"/>
              </a:ext>
            </a:extLst>
          </p:cNvPr>
          <p:cNvSpPr txBox="1"/>
          <p:nvPr/>
        </p:nvSpPr>
        <p:spPr>
          <a:xfrm>
            <a:off x="8240891" y="4040629"/>
            <a:ext cx="1303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Observation-driven</a:t>
            </a:r>
            <a:endParaRPr lang="en-GB" sz="1600" b="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9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44409"/>
            <a:ext cx="9386864" cy="7790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bg1"/>
                </a:solidFill>
              </a:rPr>
              <a:t>Satellite-based global maps in support of the GST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rgbClr val="FFC000"/>
                </a:solidFill>
              </a:rPr>
              <a:t>Uptake in national GHG inventories</a:t>
            </a:r>
            <a:br>
              <a:rPr lang="en-GB" sz="2400" dirty="0">
                <a:solidFill>
                  <a:srgbClr val="FFC000"/>
                </a:solidFill>
              </a:rPr>
            </a:br>
            <a:endParaRPr lang="en-GB" sz="2400" dirty="0"/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27C8C610-1918-7469-F02D-509D5B77E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66" y="1014985"/>
            <a:ext cx="12192000" cy="552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5ACFA-BF2C-4DDE-0DEE-F9AA2CC586E2}"/>
              </a:ext>
            </a:extLst>
          </p:cNvPr>
          <p:cNvSpPr txBox="1"/>
          <p:nvPr/>
        </p:nvSpPr>
        <p:spPr>
          <a:xfrm>
            <a:off x="0" y="5051882"/>
            <a:ext cx="3926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75 submissions to the UNFCCC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56 countries (a subset of the 153 developing countries included in the JRC database)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80% tropical forests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B358B-CC74-5F0D-EBE0-F9E9A868E411}"/>
              </a:ext>
            </a:extLst>
          </p:cNvPr>
          <p:cNvSpPr txBox="1"/>
          <p:nvPr/>
        </p:nvSpPr>
        <p:spPr>
          <a:xfrm>
            <a:off x="9444372" y="1014985"/>
            <a:ext cx="27604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Montserrat" panose="00000500000000000000" pitchFamily="2" charset="0"/>
              </a:rPr>
              <a:t>Melo et al 2023 Environ. Res. Lett. </a:t>
            </a:r>
            <a:r>
              <a:rPr lang="en-GB" sz="900" dirty="0">
                <a:latin typeface="Montserrat" panose="00000500000000000000" pitchFamily="2" charset="0"/>
                <a:hlinkClick r:id="rId4"/>
              </a:rPr>
              <a:t>18 034021</a:t>
            </a:r>
            <a:endParaRPr lang="en-GB" sz="9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60"/>
    </mc:Choice>
    <mc:Fallback xmlns="">
      <p:transition spd="slow" advTm="1296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76474AD-91C5-8FA5-6BAD-049746CFCC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265" y="288235"/>
            <a:ext cx="5680498" cy="62432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6879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D3019-8C56-984F-8DC5-D475E413B295}"/>
              </a:ext>
            </a:extLst>
          </p:cNvPr>
          <p:cNvSpPr txBox="1"/>
          <p:nvPr/>
        </p:nvSpPr>
        <p:spPr>
          <a:xfrm>
            <a:off x="482366" y="300418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T" sz="3200" b="1" dirty="0">
                <a:solidFill>
                  <a:schemeClr val="bg1"/>
                </a:solidFill>
                <a:latin typeface="Montserrat" pitchFamily="2" charset="77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E1E12-7703-A437-6774-4F612B8BE6EA}"/>
              </a:ext>
            </a:extLst>
          </p:cNvPr>
          <p:cNvSpPr txBox="1"/>
          <p:nvPr/>
        </p:nvSpPr>
        <p:spPr>
          <a:xfrm>
            <a:off x="482366" y="1360569"/>
            <a:ext cx="744330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The main reason of the LULUCF gap between countries and global models is understood and can be largely reconciled.</a:t>
            </a:r>
          </a:p>
          <a:p>
            <a:pPr>
              <a:spcAft>
                <a:spcPts val="600"/>
              </a:spcAft>
            </a:pPr>
            <a:endParaRPr lang="en-GB" sz="1800" dirty="0">
              <a:solidFill>
                <a:schemeClr val="bg2">
                  <a:lumMod val="10000"/>
                </a:schemeClr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6080F4-3C8D-7763-5559-8E149851FFA4}"/>
              </a:ext>
            </a:extLst>
          </p:cNvPr>
          <p:cNvGrpSpPr/>
          <p:nvPr/>
        </p:nvGrpSpPr>
        <p:grpSpPr>
          <a:xfrm>
            <a:off x="6662056" y="-1368601"/>
            <a:ext cx="7092887" cy="4797601"/>
            <a:chOff x="4721621" y="1281150"/>
            <a:chExt cx="8528389" cy="5275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93407B-5BCF-5969-16AF-FB14BFBB2D80}"/>
                </a:ext>
              </a:extLst>
            </p:cNvPr>
            <p:cNvGrpSpPr/>
            <p:nvPr/>
          </p:nvGrpSpPr>
          <p:grpSpPr>
            <a:xfrm>
              <a:off x="6714813" y="1281150"/>
              <a:ext cx="4655937" cy="5275200"/>
              <a:chOff x="7575331" y="1807556"/>
              <a:chExt cx="4576648" cy="506331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31A2AE5-CFDD-ED8D-6A9D-E64A690C9C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223" l="0" r="100000">
                            <a14:foregroundMark x1="35602" y1="18653" x2="35602" y2="18653"/>
                            <a14:foregroundMark x1="51832" y1="17358" x2="51832" y2="17358"/>
                            <a14:foregroundMark x1="12042" y1="37565" x2="12042" y2="37565"/>
                            <a14:foregroundMark x1="24084" y1="35233" x2="24084" y2="35233"/>
                            <a14:foregroundMark x1="28272" y1="64767" x2="28272" y2="64767"/>
                            <a14:foregroundMark x1="21990" y1="64767" x2="21990" y2="64767"/>
                            <a14:foregroundMark x1="57592" y1="34974" x2="57592" y2="34974"/>
                            <a14:foregroundMark x1="30366" y1="57254" x2="30366" y2="57254"/>
                            <a14:foregroundMark x1="30366" y1="57254" x2="30366" y2="57254"/>
                            <a14:foregroundMark x1="47644" y1="65026" x2="47644" y2="65026"/>
                            <a14:foregroundMark x1="49738" y1="35492" x2="49738" y2="35492"/>
                          </a14:backgroundRemoval>
                        </a14:imgEffect>
                        <a14:imgEffect>
                          <a14:sharpenSoften amount="-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75331" y="5404905"/>
                <a:ext cx="864321" cy="1431721"/>
              </a:xfrm>
              <a:prstGeom prst="rect">
                <a:avLst/>
              </a:prstGeom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6F63EC6-C5F0-9C1F-4E2E-27575B8CB066}"/>
                  </a:ext>
                </a:extLst>
              </p:cNvPr>
              <p:cNvSpPr/>
              <p:nvPr/>
            </p:nvSpPr>
            <p:spPr bwMode="auto">
              <a:xfrm>
                <a:off x="8961393" y="1807556"/>
                <a:ext cx="1084101" cy="1624762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233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T" sz="1600">
                  <a:solidFill>
                    <a:srgbClr val="0F5494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1E1AEF9-3511-D5DE-B783-84AD0D0135C6}"/>
                  </a:ext>
                </a:extLst>
              </p:cNvPr>
              <p:cNvGrpSpPr/>
              <p:nvPr/>
            </p:nvGrpSpPr>
            <p:grpSpPr>
              <a:xfrm>
                <a:off x="7580492" y="4558646"/>
                <a:ext cx="4571487" cy="2312226"/>
                <a:chOff x="2419315" y="3616565"/>
                <a:chExt cx="5769030" cy="319202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42D4147-E3B4-3E69-2B41-609D5DC7021B}"/>
                    </a:ext>
                  </a:extLst>
                </p:cNvPr>
                <p:cNvSpPr/>
                <p:nvPr/>
              </p:nvSpPr>
              <p:spPr>
                <a:xfrm>
                  <a:off x="3508365" y="6286501"/>
                  <a:ext cx="1671629" cy="406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9F0692C-F9D0-0285-68E4-48E243085E14}"/>
                    </a:ext>
                  </a:extLst>
                </p:cNvPr>
                <p:cNvGrpSpPr/>
                <p:nvPr/>
              </p:nvGrpSpPr>
              <p:grpSpPr>
                <a:xfrm>
                  <a:off x="2419315" y="3616565"/>
                  <a:ext cx="5769030" cy="3192020"/>
                  <a:chOff x="4164371" y="-318917"/>
                  <a:chExt cx="5769030" cy="3192020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B8A181F3-D2BE-87D6-3688-90C70FF091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41004" b="43889"/>
                  <a:stretch/>
                </p:blipFill>
                <p:spPr>
                  <a:xfrm>
                    <a:off x="7110373" y="1018007"/>
                    <a:ext cx="1569986" cy="1519334"/>
                  </a:xfrm>
                  <a:prstGeom prst="rect">
                    <a:avLst/>
                  </a:prstGeom>
                </p:spPr>
              </p:pic>
              <p:grpSp>
                <p:nvGrpSpPr>
                  <p:cNvPr id="19" name="Group 42">
                    <a:extLst>
                      <a:ext uri="{FF2B5EF4-FFF2-40B4-BE49-F238E27FC236}">
                        <a16:creationId xmlns:a16="http://schemas.microsoft.com/office/drawing/2014/main" id="{EB1B6607-7BE3-D2A4-1525-77F18DED6C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53420" y="896618"/>
                    <a:ext cx="2432585" cy="1976485"/>
                    <a:chOff x="4422" y="2755"/>
                    <a:chExt cx="1771" cy="1816"/>
                  </a:xfrm>
                </p:grpSpPr>
                <p:pic>
                  <p:nvPicPr>
                    <p:cNvPr id="22" name="Picture 43" descr="BubbleIn">
                      <a:extLst>
                        <a:ext uri="{FF2B5EF4-FFF2-40B4-BE49-F238E27FC236}">
                          <a16:creationId xmlns:a16="http://schemas.microsoft.com/office/drawing/2014/main" id="{D26EA558-1FE7-B572-8E12-F3ABA924BA8D}"/>
                        </a:ext>
                      </a:extLst>
                    </p:cNvPr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50" y="2755"/>
                      <a:ext cx="1143" cy="181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3" name="Picture 44" descr="tier3">
                      <a:extLst>
                        <a:ext uri="{FF2B5EF4-FFF2-40B4-BE49-F238E27FC236}">
                          <a16:creationId xmlns:a16="http://schemas.microsoft.com/office/drawing/2014/main" id="{93FCF633-BF9B-D889-5750-FD65B9029D2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21640"/>
                    <a:stretch>
                      <a:fillRect/>
                    </a:stretch>
                  </p:blipFill>
                  <p:spPr bwMode="auto">
                    <a:xfrm>
                      <a:off x="4422" y="3469"/>
                      <a:ext cx="754" cy="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4" name="Picture 23" descr="tier3">
                      <a:extLst>
                        <a:ext uri="{FF2B5EF4-FFF2-40B4-BE49-F238E27FC236}">
                          <a16:creationId xmlns:a16="http://schemas.microsoft.com/office/drawing/2014/main" id="{49690183-701A-F8C5-C946-7768AFF2079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21640"/>
                    <a:stretch>
                      <a:fillRect/>
                    </a:stretch>
                  </p:blipFill>
                  <p:spPr bwMode="auto">
                    <a:xfrm>
                      <a:off x="4885" y="3469"/>
                      <a:ext cx="754" cy="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5" name="Text Box 46">
                      <a:extLst>
                        <a:ext uri="{FF2B5EF4-FFF2-40B4-BE49-F238E27FC236}">
                          <a16:creationId xmlns:a16="http://schemas.microsoft.com/office/drawing/2014/main" id="{EECA1FB8-8967-BEE2-BA2B-D38C64AFC9B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72" y="4229"/>
                      <a:ext cx="170" cy="2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it-IT" sz="600" i="1"/>
                    </a:p>
                  </p:txBody>
                </p:sp>
                <p:pic>
                  <p:nvPicPr>
                    <p:cNvPr id="26" name="Picture 25" descr="BubbleIn">
                      <a:extLst>
                        <a:ext uri="{FF2B5EF4-FFF2-40B4-BE49-F238E27FC236}">
                          <a16:creationId xmlns:a16="http://schemas.microsoft.com/office/drawing/2014/main" id="{84E44CE0-0F12-BD5E-71D5-3DBB6D707F98}"/>
                        </a:ext>
                      </a:extLst>
                    </p:cNvPr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51" y="2911"/>
                      <a:ext cx="1120" cy="15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0" name="Oval Callout 19">
                    <a:extLst>
                      <a:ext uri="{FF2B5EF4-FFF2-40B4-BE49-F238E27FC236}">
                        <a16:creationId xmlns:a16="http://schemas.microsoft.com/office/drawing/2014/main" id="{B0C70486-D3E5-B791-A87F-3E86F65DCBB2}"/>
                      </a:ext>
                    </a:extLst>
                  </p:cNvPr>
                  <p:cNvSpPr/>
                  <p:nvPr/>
                </p:nvSpPr>
                <p:spPr>
                  <a:xfrm>
                    <a:off x="6276537" y="-318917"/>
                    <a:ext cx="3656864" cy="1166793"/>
                  </a:xfrm>
                  <a:prstGeom prst="wedgeEllipseCallout">
                    <a:avLst>
                      <a:gd name="adj1" fmla="val 12063"/>
                      <a:gd name="adj2" fmla="val 70554"/>
                    </a:avLst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  <a:latin typeface="Corbel"/>
                        <a:cs typeface="Corbel"/>
                      </a:rPr>
                      <a:t>No, that’s on managed land, thus  anthropogenic</a:t>
                    </a:r>
                  </a:p>
                </p:txBody>
              </p:sp>
              <p:sp>
                <p:nvSpPr>
                  <p:cNvPr id="21" name="Oval Callout 20">
                    <a:extLst>
                      <a:ext uri="{FF2B5EF4-FFF2-40B4-BE49-F238E27FC236}">
                        <a16:creationId xmlns:a16="http://schemas.microsoft.com/office/drawing/2014/main" id="{EAE331FB-B49D-B4C6-D943-18C2F731D4B7}"/>
                      </a:ext>
                    </a:extLst>
                  </p:cNvPr>
                  <p:cNvSpPr/>
                  <p:nvPr/>
                </p:nvSpPr>
                <p:spPr>
                  <a:xfrm>
                    <a:off x="4164371" y="-40736"/>
                    <a:ext cx="1951649" cy="844951"/>
                  </a:xfrm>
                  <a:prstGeom prst="wedgeEllipseCallout">
                    <a:avLst>
                      <a:gd name="adj1" fmla="val -15955"/>
                      <a:gd name="adj2" fmla="val 105684"/>
                    </a:avLst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  <a:latin typeface="Corbel"/>
                        <a:cs typeface="Corbel"/>
                      </a:rPr>
                      <a:t>That’s natural</a:t>
                    </a:r>
                  </a:p>
                </p:txBody>
              </p:sp>
            </p:grp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39A48A-54C6-EF8C-FF29-D20546895F3B}"/>
                </a:ext>
              </a:extLst>
            </p:cNvPr>
            <p:cNvSpPr txBox="1"/>
            <p:nvPr/>
          </p:nvSpPr>
          <p:spPr>
            <a:xfrm>
              <a:off x="4721621" y="1945093"/>
              <a:ext cx="8528389" cy="32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" indent="-6350">
                <a:spcAft>
                  <a:spcPts val="400"/>
                </a:spcAft>
              </a:pPr>
              <a:endParaRPr lang="en-GB" sz="2000" b="1" dirty="0">
                <a:latin typeface="Corbel" panose="020B0503020204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CB6D6ED-0226-2DF3-87B1-09AE43901FAC}"/>
              </a:ext>
            </a:extLst>
          </p:cNvPr>
          <p:cNvSpPr txBox="1"/>
          <p:nvPr/>
        </p:nvSpPr>
        <p:spPr>
          <a:xfrm>
            <a:off x="482366" y="3063825"/>
            <a:ext cx="11709634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Steps ahead of GST2:</a:t>
            </a:r>
            <a:endParaRPr lang="en-GB" sz="1800" b="1" dirty="0">
              <a:solidFill>
                <a:schemeClr val="bg2">
                  <a:lumMod val="10000"/>
                </a:schemeClr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19088" lvl="1" indent="-309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Countries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: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greater transparency and completeness of estimates, definitions/area of managed lands (forest and non-forests), more clarity of LULUCF within climate targets </a:t>
            </a:r>
          </a:p>
          <a:p>
            <a:pPr marL="319088" lvl="1" indent="-30956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Global models:</a:t>
            </a:r>
          </a:p>
          <a:p>
            <a:pPr marL="661987" lvl="3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Enhance forest management/demography in the models, refine disaggregation</a:t>
            </a:r>
          </a:p>
          <a:p>
            <a:pPr marL="661987" lvl="3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Enhance reconciliation with National GHGIs 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  <a:sym typeface="Wingdings" pitchFamily="2" charset="2"/>
              </a:rPr>
              <a:t> ‘</a:t>
            </a:r>
            <a:r>
              <a:rPr lang="en-GB" sz="1800" i="1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  <a:sym typeface="Wingdings" pitchFamily="2" charset="2"/>
              </a:rPr>
              <a:t>operational translation service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  <a:sym typeface="Wingdings" pitchFamily="2" charset="2"/>
              </a:rPr>
              <a:t>’</a:t>
            </a:r>
          </a:p>
          <a:p>
            <a:pPr marL="319088" lvl="1" indent="-309563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Earth Observation</a:t>
            </a:r>
          </a:p>
          <a:p>
            <a:pPr marL="661987" lvl="3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Provide more </a:t>
            </a:r>
            <a:r>
              <a:rPr lang="en-GB" sz="18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consolidated results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 (tree cover change, C stocks &amp; changes, inverse models)</a:t>
            </a:r>
          </a:p>
          <a:p>
            <a:pPr marL="661987" lvl="3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Connect better with NGHGIs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 (understand better the requirements)</a:t>
            </a:r>
          </a:p>
        </p:txBody>
      </p:sp>
    </p:spTree>
    <p:extLst>
      <p:ext uri="{BB962C8B-B14F-4D97-AF65-F5344CB8AC3E}">
        <p14:creationId xmlns:p14="http://schemas.microsoft.com/office/powerpoint/2010/main" val="130185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53D0D49-BE14-CF70-189E-129945A2B84D}"/>
              </a:ext>
            </a:extLst>
          </p:cNvPr>
          <p:cNvGrpSpPr/>
          <p:nvPr/>
        </p:nvGrpSpPr>
        <p:grpSpPr>
          <a:xfrm>
            <a:off x="7023100" y="2191660"/>
            <a:ext cx="4860058" cy="4245990"/>
            <a:chOff x="7056816" y="2452962"/>
            <a:chExt cx="4704639" cy="41018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F5175F-5CED-2AE4-1049-77C7A9119DAA}"/>
                </a:ext>
              </a:extLst>
            </p:cNvPr>
            <p:cNvGrpSpPr/>
            <p:nvPr/>
          </p:nvGrpSpPr>
          <p:grpSpPr>
            <a:xfrm>
              <a:off x="7056816" y="2958214"/>
              <a:ext cx="4704639" cy="3596640"/>
              <a:chOff x="74656" y="3150098"/>
              <a:chExt cx="4208373" cy="328458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88B4857-4E8F-5721-4962-D80CE4987C20}"/>
                  </a:ext>
                </a:extLst>
              </p:cNvPr>
              <p:cNvGrpSpPr/>
              <p:nvPr/>
            </p:nvGrpSpPr>
            <p:grpSpPr>
              <a:xfrm>
                <a:off x="74656" y="3150098"/>
                <a:ext cx="4208373" cy="3284584"/>
                <a:chOff x="72269" y="19307"/>
                <a:chExt cx="4208373" cy="3284584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4A1A82FF-3C9D-18DB-03BA-E50EDBF71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269" y="19307"/>
                  <a:ext cx="4208373" cy="3284584"/>
                </a:xfrm>
                <a:prstGeom prst="rect">
                  <a:avLst/>
                </a:prstGeom>
              </p:spPr>
            </p:pic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516892-5C46-5D2C-7EF9-4453B0758B33}"/>
                    </a:ext>
                  </a:extLst>
                </p:cNvPr>
                <p:cNvGrpSpPr/>
                <p:nvPr/>
              </p:nvGrpSpPr>
              <p:grpSpPr>
                <a:xfrm>
                  <a:off x="899812" y="186955"/>
                  <a:ext cx="2811401" cy="1339691"/>
                  <a:chOff x="899812" y="186955"/>
                  <a:chExt cx="2811401" cy="1339691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65BE5701-58DD-3009-A9E4-4205430171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76223" y="200998"/>
                    <a:ext cx="0" cy="132564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7AE8F0A-F394-7A32-DF8A-09BB62FD4CC5}"/>
                      </a:ext>
                    </a:extLst>
                  </p:cNvPr>
                  <p:cNvSpPr txBox="1"/>
                  <p:nvPr/>
                </p:nvSpPr>
                <p:spPr>
                  <a:xfrm>
                    <a:off x="899812" y="186955"/>
                    <a:ext cx="2811401" cy="3667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rPr>
                      <a:t>his</a:t>
                    </a:r>
                    <a:r>
                      <a:rPr lang="en-IT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rPr>
                      <a:t>torical </a:t>
                    </a:r>
                    <a:r>
                      <a:rPr lang="en-IT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  <a:sym typeface="Wingdings" pitchFamily="2" charset="2"/>
                      </a:rPr>
                      <a:t>  </a:t>
                    </a:r>
                    <a:r>
                      <a:rPr lang="en-IT" sz="1600" dirty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rPr>
                      <a:t>  projected </a:t>
                    </a: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4E82112-82C9-7E6C-BF3A-4A208EE5E694}"/>
                  </a:ext>
                </a:extLst>
              </p:cNvPr>
              <p:cNvGrpSpPr/>
              <p:nvPr/>
            </p:nvGrpSpPr>
            <p:grpSpPr>
              <a:xfrm>
                <a:off x="323575" y="3236095"/>
                <a:ext cx="3955018" cy="2933574"/>
                <a:chOff x="325624" y="122587"/>
                <a:chExt cx="3955018" cy="2933574"/>
              </a:xfrm>
            </p:grpSpPr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EA79DDCD-76AA-E6E5-F06E-E4E43B1108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4820" y="122587"/>
                  <a:ext cx="11902" cy="2933574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99D95126-D05E-A450-4FD5-E563CE7BE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624" y="3056161"/>
                  <a:ext cx="3955018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351974DA-B037-8C69-EE6B-6BCDBC1CDE46}"/>
                </a:ext>
              </a:extLst>
            </p:cNvPr>
            <p:cNvSpPr/>
            <p:nvPr/>
          </p:nvSpPr>
          <p:spPr>
            <a:xfrm>
              <a:off x="10223072" y="4004624"/>
              <a:ext cx="250301" cy="460889"/>
            </a:xfrm>
            <a:prstGeom prst="up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>
                    <a:lumMod val="50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EACB2C-8E04-D0DB-AE66-79B0C69E27F7}"/>
                </a:ext>
              </a:extLst>
            </p:cNvPr>
            <p:cNvSpPr txBox="1"/>
            <p:nvPr/>
          </p:nvSpPr>
          <p:spPr>
            <a:xfrm>
              <a:off x="10180467" y="4235068"/>
              <a:ext cx="1111486" cy="373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it-IT" sz="1733" b="1" dirty="0">
                  <a:solidFill>
                    <a:schemeClr val="tx1">
                      <a:lumMod val="50000"/>
                    </a:schemeClr>
                  </a:solidFill>
                  <a:latin typeface="Helvetica" pitchFamily="2" charset="0"/>
                </a:rPr>
                <a:t>GAP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07D5AB-02DA-2740-F725-DF375DDB73D1}"/>
                </a:ext>
              </a:extLst>
            </p:cNvPr>
            <p:cNvSpPr txBox="1"/>
            <p:nvPr/>
          </p:nvSpPr>
          <p:spPr>
            <a:xfrm>
              <a:off x="7373823" y="2452962"/>
              <a:ext cx="4096512" cy="505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34E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r>
                <a:rPr lang="en-US" sz="2800" noProof="1">
                  <a:solidFill>
                    <a:srgbClr val="034EA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Stocktake</a:t>
              </a:r>
              <a:endParaRPr lang="en-IT" sz="28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6C54F1-1822-62B7-CB88-AE010428B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436" t="67069" r="69748" b="11348"/>
            <a:stretch/>
          </p:blipFill>
          <p:spPr>
            <a:xfrm flipV="1">
              <a:off x="7389531" y="5257470"/>
              <a:ext cx="567934" cy="896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23F5A4-0475-7B69-1A06-E3D88A2D2994}"/>
                </a:ext>
              </a:extLst>
            </p:cNvPr>
            <p:cNvSpPr txBox="1"/>
            <p:nvPr/>
          </p:nvSpPr>
          <p:spPr>
            <a:xfrm>
              <a:off x="7884495" y="5415508"/>
              <a:ext cx="314292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  <a:latin typeface="Helvetica" pitchFamily="2" charset="0"/>
                </a:rPr>
                <a:t>National GHG data and pledges</a:t>
              </a:r>
              <a:endParaRPr lang="en-IT" sz="16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endParaRPr>
            </a:p>
            <a:p>
              <a:pPr>
                <a:spcAft>
                  <a:spcPts val="1200"/>
                </a:spcAft>
              </a:pPr>
              <a:r>
                <a:rPr lang="en-IT" sz="1600" dirty="0">
                  <a:solidFill>
                    <a:schemeClr val="tx1">
                      <a:lumMod val="50000"/>
                    </a:schemeClr>
                  </a:solidFill>
                  <a:latin typeface="Helvetica" pitchFamily="2" charset="0"/>
                </a:rPr>
                <a:t>Models’ benchmark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913965-DD0F-4EEB-EEB1-9ED281FBE470}"/>
              </a:ext>
            </a:extLst>
          </p:cNvPr>
          <p:cNvGrpSpPr/>
          <p:nvPr/>
        </p:nvGrpSpPr>
        <p:grpSpPr>
          <a:xfrm>
            <a:off x="447482" y="297830"/>
            <a:ext cx="8122181" cy="5420243"/>
            <a:chOff x="447482" y="297830"/>
            <a:chExt cx="8122181" cy="54202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8E6319-E725-BDFA-170F-E8A12CF21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482" y="1472083"/>
              <a:ext cx="6096001" cy="424599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42E049-C31B-E288-78E9-72F67549AC6B}"/>
                </a:ext>
              </a:extLst>
            </p:cNvPr>
            <p:cNvSpPr txBox="1"/>
            <p:nvPr/>
          </p:nvSpPr>
          <p:spPr>
            <a:xfrm>
              <a:off x="447482" y="297830"/>
              <a:ext cx="81221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T" sz="2800" dirty="0">
                  <a:solidFill>
                    <a:schemeClr val="bg1"/>
                  </a:solidFill>
                  <a:latin typeface="Montserrat" pitchFamily="2" charset="77"/>
                  <a:cs typeface="Arial" panose="020B0604020202020204" pitchFamily="34" charset="0"/>
                </a:rPr>
                <a:t>How the Paris Agreement 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6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75A0-16C0-F5A6-2A29-4548595E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72" y="305885"/>
            <a:ext cx="10515600" cy="913831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Montserrat" pitchFamily="2" charset="77"/>
              </a:rPr>
              <a:t>Land use &amp; forests matter: do we know enough?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CE7901-4AF3-D757-78CB-686BF0CCF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3" r="966" b="15200"/>
          <a:stretch/>
        </p:blipFill>
        <p:spPr>
          <a:xfrm>
            <a:off x="147482" y="1219716"/>
            <a:ext cx="8329661" cy="42624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FAFAD64-1CED-617C-24E9-1100D33896E5}"/>
              </a:ext>
            </a:extLst>
          </p:cNvPr>
          <p:cNvSpPr txBox="1"/>
          <p:nvPr/>
        </p:nvSpPr>
        <p:spPr>
          <a:xfrm>
            <a:off x="8773318" y="1313423"/>
            <a:ext cx="291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T" sz="2000" dirty="0">
                <a:solidFill>
                  <a:schemeClr val="tx1"/>
                </a:solidFill>
                <a:latin typeface="Montserrat" pitchFamily="2" charset="77"/>
                <a:cs typeface="Calibri" panose="020F0502020204030204" pitchFamily="34" charset="0"/>
              </a:rPr>
              <a:t>The relative importance of land CO</a:t>
            </a:r>
            <a:r>
              <a:rPr lang="en-IT" sz="2000" baseline="-25000" dirty="0">
                <a:solidFill>
                  <a:schemeClr val="tx1"/>
                </a:solidFill>
                <a:latin typeface="Montserrat" pitchFamily="2" charset="77"/>
                <a:cs typeface="Calibri" panose="020F0502020204030204" pitchFamily="34" charset="0"/>
              </a:rPr>
              <a:t>2</a:t>
            </a:r>
            <a:r>
              <a:rPr lang="en-IT" sz="2000" dirty="0">
                <a:solidFill>
                  <a:schemeClr val="tx1"/>
                </a:solidFill>
                <a:latin typeface="Montserrat" pitchFamily="2" charset="77"/>
                <a:cs typeface="Calibri" panose="020F0502020204030204" pitchFamily="34" charset="0"/>
              </a:rPr>
              <a:t> sink will increase </a:t>
            </a:r>
          </a:p>
          <a:p>
            <a:pPr algn="r"/>
            <a:r>
              <a:rPr lang="en-IT" sz="2000" dirty="0">
                <a:solidFill>
                  <a:schemeClr val="tx1"/>
                </a:solidFill>
                <a:latin typeface="Montserrat" pitchFamily="2" charset="77"/>
                <a:cs typeface="Calibri" panose="020F0502020204030204" pitchFamily="34" charset="0"/>
              </a:rPr>
              <a:t>with time: </a:t>
            </a:r>
            <a:r>
              <a:rPr lang="en-IT" sz="2000" b="1" dirty="0">
                <a:solidFill>
                  <a:schemeClr val="tx1"/>
                </a:solidFill>
                <a:latin typeface="Montserrat" pitchFamily="2" charset="77"/>
                <a:cs typeface="Calibri" panose="020F0502020204030204" pitchFamily="34" charset="0"/>
              </a:rPr>
              <a:t>are we confident on data?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53BA8-0CA3-1442-D244-523BDC1A8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07" y="5482197"/>
            <a:ext cx="7170658" cy="410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AF740-0B61-4287-32D2-8F24B42A1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981" y="3038346"/>
            <a:ext cx="3052755" cy="33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1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F973D5-773C-1B50-8D44-0CB943AAB518}"/>
              </a:ext>
            </a:extLst>
          </p:cNvPr>
          <p:cNvSpPr txBox="1"/>
          <p:nvPr/>
        </p:nvSpPr>
        <p:spPr>
          <a:xfrm>
            <a:off x="449725" y="1243414"/>
            <a:ext cx="1141216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T" sz="2200" b="1" dirty="0">
                <a:latin typeface="Montserrat" pitchFamily="2" charset="77"/>
              </a:rPr>
              <a:t>Have deforestation emissions increased or decreased during 2000-2020?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Montserrat" pitchFamily="2" charset="77"/>
              </a:rPr>
              <a:t>I</a:t>
            </a:r>
            <a:r>
              <a:rPr lang="en-IT" sz="2200" dirty="0">
                <a:latin typeface="Montserrat" pitchFamily="2" charset="77"/>
              </a:rPr>
              <a:t>ncreased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Montserrat" pitchFamily="2" charset="77"/>
              </a:rPr>
              <a:t>D</a:t>
            </a:r>
            <a:r>
              <a:rPr lang="en-IT" sz="2200" dirty="0">
                <a:latin typeface="Montserrat" pitchFamily="2" charset="77"/>
              </a:rPr>
              <a:t>ecreased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Montserrat" pitchFamily="2" charset="77"/>
              </a:rPr>
              <a:t>R</a:t>
            </a:r>
            <a:r>
              <a:rPr lang="en-IT" sz="2200" dirty="0">
                <a:latin typeface="Montserrat" pitchFamily="2" charset="77"/>
              </a:rPr>
              <a:t>emained stable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Montserrat" pitchFamily="2" charset="77"/>
              </a:rPr>
              <a:t>N</a:t>
            </a:r>
            <a:r>
              <a:rPr lang="en-IT" sz="2200" dirty="0">
                <a:latin typeface="Montserrat" pitchFamily="2" charset="77"/>
              </a:rPr>
              <a:t>ot sure</a:t>
            </a:r>
          </a:p>
          <a:p>
            <a:pPr>
              <a:spcAft>
                <a:spcPts val="600"/>
              </a:spcAft>
            </a:pPr>
            <a:endParaRPr lang="en-IT" sz="2400" dirty="0"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77D0F-8820-7970-D45E-5D4673BD8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943" y="2220684"/>
            <a:ext cx="8423229" cy="38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F973D5-773C-1B50-8D44-0CB943AAB518}"/>
              </a:ext>
            </a:extLst>
          </p:cNvPr>
          <p:cNvSpPr txBox="1"/>
          <p:nvPr/>
        </p:nvSpPr>
        <p:spPr>
          <a:xfrm>
            <a:off x="393701" y="735954"/>
            <a:ext cx="1108581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endParaRPr lang="en-IT" sz="2400" dirty="0">
              <a:latin typeface="Montserrat" pitchFamily="2" charset="77"/>
            </a:endParaRPr>
          </a:p>
          <a:p>
            <a:pPr>
              <a:spcAft>
                <a:spcPts val="600"/>
              </a:spcAft>
            </a:pPr>
            <a:r>
              <a:rPr lang="en-IT" sz="2400" b="1" dirty="0">
                <a:latin typeface="Montserrat" pitchFamily="2" charset="77"/>
              </a:rPr>
              <a:t>Is land use (LULUCF) globally a source or a sink of emissions?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Montserrat" pitchFamily="2" charset="77"/>
              </a:rPr>
              <a:t>A source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Montserrat" pitchFamily="2" charset="77"/>
              </a:rPr>
              <a:t>A </a:t>
            </a:r>
            <a:r>
              <a:rPr lang="it-IT" sz="2400" dirty="0" err="1">
                <a:latin typeface="Montserrat" pitchFamily="2" charset="77"/>
              </a:rPr>
              <a:t>sink</a:t>
            </a:r>
            <a:endParaRPr lang="it-IT" sz="2400" dirty="0">
              <a:latin typeface="Montserrat" pitchFamily="2" charset="77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Montserrat" pitchFamily="2" charset="77"/>
              </a:rPr>
              <a:t>Close to </a:t>
            </a:r>
            <a:r>
              <a:rPr lang="it-IT" sz="2400" dirty="0" err="1">
                <a:latin typeface="Montserrat" pitchFamily="2" charset="77"/>
              </a:rPr>
              <a:t>equilibrium</a:t>
            </a:r>
            <a:endParaRPr lang="it-IT" sz="2400" dirty="0">
              <a:latin typeface="Montserrat" pitchFamily="2" charset="77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Montserrat" pitchFamily="2" charset="77"/>
              </a:rPr>
              <a:t>Not sure</a:t>
            </a:r>
            <a:endParaRPr lang="en-IT" sz="2400" dirty="0">
              <a:latin typeface="Montserrat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E7A4D-B0D1-A8AB-E4E1-5417FE54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904" y="1714886"/>
            <a:ext cx="5712204" cy="4659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00B9C-69E1-86D7-F128-65F63A0908DD}"/>
              </a:ext>
            </a:extLst>
          </p:cNvPr>
          <p:cNvSpPr txBox="1"/>
          <p:nvPr/>
        </p:nvSpPr>
        <p:spPr>
          <a:xfrm>
            <a:off x="615892" y="4573022"/>
            <a:ext cx="57501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T" sz="1800" dirty="0">
                <a:solidFill>
                  <a:schemeClr val="tx1"/>
                </a:solidFill>
                <a:latin typeface="Montserrat" pitchFamily="2" charset="77"/>
              </a:rPr>
              <a:t>This large gap is confusing policy makers:</a:t>
            </a:r>
          </a:p>
          <a:p>
            <a:pPr marL="187325" indent="-1873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Why do we have this gap?</a:t>
            </a:r>
          </a:p>
          <a:p>
            <a:pPr marL="187325" indent="-1873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800" dirty="0">
                <a:solidFill>
                  <a:schemeClr val="tx1"/>
                </a:solidFill>
                <a:latin typeface="Montserrat" pitchFamily="2" charset="77"/>
              </a:rPr>
              <a:t>Can we trust country LULUCF data?</a:t>
            </a:r>
            <a:endParaRPr lang="en-IT" sz="100" dirty="0">
              <a:solidFill>
                <a:schemeClr val="tx1"/>
              </a:solidFill>
              <a:latin typeface="Montserrat" pitchFamily="2" charset="77"/>
            </a:endParaRP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T" sz="1800" dirty="0">
                <a:solidFill>
                  <a:schemeClr val="tx1"/>
                </a:solidFill>
                <a:latin typeface="Montserrat" pitchFamily="2" charset="77"/>
              </a:rPr>
              <a:t>How to reconcile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15468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20EB5897-97A0-3A73-53DD-48BAE0EACFA2}"/>
              </a:ext>
            </a:extLst>
          </p:cNvPr>
          <p:cNvGrpSpPr/>
          <p:nvPr/>
        </p:nvGrpSpPr>
        <p:grpSpPr>
          <a:xfrm>
            <a:off x="0" y="1327991"/>
            <a:ext cx="6166036" cy="3512815"/>
            <a:chOff x="813908" y="1981550"/>
            <a:chExt cx="5519501" cy="314792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908F263-DDA4-9BD9-7FC4-A2355FFA0AB6}"/>
                </a:ext>
              </a:extLst>
            </p:cNvPr>
            <p:cNvGrpSpPr/>
            <p:nvPr/>
          </p:nvGrpSpPr>
          <p:grpSpPr>
            <a:xfrm>
              <a:off x="3418910" y="1981550"/>
              <a:ext cx="2914499" cy="3147921"/>
              <a:chOff x="3634933" y="2290529"/>
              <a:chExt cx="2914499" cy="3147921"/>
            </a:xfrm>
          </p:grpSpPr>
          <p:pic>
            <p:nvPicPr>
              <p:cNvPr id="54" name="Picture 55">
                <a:extLst>
                  <a:ext uri="{FF2B5EF4-FFF2-40B4-BE49-F238E27FC236}">
                    <a16:creationId xmlns:a16="http://schemas.microsoft.com/office/drawing/2014/main" id="{2B5B4262-62E0-5F68-B2E9-1C4582596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070" y="3744703"/>
                <a:ext cx="1858367" cy="713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5" name="Object 51">
                    <a:extLst>
                      <a:ext uri="{FF2B5EF4-FFF2-40B4-BE49-F238E27FC236}">
                        <a16:creationId xmlns:a16="http://schemas.microsoft.com/office/drawing/2014/main" id="{09DF2981-4107-1E80-F85D-8F8B4230D5C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683078" y="2290529"/>
                  <a:ext cx="1866354" cy="130908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Image" r:id="rId5" imgW="3809524" imgH="2476190" progId="">
                          <p:embed/>
                        </p:oleObj>
                      </mc:Choice>
                      <mc:Fallback>
                        <p:oleObj name="Image" r:id="rId5" imgW="3809524" imgH="2476190" progId="">
                          <p:embed/>
                          <p:pic>
                            <p:nvPicPr>
                              <p:cNvPr id="55" name="Object 51">
                                <a:extLst>
                                  <a:ext uri="{FF2B5EF4-FFF2-40B4-BE49-F238E27FC236}">
                                    <a16:creationId xmlns:a16="http://schemas.microsoft.com/office/drawing/2014/main" id="{09DF2981-4107-1E80-F85D-8F8B4230D5C7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83078" y="2290529"/>
                                <a:ext cx="1866354" cy="130908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5" name="Object 51">
                    <a:extLst>
                      <a:ext uri="{FF2B5EF4-FFF2-40B4-BE49-F238E27FC236}">
                        <a16:creationId xmlns:a16="http://schemas.microsoft.com/office/drawing/2014/main" id="{09DF2981-4107-1E80-F85D-8F8B4230D5C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683078" y="2290529"/>
                  <a:ext cx="1866354" cy="130908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Image" r:id="rId7" imgW="3809524" imgH="2476190" progId="">
                          <p:embed/>
                        </p:oleObj>
                      </mc:Choice>
                      <mc:Fallback>
                        <p:oleObj name="Image" r:id="rId7" imgW="3809524" imgH="2476190" progId="">
                          <p:embed/>
                          <p:pic>
                            <p:nvPicPr>
                              <p:cNvPr id="13" name="Object 51">
                                <a:extLst>
                                  <a:ext uri="{FF2B5EF4-FFF2-40B4-BE49-F238E27FC236}">
                                    <a16:creationId xmlns:a16="http://schemas.microsoft.com/office/drawing/2014/main" id="{7884DE9E-E0F5-E63E-5491-39E88F57652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83078" y="2290529"/>
                                <a:ext cx="1866354" cy="130908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DBB7449A-7D73-955A-5E93-F43DAFC3A01D}"/>
                      </a:ext>
                    </a:extLst>
                  </p:cNvPr>
                  <p:cNvSpPr txBox="1"/>
                  <p:nvPr/>
                </p:nvSpPr>
                <p:spPr>
                  <a:xfrm>
                    <a:off x="4655470" y="3014221"/>
                    <a:ext cx="1752744" cy="579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Atmosphere </a:t>
                    </a:r>
                    <a:r>
                      <a:rPr lang="en-AU" noProof="1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bel"/>
                          </a:rPr>
                          <m:t>~</m:t>
                        </m:r>
                      </m:oMath>
                    </a14:m>
                    <a:r>
                      <a:rPr lang="en-AU" noProof="1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45%)</a:t>
                    </a: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DBB7449A-7D73-955A-5E93-F43DAFC3A0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5470" y="3014221"/>
                    <a:ext cx="1752744" cy="57919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64" t="-3922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Right Arrow 56">
                <a:extLst>
                  <a:ext uri="{FF2B5EF4-FFF2-40B4-BE49-F238E27FC236}">
                    <a16:creationId xmlns:a16="http://schemas.microsoft.com/office/drawing/2014/main" id="{4DE07DDA-9D2E-8A50-CD51-CF078AF1B2FC}"/>
                  </a:ext>
                </a:extLst>
              </p:cNvPr>
              <p:cNvSpPr/>
              <p:nvPr/>
            </p:nvSpPr>
            <p:spPr bwMode="auto">
              <a:xfrm rot="19116448">
                <a:off x="3664970" y="3445939"/>
                <a:ext cx="1070352" cy="434912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defTabSz="914378"/>
                <a:endParaRPr lang="en-US" sz="1050">
                  <a:latin typeface="Helvetica" pitchFamily="2" charset="0"/>
                  <a:ea typeface="ＭＳ Ｐゴシック" charset="0"/>
                  <a:cs typeface="Corbel"/>
                </a:endParaRPr>
              </a:p>
            </p:txBody>
          </p:sp>
          <p:sp>
            <p:nvSpPr>
              <p:cNvPr id="58" name="Right Arrow 57">
                <a:extLst>
                  <a:ext uri="{FF2B5EF4-FFF2-40B4-BE49-F238E27FC236}">
                    <a16:creationId xmlns:a16="http://schemas.microsoft.com/office/drawing/2014/main" id="{45204545-A389-28F6-2D03-D6D8A653D681}"/>
                  </a:ext>
                </a:extLst>
              </p:cNvPr>
              <p:cNvSpPr/>
              <p:nvPr/>
            </p:nvSpPr>
            <p:spPr bwMode="auto">
              <a:xfrm>
                <a:off x="3844618" y="3865356"/>
                <a:ext cx="797863" cy="290295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defTabSz="914378"/>
                <a:endParaRPr lang="en-US" sz="1050" dirty="0">
                  <a:latin typeface="Helvetica" pitchFamily="2" charset="0"/>
                  <a:ea typeface="ＭＳ Ｐゴシック" charset="0"/>
                  <a:cs typeface="Corbel"/>
                </a:endParaRPr>
              </a:p>
            </p:txBody>
          </p:sp>
          <p:sp>
            <p:nvSpPr>
              <p:cNvPr id="59" name="Right Arrow 58">
                <a:extLst>
                  <a:ext uri="{FF2B5EF4-FFF2-40B4-BE49-F238E27FC236}">
                    <a16:creationId xmlns:a16="http://schemas.microsoft.com/office/drawing/2014/main" id="{3AB908E7-2E71-06A6-6BDE-820E3F1F6EB9}"/>
                  </a:ext>
                </a:extLst>
              </p:cNvPr>
              <p:cNvSpPr/>
              <p:nvPr/>
            </p:nvSpPr>
            <p:spPr bwMode="auto">
              <a:xfrm rot="2460256">
                <a:off x="3634933" y="4151286"/>
                <a:ext cx="1125077" cy="342303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defTabSz="914378"/>
                <a:endParaRPr lang="en-US" sz="1050">
                  <a:latin typeface="Helvetica" pitchFamily="2" charset="0"/>
                  <a:ea typeface="ＭＳ Ｐゴシック" charset="0"/>
                  <a:cs typeface="Corbel"/>
                </a:endParaRPr>
              </a:p>
            </p:txBody>
          </p:sp>
          <p:pic>
            <p:nvPicPr>
              <p:cNvPr id="60" name="Picture 54">
                <a:extLst>
                  <a:ext uri="{FF2B5EF4-FFF2-40B4-BE49-F238E27FC236}">
                    <a16:creationId xmlns:a16="http://schemas.microsoft.com/office/drawing/2014/main" id="{2BBF2D1C-D2BC-BF01-E12E-DDFEB78BF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065" y="4607850"/>
                <a:ext cx="1858367" cy="83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DAD0E057-0A4B-C87E-2A58-903DC36FDC67}"/>
                      </a:ext>
                    </a:extLst>
                  </p:cNvPr>
                  <p:cNvSpPr txBox="1"/>
                  <p:nvPr/>
                </p:nvSpPr>
                <p:spPr>
                  <a:xfrm>
                    <a:off x="4665378" y="4649274"/>
                    <a:ext cx="1734347" cy="6454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620"/>
                      </a:lnSpc>
                    </a:pPr>
                    <a:r>
                      <a:rPr lang="en-US" dirty="0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Land </a:t>
                    </a:r>
                  </a:p>
                  <a:p>
                    <a:pPr>
                      <a:lnSpc>
                        <a:spcPts val="1620"/>
                      </a:lnSpc>
                    </a:pPr>
                    <a:r>
                      <a:rPr lang="en-US" dirty="0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(forests) </a:t>
                    </a:r>
                  </a:p>
                  <a:p>
                    <a:pPr>
                      <a:lnSpc>
                        <a:spcPts val="1620"/>
                      </a:lnSpc>
                    </a:pPr>
                    <a:r>
                      <a:rPr lang="en-US" dirty="0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bel"/>
                          </a:rPr>
                          <m:t>~</m:t>
                        </m:r>
                      </m:oMath>
                    </a14:m>
                    <a:r>
                      <a:rPr lang="en-US" dirty="0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30%)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DAD0E057-0A4B-C87E-2A58-903DC36FDC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5378" y="4649274"/>
                    <a:ext cx="1734347" cy="64544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597" t="-14035" b="-12281"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F676281-2A2D-FCC9-FF19-2D55F5DD8D50}"/>
                      </a:ext>
                    </a:extLst>
                  </p:cNvPr>
                  <p:cNvSpPr txBox="1"/>
                  <p:nvPr/>
                </p:nvSpPr>
                <p:spPr>
                  <a:xfrm>
                    <a:off x="4657860" y="3803535"/>
                    <a:ext cx="934421" cy="5791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Oceans 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bel"/>
                          </a:rPr>
                          <m:t>~</m:t>
                        </m:r>
                      </m:oMath>
                    </a14:m>
                    <a:r>
                      <a:rPr lang="en-US" dirty="0">
                        <a:solidFill>
                          <a:schemeClr val="bg1"/>
                        </a:solidFill>
                        <a:latin typeface="Helvetica" pitchFamily="2" charset="0"/>
                        <a:cs typeface="Corbel"/>
                      </a:rPr>
                      <a:t>25%)</a:t>
                    </a: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F676281-2A2D-FCC9-FF19-2D55F5DD8D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7860" y="3803535"/>
                    <a:ext cx="934421" cy="57919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024" t="-3846" r="-3614" b="-13462"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23573E-54D8-0407-4388-379C9DC7460C}"/>
                </a:ext>
              </a:extLst>
            </p:cNvPr>
            <p:cNvGrpSpPr/>
            <p:nvPr/>
          </p:nvGrpSpPr>
          <p:grpSpPr>
            <a:xfrm>
              <a:off x="813908" y="1995998"/>
              <a:ext cx="2746830" cy="2924472"/>
              <a:chOff x="966003" y="2300130"/>
              <a:chExt cx="2695048" cy="2924472"/>
            </a:xfrm>
          </p:grpSpPr>
          <p:pic>
            <p:nvPicPr>
              <p:cNvPr id="49" name="Picture 58">
                <a:extLst>
                  <a:ext uri="{FF2B5EF4-FFF2-40B4-BE49-F238E27FC236}">
                    <a16:creationId xmlns:a16="http://schemas.microsoft.com/office/drawing/2014/main" id="{A333DFE5-3E2F-46F3-1254-CD6318468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768" y="2300130"/>
                <a:ext cx="1877983" cy="2017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54">
                <a:extLst>
                  <a:ext uri="{FF2B5EF4-FFF2-40B4-BE49-F238E27FC236}">
                    <a16:creationId xmlns:a16="http://schemas.microsoft.com/office/drawing/2014/main" id="{CD4360CF-A24B-3C78-C407-CE42FD0A3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9592" b="15271"/>
              <a:stretch/>
            </p:blipFill>
            <p:spPr bwMode="auto">
              <a:xfrm>
                <a:off x="1620768" y="4607886"/>
                <a:ext cx="1847022" cy="6167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51" name="Text Box 6">
                <a:extLst>
                  <a:ext uri="{FF2B5EF4-FFF2-40B4-BE49-F238E27FC236}">
                    <a16:creationId xmlns:a16="http://schemas.microsoft.com/office/drawing/2014/main" id="{B8D61326-4FA7-4332-CC0C-73C161E8D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6003" y="4220195"/>
                <a:ext cx="184494" cy="416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1500">
                  <a:latin typeface="Helvetica" pitchFamily="2" charset="0"/>
                  <a:cs typeface="Corbe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F1F421C-7085-B2AF-233E-876CD6027B60}"/>
                      </a:ext>
                    </a:extLst>
                  </p:cNvPr>
                  <p:cNvSpPr txBox="1"/>
                  <p:nvPr/>
                </p:nvSpPr>
                <p:spPr>
                  <a:xfrm>
                    <a:off x="1620768" y="2300130"/>
                    <a:ext cx="2040283" cy="8274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Fossil fuel  emissions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bel"/>
                          </a:rPr>
                          <m:t>~</m:t>
                        </m:r>
                      </m:oMath>
                    </a14:m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88%</a:t>
                    </a: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F1F421C-7085-B2AF-233E-876CD6027B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0768" y="2300130"/>
                    <a:ext cx="2040283" cy="82741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174" t="-2703" b="-9459"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540392A-82DB-B224-1FAF-A132A55D247E}"/>
                      </a:ext>
                    </a:extLst>
                  </p:cNvPr>
                  <p:cNvSpPr txBox="1"/>
                  <p:nvPr/>
                </p:nvSpPr>
                <p:spPr>
                  <a:xfrm>
                    <a:off x="1607944" y="4611632"/>
                    <a:ext cx="1872669" cy="579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Land use change 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emissions (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rbel"/>
                          </a:rPr>
                          <m:t>~</m:t>
                        </m:r>
                      </m:oMath>
                    </a14:m>
                    <a:r>
                      <a: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12%)</a:t>
                    </a: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540392A-82DB-B224-1FAF-A132A55D24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7944" y="4611632"/>
                    <a:ext cx="1872669" cy="579193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367" t="-5882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AutoShape 6" descr="Thermometer with a Globe. Climate Change, Global Warming, Ecological  Problems and Solutions. Stock Vector - Illustration of isolated,  temperature: 167860609">
            <a:extLst>
              <a:ext uri="{FF2B5EF4-FFF2-40B4-BE49-F238E27FC236}">
                <a16:creationId xmlns:a16="http://schemas.microsoft.com/office/drawing/2014/main" id="{9CB497F7-F693-ECBC-D1C0-309EAD59B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5091" y="2885732"/>
            <a:ext cx="312380" cy="2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T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4D1355-2D87-6315-9453-67538881203D}"/>
              </a:ext>
            </a:extLst>
          </p:cNvPr>
          <p:cNvGrpSpPr/>
          <p:nvPr/>
        </p:nvGrpSpPr>
        <p:grpSpPr>
          <a:xfrm>
            <a:off x="518152" y="3555900"/>
            <a:ext cx="4162670" cy="1097992"/>
            <a:chOff x="1771285" y="4635571"/>
            <a:chExt cx="4397800" cy="12476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0235-5B20-7AD2-F8E0-8D74874A67EE}"/>
                </a:ext>
              </a:extLst>
            </p:cNvPr>
            <p:cNvSpPr/>
            <p:nvPr/>
          </p:nvSpPr>
          <p:spPr>
            <a:xfrm>
              <a:off x="1951567" y="5007840"/>
              <a:ext cx="2318978" cy="875379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B11B0F-F561-B86B-0516-3A516D91B980}"/>
                </a:ext>
              </a:extLst>
            </p:cNvPr>
            <p:cNvSpPr txBox="1"/>
            <p:nvPr/>
          </p:nvSpPr>
          <p:spPr>
            <a:xfrm>
              <a:off x="1771285" y="4635571"/>
              <a:ext cx="4397800" cy="3830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T" sz="1600" b="1" dirty="0">
                  <a:solidFill>
                    <a:srgbClr val="FFC000"/>
                  </a:solidFill>
                </a:rPr>
                <a:t>LULUCF in global models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F46B61-F2DD-B34E-DCEB-A264FCFF6DE4}"/>
              </a:ext>
            </a:extLst>
          </p:cNvPr>
          <p:cNvGrpSpPr/>
          <p:nvPr/>
        </p:nvGrpSpPr>
        <p:grpSpPr>
          <a:xfrm>
            <a:off x="626442" y="3869745"/>
            <a:ext cx="6268654" cy="1385030"/>
            <a:chOff x="626442" y="3869745"/>
            <a:chExt cx="6268654" cy="138503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2DD646-3CE4-FB28-E9D6-FF48E381E777}"/>
                </a:ext>
              </a:extLst>
            </p:cNvPr>
            <p:cNvSpPr txBox="1"/>
            <p:nvPr/>
          </p:nvSpPr>
          <p:spPr>
            <a:xfrm>
              <a:off x="1700643" y="4916221"/>
              <a:ext cx="51944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T" sz="1600" b="1" dirty="0">
                  <a:solidFill>
                    <a:srgbClr val="00B050"/>
                  </a:solidFill>
                </a:rPr>
                <a:t>LULUCF in national inventories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5BD282-4D71-E3C8-2BB2-123C78FD5D23}"/>
                </a:ext>
              </a:extLst>
            </p:cNvPr>
            <p:cNvSpPr/>
            <p:nvPr/>
          </p:nvSpPr>
          <p:spPr>
            <a:xfrm>
              <a:off x="626442" y="3869745"/>
              <a:ext cx="4804165" cy="104647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9F81B4-B964-E578-51E7-A7CF5D8D08C3}"/>
              </a:ext>
            </a:extLst>
          </p:cNvPr>
          <p:cNvGrpSpPr/>
          <p:nvPr/>
        </p:nvGrpSpPr>
        <p:grpSpPr>
          <a:xfrm>
            <a:off x="510767" y="3930405"/>
            <a:ext cx="11401700" cy="2608153"/>
            <a:chOff x="510767" y="3926487"/>
            <a:chExt cx="11401700" cy="260815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5272C1F-26E6-6A5F-509B-F6A030150493}"/>
                </a:ext>
              </a:extLst>
            </p:cNvPr>
            <p:cNvSpPr/>
            <p:nvPr/>
          </p:nvSpPr>
          <p:spPr>
            <a:xfrm>
              <a:off x="4076736" y="3926487"/>
              <a:ext cx="1238908" cy="910401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266260-B8D3-5FFF-DB63-3A7835CE3767}"/>
                </a:ext>
              </a:extLst>
            </p:cNvPr>
            <p:cNvSpPr txBox="1"/>
            <p:nvPr/>
          </p:nvSpPr>
          <p:spPr>
            <a:xfrm>
              <a:off x="510767" y="5518977"/>
              <a:ext cx="114017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Montserrat" pitchFamily="2" charset="77"/>
                  <a:cs typeface="Arial" panose="020B0604020202020204" pitchFamily="34" charset="0"/>
                </a:rPr>
                <a:t>Approach to </a:t>
              </a:r>
              <a:r>
                <a:rPr lang="en-GB" sz="2000" b="1" dirty="0">
                  <a:latin typeface="Montserrat" pitchFamily="2" charset="77"/>
                  <a:cs typeface="Arial" panose="020B0604020202020204" pitchFamily="34" charset="0"/>
                </a:rPr>
                <a:t>reconcile the gap</a:t>
              </a:r>
              <a:r>
                <a:rPr lang="en-GB" sz="2000" dirty="0">
                  <a:latin typeface="Montserrat" pitchFamily="2" charset="77"/>
                  <a:cs typeface="Arial" panose="020B0604020202020204" pitchFamily="34" charset="0"/>
                </a:rPr>
                <a:t>: </a:t>
              </a:r>
              <a:r>
                <a:rPr lang="en-GB" sz="2000" u="sng" dirty="0">
                  <a:latin typeface="Montserrat" pitchFamily="2" charset="77"/>
                  <a:cs typeface="Arial" panose="020B0604020202020204" pitchFamily="34" charset="0"/>
                </a:rPr>
                <a:t>add</a:t>
              </a:r>
              <a:r>
                <a:rPr lang="en-GB" sz="2000" dirty="0">
                  <a:latin typeface="Montserrat" pitchFamily="2" charset="77"/>
                  <a:cs typeface="Arial" panose="020B0604020202020204" pitchFamily="34" charset="0"/>
                </a:rPr>
                <a:t> </a:t>
              </a:r>
              <a:r>
                <a:rPr lang="en-GB" sz="2000" dirty="0">
                  <a:solidFill>
                    <a:srgbClr val="FF0000"/>
                  </a:solidFill>
                  <a:latin typeface="Montserrat" pitchFamily="2" charset="77"/>
                  <a:cs typeface="Arial" panose="020B0604020202020204" pitchFamily="34" charset="0"/>
                </a:rPr>
                <a:t>the CO</a:t>
              </a:r>
              <a:r>
                <a:rPr lang="en-GB" sz="2000" baseline="-25000" dirty="0">
                  <a:solidFill>
                    <a:srgbClr val="FF0000"/>
                  </a:solidFill>
                  <a:latin typeface="Montserrat" pitchFamily="2" charset="77"/>
                  <a:cs typeface="Arial" panose="020B0604020202020204" pitchFamily="34" charset="0"/>
                </a:rPr>
                <a:t>2</a:t>
              </a:r>
              <a:r>
                <a:rPr lang="en-GB" sz="2000" dirty="0">
                  <a:solidFill>
                    <a:srgbClr val="FF0000"/>
                  </a:solidFill>
                  <a:latin typeface="Montserrat" pitchFamily="2" charset="77"/>
                  <a:cs typeface="Arial" panose="020B0604020202020204" pitchFamily="34" charset="0"/>
                </a:rPr>
                <a:t> sink considered ‘natural’ by 16 DGVMs and ‘anthropogenic’ by countries </a:t>
              </a:r>
              <a:r>
                <a:rPr lang="en-GB" sz="2000" dirty="0">
                  <a:latin typeface="Montserrat" pitchFamily="2" charset="77"/>
                  <a:cs typeface="Arial" panose="020B0604020202020204" pitchFamily="34" charset="0"/>
                </a:rPr>
                <a:t>to the </a:t>
              </a:r>
              <a:r>
                <a:rPr lang="en-GB" sz="2000" dirty="0">
                  <a:solidFill>
                    <a:srgbClr val="FFC000"/>
                  </a:solidFill>
                  <a:latin typeface="Montserrat" pitchFamily="2" charset="77"/>
                  <a:cs typeface="Arial" panose="020B0604020202020204" pitchFamily="34" charset="0"/>
                </a:rPr>
                <a:t>anthropogenic forest flux by 3 bookkeeping models </a:t>
              </a:r>
            </a:p>
            <a:p>
              <a:endParaRPr lang="en-GB" sz="2000" dirty="0">
                <a:solidFill>
                  <a:schemeClr val="tx1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3C5B26-4B5E-53F1-1F24-8F1F5454B073}"/>
              </a:ext>
            </a:extLst>
          </p:cNvPr>
          <p:cNvGrpSpPr/>
          <p:nvPr/>
        </p:nvGrpSpPr>
        <p:grpSpPr>
          <a:xfrm>
            <a:off x="7090204" y="1063882"/>
            <a:ext cx="4822263" cy="3182839"/>
            <a:chOff x="1930400" y="1319810"/>
            <a:chExt cx="4610097" cy="28711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0567A2-55C2-E96C-8984-82B0B5874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t="15048" b="15975"/>
            <a:stretch/>
          </p:blipFill>
          <p:spPr>
            <a:xfrm>
              <a:off x="1930400" y="1319810"/>
              <a:ext cx="4610097" cy="2871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E5D3DA-2194-BF28-CD91-947827758082}"/>
                </a:ext>
              </a:extLst>
            </p:cNvPr>
            <p:cNvSpPr txBox="1"/>
            <p:nvPr/>
          </p:nvSpPr>
          <p:spPr>
            <a:xfrm>
              <a:off x="4502435" y="1440278"/>
              <a:ext cx="1661259" cy="4902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IT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Navigation system</a:t>
              </a:r>
              <a:r>
                <a:rPr lang="en-IT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ctr"/>
              <a:r>
                <a:rPr lang="en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Global models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F787293-18C5-841E-AC9D-04D7AE01EB8A}"/>
              </a:ext>
            </a:extLst>
          </p:cNvPr>
          <p:cNvSpPr txBox="1"/>
          <p:nvPr/>
        </p:nvSpPr>
        <p:spPr>
          <a:xfrm>
            <a:off x="378112" y="348230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T" sz="2800" dirty="0">
                <a:solidFill>
                  <a:schemeClr val="bg1"/>
                </a:solidFill>
                <a:latin typeface="Montserrat" pitchFamily="2" charset="77"/>
              </a:rPr>
              <a:t>How to reconcile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7246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3FBABD84-5140-C58B-AD38-B92D6B00E627}"/>
              </a:ext>
            </a:extLst>
          </p:cNvPr>
          <p:cNvGrpSpPr/>
          <p:nvPr/>
        </p:nvGrpSpPr>
        <p:grpSpPr>
          <a:xfrm>
            <a:off x="355865" y="1039777"/>
            <a:ext cx="4433027" cy="5227429"/>
            <a:chOff x="355865" y="1039777"/>
            <a:chExt cx="4433027" cy="522742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3D3C34-EE4B-D309-D66B-0AE5614A7298}"/>
                </a:ext>
              </a:extLst>
            </p:cNvPr>
            <p:cNvGrpSpPr/>
            <p:nvPr/>
          </p:nvGrpSpPr>
          <p:grpSpPr>
            <a:xfrm>
              <a:off x="355865" y="1039777"/>
              <a:ext cx="4433027" cy="5227429"/>
              <a:chOff x="7729252" y="510456"/>
              <a:chExt cx="3613413" cy="454995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78652AA-3C62-B8BB-A068-6614F3BC1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6462" y="751967"/>
                <a:ext cx="3578995" cy="215165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6F7235B-9F7A-C7A9-3923-03CA82687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9252" y="3133467"/>
                <a:ext cx="3613413" cy="192693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C32E8C-9E79-3E7C-95D8-526FD750BB8C}"/>
                  </a:ext>
                </a:extLst>
              </p:cNvPr>
              <p:cNvSpPr txBox="1"/>
              <p:nvPr/>
            </p:nvSpPr>
            <p:spPr>
              <a:xfrm>
                <a:off x="8179211" y="2933097"/>
                <a:ext cx="3066725" cy="294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T" sz="1600" b="1" u="sng" dirty="0"/>
                  <a:t>after</a:t>
                </a:r>
                <a:r>
                  <a:rPr lang="en-IT" sz="1600" dirty="0"/>
                  <a:t> reconciliation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E0F0AC-D085-673A-59E4-0FE71FF8C79A}"/>
                  </a:ext>
                </a:extLst>
              </p:cNvPr>
              <p:cNvSpPr txBox="1"/>
              <p:nvPr/>
            </p:nvSpPr>
            <p:spPr>
              <a:xfrm>
                <a:off x="8159284" y="510456"/>
                <a:ext cx="1700927" cy="294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T" sz="1600" b="1" u="sng" dirty="0"/>
                  <a:t>before</a:t>
                </a:r>
                <a:r>
                  <a:rPr lang="en-IT" sz="1600" dirty="0"/>
                  <a:t> reconciliation 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DB22972-3504-9A11-D51C-6CC1E6877F7A}"/>
                </a:ext>
              </a:extLst>
            </p:cNvPr>
            <p:cNvSpPr txBox="1"/>
            <p:nvPr/>
          </p:nvSpPr>
          <p:spPr>
            <a:xfrm>
              <a:off x="1502072" y="5769371"/>
              <a:ext cx="21103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T" sz="1000" dirty="0">
                  <a:latin typeface="Arial" panose="020B0604020202020204" pitchFamily="34" charset="0"/>
                  <a:cs typeface="Arial" panose="020B0604020202020204" pitchFamily="34" charset="0"/>
                </a:rPr>
                <a:t>+ DGVMs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CCB1B2-475A-4D32-031F-6C0E7184C366}"/>
              </a:ext>
            </a:extLst>
          </p:cNvPr>
          <p:cNvSpPr txBox="1"/>
          <p:nvPr/>
        </p:nvSpPr>
        <p:spPr>
          <a:xfrm>
            <a:off x="92945" y="6590650"/>
            <a:ext cx="2466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dirty="0">
                <a:latin typeface="Arial" panose="020B0604020202020204" pitchFamily="34" charset="0"/>
                <a:cs typeface="Arial" panose="020B0604020202020204" pitchFamily="34" charset="0"/>
              </a:rPr>
              <a:t>Grassi et al. 2023, ESSD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878E64-555B-B45F-35D5-6C02743CF8AD}"/>
              </a:ext>
            </a:extLst>
          </p:cNvPr>
          <p:cNvGrpSpPr/>
          <p:nvPr/>
        </p:nvGrpSpPr>
        <p:grpSpPr>
          <a:xfrm>
            <a:off x="6773934" y="2169718"/>
            <a:ext cx="5323369" cy="2993123"/>
            <a:chOff x="5174743" y="410117"/>
            <a:chExt cx="6667340" cy="367493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F8BC55E-DA3A-B925-B1B5-107E71AA2C5E}"/>
                </a:ext>
              </a:extLst>
            </p:cNvPr>
            <p:cNvGrpSpPr/>
            <p:nvPr/>
          </p:nvGrpSpPr>
          <p:grpSpPr>
            <a:xfrm>
              <a:off x="5174743" y="410117"/>
              <a:ext cx="6667340" cy="3674930"/>
              <a:chOff x="9476193" y="591523"/>
              <a:chExt cx="6891485" cy="391334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A42F706-E18F-E0FA-2BAB-0E7FA6BCE394}"/>
                  </a:ext>
                </a:extLst>
              </p:cNvPr>
              <p:cNvSpPr/>
              <p:nvPr/>
            </p:nvSpPr>
            <p:spPr>
              <a:xfrm>
                <a:off x="9476193" y="636608"/>
                <a:ext cx="5572818" cy="3750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6931EC48-061A-3B24-7C65-5CB0DCC0C16E}"/>
                  </a:ext>
                </a:extLst>
              </p:cNvPr>
              <p:cNvGrpSpPr/>
              <p:nvPr/>
            </p:nvGrpSpPr>
            <p:grpSpPr>
              <a:xfrm>
                <a:off x="10801227" y="591523"/>
                <a:ext cx="5566451" cy="3913343"/>
                <a:chOff x="7160626" y="356536"/>
                <a:chExt cx="5566451" cy="3913343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873BD33A-73E3-269E-D141-E78EE1BD99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60626" y="1072485"/>
                  <a:ext cx="5566451" cy="3197394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AC7A872-9518-9F01-35AB-ED856271FE7F}"/>
                    </a:ext>
                  </a:extLst>
                </p:cNvPr>
                <p:cNvSpPr txBox="1"/>
                <p:nvPr/>
              </p:nvSpPr>
              <p:spPr>
                <a:xfrm>
                  <a:off x="7318969" y="356536"/>
                  <a:ext cx="4992952" cy="6830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600" dirty="0">
                      <a:effectLst/>
                      <a:latin typeface="Helvetica" pitchFamily="2" charset="0"/>
                      <a:sym typeface="Wingdings" pitchFamily="2" charset="2"/>
                    </a:rPr>
                    <a:t>B</a:t>
                  </a:r>
                  <a:r>
                    <a:rPr lang="en-GB" sz="1600" dirty="0">
                      <a:effectLst/>
                      <a:latin typeface="Helvetica" pitchFamily="2" charset="0"/>
                    </a:rPr>
                    <a:t>lueprint for comparing anthropogenic land-use fluxes at country level</a:t>
                  </a:r>
                  <a:endParaRPr lang="en-GB" sz="1600" dirty="0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FF2386D-E3A9-8984-B734-1DF6D42B2854}"/>
                </a:ext>
              </a:extLst>
            </p:cNvPr>
            <p:cNvSpPr/>
            <p:nvPr/>
          </p:nvSpPr>
          <p:spPr>
            <a:xfrm>
              <a:off x="6088284" y="1393892"/>
              <a:ext cx="273934" cy="164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BB7B2B1-675D-338B-6BE4-BA26BDB2FBB4}"/>
              </a:ext>
            </a:extLst>
          </p:cNvPr>
          <p:cNvSpPr/>
          <p:nvPr/>
        </p:nvSpPr>
        <p:spPr>
          <a:xfrm>
            <a:off x="355865" y="278101"/>
            <a:ext cx="758706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Does it work to reconcile historical data?</a:t>
            </a:r>
            <a:endParaRPr lang="en-IT" sz="20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F54CFD0-1533-F3E9-EDAD-E5BE00C69625}"/>
              </a:ext>
            </a:extLst>
          </p:cNvPr>
          <p:cNvGrpSpPr/>
          <p:nvPr/>
        </p:nvGrpSpPr>
        <p:grpSpPr>
          <a:xfrm>
            <a:off x="4832430" y="1419809"/>
            <a:ext cx="2766459" cy="5040533"/>
            <a:chOff x="5300195" y="452455"/>
            <a:chExt cx="3510579" cy="623851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7F0E5A7-3F5E-E02C-F554-5437E9B630C0}"/>
                </a:ext>
              </a:extLst>
            </p:cNvPr>
            <p:cNvGrpSpPr/>
            <p:nvPr/>
          </p:nvGrpSpPr>
          <p:grpSpPr>
            <a:xfrm>
              <a:off x="5300195" y="452455"/>
              <a:ext cx="3510579" cy="6238511"/>
              <a:chOff x="7394018" y="1807556"/>
              <a:chExt cx="3583714" cy="5440168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8787524-C5FB-E38B-EBF4-1CA6BEA5E4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9223" l="0" r="100000">
                            <a14:foregroundMark x1="35602" y1="18653" x2="35602" y2="18653"/>
                            <a14:foregroundMark x1="51832" y1="17358" x2="51832" y2="17358"/>
                            <a14:foregroundMark x1="12042" y1="37565" x2="12042" y2="37565"/>
                            <a14:foregroundMark x1="24084" y1="35233" x2="24084" y2="35233"/>
                            <a14:foregroundMark x1="28272" y1="64767" x2="28272" y2="64767"/>
                            <a14:foregroundMark x1="21990" y1="64767" x2="21990" y2="64767"/>
                            <a14:foregroundMark x1="57592" y1="34974" x2="57592" y2="34974"/>
                            <a14:foregroundMark x1="30366" y1="57254" x2="30366" y2="57254"/>
                            <a14:foregroundMark x1="30366" y1="57254" x2="30366" y2="57254"/>
                            <a14:foregroundMark x1="47644" y1="65026" x2="47644" y2="65026"/>
                            <a14:foregroundMark x1="49738" y1="35492" x2="49738" y2="35492"/>
                          </a14:backgroundRemoval>
                        </a14:imgEffect>
                        <a14:imgEffect>
                          <a14:sharpenSoften amount="-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94018" y="5687982"/>
                <a:ext cx="864321" cy="1431721"/>
              </a:xfrm>
              <a:prstGeom prst="rect">
                <a:avLst/>
              </a:prstGeom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2DA606C-FCA0-8F46-B996-F2EDAE313FAC}"/>
                  </a:ext>
                </a:extLst>
              </p:cNvPr>
              <p:cNvSpPr/>
              <p:nvPr/>
            </p:nvSpPr>
            <p:spPr bwMode="auto">
              <a:xfrm>
                <a:off x="8961393" y="1807556"/>
                <a:ext cx="1084101" cy="1624762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233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T" sz="1400">
                  <a:solidFill>
                    <a:srgbClr val="0F5494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F1FBA6D-19A9-6BC8-F817-873D2539165F}"/>
                  </a:ext>
                </a:extLst>
              </p:cNvPr>
              <p:cNvGrpSpPr/>
              <p:nvPr/>
            </p:nvGrpSpPr>
            <p:grpSpPr>
              <a:xfrm>
                <a:off x="8023709" y="5239877"/>
                <a:ext cx="2954023" cy="2007847"/>
                <a:chOff x="2978637" y="4557003"/>
                <a:chExt cx="3727856" cy="2771825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5430C59-3146-510B-30FA-E1BA9F539BED}"/>
                    </a:ext>
                  </a:extLst>
                </p:cNvPr>
                <p:cNvSpPr/>
                <p:nvPr/>
              </p:nvSpPr>
              <p:spPr>
                <a:xfrm>
                  <a:off x="3508365" y="6286501"/>
                  <a:ext cx="1671629" cy="406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1AFD70D-E27E-B928-842F-12B097C08D1D}"/>
                    </a:ext>
                  </a:extLst>
                </p:cNvPr>
                <p:cNvGrpSpPr/>
                <p:nvPr/>
              </p:nvGrpSpPr>
              <p:grpSpPr>
                <a:xfrm>
                  <a:off x="2978637" y="4557003"/>
                  <a:ext cx="3727856" cy="2771825"/>
                  <a:chOff x="4723693" y="621521"/>
                  <a:chExt cx="3727856" cy="2771825"/>
                </a:xfrm>
              </p:grpSpPr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FAAC5C03-9659-A809-97C2-D8FC31DC32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r="41004" b="43889"/>
                  <a:stretch/>
                </p:blipFill>
                <p:spPr>
                  <a:xfrm>
                    <a:off x="6881563" y="1617806"/>
                    <a:ext cx="1569986" cy="1519334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Group 42">
                    <a:extLst>
                      <a:ext uri="{FF2B5EF4-FFF2-40B4-BE49-F238E27FC236}">
                        <a16:creationId xmlns:a16="http://schemas.microsoft.com/office/drawing/2014/main" id="{DE11C1D7-5FA4-8760-55A5-D0D70D2084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36396" y="1148033"/>
                    <a:ext cx="2543843" cy="2245313"/>
                    <a:chOff x="4264" y="2986"/>
                    <a:chExt cx="1852" cy="2063"/>
                  </a:xfrm>
                </p:grpSpPr>
                <p:pic>
                  <p:nvPicPr>
                    <p:cNvPr id="46" name="Picture 43" descr="BubbleIn">
                      <a:extLst>
                        <a:ext uri="{FF2B5EF4-FFF2-40B4-BE49-F238E27FC236}">
                          <a16:creationId xmlns:a16="http://schemas.microsoft.com/office/drawing/2014/main" id="{F85ABFBA-852E-AA77-2F4C-C4875F963EA0}"/>
                        </a:ext>
                      </a:extLst>
                    </p:cNvPr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73" y="2986"/>
                      <a:ext cx="1143" cy="181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7" name="Picture 44" descr="tier3">
                      <a:extLst>
                        <a:ext uri="{FF2B5EF4-FFF2-40B4-BE49-F238E27FC236}">
                          <a16:creationId xmlns:a16="http://schemas.microsoft.com/office/drawing/2014/main" id="{234A6A32-8B44-84B7-4565-399CCEC9A68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21640"/>
                    <a:stretch>
                      <a:fillRect/>
                    </a:stretch>
                  </p:blipFill>
                  <p:spPr bwMode="auto">
                    <a:xfrm>
                      <a:off x="4264" y="3894"/>
                      <a:ext cx="754" cy="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8" name="Picture 47" descr="tier3">
                      <a:extLst>
                        <a:ext uri="{FF2B5EF4-FFF2-40B4-BE49-F238E27FC236}">
                          <a16:creationId xmlns:a16="http://schemas.microsoft.com/office/drawing/2014/main" id="{80003031-070F-3874-5C09-31C443A58D4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21640"/>
                    <a:stretch>
                      <a:fillRect/>
                    </a:stretch>
                  </p:blipFill>
                  <p:spPr bwMode="auto">
                    <a:xfrm>
                      <a:off x="4790" y="3894"/>
                      <a:ext cx="754" cy="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9" name="Text Box 46">
                      <a:extLst>
                        <a:ext uri="{FF2B5EF4-FFF2-40B4-BE49-F238E27FC236}">
                          <a16:creationId xmlns:a16="http://schemas.microsoft.com/office/drawing/2014/main" id="{2A1B1EE9-7B90-6F95-B0F3-C65B2E7B086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72" y="4229"/>
                      <a:ext cx="252" cy="2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it-IT" sz="500" i="1"/>
                    </a:p>
                  </p:txBody>
                </p:sp>
                <p:pic>
                  <p:nvPicPr>
                    <p:cNvPr id="50" name="Picture 49" descr="BubbleIn">
                      <a:extLst>
                        <a:ext uri="{FF2B5EF4-FFF2-40B4-BE49-F238E27FC236}">
                          <a16:creationId xmlns:a16="http://schemas.microsoft.com/office/drawing/2014/main" id="{16027344-2246-0907-04E3-88E3128206C2}"/>
                        </a:ext>
                      </a:extLst>
                    </p:cNvPr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73" y="3507"/>
                      <a:ext cx="1120" cy="15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45" name="Oval Callout 44">
                    <a:extLst>
                      <a:ext uri="{FF2B5EF4-FFF2-40B4-BE49-F238E27FC236}">
                        <a16:creationId xmlns:a16="http://schemas.microsoft.com/office/drawing/2014/main" id="{E50296B7-5E49-7F6F-B167-244784266AC2}"/>
                      </a:ext>
                    </a:extLst>
                  </p:cNvPr>
                  <p:cNvSpPr/>
                  <p:nvPr/>
                </p:nvSpPr>
                <p:spPr>
                  <a:xfrm>
                    <a:off x="4723693" y="621521"/>
                    <a:ext cx="3727856" cy="797236"/>
                  </a:xfrm>
                  <a:prstGeom prst="wedgeEllipseCallout">
                    <a:avLst>
                      <a:gd name="adj1" fmla="val 24037"/>
                      <a:gd name="adj2" fmla="val 77740"/>
                    </a:avLst>
                  </a:prstGeom>
                  <a:solidFill>
                    <a:schemeClr val="bg1"/>
                  </a:solidFill>
                  <a:ln w="127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  <a:latin typeface="Corbel"/>
                        <a:cs typeface="Corbel"/>
                      </a:rPr>
                      <a:t>Now we understand better each other!</a:t>
                    </a:r>
                  </a:p>
                </p:txBody>
              </p:sp>
            </p:grpSp>
          </p:grp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6937B70-0924-39F7-C4DB-982589CFB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370801" flipH="1">
              <a:off x="6105077" y="4909403"/>
              <a:ext cx="620791" cy="316981"/>
            </a:xfrm>
            <a:prstGeom prst="rect">
              <a:avLst/>
            </a:prstGeom>
          </p:spPr>
        </p:pic>
      </p:grpSp>
      <p:sp>
        <p:nvSpPr>
          <p:cNvPr id="63" name="Up-down Arrow 62">
            <a:extLst>
              <a:ext uri="{FF2B5EF4-FFF2-40B4-BE49-F238E27FC236}">
                <a16:creationId xmlns:a16="http://schemas.microsoft.com/office/drawing/2014/main" id="{38FD14C2-60FA-8B29-BB18-3291B7FE96C0}"/>
              </a:ext>
            </a:extLst>
          </p:cNvPr>
          <p:cNvSpPr/>
          <p:nvPr/>
        </p:nvSpPr>
        <p:spPr>
          <a:xfrm>
            <a:off x="4085078" y="1873586"/>
            <a:ext cx="288635" cy="1199778"/>
          </a:xfrm>
          <a:prstGeom prst="up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202EA3-F5FA-3D02-626F-F5A59D6F5256}"/>
              </a:ext>
            </a:extLst>
          </p:cNvPr>
          <p:cNvSpPr txBox="1"/>
          <p:nvPr/>
        </p:nvSpPr>
        <p:spPr>
          <a:xfrm>
            <a:off x="3322216" y="2248285"/>
            <a:ext cx="83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T" sz="1600" b="1" dirty="0"/>
              <a:t>6.7 GtCO</a:t>
            </a:r>
            <a:r>
              <a:rPr lang="en-IT" sz="1600" b="1" baseline="-25000" dirty="0"/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DD8BAA-4CDD-CD68-9029-FF3A3484DE64}"/>
              </a:ext>
            </a:extLst>
          </p:cNvPr>
          <p:cNvGrpSpPr/>
          <p:nvPr/>
        </p:nvGrpSpPr>
        <p:grpSpPr>
          <a:xfrm>
            <a:off x="3269539" y="-2054476"/>
            <a:ext cx="6581442" cy="4943493"/>
            <a:chOff x="4721621" y="1281150"/>
            <a:chExt cx="8528389" cy="52752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1F7911-81EE-03CF-C0A3-A070BA82B92B}"/>
                </a:ext>
              </a:extLst>
            </p:cNvPr>
            <p:cNvGrpSpPr/>
            <p:nvPr/>
          </p:nvGrpSpPr>
          <p:grpSpPr>
            <a:xfrm>
              <a:off x="6714813" y="1281150"/>
              <a:ext cx="3888135" cy="5275201"/>
              <a:chOff x="7575331" y="1807556"/>
              <a:chExt cx="3821921" cy="506331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C423B16-5002-6ACC-5815-5C20F40531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9223" l="0" r="100000">
                            <a14:foregroundMark x1="35602" y1="18653" x2="35602" y2="18653"/>
                            <a14:foregroundMark x1="51832" y1="17358" x2="51832" y2="17358"/>
                            <a14:foregroundMark x1="12042" y1="37565" x2="12042" y2="37565"/>
                            <a14:foregroundMark x1="24084" y1="35233" x2="24084" y2="35233"/>
                            <a14:foregroundMark x1="28272" y1="64767" x2="28272" y2="64767"/>
                            <a14:foregroundMark x1="21990" y1="64767" x2="21990" y2="64767"/>
                            <a14:foregroundMark x1="57592" y1="34974" x2="57592" y2="34974"/>
                            <a14:foregroundMark x1="30366" y1="57254" x2="30366" y2="57254"/>
                            <a14:foregroundMark x1="30366" y1="57254" x2="30366" y2="57254"/>
                            <a14:foregroundMark x1="47644" y1="65026" x2="47644" y2="65026"/>
                            <a14:foregroundMark x1="49738" y1="35492" x2="49738" y2="35492"/>
                          </a14:backgroundRemoval>
                        </a14:imgEffect>
                        <a14:imgEffect>
                          <a14:sharpenSoften amount="-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75331" y="5404905"/>
                <a:ext cx="864321" cy="1431721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E406738-3692-B190-22A7-9DC74F910F57}"/>
                  </a:ext>
                </a:extLst>
              </p:cNvPr>
              <p:cNvSpPr/>
              <p:nvPr/>
            </p:nvSpPr>
            <p:spPr bwMode="auto">
              <a:xfrm>
                <a:off x="8961393" y="1807556"/>
                <a:ext cx="1084101" cy="1624762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233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T" sz="1400">
                  <a:solidFill>
                    <a:srgbClr val="0F5494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2F1D4F1-EFE8-E30E-6AF6-9C31876FA99A}"/>
                  </a:ext>
                </a:extLst>
              </p:cNvPr>
              <p:cNvGrpSpPr/>
              <p:nvPr/>
            </p:nvGrpSpPr>
            <p:grpSpPr>
              <a:xfrm>
                <a:off x="7580492" y="4799523"/>
                <a:ext cx="3816760" cy="2071350"/>
                <a:chOff x="2419315" y="3949094"/>
                <a:chExt cx="4816595" cy="2859491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7A3B8C0-ECFB-F81C-9FE0-C6F2F0CCD883}"/>
                    </a:ext>
                  </a:extLst>
                </p:cNvPr>
                <p:cNvSpPr/>
                <p:nvPr/>
              </p:nvSpPr>
              <p:spPr>
                <a:xfrm>
                  <a:off x="3508365" y="6286501"/>
                  <a:ext cx="1671629" cy="406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6C37919D-BFF5-C42D-4496-F5F06A8E7B1E}"/>
                    </a:ext>
                  </a:extLst>
                </p:cNvPr>
                <p:cNvGrpSpPr/>
                <p:nvPr/>
              </p:nvGrpSpPr>
              <p:grpSpPr>
                <a:xfrm>
                  <a:off x="2419315" y="3949094"/>
                  <a:ext cx="4816595" cy="2859491"/>
                  <a:chOff x="4164371" y="13612"/>
                  <a:chExt cx="4816595" cy="2859491"/>
                </a:xfrm>
              </p:grpSpPr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CCEF8A7C-90D1-41B1-575B-78AEB28D55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r="41004" b="43889"/>
                  <a:stretch/>
                </p:blipFill>
                <p:spPr>
                  <a:xfrm>
                    <a:off x="7110373" y="1018007"/>
                    <a:ext cx="1569986" cy="1519334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Group 42">
                    <a:extLst>
                      <a:ext uri="{FF2B5EF4-FFF2-40B4-BE49-F238E27FC236}">
                        <a16:creationId xmlns:a16="http://schemas.microsoft.com/office/drawing/2014/main" id="{F8A3FB6B-FA39-5BF7-E9F9-3437B05875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53420" y="896618"/>
                    <a:ext cx="2432585" cy="1976485"/>
                    <a:chOff x="4422" y="2755"/>
                    <a:chExt cx="1771" cy="1816"/>
                  </a:xfrm>
                </p:grpSpPr>
                <p:pic>
                  <p:nvPicPr>
                    <p:cNvPr id="52" name="Picture 43" descr="BubbleIn">
                      <a:extLst>
                        <a:ext uri="{FF2B5EF4-FFF2-40B4-BE49-F238E27FC236}">
                          <a16:creationId xmlns:a16="http://schemas.microsoft.com/office/drawing/2014/main" id="{80B51E2C-A321-1ED7-ADA7-303B5FEA7D1C}"/>
                        </a:ext>
                      </a:extLst>
                    </p:cNvPr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50" y="2755"/>
                      <a:ext cx="1143" cy="181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2" name="Picture 44" descr="tier3">
                      <a:extLst>
                        <a:ext uri="{FF2B5EF4-FFF2-40B4-BE49-F238E27FC236}">
                          <a16:creationId xmlns:a16="http://schemas.microsoft.com/office/drawing/2014/main" id="{F4C85C98-40D4-9F50-8A10-179803D833E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21640"/>
                    <a:stretch>
                      <a:fillRect/>
                    </a:stretch>
                  </p:blipFill>
                  <p:spPr bwMode="auto">
                    <a:xfrm>
                      <a:off x="4422" y="3469"/>
                      <a:ext cx="754" cy="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7" name="Picture 66" descr="tier3">
                      <a:extLst>
                        <a:ext uri="{FF2B5EF4-FFF2-40B4-BE49-F238E27FC236}">
                          <a16:creationId xmlns:a16="http://schemas.microsoft.com/office/drawing/2014/main" id="{C852DBB2-3811-A396-87B2-20538E5B6C0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21640"/>
                    <a:stretch>
                      <a:fillRect/>
                    </a:stretch>
                  </p:blipFill>
                  <p:spPr bwMode="auto">
                    <a:xfrm>
                      <a:off x="4885" y="3469"/>
                      <a:ext cx="754" cy="8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8" name="Text Box 46">
                      <a:extLst>
                        <a:ext uri="{FF2B5EF4-FFF2-40B4-BE49-F238E27FC236}">
                          <a16:creationId xmlns:a16="http://schemas.microsoft.com/office/drawing/2014/main" id="{9F6755A5-2BBE-B053-7D71-AEBAFA582F5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72" y="4229"/>
                      <a:ext cx="196" cy="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it-IT" sz="500" i="1"/>
                    </a:p>
                  </p:txBody>
                </p:sp>
                <p:pic>
                  <p:nvPicPr>
                    <p:cNvPr id="69" name="Picture 68" descr="BubbleIn">
                      <a:extLst>
                        <a:ext uri="{FF2B5EF4-FFF2-40B4-BE49-F238E27FC236}">
                          <a16:creationId xmlns:a16="http://schemas.microsoft.com/office/drawing/2014/main" id="{BBDCEF14-7370-D039-0020-1CBFF9A43BC5}"/>
                        </a:ext>
                      </a:extLst>
                    </p:cNvPr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51" y="2911"/>
                      <a:ext cx="1120" cy="15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37" name="Oval Callout 36">
                    <a:extLst>
                      <a:ext uri="{FF2B5EF4-FFF2-40B4-BE49-F238E27FC236}">
                        <a16:creationId xmlns:a16="http://schemas.microsoft.com/office/drawing/2014/main" id="{75287705-E8DE-6C04-DABC-4103449D51EA}"/>
                      </a:ext>
                    </a:extLst>
                  </p:cNvPr>
                  <p:cNvSpPr/>
                  <p:nvPr/>
                </p:nvSpPr>
                <p:spPr>
                  <a:xfrm>
                    <a:off x="6276537" y="13612"/>
                    <a:ext cx="2704429" cy="834263"/>
                  </a:xfrm>
                  <a:prstGeom prst="wedgeEllipseCallout">
                    <a:avLst>
                      <a:gd name="adj1" fmla="val 12063"/>
                      <a:gd name="adj2" fmla="val 70554"/>
                    </a:avLst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  <a:latin typeface="Corbel"/>
                        <a:cs typeface="Corbel"/>
                      </a:rPr>
                      <a:t>No, that’s anthropogenic</a:t>
                    </a:r>
                  </a:p>
                </p:txBody>
              </p:sp>
              <p:sp>
                <p:nvSpPr>
                  <p:cNvPr id="51" name="Oval Callout 50">
                    <a:extLst>
                      <a:ext uri="{FF2B5EF4-FFF2-40B4-BE49-F238E27FC236}">
                        <a16:creationId xmlns:a16="http://schemas.microsoft.com/office/drawing/2014/main" id="{793CE3E3-3A04-8470-AA8E-0EBE5A18106B}"/>
                      </a:ext>
                    </a:extLst>
                  </p:cNvPr>
                  <p:cNvSpPr/>
                  <p:nvPr/>
                </p:nvSpPr>
                <p:spPr>
                  <a:xfrm>
                    <a:off x="4164371" y="211921"/>
                    <a:ext cx="1951649" cy="592295"/>
                  </a:xfrm>
                  <a:prstGeom prst="wedgeEllipseCallout">
                    <a:avLst>
                      <a:gd name="adj1" fmla="val -15955"/>
                      <a:gd name="adj2" fmla="val 105684"/>
                    </a:avLst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  <a:latin typeface="Corbel"/>
                        <a:cs typeface="Corbel"/>
                      </a:rPr>
                      <a:t>That’s natural</a:t>
                    </a:r>
                  </a:p>
                </p:txBody>
              </p:sp>
            </p:grp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EE07D-E87D-1C82-6AA6-18C5F8FF6C26}"/>
                </a:ext>
              </a:extLst>
            </p:cNvPr>
            <p:cNvSpPr txBox="1"/>
            <p:nvPr/>
          </p:nvSpPr>
          <p:spPr>
            <a:xfrm>
              <a:off x="4721621" y="1945093"/>
              <a:ext cx="8528389" cy="39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" indent="-6350">
                <a:spcAft>
                  <a:spcPts val="400"/>
                </a:spcAft>
              </a:pPr>
              <a:endParaRPr lang="en-GB" b="1" dirty="0"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0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B48A498-9104-0040-B409-BADCB8564875}"/>
              </a:ext>
            </a:extLst>
          </p:cNvPr>
          <p:cNvGrpSpPr/>
          <p:nvPr/>
        </p:nvGrpSpPr>
        <p:grpSpPr>
          <a:xfrm>
            <a:off x="580324" y="1854385"/>
            <a:ext cx="11359590" cy="3482611"/>
            <a:chOff x="293018" y="-382028"/>
            <a:chExt cx="8519693" cy="29108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E48C21-6D3D-E940-9B7E-149D9D6185AB}"/>
                </a:ext>
              </a:extLst>
            </p:cNvPr>
            <p:cNvSpPr txBox="1"/>
            <p:nvPr/>
          </p:nvSpPr>
          <p:spPr>
            <a:xfrm>
              <a:off x="1604932" y="1703574"/>
              <a:ext cx="7185437" cy="82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4">
                <a:lnSpc>
                  <a:spcPct val="110000"/>
                </a:lnSpc>
                <a:spcAft>
                  <a:spcPts val="600"/>
                </a:spcAft>
              </a:pPr>
              <a:r>
                <a:rPr lang="en-US" altLang="en-IT" sz="1800" b="1" dirty="0">
                  <a:latin typeface="Montserrat" pitchFamily="2" charset="77"/>
                  <a:ea typeface="Times New Roman" panose="02020603050405020304" pitchFamily="18" charset="0"/>
                </a:rPr>
                <a:t>UNFCCC’s synthesis report for the Global </a:t>
              </a:r>
              <a:r>
                <a:rPr lang="en-US" altLang="en-IT" sz="1800" b="1" noProof="1">
                  <a:latin typeface="Montserrat" pitchFamily="2" charset="77"/>
                  <a:ea typeface="Times New Roman" panose="02020603050405020304" pitchFamily="18" charset="0"/>
                </a:rPr>
                <a:t>Stocktake (2023)</a:t>
              </a:r>
              <a:r>
                <a:rPr lang="en-US" altLang="en-IT" sz="1800" b="1" dirty="0">
                  <a:latin typeface="Montserrat" pitchFamily="2" charset="77"/>
                  <a:ea typeface="Times New Roman" panose="02020603050405020304" pitchFamily="18" charset="0"/>
                </a:rPr>
                <a:t>: </a:t>
              </a:r>
              <a:r>
                <a:rPr lang="en-US" altLang="en-IT" sz="1800" dirty="0">
                  <a:latin typeface="Montserrat" pitchFamily="2" charset="77"/>
                  <a:ea typeface="Times New Roman" panose="02020603050405020304" pitchFamily="18" charset="0"/>
                </a:rPr>
                <a:t>“</a:t>
              </a:r>
              <a:r>
                <a:rPr lang="en-US" altLang="en-IT" sz="1800" i="1" u="sng" dirty="0">
                  <a:latin typeface="Montserrat" pitchFamily="2" charset="77"/>
                  <a:ea typeface="Times New Roman" panose="02020603050405020304" pitchFamily="18" charset="0"/>
                </a:rPr>
                <a:t>Adjustments should be made </a:t>
              </a:r>
              <a:r>
                <a:rPr lang="en-US" altLang="en-IT" sz="1800" i="1" dirty="0">
                  <a:latin typeface="Montserrat" pitchFamily="2" charset="77"/>
                  <a:ea typeface="Times New Roman" panose="02020603050405020304" pitchFamily="18" charset="0"/>
                </a:rPr>
                <a:t>where any comparison between LULUCF data reported by countries and the global emission estimates of the IPCC is attempted</a:t>
              </a:r>
              <a:r>
                <a:rPr lang="en-US" altLang="en-IT" sz="1800" dirty="0">
                  <a:latin typeface="Montserrat" pitchFamily="2" charset="77"/>
                  <a:ea typeface="Times New Roman" panose="02020603050405020304" pitchFamily="18" charset="0"/>
                </a:rPr>
                <a:t>.”</a:t>
              </a:r>
              <a:endParaRPr lang="en-IT" sz="2800" dirty="0">
                <a:latin typeface="Montserrat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4349CF-4F9F-9443-9628-6589B2CEC92E}"/>
                </a:ext>
              </a:extLst>
            </p:cNvPr>
            <p:cNvSpPr txBox="1"/>
            <p:nvPr/>
          </p:nvSpPr>
          <p:spPr>
            <a:xfrm>
              <a:off x="293018" y="-382028"/>
              <a:ext cx="8519693" cy="1697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52588">
                <a:spcAft>
                  <a:spcPts val="900"/>
                </a:spcAft>
              </a:pPr>
              <a:r>
                <a:rPr lang="en-US" sz="1800" b="1" dirty="0">
                  <a:latin typeface="Montserrat" pitchFamily="2" charset="77"/>
                  <a:cs typeface="Corbel"/>
                </a:rPr>
                <a:t>IPCC AR6 SPM Synthesis report (2023)</a:t>
              </a:r>
              <a:r>
                <a:rPr lang="en-US" sz="1800" dirty="0">
                  <a:latin typeface="Montserrat" pitchFamily="2" charset="77"/>
                  <a:cs typeface="Corbel"/>
                </a:rPr>
                <a:t>: “</a:t>
              </a:r>
              <a:r>
                <a:rPr lang="en-US" sz="1800" i="1" dirty="0">
                  <a:latin typeface="Montserrat" pitchFamily="2" charset="77"/>
                  <a:cs typeface="Corbel"/>
                </a:rPr>
                <a:t>Global databases make different choices about which emissions and removals occurring on land are considered anthropogenic. Most countries report their anthropogenic land CO2 fluxes including fluxes due to human-caused environmental change (e.g., CO2 </a:t>
              </a:r>
              <a:r>
                <a:rPr lang="en-US" sz="1800" i="1" dirty="0" err="1">
                  <a:latin typeface="Montserrat" pitchFamily="2" charset="77"/>
                  <a:cs typeface="Corbel"/>
                </a:rPr>
                <a:t>fertilisation</a:t>
              </a:r>
              <a:r>
                <a:rPr lang="en-US" sz="1800" i="1" dirty="0">
                  <a:latin typeface="Montserrat" pitchFamily="2" charset="77"/>
                  <a:cs typeface="Corbel"/>
                </a:rPr>
                <a:t>) on ‘managed’ land in their national GHG inventories. Using emissions estimates based on these inventories, </a:t>
              </a:r>
              <a:r>
                <a:rPr lang="en-US" sz="1800" i="1" u="sng" dirty="0">
                  <a:latin typeface="Montserrat" pitchFamily="2" charset="77"/>
                  <a:cs typeface="Corbel"/>
                </a:rPr>
                <a:t>the remaining carbon budgets must be correspondingly reduced</a:t>
              </a:r>
              <a:r>
                <a:rPr lang="en-US" sz="1800" i="1" dirty="0">
                  <a:latin typeface="Montserrat" pitchFamily="2" charset="77"/>
                  <a:cs typeface="Corbel"/>
                </a:rPr>
                <a:t>.”</a:t>
              </a:r>
              <a:endParaRPr lang="en-US" sz="1800" dirty="0">
                <a:latin typeface="Montserrat" pitchFamily="2" charset="77"/>
                <a:cs typeface="Corbe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69E779-C020-374B-B1B0-19C2E1B19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43" y="1854385"/>
            <a:ext cx="1222868" cy="778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50FE3-3E8A-C046-8293-EB1BA10C1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24" y="4258737"/>
            <a:ext cx="1163287" cy="1084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1D602-EBF5-335E-5FBF-D970D7E2342E}"/>
              </a:ext>
            </a:extLst>
          </p:cNvPr>
          <p:cNvSpPr txBox="1"/>
          <p:nvPr/>
        </p:nvSpPr>
        <p:spPr>
          <a:xfrm>
            <a:off x="416204" y="406966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T" sz="2800" dirty="0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Issue well ackowledged</a:t>
            </a:r>
          </a:p>
        </p:txBody>
      </p:sp>
    </p:spTree>
    <p:extLst>
      <p:ext uri="{BB962C8B-B14F-4D97-AF65-F5344CB8AC3E}">
        <p14:creationId xmlns:p14="http://schemas.microsoft.com/office/powerpoint/2010/main" val="206754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9445712-9993-2D47-41E1-F5EE5FC56BB0}"/>
              </a:ext>
            </a:extLst>
          </p:cNvPr>
          <p:cNvSpPr txBox="1"/>
          <p:nvPr/>
        </p:nvSpPr>
        <p:spPr>
          <a:xfrm>
            <a:off x="435461" y="425576"/>
            <a:ext cx="7828220" cy="305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i="0" dirty="0">
                <a:solidFill>
                  <a:schemeClr val="bg1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IPCC work in the 7</a:t>
            </a:r>
            <a:r>
              <a:rPr lang="en-GB" sz="2800" i="0" baseline="30000" dirty="0">
                <a:solidFill>
                  <a:schemeClr val="bg1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th</a:t>
            </a:r>
            <a:r>
              <a:rPr lang="en-GB" sz="2800" i="0" dirty="0">
                <a:solidFill>
                  <a:schemeClr val="bg1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 Assessment Cycle</a:t>
            </a:r>
          </a:p>
          <a:p>
            <a:pPr lvl="0" algn="just"/>
            <a:endParaRPr lang="en-IE" sz="2000" dirty="0">
              <a:solidFill>
                <a:srgbClr val="000000"/>
              </a:solidFill>
              <a:effectLst/>
              <a:latin typeface="Montserrat" pitchFamily="2" charset="77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400"/>
              </a:spcAft>
            </a:pPr>
            <a:endParaRPr lang="en-IE" sz="1800" dirty="0">
              <a:solidFill>
                <a:srgbClr val="000000"/>
              </a:solidFill>
              <a:effectLst/>
              <a:latin typeface="Montserrat" pitchFamily="2" charset="77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400"/>
              </a:spcAft>
            </a:pPr>
            <a:endParaRPr lang="en-IE" sz="1800" b="1" dirty="0">
              <a:solidFill>
                <a:srgbClr val="000000"/>
              </a:solidFill>
              <a:effectLst/>
              <a:latin typeface="Montserrat" pitchFamily="2" charset="77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400"/>
              </a:spcAft>
            </a:pPr>
            <a:r>
              <a:rPr lang="en-IE" sz="1800" b="1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Working Groups I, II and III</a:t>
            </a:r>
          </a:p>
          <a:p>
            <a:pPr marL="179388" lvl="0" indent="-179388" algn="just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IE" sz="1800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Special Report on Climate Change and Cities by early 2027</a:t>
            </a:r>
            <a:endParaRPr lang="en-IT" sz="1800" dirty="0">
              <a:solidFill>
                <a:srgbClr val="000000"/>
              </a:solidFill>
              <a:effectLst/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 lvl="0" indent="-179388" algn="just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IE" sz="1800" dirty="0">
                <a:solidFill>
                  <a:srgbClr val="000000"/>
                </a:solidFill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Synthesis Report (SYR) by late 2029</a:t>
            </a:r>
          </a:p>
          <a:p>
            <a:pPr marL="179388" indent="-179388" algn="just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IE" sz="1800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Working Groups reports (</a:t>
            </a:r>
            <a:r>
              <a:rPr lang="en-IE" sz="1800" u="sng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not clear yet </a:t>
            </a:r>
            <a:r>
              <a:rPr lang="en-IE" sz="1800" u="sng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if on time for 2</a:t>
            </a:r>
            <a:r>
              <a:rPr lang="en-IE" sz="1800" u="sng" baseline="300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IE" sz="1800" u="sng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 GST</a:t>
            </a:r>
            <a:r>
              <a:rPr lang="en-IE" sz="18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!)</a:t>
            </a:r>
          </a:p>
          <a:p>
            <a:pPr>
              <a:spcAft>
                <a:spcPts val="300"/>
              </a:spcAft>
            </a:pPr>
            <a:endParaRPr lang="en-GB" b="1" i="0" dirty="0">
              <a:solidFill>
                <a:srgbClr val="505154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73D5C1-1CF9-346E-583B-921A136D8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569" y="1273210"/>
            <a:ext cx="3324902" cy="2844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60639-7B16-8C44-D236-E69FD32001BB}"/>
              </a:ext>
            </a:extLst>
          </p:cNvPr>
          <p:cNvSpPr txBox="1"/>
          <p:nvPr/>
        </p:nvSpPr>
        <p:spPr>
          <a:xfrm>
            <a:off x="435461" y="4117420"/>
            <a:ext cx="109489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400"/>
              </a:spcAft>
            </a:pPr>
            <a:r>
              <a:rPr lang="en-IE" sz="1800" b="1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Task Force on GHG inventories:</a:t>
            </a:r>
            <a:endParaRPr lang="en-IE" b="1" dirty="0">
              <a:solidFill>
                <a:srgbClr val="000000"/>
              </a:solidFill>
              <a:latin typeface="Montserrat" pitchFamily="2" charset="77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IE" sz="1800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Methodology Report on Short-lived Climate Forcers by 2027</a:t>
            </a:r>
            <a:endParaRPr lang="en-IT" sz="1800" dirty="0">
              <a:solidFill>
                <a:srgbClr val="000000"/>
              </a:solidFill>
              <a:effectLst/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IE" sz="1800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Methodology Report on Carbon Dioxide Removal Technologies, Carbon Capture Utilization and Storage by 2027 (and Expert Meeting </a:t>
            </a:r>
            <a:r>
              <a:rPr lang="en-IE" dirty="0">
                <a:solidFill>
                  <a:srgbClr val="000000"/>
                </a:solidFill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IE" sz="1800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 Scoping Meeting in 2024)</a:t>
            </a:r>
            <a:endParaRPr lang="en-IT" dirty="0">
              <a:solidFill>
                <a:srgbClr val="000000"/>
              </a:solidFill>
              <a:latin typeface="Montserrat" pitchFamily="2" charset="77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IE" sz="1800" b="1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Expert Meeting on Reconciling land use emissions</a:t>
            </a:r>
            <a:r>
              <a:rPr lang="en-IE" sz="1800" dirty="0">
                <a:solidFill>
                  <a:srgbClr val="000000"/>
                </a:solidFill>
                <a:effectLst/>
                <a:latin typeface="Montserrat" pitchFamily="2" charset="77"/>
                <a:ea typeface="Arial" panose="020B0604020202020204" pitchFamily="34" charset="0"/>
                <a:cs typeface="Arial" panose="020B0604020202020204" pitchFamily="34" charset="0"/>
              </a:rPr>
              <a:t> in 2024</a:t>
            </a:r>
          </a:p>
        </p:txBody>
      </p:sp>
    </p:spTree>
    <p:extLst>
      <p:ext uri="{BB962C8B-B14F-4D97-AF65-F5344CB8AC3E}">
        <p14:creationId xmlns:p14="http://schemas.microsoft.com/office/powerpoint/2010/main" val="16557364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.3b_2024_Grassi_CEOS_SIT-39" id="{4A138227-8809-C84E-9EBE-D0A0CCAD3C9F}" vid="{1BB373FB-2E43-1F46-8E75-999DD4BCECD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192CD060C6343BBC22C88F5C3B4C8" ma:contentTypeVersion="16" ma:contentTypeDescription="Create a new document." ma:contentTypeScope="" ma:versionID="12ef7eb9c7cc6601c359e01d37cc3988">
  <xsd:schema xmlns:xsd="http://www.w3.org/2001/XMLSchema" xmlns:xs="http://www.w3.org/2001/XMLSchema" xmlns:p="http://schemas.microsoft.com/office/2006/metadata/properties" xmlns:ns3="08ec1850-1dbb-4da6-b21d-1d961dedab98" xmlns:ns4="31404f3d-d459-4cba-91d6-8ec80e3a4cbe" targetNamespace="http://schemas.microsoft.com/office/2006/metadata/properties" ma:root="true" ma:fieldsID="8ee717e6edcf8706d1a15cb81cbf868d" ns3:_="" ns4:_="">
    <xsd:import namespace="08ec1850-1dbb-4da6-b21d-1d961dedab98"/>
    <xsd:import namespace="31404f3d-d459-4cba-91d6-8ec80e3a4c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c1850-1dbb-4da6-b21d-1d961deda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404f3d-d459-4cba-91d6-8ec80e3a4cb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ec1850-1dbb-4da6-b21d-1d961dedab98" xsi:nil="true"/>
  </documentManagement>
</p:properties>
</file>

<file path=customXml/itemProps1.xml><?xml version="1.0" encoding="utf-8"?>
<ds:datastoreItem xmlns:ds="http://schemas.openxmlformats.org/officeDocument/2006/customXml" ds:itemID="{C35FCFBC-3E2F-4175-81A1-4D08232B4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ec1850-1dbb-4da6-b21d-1d961dedab98"/>
    <ds:schemaRef ds:uri="31404f3d-d459-4cba-91d6-8ec80e3a4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75C71-8836-47F1-94BE-E4F5DF7CE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7E86F4-6F59-47C0-BC34-35C2F76C6602}">
  <ds:schemaRefs>
    <ds:schemaRef ds:uri="http://schemas.openxmlformats.org/package/2006/metadata/core-properties"/>
    <ds:schemaRef ds:uri="08ec1850-1dbb-4da6-b21d-1d961dedab98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31404f3d-d459-4cba-91d6-8ec80e3a4c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789</Words>
  <Application>Microsoft Macintosh PowerPoint</Application>
  <PresentationFormat>Widescreen</PresentationFormat>
  <Paragraphs>118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Verdana</vt:lpstr>
      <vt:lpstr>Courier New</vt:lpstr>
      <vt:lpstr>Corbel</vt:lpstr>
      <vt:lpstr>Montserrat</vt:lpstr>
      <vt:lpstr>Cambria</vt:lpstr>
      <vt:lpstr>Arial</vt:lpstr>
      <vt:lpstr>Helvetica</vt:lpstr>
      <vt:lpstr>Calibri</vt:lpstr>
      <vt:lpstr>Cambria Math</vt:lpstr>
      <vt:lpstr>ceos</vt:lpstr>
      <vt:lpstr>Image</vt:lpstr>
      <vt:lpstr>SIT-39 2024 Space-based Earth Observation Community’s Role in the Policy Process</vt:lpstr>
      <vt:lpstr>PowerPoint Presentation</vt:lpstr>
      <vt:lpstr>Land use &amp; forests matter: do we know enough?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Satellite-based global maps in support of the GST Uptake in national GHG inventories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SIT-39 2024 Presentation Template and Guidance</dc:title>
  <dc:creator>MELO Joana (JRC-ISPRA)</dc:creator>
  <cp:lastModifiedBy>GRASSI Giacomo (JRC-ISPRA)</cp:lastModifiedBy>
  <cp:revision>6</cp:revision>
  <dcterms:modified xsi:type="dcterms:W3CDTF">2024-04-04T16:54:59Z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0x010100BFF192CD060C6343BBC22C88F5C3B4C8</vt:lpwstr>
  </property>
</Properties>
</file>