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Lst>
  <p:sldSz cy="6858000" cx="12192000"/>
  <p:notesSz cx="6858000" cy="9144000"/>
  <p:embeddedFontLst>
    <p:embeddedFont>
      <p:font typeface="Lustria"/>
      <p:regular r:id="rId1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4056">
          <p15:clr>
            <a:srgbClr val="A4A3A4"/>
          </p15:clr>
        </p15:guide>
        <p15:guide id="2" pos="3840">
          <p15:clr>
            <a:srgbClr val="A4A3A4"/>
          </p15:clr>
        </p15:guide>
      </p15:sldGuideLst>
    </p:ext>
    <p:ext uri="GoogleSlidesCustomDataVersion2">
      <go:slidesCustomData xmlns:go="http://customooxmlschemas.google.com/" r:id="rId13" roundtripDataSignature="AMtx7mh9nJCuiQrKIrVhFCBNolU/+v/BlQ=="/>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4056" orient="horz"/>
        <p:guide pos="384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customschemas.google.com/relationships/presentationmetadata" Target="metadata"/><Relationship Id="rId12" Type="http://schemas.openxmlformats.org/officeDocument/2006/relationships/font" Target="fonts/Lustria-regular.fntdata"/><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2" name="Shape 102"/>
        <p:cNvGrpSpPr/>
        <p:nvPr/>
      </p:nvGrpSpPr>
      <p:grpSpPr>
        <a:xfrm>
          <a:off x="0" y="0"/>
          <a:ext cx="0" cy="0"/>
          <a:chOff x="0" y="0"/>
          <a:chExt cx="0" cy="0"/>
        </a:xfrm>
      </p:grpSpPr>
      <p:sp>
        <p:nvSpPr>
          <p:cNvPr id="103" name="Google Shape;103;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4" name="Google Shape;104;p1: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05" name="Google Shape;105;p1: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2" name="Google Shape;112;p2: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Outcome of the global stocktake shall inform Parties in updating and enhancing, in a nationally determined manner, their actions and support in accordance with the relevant provisions of the Agreement, as well as in enhancing international cooperation for climate action</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SO plays role in informing and accounting for national action</a:t>
            </a:r>
            <a:endParaRPr/>
          </a:p>
        </p:txBody>
      </p:sp>
      <p:sp>
        <p:nvSpPr>
          <p:cNvPr id="113" name="Google Shape;113;p2: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5" name="Shape 145"/>
        <p:cNvGrpSpPr/>
        <p:nvPr/>
      </p:nvGrpSpPr>
      <p:grpSpPr>
        <a:xfrm>
          <a:off x="0" y="0"/>
          <a:ext cx="0" cy="0"/>
          <a:chOff x="0" y="0"/>
          <a:chExt cx="0" cy="0"/>
        </a:xfrm>
      </p:grpSpPr>
      <p:sp>
        <p:nvSpPr>
          <p:cNvPr id="146" name="Google Shape;146;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7" name="Google Shape;147;p3: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en-US"/>
              <a:t>Out of the technical process: clear understanding of progress made as well as remaining implementation and ambition gap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Welcomes that the Paris Agreement has driven near-universal climate action by setting goals and sending signals to the world regarding the urgency of responding to the climate crisis;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Underlines that, despite overall progress on mitigation, adaptation and means of implementation and support, Parties are not yet collectively on track towards achieving the purpose of the Paris Agreement and its long-term goals; </a:t>
            </a:r>
            <a:endParaRPr/>
          </a:p>
          <a:p>
            <a:pPr indent="0" lvl="0" marL="0" rtl="0" algn="l">
              <a:spcBef>
                <a:spcPts val="0"/>
              </a:spcBef>
              <a:spcAft>
                <a:spcPts val="0"/>
              </a:spcAft>
              <a:buNone/>
            </a:pPr>
            <a:r>
              <a:t/>
            </a:r>
            <a:endParaRPr/>
          </a:p>
          <a:p>
            <a:pPr indent="0" lvl="0" marL="0" rtl="0" algn="l">
              <a:spcBef>
                <a:spcPts val="0"/>
              </a:spcBef>
              <a:spcAft>
                <a:spcPts val="0"/>
              </a:spcAft>
              <a:buNone/>
            </a:pPr>
            <a:r>
              <a:rPr lang="en-US"/>
              <a:t>Commits to accelerate action in this critical decade on the basis of the best available science, reflecting equity and the principle of common but differentiated responsibilities and respective capabilities in the light of different national circumstances and in the context of sustainable development and efforts to eradicate poverty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
        <p:nvSpPr>
          <p:cNvPr id="148" name="Google Shape;148;p3: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6" name="Google Shape;186;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87" name="Google Shape;187;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5" name="Google Shape;195;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196" name="Google Shape;196;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03" name="Google Shape;203;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 name="Shape 15"/>
        <p:cNvGrpSpPr/>
        <p:nvPr/>
      </p:nvGrpSpPr>
      <p:grpSpPr>
        <a:xfrm>
          <a:off x="0" y="0"/>
          <a:ext cx="0" cy="0"/>
          <a:chOff x="0" y="0"/>
          <a:chExt cx="0" cy="0"/>
        </a:xfrm>
      </p:grpSpPr>
      <p:sp>
        <p:nvSpPr>
          <p:cNvPr id="16" name="Google Shape;16;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7" name="Google Shape;17;p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8" name="Google Shape;18;p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9" name="Google Shape;19;p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21" name="Google Shape;21;p8"/>
          <p:cNvSpPr/>
          <p:nvPr/>
        </p:nvSpPr>
        <p:spPr>
          <a:xfrm>
            <a:off x="-1" y="0"/>
            <a:ext cx="724619" cy="6858000"/>
          </a:xfrm>
          <a:prstGeom prst="rect">
            <a:avLst/>
          </a:prstGeom>
          <a:gradFill>
            <a:gsLst>
              <a:gs pos="0">
                <a:schemeClr val="accent1"/>
              </a:gs>
              <a:gs pos="100000">
                <a:srgbClr val="1F3864"/>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800"/>
              <a:buFont typeface="Arial"/>
              <a:buNone/>
            </a:pPr>
            <a:r>
              <a:t/>
            </a:r>
            <a:endParaRPr b="0" i="0" sz="1800" u="none" cap="none" strike="noStrike">
              <a:solidFill>
                <a:srgbClr val="FFFFFF"/>
              </a:solidFill>
              <a:latin typeface="Arial"/>
              <a:ea typeface="Arial"/>
              <a:cs typeface="Arial"/>
              <a:sym typeface="Arial"/>
            </a:endParaRPr>
          </a:p>
        </p:txBody>
      </p:sp>
      <p:cxnSp>
        <p:nvCxnSpPr>
          <p:cNvPr id="22" name="Google Shape;22;p8"/>
          <p:cNvCxnSpPr/>
          <p:nvPr/>
        </p:nvCxnSpPr>
        <p:spPr>
          <a:xfrm rot="10800000">
            <a:off x="361438" y="1369847"/>
            <a:ext cx="0" cy="4351338"/>
          </a:xfrm>
          <a:prstGeom prst="straightConnector1">
            <a:avLst/>
          </a:prstGeom>
          <a:noFill/>
          <a:ln cap="flat" cmpd="sng" w="9525">
            <a:solidFill>
              <a:schemeClr val="lt1">
                <a:alpha val="23921"/>
              </a:schemeClr>
            </a:solidFill>
            <a:prstDash val="solid"/>
            <a:miter lim="800000"/>
            <a:headEnd len="med" w="med" type="oval"/>
            <a:tailEnd len="sm" w="sm" type="none"/>
          </a:ln>
        </p:spPr>
      </p:cxnSp>
      <p:pic>
        <p:nvPicPr>
          <p:cNvPr descr="Text  Description automatically generated with medium confidence" id="23" name="Google Shape;23;p8"/>
          <p:cNvPicPr preferRelativeResize="0"/>
          <p:nvPr/>
        </p:nvPicPr>
        <p:blipFill rotWithShape="1">
          <a:blip r:embed="rId2">
            <a:alphaModFix/>
          </a:blip>
          <a:srcRect b="0" l="0" r="62057" t="0"/>
          <a:stretch/>
        </p:blipFill>
        <p:spPr>
          <a:xfrm>
            <a:off x="158134" y="502959"/>
            <a:ext cx="408348" cy="319643"/>
          </a:xfrm>
          <a:prstGeom prst="rect">
            <a:avLst/>
          </a:prstGeom>
          <a:noFill/>
          <a:ln>
            <a:noFill/>
          </a:ln>
        </p:spPr>
      </p:pic>
      <p:pic>
        <p:nvPicPr>
          <p:cNvPr descr="Text  Description automatically generated with medium confidence" id="24" name="Google Shape;24;p8"/>
          <p:cNvPicPr preferRelativeResize="0"/>
          <p:nvPr/>
        </p:nvPicPr>
        <p:blipFill rotWithShape="1">
          <a:blip r:embed="rId2">
            <a:alphaModFix/>
          </a:blip>
          <a:srcRect b="0" l="50145" r="0" t="0"/>
          <a:stretch/>
        </p:blipFill>
        <p:spPr>
          <a:xfrm>
            <a:off x="171735" y="863448"/>
            <a:ext cx="381147" cy="227065"/>
          </a:xfrm>
          <a:prstGeom prst="rect">
            <a:avLst/>
          </a:prstGeom>
          <a:noFill/>
          <a:ln>
            <a:noFill/>
          </a:ln>
        </p:spPr>
      </p:pic>
      <p:pic>
        <p:nvPicPr>
          <p:cNvPr descr="Text  Description automatically generated with medium confidence" id="25" name="Google Shape;25;p8"/>
          <p:cNvPicPr preferRelativeResize="0"/>
          <p:nvPr/>
        </p:nvPicPr>
        <p:blipFill rotWithShape="1">
          <a:blip r:embed="rId2">
            <a:alphaModFix amt="9000"/>
          </a:blip>
          <a:srcRect b="0" l="0" r="81029" t="0"/>
          <a:stretch/>
        </p:blipFill>
        <p:spPr>
          <a:xfrm>
            <a:off x="96431" y="5753883"/>
            <a:ext cx="628186" cy="983450"/>
          </a:xfrm>
          <a:prstGeom prst="rect">
            <a:avLst/>
          </a:prstGeom>
          <a:noFill/>
          <a:ln>
            <a:noFill/>
          </a:ln>
        </p:spPr>
      </p:pic>
      <p:sp>
        <p:nvSpPr>
          <p:cNvPr id="26" name="Google Shape;26;p8"/>
          <p:cNvSpPr/>
          <p:nvPr/>
        </p:nvSpPr>
        <p:spPr>
          <a:xfrm>
            <a:off x="228600" y="6148263"/>
            <a:ext cx="273844" cy="273844"/>
          </a:xfrm>
          <a:prstGeom prst="rect">
            <a:avLst/>
          </a:prstGeom>
          <a:no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90" name="Shape 90"/>
        <p:cNvGrpSpPr/>
        <p:nvPr/>
      </p:nvGrpSpPr>
      <p:grpSpPr>
        <a:xfrm>
          <a:off x="0" y="0"/>
          <a:ext cx="0" cy="0"/>
          <a:chOff x="0" y="0"/>
          <a:chExt cx="0" cy="0"/>
        </a:xfrm>
      </p:grpSpPr>
      <p:sp>
        <p:nvSpPr>
          <p:cNvPr id="91" name="Google Shape;91;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2" name="Google Shape;92;p17"/>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3" name="Google Shape;93;p1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4" name="Google Shape;94;p1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95" name="Google Shape;95;p1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96" name="Shape 96"/>
        <p:cNvGrpSpPr/>
        <p:nvPr/>
      </p:nvGrpSpPr>
      <p:grpSpPr>
        <a:xfrm>
          <a:off x="0" y="0"/>
          <a:ext cx="0" cy="0"/>
          <a:chOff x="0" y="0"/>
          <a:chExt cx="0" cy="0"/>
        </a:xfrm>
      </p:grpSpPr>
      <p:sp>
        <p:nvSpPr>
          <p:cNvPr id="97" name="Google Shape;97;p18"/>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98" name="Google Shape;98;p18"/>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99" name="Google Shape;99;p1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0" name="Google Shape;100;p1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01" name="Google Shape;101;p1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7" name="Shape 27"/>
        <p:cNvGrpSpPr/>
        <p:nvPr/>
      </p:nvGrpSpPr>
      <p:grpSpPr>
        <a:xfrm>
          <a:off x="0" y="0"/>
          <a:ext cx="0" cy="0"/>
          <a:chOff x="0" y="0"/>
          <a:chExt cx="0" cy="0"/>
        </a:xfrm>
      </p:grpSpPr>
      <p:sp>
        <p:nvSpPr>
          <p:cNvPr id="28" name="Google Shape;28;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9" name="Google Shape;29;p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1" name="Google Shape;31;p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32" name="Google Shape;32;p9"/>
          <p:cNvSpPr/>
          <p:nvPr/>
        </p:nvSpPr>
        <p:spPr>
          <a:xfrm>
            <a:off x="-1" y="0"/>
            <a:ext cx="724619" cy="6858000"/>
          </a:xfrm>
          <a:prstGeom prst="rect">
            <a:avLst/>
          </a:prstGeom>
          <a:gradFill>
            <a:gsLst>
              <a:gs pos="0">
                <a:schemeClr val="accent1"/>
              </a:gs>
              <a:gs pos="100000">
                <a:srgbClr val="1F3864"/>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800"/>
              <a:buFont typeface="Arial"/>
              <a:buNone/>
            </a:pPr>
            <a:r>
              <a:t/>
            </a:r>
            <a:endParaRPr b="0" i="0" sz="1800" u="none" cap="none" strike="noStrike">
              <a:solidFill>
                <a:srgbClr val="FFFFFF"/>
              </a:solidFill>
              <a:latin typeface="Arial"/>
              <a:ea typeface="Arial"/>
              <a:cs typeface="Arial"/>
              <a:sym typeface="Arial"/>
            </a:endParaRPr>
          </a:p>
        </p:txBody>
      </p:sp>
      <p:cxnSp>
        <p:nvCxnSpPr>
          <p:cNvPr id="33" name="Google Shape;33;p9"/>
          <p:cNvCxnSpPr/>
          <p:nvPr/>
        </p:nvCxnSpPr>
        <p:spPr>
          <a:xfrm rot="10800000">
            <a:off x="361438" y="1369847"/>
            <a:ext cx="0" cy="4351338"/>
          </a:xfrm>
          <a:prstGeom prst="straightConnector1">
            <a:avLst/>
          </a:prstGeom>
          <a:noFill/>
          <a:ln cap="flat" cmpd="sng" w="9525">
            <a:solidFill>
              <a:schemeClr val="lt1">
                <a:alpha val="23921"/>
              </a:schemeClr>
            </a:solidFill>
            <a:prstDash val="solid"/>
            <a:miter lim="800000"/>
            <a:headEnd len="med" w="med" type="oval"/>
            <a:tailEnd len="sm" w="sm" type="none"/>
          </a:ln>
        </p:spPr>
      </p:cxnSp>
      <p:pic>
        <p:nvPicPr>
          <p:cNvPr descr="Text  Description automatically generated with medium confidence" id="34" name="Google Shape;34;p9"/>
          <p:cNvPicPr preferRelativeResize="0"/>
          <p:nvPr/>
        </p:nvPicPr>
        <p:blipFill rotWithShape="1">
          <a:blip r:embed="rId2">
            <a:alphaModFix/>
          </a:blip>
          <a:srcRect b="0" l="0" r="62057" t="0"/>
          <a:stretch/>
        </p:blipFill>
        <p:spPr>
          <a:xfrm>
            <a:off x="158134" y="502959"/>
            <a:ext cx="408348" cy="319643"/>
          </a:xfrm>
          <a:prstGeom prst="rect">
            <a:avLst/>
          </a:prstGeom>
          <a:noFill/>
          <a:ln>
            <a:noFill/>
          </a:ln>
        </p:spPr>
      </p:pic>
      <p:pic>
        <p:nvPicPr>
          <p:cNvPr descr="Text  Description automatically generated with medium confidence" id="35" name="Google Shape;35;p9"/>
          <p:cNvPicPr preferRelativeResize="0"/>
          <p:nvPr/>
        </p:nvPicPr>
        <p:blipFill rotWithShape="1">
          <a:blip r:embed="rId2">
            <a:alphaModFix/>
          </a:blip>
          <a:srcRect b="0" l="50145" r="0" t="0"/>
          <a:stretch/>
        </p:blipFill>
        <p:spPr>
          <a:xfrm>
            <a:off x="171735" y="863448"/>
            <a:ext cx="381147" cy="227065"/>
          </a:xfrm>
          <a:prstGeom prst="rect">
            <a:avLst/>
          </a:prstGeom>
          <a:noFill/>
          <a:ln>
            <a:noFill/>
          </a:ln>
        </p:spPr>
      </p:pic>
      <p:pic>
        <p:nvPicPr>
          <p:cNvPr descr="Text  Description automatically generated with medium confidence" id="36" name="Google Shape;36;p9"/>
          <p:cNvPicPr preferRelativeResize="0"/>
          <p:nvPr/>
        </p:nvPicPr>
        <p:blipFill rotWithShape="1">
          <a:blip r:embed="rId2">
            <a:alphaModFix amt="9000"/>
          </a:blip>
          <a:srcRect b="0" l="0" r="81029" t="0"/>
          <a:stretch/>
        </p:blipFill>
        <p:spPr>
          <a:xfrm>
            <a:off x="96431" y="5753883"/>
            <a:ext cx="628186" cy="983450"/>
          </a:xfrm>
          <a:prstGeom prst="rect">
            <a:avLst/>
          </a:prstGeom>
          <a:noFill/>
          <a:ln>
            <a:noFill/>
          </a:ln>
        </p:spPr>
      </p:pic>
      <p:sp>
        <p:nvSpPr>
          <p:cNvPr id="37" name="Google Shape;37;p9"/>
          <p:cNvSpPr/>
          <p:nvPr/>
        </p:nvSpPr>
        <p:spPr>
          <a:xfrm>
            <a:off x="228600" y="6148263"/>
            <a:ext cx="273844" cy="273844"/>
          </a:xfrm>
          <a:prstGeom prst="rect">
            <a:avLst/>
          </a:prstGeom>
          <a:no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38" name="Shape 38"/>
        <p:cNvGrpSpPr/>
        <p:nvPr/>
      </p:nvGrpSpPr>
      <p:grpSpPr>
        <a:xfrm>
          <a:off x="0" y="0"/>
          <a:ext cx="0" cy="0"/>
          <a:chOff x="0" y="0"/>
          <a:chExt cx="0" cy="0"/>
        </a:xfrm>
      </p:grpSpPr>
      <p:sp>
        <p:nvSpPr>
          <p:cNvPr id="39" name="Google Shape;39;p10"/>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10"/>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41" name="Google Shape;41;p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2" name="Google Shape;42;p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3" name="Google Shape;43;p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44" name="Shape 44"/>
        <p:cNvGrpSpPr/>
        <p:nvPr/>
      </p:nvGrpSpPr>
      <p:grpSpPr>
        <a:xfrm>
          <a:off x="0" y="0"/>
          <a:ext cx="0" cy="0"/>
          <a:chOff x="0" y="0"/>
          <a:chExt cx="0" cy="0"/>
        </a:xfrm>
      </p:grpSpPr>
      <p:sp>
        <p:nvSpPr>
          <p:cNvPr id="45" name="Google Shape;45;p11"/>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6" name="Google Shape;46;p11"/>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47" name="Google Shape;47;p1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50" name="Shape 50"/>
        <p:cNvGrpSpPr/>
        <p:nvPr/>
      </p:nvGrpSpPr>
      <p:grpSpPr>
        <a:xfrm>
          <a:off x="0" y="0"/>
          <a:ext cx="0" cy="0"/>
          <a:chOff x="0" y="0"/>
          <a:chExt cx="0" cy="0"/>
        </a:xfrm>
      </p:grpSpPr>
      <p:sp>
        <p:nvSpPr>
          <p:cNvPr id="51" name="Google Shape;51;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2" name="Google Shape;52;p12"/>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3" name="Google Shape;53;p12"/>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54" name="Google Shape;54;p1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1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6" name="Google Shape;56;p1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57" name="Shape 57"/>
        <p:cNvGrpSpPr/>
        <p:nvPr/>
      </p:nvGrpSpPr>
      <p:grpSpPr>
        <a:xfrm>
          <a:off x="0" y="0"/>
          <a:ext cx="0" cy="0"/>
          <a:chOff x="0" y="0"/>
          <a:chExt cx="0" cy="0"/>
        </a:xfrm>
      </p:grpSpPr>
      <p:sp>
        <p:nvSpPr>
          <p:cNvPr id="58" name="Google Shape;58;p13"/>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9" name="Google Shape;59;p13"/>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60" name="Google Shape;60;p13"/>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1" name="Google Shape;61;p13"/>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62" name="Google Shape;62;p13"/>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63" name="Google Shape;63;p1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4" name="Google Shape;64;p1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5" name="Google Shape;65;p1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66" name="Shape 66"/>
        <p:cNvGrpSpPr/>
        <p:nvPr/>
      </p:nvGrpSpPr>
      <p:grpSpPr>
        <a:xfrm>
          <a:off x="0" y="0"/>
          <a:ext cx="0" cy="0"/>
          <a:chOff x="0" y="0"/>
          <a:chExt cx="0" cy="0"/>
        </a:xfrm>
      </p:grpSpPr>
      <p:sp>
        <p:nvSpPr>
          <p:cNvPr id="67" name="Google Shape;67;p1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1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1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
        <p:nvSpPr>
          <p:cNvPr id="70" name="Google Shape;70;p14"/>
          <p:cNvSpPr/>
          <p:nvPr/>
        </p:nvSpPr>
        <p:spPr>
          <a:xfrm>
            <a:off x="-1" y="0"/>
            <a:ext cx="724619" cy="6858000"/>
          </a:xfrm>
          <a:prstGeom prst="rect">
            <a:avLst/>
          </a:prstGeom>
          <a:gradFill>
            <a:gsLst>
              <a:gs pos="0">
                <a:schemeClr val="accent1"/>
              </a:gs>
              <a:gs pos="100000">
                <a:srgbClr val="1F3864"/>
              </a:gs>
            </a:gsLst>
            <a:lin ang="5400000" scaled="0"/>
          </a:gra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FFFFFF"/>
              </a:buClr>
              <a:buSzPts val="1800"/>
              <a:buFont typeface="Arial"/>
              <a:buNone/>
            </a:pPr>
            <a:r>
              <a:t/>
            </a:r>
            <a:endParaRPr b="0" i="0" sz="1800" u="none" cap="none" strike="noStrike">
              <a:solidFill>
                <a:srgbClr val="FFFFFF"/>
              </a:solidFill>
              <a:latin typeface="Arial"/>
              <a:ea typeface="Arial"/>
              <a:cs typeface="Arial"/>
              <a:sym typeface="Arial"/>
            </a:endParaRPr>
          </a:p>
        </p:txBody>
      </p:sp>
      <p:cxnSp>
        <p:nvCxnSpPr>
          <p:cNvPr id="71" name="Google Shape;71;p14"/>
          <p:cNvCxnSpPr/>
          <p:nvPr/>
        </p:nvCxnSpPr>
        <p:spPr>
          <a:xfrm rot="10800000">
            <a:off x="361438" y="1369847"/>
            <a:ext cx="0" cy="4351338"/>
          </a:xfrm>
          <a:prstGeom prst="straightConnector1">
            <a:avLst/>
          </a:prstGeom>
          <a:noFill/>
          <a:ln cap="flat" cmpd="sng" w="9525">
            <a:solidFill>
              <a:schemeClr val="lt1">
                <a:alpha val="23921"/>
              </a:schemeClr>
            </a:solidFill>
            <a:prstDash val="solid"/>
            <a:miter lim="800000"/>
            <a:headEnd len="med" w="med" type="oval"/>
            <a:tailEnd len="sm" w="sm" type="none"/>
          </a:ln>
        </p:spPr>
      </p:cxnSp>
      <p:pic>
        <p:nvPicPr>
          <p:cNvPr descr="Text  Description automatically generated with medium confidence" id="72" name="Google Shape;72;p14"/>
          <p:cNvPicPr preferRelativeResize="0"/>
          <p:nvPr/>
        </p:nvPicPr>
        <p:blipFill rotWithShape="1">
          <a:blip r:embed="rId2">
            <a:alphaModFix/>
          </a:blip>
          <a:srcRect b="0" l="0" r="62057" t="0"/>
          <a:stretch/>
        </p:blipFill>
        <p:spPr>
          <a:xfrm>
            <a:off x="158134" y="502959"/>
            <a:ext cx="408348" cy="319643"/>
          </a:xfrm>
          <a:prstGeom prst="rect">
            <a:avLst/>
          </a:prstGeom>
          <a:noFill/>
          <a:ln>
            <a:noFill/>
          </a:ln>
        </p:spPr>
      </p:pic>
      <p:pic>
        <p:nvPicPr>
          <p:cNvPr descr="Text  Description automatically generated with medium confidence" id="73" name="Google Shape;73;p14"/>
          <p:cNvPicPr preferRelativeResize="0"/>
          <p:nvPr/>
        </p:nvPicPr>
        <p:blipFill rotWithShape="1">
          <a:blip r:embed="rId2">
            <a:alphaModFix/>
          </a:blip>
          <a:srcRect b="0" l="50145" r="0" t="0"/>
          <a:stretch/>
        </p:blipFill>
        <p:spPr>
          <a:xfrm>
            <a:off x="171735" y="863448"/>
            <a:ext cx="381147" cy="227065"/>
          </a:xfrm>
          <a:prstGeom prst="rect">
            <a:avLst/>
          </a:prstGeom>
          <a:noFill/>
          <a:ln>
            <a:noFill/>
          </a:ln>
        </p:spPr>
      </p:pic>
      <p:pic>
        <p:nvPicPr>
          <p:cNvPr descr="Text  Description automatically generated with medium confidence" id="74" name="Google Shape;74;p14"/>
          <p:cNvPicPr preferRelativeResize="0"/>
          <p:nvPr/>
        </p:nvPicPr>
        <p:blipFill rotWithShape="1">
          <a:blip r:embed="rId2">
            <a:alphaModFix amt="9000"/>
          </a:blip>
          <a:srcRect b="0" l="0" r="81029" t="0"/>
          <a:stretch/>
        </p:blipFill>
        <p:spPr>
          <a:xfrm>
            <a:off x="96431" y="5753883"/>
            <a:ext cx="628186" cy="983450"/>
          </a:xfrm>
          <a:prstGeom prst="rect">
            <a:avLst/>
          </a:prstGeom>
          <a:noFill/>
          <a:ln>
            <a:noFill/>
          </a:ln>
        </p:spPr>
      </p:pic>
      <p:sp>
        <p:nvSpPr>
          <p:cNvPr id="75" name="Google Shape;75;p14"/>
          <p:cNvSpPr/>
          <p:nvPr/>
        </p:nvSpPr>
        <p:spPr>
          <a:xfrm>
            <a:off x="228600" y="6148263"/>
            <a:ext cx="273844" cy="273844"/>
          </a:xfrm>
          <a:prstGeom prst="rect">
            <a:avLst/>
          </a:prstGeom>
          <a:noFill/>
          <a:ln cap="flat" cmpd="sng" w="9525">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76" name="Shape 76"/>
        <p:cNvGrpSpPr/>
        <p:nvPr/>
      </p:nvGrpSpPr>
      <p:grpSpPr>
        <a:xfrm>
          <a:off x="0" y="0"/>
          <a:ext cx="0" cy="0"/>
          <a:chOff x="0" y="0"/>
          <a:chExt cx="0" cy="0"/>
        </a:xfrm>
      </p:grpSpPr>
      <p:sp>
        <p:nvSpPr>
          <p:cNvPr id="77" name="Google Shape;77;p15"/>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8" name="Google Shape;78;p15"/>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79" name="Google Shape;79;p15"/>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80" name="Google Shape;80;p1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1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2" name="Google Shape;82;p1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83" name="Shape 83"/>
        <p:cNvGrpSpPr/>
        <p:nvPr/>
      </p:nvGrpSpPr>
      <p:grpSpPr>
        <a:xfrm>
          <a:off x="0" y="0"/>
          <a:ext cx="0" cy="0"/>
          <a:chOff x="0" y="0"/>
          <a:chExt cx="0" cy="0"/>
        </a:xfrm>
      </p:grpSpPr>
      <p:sp>
        <p:nvSpPr>
          <p:cNvPr id="84" name="Google Shape;84;p1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85" name="Google Shape;85;p16"/>
          <p:cNvSpPr/>
          <p:nvPr>
            <p:ph idx="2" type="pic"/>
          </p:nvPr>
        </p:nvSpPr>
        <p:spPr>
          <a:xfrm>
            <a:off x="5183188" y="987425"/>
            <a:ext cx="6172200" cy="4873625"/>
          </a:xfrm>
          <a:prstGeom prst="rect">
            <a:avLst/>
          </a:prstGeom>
          <a:noFill/>
          <a:ln>
            <a:noFill/>
          </a:ln>
        </p:spPr>
      </p:sp>
      <p:sp>
        <p:nvSpPr>
          <p:cNvPr id="86" name="Google Shape;86;p16"/>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87" name="Google Shape;87;p1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8" name="Google Shape;88;p1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9" name="Google Shape;89;p1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1" name="Google Shape;11;p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12" name="Google Shape;12;p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3" name="Google Shape;13;p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4" name="Google Shape;14;p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888888"/>
                </a:solidFill>
                <a:latin typeface="Calibri"/>
                <a:ea typeface="Calibri"/>
                <a:cs typeface="Calibri"/>
                <a:sym typeface="Calibri"/>
              </a:defRPr>
            </a:lvl1pPr>
            <a:lvl2pPr indent="0" lvl="1" marL="0" marR="0" rtl="0" algn="r">
              <a:spcBef>
                <a:spcPts val="0"/>
              </a:spcBef>
              <a:buNone/>
              <a:defRPr b="0" i="0" sz="1200" u="none" cap="none" strike="noStrike">
                <a:solidFill>
                  <a:srgbClr val="888888"/>
                </a:solidFill>
                <a:latin typeface="Calibri"/>
                <a:ea typeface="Calibri"/>
                <a:cs typeface="Calibri"/>
                <a:sym typeface="Calibri"/>
              </a:defRPr>
            </a:lvl2pPr>
            <a:lvl3pPr indent="0" lvl="2" marL="0" marR="0" rtl="0" algn="r">
              <a:spcBef>
                <a:spcPts val="0"/>
              </a:spcBef>
              <a:buNone/>
              <a:defRPr b="0" i="0" sz="1200" u="none" cap="none" strike="noStrike">
                <a:solidFill>
                  <a:srgbClr val="888888"/>
                </a:solidFill>
                <a:latin typeface="Calibri"/>
                <a:ea typeface="Calibri"/>
                <a:cs typeface="Calibri"/>
                <a:sym typeface="Calibri"/>
              </a:defRPr>
            </a:lvl3pPr>
            <a:lvl4pPr indent="0" lvl="3" marL="0" marR="0" rtl="0" algn="r">
              <a:spcBef>
                <a:spcPts val="0"/>
              </a:spcBef>
              <a:buNone/>
              <a:defRPr b="0" i="0" sz="1200" u="none" cap="none" strike="noStrike">
                <a:solidFill>
                  <a:srgbClr val="888888"/>
                </a:solidFill>
                <a:latin typeface="Calibri"/>
                <a:ea typeface="Calibri"/>
                <a:cs typeface="Calibri"/>
                <a:sym typeface="Calibri"/>
              </a:defRPr>
            </a:lvl4pPr>
            <a:lvl5pPr indent="0" lvl="4" marL="0" marR="0" rtl="0" algn="r">
              <a:spcBef>
                <a:spcPts val="0"/>
              </a:spcBef>
              <a:buNone/>
              <a:defRPr b="0" i="0" sz="1200" u="none" cap="none" strike="noStrike">
                <a:solidFill>
                  <a:srgbClr val="888888"/>
                </a:solidFill>
                <a:latin typeface="Calibri"/>
                <a:ea typeface="Calibri"/>
                <a:cs typeface="Calibri"/>
                <a:sym typeface="Calibri"/>
              </a:defRPr>
            </a:lvl5pPr>
            <a:lvl6pPr indent="0" lvl="5" marL="0" marR="0" rtl="0" algn="r">
              <a:spcBef>
                <a:spcPts val="0"/>
              </a:spcBef>
              <a:buNone/>
              <a:defRPr b="0" i="0" sz="1200" u="none" cap="none" strike="noStrike">
                <a:solidFill>
                  <a:srgbClr val="888888"/>
                </a:solidFill>
                <a:latin typeface="Calibri"/>
                <a:ea typeface="Calibri"/>
                <a:cs typeface="Calibri"/>
                <a:sym typeface="Calibri"/>
              </a:defRPr>
            </a:lvl6pPr>
            <a:lvl7pPr indent="0" lvl="6" marL="0" marR="0" rtl="0" algn="r">
              <a:spcBef>
                <a:spcPts val="0"/>
              </a:spcBef>
              <a:buNone/>
              <a:defRPr b="0" i="0" sz="1200" u="none" cap="none" strike="noStrike">
                <a:solidFill>
                  <a:srgbClr val="888888"/>
                </a:solidFill>
                <a:latin typeface="Calibri"/>
                <a:ea typeface="Calibri"/>
                <a:cs typeface="Calibri"/>
                <a:sym typeface="Calibri"/>
              </a:defRPr>
            </a:lvl7pPr>
            <a:lvl8pPr indent="0" lvl="7" marL="0" marR="0" rtl="0" algn="r">
              <a:spcBef>
                <a:spcPts val="0"/>
              </a:spcBef>
              <a:buNone/>
              <a:defRPr b="0" i="0" sz="1200" u="none" cap="none" strike="noStrike">
                <a:solidFill>
                  <a:srgbClr val="888888"/>
                </a:solidFill>
                <a:latin typeface="Calibri"/>
                <a:ea typeface="Calibri"/>
                <a:cs typeface="Calibri"/>
                <a:sym typeface="Calibri"/>
              </a:defRPr>
            </a:lvl8pPr>
            <a:lvl9pPr indent="0" lvl="8" marL="0" marR="0" rtl="0" algn="r">
              <a:spcBef>
                <a:spcPts val="0"/>
              </a:spcBef>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9.png"/><Relationship Id="rId4" Type="http://schemas.openxmlformats.org/officeDocument/2006/relationships/image" Target="../media/image7.png"/><Relationship Id="rId5" Type="http://schemas.openxmlformats.org/officeDocument/2006/relationships/image" Target="../media/image8.png"/><Relationship Id="rId6" Type="http://schemas.openxmlformats.org/officeDocument/2006/relationships/image" Target="../media/image6.png"/><Relationship Id="rId7"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hyperlink" Target="mailto:amoehner@unfccc.int"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6" name="Shape 106"/>
        <p:cNvGrpSpPr/>
        <p:nvPr/>
      </p:nvGrpSpPr>
      <p:grpSpPr>
        <a:xfrm>
          <a:off x="0" y="0"/>
          <a:ext cx="0" cy="0"/>
          <a:chOff x="0" y="0"/>
          <a:chExt cx="0" cy="0"/>
        </a:xfrm>
      </p:grpSpPr>
      <p:sp>
        <p:nvSpPr>
          <p:cNvPr id="107" name="Google Shape;107;p1"/>
          <p:cNvSpPr txBox="1"/>
          <p:nvPr>
            <p:ph type="title"/>
          </p:nvPr>
        </p:nvSpPr>
        <p:spPr>
          <a:xfrm>
            <a:off x="1100248" y="806400"/>
            <a:ext cx="10515600" cy="2754217"/>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lang="en-US">
                <a:latin typeface="Calibri"/>
                <a:ea typeface="Calibri"/>
                <a:cs typeface="Calibri"/>
                <a:sym typeface="Calibri"/>
              </a:rPr>
              <a:t>UNFCCC perspectives on the possible role of the observation community, including in the second global stocktake</a:t>
            </a:r>
            <a:br>
              <a:rPr lang="en-US">
                <a:latin typeface="Calibri"/>
                <a:ea typeface="Calibri"/>
                <a:cs typeface="Calibri"/>
                <a:sym typeface="Calibri"/>
              </a:rPr>
            </a:br>
            <a:br>
              <a:rPr lang="en-US">
                <a:latin typeface="Calibri"/>
                <a:ea typeface="Calibri"/>
                <a:cs typeface="Calibri"/>
                <a:sym typeface="Calibri"/>
              </a:rPr>
            </a:br>
            <a:br>
              <a:rPr i="0" lang="en-US" sz="2000" u="none" strike="noStrike">
                <a:latin typeface="Calibri"/>
                <a:ea typeface="Calibri"/>
                <a:cs typeface="Calibri"/>
                <a:sym typeface="Calibri"/>
              </a:rPr>
            </a:br>
            <a:r>
              <a:rPr i="0" lang="en-US" sz="2700" u="none" strike="noStrike">
                <a:latin typeface="Calibri"/>
                <a:ea typeface="Calibri"/>
                <a:cs typeface="Calibri"/>
                <a:sym typeface="Calibri"/>
              </a:rPr>
              <a:t>39th Meeting of the CEOS Strategic Implementation Team (SIT-39)</a:t>
            </a:r>
            <a:br>
              <a:rPr i="0" lang="en-US" sz="2700" u="none" strike="noStrike">
                <a:latin typeface="Calibri"/>
                <a:ea typeface="Calibri"/>
                <a:cs typeface="Calibri"/>
                <a:sym typeface="Calibri"/>
              </a:rPr>
            </a:br>
            <a:r>
              <a:rPr i="0" lang="en-US" sz="2700" u="none" strike="noStrike">
                <a:latin typeface="Calibri"/>
                <a:ea typeface="Calibri"/>
                <a:cs typeface="Calibri"/>
                <a:sym typeface="Calibri"/>
              </a:rPr>
              <a:t>Session 4: Climate Policy Impact</a:t>
            </a:r>
            <a:br>
              <a:rPr i="0" lang="en-US" sz="2700" u="none" strike="noStrike">
                <a:latin typeface="Calibri"/>
                <a:ea typeface="Calibri"/>
                <a:cs typeface="Calibri"/>
                <a:sym typeface="Calibri"/>
              </a:rPr>
            </a:br>
            <a:br>
              <a:rPr i="0" lang="en-US" sz="2000" u="none" strike="noStrike">
                <a:latin typeface="Calibri"/>
                <a:ea typeface="Calibri"/>
                <a:cs typeface="Calibri"/>
                <a:sym typeface="Calibri"/>
              </a:rPr>
            </a:br>
            <a:r>
              <a:rPr i="0" lang="en-US" sz="2000" u="none" strike="noStrike">
                <a:latin typeface="Calibri"/>
                <a:ea typeface="Calibri"/>
                <a:cs typeface="Calibri"/>
                <a:sym typeface="Calibri"/>
              </a:rPr>
              <a:t>10 April 2024</a:t>
            </a:r>
            <a:endParaRPr>
              <a:latin typeface="Calibri"/>
              <a:ea typeface="Calibri"/>
              <a:cs typeface="Calibri"/>
              <a:sym typeface="Calibri"/>
            </a:endParaRPr>
          </a:p>
        </p:txBody>
      </p:sp>
      <p:sp>
        <p:nvSpPr>
          <p:cNvPr id="108" name="Google Shape;108;p1"/>
          <p:cNvSpPr txBox="1"/>
          <p:nvPr>
            <p:ph idx="1" type="body"/>
          </p:nvPr>
        </p:nvSpPr>
        <p:spPr>
          <a:xfrm>
            <a:off x="1100248" y="5560377"/>
            <a:ext cx="10515600" cy="978535"/>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000"/>
              <a:buNone/>
            </a:pPr>
            <a:r>
              <a:rPr lang="en-US" sz="2000"/>
              <a:t>Annett Moehner</a:t>
            </a:r>
            <a:endParaRPr/>
          </a:p>
          <a:p>
            <a:pPr indent="0" lvl="0" marL="0" rtl="0" algn="l">
              <a:lnSpc>
                <a:spcPct val="90000"/>
              </a:lnSpc>
              <a:spcBef>
                <a:spcPts val="1000"/>
              </a:spcBef>
              <a:spcAft>
                <a:spcPts val="0"/>
              </a:spcAft>
              <a:buClr>
                <a:schemeClr val="dk1"/>
              </a:buClr>
              <a:buSzPts val="2000"/>
              <a:buNone/>
            </a:pPr>
            <a:r>
              <a:rPr lang="en-US" sz="2000"/>
              <a:t>Manager, Intergovernmental Support and Collective Progress, UNFCCC</a:t>
            </a:r>
            <a:endParaRPr/>
          </a:p>
        </p:txBody>
      </p:sp>
      <p:sp>
        <p:nvSpPr>
          <p:cNvPr id="109" name="Google Shape;109;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2"/>
          <p:cNvSpPr txBox="1"/>
          <p:nvPr>
            <p:ph type="title"/>
          </p:nvPr>
        </p:nvSpPr>
        <p:spPr>
          <a:xfrm>
            <a:off x="848219" y="136525"/>
            <a:ext cx="10515600" cy="754381"/>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Calibri"/>
              <a:buNone/>
            </a:pPr>
            <a:r>
              <a:rPr b="1" lang="en-US" sz="3200"/>
              <a:t>The global stocktake within the Paris Agreement</a:t>
            </a:r>
            <a:endParaRPr/>
          </a:p>
        </p:txBody>
      </p:sp>
      <p:sp>
        <p:nvSpPr>
          <p:cNvPr id="116" name="Google Shape;116;p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17" name="Google Shape;117;p2"/>
          <p:cNvSpPr txBox="1"/>
          <p:nvPr/>
        </p:nvSpPr>
        <p:spPr>
          <a:xfrm>
            <a:off x="852018" y="3082317"/>
            <a:ext cx="3153054"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1800" u="none" cap="none" strike="noStrike">
                <a:solidFill>
                  <a:srgbClr val="000000"/>
                </a:solidFill>
                <a:latin typeface="Calibri"/>
                <a:ea typeface="Calibri"/>
                <a:cs typeface="Calibri"/>
                <a:sym typeface="Calibri"/>
              </a:rPr>
              <a:t>Mitigation</a:t>
            </a:r>
            <a:r>
              <a:rPr b="0" i="0" lang="en-US" sz="1800" u="none" cap="none" strike="noStrike">
                <a:solidFill>
                  <a:srgbClr val="000000"/>
                </a:solidFill>
                <a:latin typeface="Calibri"/>
                <a:ea typeface="Calibri"/>
                <a:cs typeface="Calibri"/>
                <a:sym typeface="Calibri"/>
              </a:rPr>
              <a:t> ​</a:t>
            </a:r>
            <a:br>
              <a:rPr b="0" i="0" lang="en-US" sz="1800" u="none" cap="none" strike="noStrike">
                <a:solidFill>
                  <a:srgbClr val="000000"/>
                </a:solidFill>
                <a:latin typeface="Calibri"/>
                <a:ea typeface="Calibri"/>
                <a:cs typeface="Calibri"/>
                <a:sym typeface="Calibri"/>
              </a:rPr>
            </a:br>
            <a:r>
              <a:rPr b="0" i="0" lang="en-US" sz="1800" u="none" cap="none" strike="noStrike">
                <a:solidFill>
                  <a:srgbClr val="000000"/>
                </a:solidFill>
                <a:latin typeface="Calibri"/>
                <a:ea typeface="Calibri"/>
                <a:cs typeface="Calibri"/>
                <a:sym typeface="Calibri"/>
              </a:rPr>
              <a:t>keep temperature increase to well below +2​ /1.5 degrees C​</a:t>
            </a:r>
            <a:endParaRPr b="0" i="0" sz="1800" u="none" cap="none" strike="noStrike">
              <a:solidFill>
                <a:srgbClr val="000000"/>
              </a:solidFill>
              <a:latin typeface="Calibri"/>
              <a:ea typeface="Calibri"/>
              <a:cs typeface="Calibri"/>
              <a:sym typeface="Calibri"/>
            </a:endParaRPr>
          </a:p>
        </p:txBody>
      </p:sp>
      <p:sp>
        <p:nvSpPr>
          <p:cNvPr id="118" name="Google Shape;118;p2"/>
          <p:cNvSpPr txBox="1"/>
          <p:nvPr/>
        </p:nvSpPr>
        <p:spPr>
          <a:xfrm>
            <a:off x="852018" y="4343403"/>
            <a:ext cx="2506250" cy="1200329"/>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1800" u="none" cap="none" strike="noStrike">
                <a:solidFill>
                  <a:srgbClr val="000000"/>
                </a:solidFill>
                <a:latin typeface="Calibri"/>
                <a:ea typeface="Calibri"/>
                <a:cs typeface="Calibri"/>
                <a:sym typeface="Calibri"/>
              </a:rPr>
              <a:t>Adaptation </a:t>
            </a:r>
            <a:r>
              <a:rPr b="0" i="0" lang="en-US" sz="1800" u="none" cap="none" strike="noStrike">
                <a:solidFill>
                  <a:srgbClr val="000000"/>
                </a:solidFill>
                <a:latin typeface="Calibri"/>
                <a:ea typeface="Calibri"/>
                <a:cs typeface="Calibri"/>
                <a:sym typeface="Calibri"/>
              </a:rPr>
              <a:t>​</a:t>
            </a:r>
            <a:br>
              <a:rPr b="0" i="0" lang="en-US" sz="1800" u="none" cap="none" strike="noStrike">
                <a:solidFill>
                  <a:srgbClr val="000000"/>
                </a:solidFill>
                <a:latin typeface="Calibri"/>
                <a:ea typeface="Calibri"/>
                <a:cs typeface="Calibri"/>
                <a:sym typeface="Calibri"/>
              </a:rPr>
            </a:br>
            <a:r>
              <a:rPr b="0" i="0" lang="en-US" sz="1800" u="none" cap="none" strike="noStrike">
                <a:solidFill>
                  <a:srgbClr val="000000"/>
                </a:solidFill>
                <a:latin typeface="Calibri"/>
                <a:ea typeface="Calibri"/>
                <a:cs typeface="Calibri"/>
                <a:sym typeface="Calibri"/>
              </a:rPr>
              <a:t>increase the ability to adapt and foster resilience</a:t>
            </a:r>
            <a:endParaRPr b="0" i="0" sz="1800" u="none" cap="none" strike="noStrike">
              <a:solidFill>
                <a:srgbClr val="000000"/>
              </a:solidFill>
              <a:latin typeface="Calibri"/>
              <a:ea typeface="Calibri"/>
              <a:cs typeface="Calibri"/>
              <a:sym typeface="Calibri"/>
            </a:endParaRPr>
          </a:p>
        </p:txBody>
      </p:sp>
      <p:sp>
        <p:nvSpPr>
          <p:cNvPr id="119" name="Google Shape;119;p2"/>
          <p:cNvSpPr txBox="1"/>
          <p:nvPr/>
        </p:nvSpPr>
        <p:spPr>
          <a:xfrm>
            <a:off x="855337" y="5755584"/>
            <a:ext cx="3655704" cy="92333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1800" u="none" cap="none" strike="noStrike">
                <a:solidFill>
                  <a:srgbClr val="000000"/>
                </a:solidFill>
                <a:latin typeface="Calibri"/>
                <a:ea typeface="Calibri"/>
                <a:cs typeface="Calibri"/>
                <a:sym typeface="Calibri"/>
              </a:rPr>
              <a:t>Finance</a:t>
            </a:r>
            <a:r>
              <a:rPr b="0" i="0" lang="en-US" sz="1800" u="none" cap="none" strike="noStrike">
                <a:solidFill>
                  <a:srgbClr val="000000"/>
                </a:solidFill>
                <a:latin typeface="Calibri"/>
                <a:ea typeface="Calibri"/>
                <a:cs typeface="Calibri"/>
                <a:sym typeface="Calibri"/>
              </a:rPr>
              <a:t> flows ​consistent with path to low GHG emissions and </a:t>
            </a:r>
            <a:br>
              <a:rPr b="0" i="0" lang="en-US" sz="1800" u="none" cap="none" strike="noStrike">
                <a:solidFill>
                  <a:srgbClr val="000000"/>
                </a:solidFill>
                <a:latin typeface="Calibri"/>
                <a:ea typeface="Calibri"/>
                <a:cs typeface="Calibri"/>
                <a:sym typeface="Calibri"/>
              </a:rPr>
            </a:br>
            <a:r>
              <a:rPr b="0" i="0" lang="en-US" sz="1800" u="none" cap="none" strike="noStrike">
                <a:solidFill>
                  <a:srgbClr val="000000"/>
                </a:solidFill>
                <a:latin typeface="Calibri"/>
                <a:ea typeface="Calibri"/>
                <a:cs typeface="Calibri"/>
                <a:sym typeface="Calibri"/>
              </a:rPr>
              <a:t>resilient development</a:t>
            </a:r>
            <a:endParaRPr b="0" i="0" sz="1800" u="none" strike="noStrike">
              <a:solidFill>
                <a:srgbClr val="000000"/>
              </a:solidFill>
              <a:latin typeface="Calibri"/>
              <a:ea typeface="Calibri"/>
              <a:cs typeface="Calibri"/>
              <a:sym typeface="Calibri"/>
            </a:endParaRPr>
          </a:p>
        </p:txBody>
      </p:sp>
      <p:sp>
        <p:nvSpPr>
          <p:cNvPr id="120" name="Google Shape;120;p2"/>
          <p:cNvSpPr/>
          <p:nvPr/>
        </p:nvSpPr>
        <p:spPr>
          <a:xfrm>
            <a:off x="4743065" y="3642980"/>
            <a:ext cx="1643400" cy="754500"/>
          </a:xfrm>
          <a:prstGeom prst="rightArrow">
            <a:avLst>
              <a:gd fmla="val 50000" name="adj1"/>
              <a:gd fmla="val 50000" name="adj2"/>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1" name="Google Shape;121;p2"/>
          <p:cNvSpPr/>
          <p:nvPr/>
        </p:nvSpPr>
        <p:spPr>
          <a:xfrm rot="10800000">
            <a:off x="4743065" y="5026703"/>
            <a:ext cx="1643264" cy="754380"/>
          </a:xfrm>
          <a:prstGeom prst="rightArrow">
            <a:avLst>
              <a:gd fmla="val 50000" name="adj1"/>
              <a:gd fmla="val 50000" name="adj2"/>
            </a:avLst>
          </a:prstGeom>
          <a:solidFill>
            <a:schemeClr val="accent1"/>
          </a:solidFill>
          <a:ln cap="flat" cmpd="sng" w="12700">
            <a:solidFill>
              <a:srgbClr val="1C3052"/>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22" name="Google Shape;122;p2"/>
          <p:cNvSpPr txBox="1"/>
          <p:nvPr/>
        </p:nvSpPr>
        <p:spPr>
          <a:xfrm>
            <a:off x="852018" y="1459721"/>
            <a:ext cx="3364241"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dk1"/>
                </a:solidFill>
                <a:latin typeface="Calibri"/>
                <a:ea typeface="Calibri"/>
                <a:cs typeface="Calibri"/>
                <a:sym typeface="Calibri"/>
              </a:rPr>
              <a:t>Paris Agreement Goals</a:t>
            </a:r>
            <a:endParaRPr/>
          </a:p>
        </p:txBody>
      </p:sp>
      <p:sp>
        <p:nvSpPr>
          <p:cNvPr id="123" name="Google Shape;123;p2"/>
          <p:cNvSpPr txBox="1"/>
          <p:nvPr/>
        </p:nvSpPr>
        <p:spPr>
          <a:xfrm>
            <a:off x="7600864" y="1459721"/>
            <a:ext cx="2512069" cy="461665"/>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2400">
                <a:solidFill>
                  <a:schemeClr val="dk1"/>
                </a:solidFill>
                <a:latin typeface="Calibri"/>
                <a:ea typeface="Calibri"/>
                <a:cs typeface="Calibri"/>
                <a:sym typeface="Calibri"/>
              </a:rPr>
              <a:t>Ambition Cycle </a:t>
            </a:r>
            <a:endParaRPr/>
          </a:p>
        </p:txBody>
      </p:sp>
      <p:grpSp>
        <p:nvGrpSpPr>
          <p:cNvPr id="124" name="Google Shape;124;p2"/>
          <p:cNvGrpSpPr/>
          <p:nvPr/>
        </p:nvGrpSpPr>
        <p:grpSpPr>
          <a:xfrm>
            <a:off x="6639300" y="2541784"/>
            <a:ext cx="4349158" cy="4128343"/>
            <a:chOff x="595126" y="-4"/>
            <a:chExt cx="4349158" cy="4128343"/>
          </a:xfrm>
        </p:grpSpPr>
        <p:sp>
          <p:nvSpPr>
            <p:cNvPr id="125" name="Google Shape;125;p2"/>
            <p:cNvSpPr/>
            <p:nvPr/>
          </p:nvSpPr>
          <p:spPr>
            <a:xfrm>
              <a:off x="3212045" y="29555"/>
              <a:ext cx="1022410" cy="102241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6" name="Google Shape;126;p2"/>
            <p:cNvSpPr txBox="1"/>
            <p:nvPr/>
          </p:nvSpPr>
          <p:spPr>
            <a:xfrm>
              <a:off x="3212045" y="29555"/>
              <a:ext cx="1022410" cy="1022410"/>
            </a:xfrm>
            <a:prstGeom prst="rect">
              <a:avLst/>
            </a:prstGeom>
            <a:noFill/>
            <a:ln>
              <a:noFill/>
            </a:ln>
          </p:spPr>
          <p:txBody>
            <a:bodyPr anchorCtr="0" anchor="ctr" bIns="17775" lIns="17775" spcFirstLastPara="1" rIns="17775" wrap="square" tIns="17775">
              <a:noAutofit/>
            </a:bodyPr>
            <a:lstStyle/>
            <a:p>
              <a:pPr indent="0" lvl="0" marL="0" marR="0" rtl="0" algn="ctr">
                <a:lnSpc>
                  <a:spcPct val="90000"/>
                </a:lnSpc>
                <a:spcBef>
                  <a:spcPts val="0"/>
                </a:spcBef>
                <a:spcAft>
                  <a:spcPts val="0"/>
                </a:spcAft>
                <a:buClr>
                  <a:schemeClr val="dk1"/>
                </a:buClr>
                <a:buSzPts val="1400"/>
                <a:buFont typeface="Lustria"/>
                <a:buNone/>
              </a:pPr>
              <a:r>
                <a:rPr lang="en-US" sz="1400">
                  <a:solidFill>
                    <a:schemeClr val="dk1"/>
                  </a:solidFill>
                  <a:latin typeface="Lustria"/>
                  <a:ea typeface="Lustria"/>
                  <a:cs typeface="Lustria"/>
                  <a:sym typeface="Lustria"/>
                </a:rPr>
                <a:t>Mitigation, Adaptation, MOI </a:t>
              </a:r>
              <a:endParaRPr/>
            </a:p>
          </p:txBody>
        </p:sp>
        <p:sp>
          <p:nvSpPr>
            <p:cNvPr id="127" name="Google Shape;127;p2"/>
            <p:cNvSpPr/>
            <p:nvPr/>
          </p:nvSpPr>
          <p:spPr>
            <a:xfrm>
              <a:off x="807115" y="-4"/>
              <a:ext cx="3833122" cy="3833122"/>
            </a:xfrm>
            <a:custGeom>
              <a:rect b="b" l="l" r="r" t="t"/>
              <a:pathLst>
                <a:path extrusionOk="0" h="120000" w="120000">
                  <a:moveTo>
                    <a:pt x="108084" y="31611"/>
                  </a:moveTo>
                  <a:lnTo>
                    <a:pt x="108084" y="31611"/>
                  </a:lnTo>
                  <a:cubicBezTo>
                    <a:pt x="112355" y="38846"/>
                    <a:pt x="114939" y="46951"/>
                    <a:pt x="115643" y="55323"/>
                  </a:cubicBezTo>
                  <a:lnTo>
                    <a:pt x="119790" y="55358"/>
                  </a:lnTo>
                  <a:lnTo>
                    <a:pt x="112717" y="60443"/>
                  </a:lnTo>
                  <a:lnTo>
                    <a:pt x="105227" y="55236"/>
                  </a:lnTo>
                  <a:lnTo>
                    <a:pt x="109372" y="55271"/>
                  </a:lnTo>
                  <a:cubicBezTo>
                    <a:pt x="108679" y="48036"/>
                    <a:pt x="106404" y="41042"/>
                    <a:pt x="102709" y="34784"/>
                  </a:cubicBezTo>
                  <a:close/>
                </a:path>
              </a:pathLst>
            </a:custGeom>
            <a:solidFill>
              <a:srgbClr val="4372C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8" name="Google Shape;128;p2"/>
            <p:cNvSpPr/>
            <p:nvPr/>
          </p:nvSpPr>
          <p:spPr>
            <a:xfrm>
              <a:off x="3737758" y="1930858"/>
              <a:ext cx="1206526" cy="102241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9" name="Google Shape;129;p2"/>
            <p:cNvSpPr txBox="1"/>
            <p:nvPr/>
          </p:nvSpPr>
          <p:spPr>
            <a:xfrm>
              <a:off x="3737758" y="1930858"/>
              <a:ext cx="1206526" cy="1022410"/>
            </a:xfrm>
            <a:prstGeom prst="rect">
              <a:avLst/>
            </a:prstGeom>
            <a:noFill/>
            <a:ln>
              <a:noFill/>
            </a:ln>
          </p:spPr>
          <p:txBody>
            <a:bodyPr anchorCtr="0" anchor="ctr" bIns="17775" lIns="17775" spcFirstLastPara="1" rIns="17775" wrap="square" tIns="17775">
              <a:noAutofit/>
            </a:bodyPr>
            <a:lstStyle/>
            <a:p>
              <a:pPr indent="0" lvl="0" marL="0" marR="0" rtl="0" algn="ctr">
                <a:lnSpc>
                  <a:spcPct val="90000"/>
                </a:lnSpc>
                <a:spcBef>
                  <a:spcPts val="0"/>
                </a:spcBef>
                <a:spcAft>
                  <a:spcPts val="0"/>
                </a:spcAft>
                <a:buClr>
                  <a:schemeClr val="dk1"/>
                </a:buClr>
                <a:buSzPts val="1400"/>
                <a:buFont typeface="Lustria"/>
                <a:buNone/>
              </a:pPr>
              <a:r>
                <a:rPr lang="en-US" sz="1400">
                  <a:solidFill>
                    <a:schemeClr val="dk1"/>
                  </a:solidFill>
                  <a:latin typeface="Lustria"/>
                  <a:ea typeface="Lustria"/>
                  <a:cs typeface="Lustria"/>
                  <a:sym typeface="Lustria"/>
                </a:rPr>
                <a:t>Enhanced Transparency Framework </a:t>
              </a:r>
              <a:endParaRPr/>
            </a:p>
          </p:txBody>
        </p:sp>
        <p:sp>
          <p:nvSpPr>
            <p:cNvPr id="130" name="Google Shape;130;p2"/>
            <p:cNvSpPr/>
            <p:nvPr/>
          </p:nvSpPr>
          <p:spPr>
            <a:xfrm>
              <a:off x="894573" y="63419"/>
              <a:ext cx="3833122" cy="3833122"/>
            </a:xfrm>
            <a:custGeom>
              <a:rect b="b" l="l" r="r" t="t"/>
              <a:pathLst>
                <a:path extrusionOk="0" h="120000" w="120000">
                  <a:moveTo>
                    <a:pt x="104412" y="93846"/>
                  </a:moveTo>
                  <a:cubicBezTo>
                    <a:pt x="101622" y="97507"/>
                    <a:pt x="98390" y="100809"/>
                    <a:pt x="94790" y="103677"/>
                  </a:cubicBezTo>
                  <a:lnTo>
                    <a:pt x="97064" y="107145"/>
                  </a:lnTo>
                  <a:lnTo>
                    <a:pt x="88907" y="104086"/>
                  </a:lnTo>
                  <a:lnTo>
                    <a:pt x="89078" y="94966"/>
                  </a:lnTo>
                  <a:lnTo>
                    <a:pt x="91351" y="98432"/>
                  </a:lnTo>
                  <a:lnTo>
                    <a:pt x="91351" y="98432"/>
                  </a:lnTo>
                  <a:cubicBezTo>
                    <a:pt x="94369" y="95970"/>
                    <a:pt x="97087" y="93161"/>
                    <a:pt x="99448" y="90063"/>
                  </a:cubicBezTo>
                  <a:close/>
                </a:path>
              </a:pathLst>
            </a:custGeom>
            <a:solidFill>
              <a:srgbClr val="4372C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2"/>
            <p:cNvSpPr/>
            <p:nvPr/>
          </p:nvSpPr>
          <p:spPr>
            <a:xfrm>
              <a:off x="1979567" y="3105929"/>
              <a:ext cx="1672050" cy="102241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2" name="Google Shape;132;p2"/>
            <p:cNvSpPr txBox="1"/>
            <p:nvPr/>
          </p:nvSpPr>
          <p:spPr>
            <a:xfrm>
              <a:off x="1979567" y="3105929"/>
              <a:ext cx="1672050" cy="1022410"/>
            </a:xfrm>
            <a:prstGeom prst="rect">
              <a:avLst/>
            </a:prstGeom>
            <a:noFill/>
            <a:ln>
              <a:noFill/>
            </a:ln>
          </p:spPr>
          <p:txBody>
            <a:bodyPr anchorCtr="0" anchor="ctr" bIns="17775" lIns="17775" spcFirstLastPara="1" rIns="17775" wrap="square" tIns="17775">
              <a:noAutofit/>
            </a:bodyPr>
            <a:lstStyle/>
            <a:p>
              <a:pPr indent="0" lvl="0" marL="0" marR="0" rtl="0" algn="ctr">
                <a:lnSpc>
                  <a:spcPct val="90000"/>
                </a:lnSpc>
                <a:spcBef>
                  <a:spcPts val="0"/>
                </a:spcBef>
                <a:spcAft>
                  <a:spcPts val="0"/>
                </a:spcAft>
                <a:buClr>
                  <a:schemeClr val="dk1"/>
                </a:buClr>
                <a:buSzPts val="1400"/>
                <a:buFont typeface="Lustria"/>
                <a:buNone/>
              </a:pPr>
              <a:r>
                <a:rPr lang="en-US" sz="1400">
                  <a:solidFill>
                    <a:schemeClr val="dk1"/>
                  </a:solidFill>
                  <a:latin typeface="Lustria"/>
                  <a:ea typeface="Lustria"/>
                  <a:cs typeface="Lustria"/>
                  <a:sym typeface="Lustria"/>
                </a:rPr>
                <a:t>Global Stocktake </a:t>
              </a:r>
              <a:endParaRPr/>
            </a:p>
            <a:p>
              <a:pPr indent="0" lvl="0" marL="0" marR="0" rtl="0" algn="ctr">
                <a:lnSpc>
                  <a:spcPct val="90000"/>
                </a:lnSpc>
                <a:spcBef>
                  <a:spcPts val="490"/>
                </a:spcBef>
                <a:spcAft>
                  <a:spcPts val="0"/>
                </a:spcAft>
                <a:buClr>
                  <a:schemeClr val="dk1"/>
                </a:buClr>
                <a:buSzPts val="1400"/>
                <a:buFont typeface="Lustria"/>
                <a:buNone/>
              </a:pPr>
              <a:r>
                <a:rPr lang="en-US" sz="1400">
                  <a:solidFill>
                    <a:schemeClr val="dk1"/>
                  </a:solidFill>
                  <a:latin typeface="Lustria"/>
                  <a:ea typeface="Lustria"/>
                  <a:cs typeface="Lustria"/>
                  <a:sym typeface="Lustria"/>
                </a:rPr>
                <a:t>(2023 =&gt; every 5 y) </a:t>
              </a:r>
              <a:endParaRPr/>
            </a:p>
          </p:txBody>
        </p:sp>
        <p:sp>
          <p:nvSpPr>
            <p:cNvPr id="133" name="Google Shape;133;p2"/>
            <p:cNvSpPr/>
            <p:nvPr/>
          </p:nvSpPr>
          <p:spPr>
            <a:xfrm>
              <a:off x="810495" y="4405"/>
              <a:ext cx="3833122" cy="3833122"/>
            </a:xfrm>
            <a:custGeom>
              <a:rect b="b" l="l" r="r" t="t"/>
              <a:pathLst>
                <a:path extrusionOk="0" h="120000" w="120000">
                  <a:moveTo>
                    <a:pt x="35456" y="110156"/>
                  </a:moveTo>
                  <a:lnTo>
                    <a:pt x="35456" y="110156"/>
                  </a:lnTo>
                  <a:cubicBezTo>
                    <a:pt x="29233" y="107111"/>
                    <a:pt x="23632" y="102934"/>
                    <a:pt x="18937" y="97840"/>
                  </a:cubicBezTo>
                  <a:lnTo>
                    <a:pt x="15642" y="100357"/>
                  </a:lnTo>
                  <a:lnTo>
                    <a:pt x="18106" y="92002"/>
                  </a:lnTo>
                  <a:lnTo>
                    <a:pt x="27215" y="91517"/>
                  </a:lnTo>
                  <a:lnTo>
                    <a:pt x="23921" y="94033"/>
                  </a:lnTo>
                  <a:lnTo>
                    <a:pt x="23921" y="94033"/>
                  </a:lnTo>
                  <a:cubicBezTo>
                    <a:pt x="28010" y="98368"/>
                    <a:pt x="32847" y="101930"/>
                    <a:pt x="38199" y="104550"/>
                  </a:cubicBezTo>
                  <a:close/>
                </a:path>
              </a:pathLst>
            </a:custGeom>
            <a:solidFill>
              <a:srgbClr val="4372C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4" name="Google Shape;134;p2"/>
            <p:cNvSpPr/>
            <p:nvPr/>
          </p:nvSpPr>
          <p:spPr>
            <a:xfrm>
              <a:off x="595126" y="1930858"/>
              <a:ext cx="1022410" cy="102241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5" name="Google Shape;135;p2"/>
            <p:cNvSpPr txBox="1"/>
            <p:nvPr/>
          </p:nvSpPr>
          <p:spPr>
            <a:xfrm>
              <a:off x="595126" y="1930858"/>
              <a:ext cx="1022410" cy="1022410"/>
            </a:xfrm>
            <a:prstGeom prst="rect">
              <a:avLst/>
            </a:prstGeom>
            <a:noFill/>
            <a:ln>
              <a:noFill/>
            </a:ln>
          </p:spPr>
          <p:txBody>
            <a:bodyPr anchorCtr="0" anchor="ctr" bIns="17775" lIns="17775" spcFirstLastPara="1" rIns="17775" wrap="square" tIns="17775">
              <a:noAutofit/>
            </a:bodyPr>
            <a:lstStyle/>
            <a:p>
              <a:pPr indent="0" lvl="0" marL="0" marR="0" rtl="0" algn="ctr">
                <a:lnSpc>
                  <a:spcPct val="90000"/>
                </a:lnSpc>
                <a:spcBef>
                  <a:spcPts val="0"/>
                </a:spcBef>
                <a:spcAft>
                  <a:spcPts val="0"/>
                </a:spcAft>
                <a:buClr>
                  <a:schemeClr val="dk1"/>
                </a:buClr>
                <a:buSzPts val="1400"/>
                <a:buFont typeface="Lustria"/>
                <a:buNone/>
              </a:pPr>
              <a:r>
                <a:rPr lang="en-US" sz="1400">
                  <a:solidFill>
                    <a:schemeClr val="dk1"/>
                  </a:solidFill>
                  <a:latin typeface="Lustria"/>
                  <a:ea typeface="Lustria"/>
                  <a:cs typeface="Lustria"/>
                  <a:sym typeface="Lustria"/>
                </a:rPr>
                <a:t>Higher National Ambition </a:t>
              </a:r>
              <a:endParaRPr/>
            </a:p>
          </p:txBody>
        </p:sp>
        <p:sp>
          <p:nvSpPr>
            <p:cNvPr id="136" name="Google Shape;136;p2"/>
            <p:cNvSpPr/>
            <p:nvPr/>
          </p:nvSpPr>
          <p:spPr>
            <a:xfrm>
              <a:off x="807161" y="7427"/>
              <a:ext cx="3833122" cy="3833122"/>
            </a:xfrm>
            <a:custGeom>
              <a:rect b="b" l="l" r="r" t="t"/>
              <a:pathLst>
                <a:path extrusionOk="0" h="120000" w="120000">
                  <a:moveTo>
                    <a:pt x="4161" y="60226"/>
                  </a:moveTo>
                  <a:lnTo>
                    <a:pt x="4161" y="60226"/>
                  </a:lnTo>
                  <a:cubicBezTo>
                    <a:pt x="4130" y="52543"/>
                    <a:pt x="5685" y="44937"/>
                    <a:pt x="8728" y="37883"/>
                  </a:cubicBezTo>
                  <a:lnTo>
                    <a:pt x="5088" y="35896"/>
                  </a:lnTo>
                  <a:lnTo>
                    <a:pt x="13723" y="34748"/>
                  </a:lnTo>
                  <a:lnTo>
                    <a:pt x="17872" y="42872"/>
                  </a:lnTo>
                  <a:lnTo>
                    <a:pt x="14233" y="40886"/>
                  </a:lnTo>
                  <a:lnTo>
                    <a:pt x="14233" y="40886"/>
                  </a:lnTo>
                  <a:cubicBezTo>
                    <a:pt x="11678" y="47004"/>
                    <a:pt x="10376" y="53571"/>
                    <a:pt x="10403" y="60200"/>
                  </a:cubicBezTo>
                  <a:close/>
                </a:path>
              </a:pathLst>
            </a:custGeom>
            <a:solidFill>
              <a:srgbClr val="4372C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2"/>
            <p:cNvSpPr/>
            <p:nvPr/>
          </p:nvSpPr>
          <p:spPr>
            <a:xfrm>
              <a:off x="991705" y="86999"/>
              <a:ext cx="1326915" cy="1022410"/>
            </a:xfrm>
            <a:prstGeom prst="rect">
              <a:avLst/>
            </a:prstGeom>
            <a:no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8" name="Google Shape;138;p2"/>
            <p:cNvSpPr txBox="1"/>
            <p:nvPr/>
          </p:nvSpPr>
          <p:spPr>
            <a:xfrm>
              <a:off x="991705" y="86999"/>
              <a:ext cx="1326915" cy="1022410"/>
            </a:xfrm>
            <a:prstGeom prst="rect">
              <a:avLst/>
            </a:prstGeom>
            <a:noFill/>
            <a:ln>
              <a:noFill/>
            </a:ln>
          </p:spPr>
          <p:txBody>
            <a:bodyPr anchorCtr="0" anchor="ctr" bIns="17775" lIns="17775" spcFirstLastPara="1" rIns="17775" wrap="square" tIns="17775">
              <a:noAutofit/>
            </a:bodyPr>
            <a:lstStyle/>
            <a:p>
              <a:pPr indent="0" lvl="0" marL="0" marR="0" rtl="0" algn="ctr">
                <a:lnSpc>
                  <a:spcPct val="90000"/>
                </a:lnSpc>
                <a:spcBef>
                  <a:spcPts val="0"/>
                </a:spcBef>
                <a:spcAft>
                  <a:spcPts val="0"/>
                </a:spcAft>
                <a:buClr>
                  <a:schemeClr val="dk1"/>
                </a:buClr>
                <a:buSzPts val="1400"/>
                <a:buFont typeface="Lustria"/>
                <a:buNone/>
              </a:pPr>
              <a:r>
                <a:rPr lang="en-US" sz="1400">
                  <a:solidFill>
                    <a:schemeClr val="dk1"/>
                  </a:solidFill>
                  <a:latin typeface="Lustria"/>
                  <a:ea typeface="Lustria"/>
                  <a:cs typeface="Lustria"/>
                  <a:sym typeface="Lustria"/>
                </a:rPr>
                <a:t>National Targets (NDC) ​2020 =&gt; ​every 5 y)</a:t>
              </a:r>
              <a:endParaRPr/>
            </a:p>
          </p:txBody>
        </p:sp>
        <p:sp>
          <p:nvSpPr>
            <p:cNvPr id="139" name="Google Shape;139;p2"/>
            <p:cNvSpPr/>
            <p:nvPr/>
          </p:nvSpPr>
          <p:spPr>
            <a:xfrm>
              <a:off x="813895" y="2012"/>
              <a:ext cx="3833122" cy="3833122"/>
            </a:xfrm>
            <a:custGeom>
              <a:rect b="b" l="l" r="r" t="t"/>
              <a:pathLst>
                <a:path extrusionOk="0" h="120000" w="120000">
                  <a:moveTo>
                    <a:pt x="46477" y="5823"/>
                  </a:moveTo>
                  <a:lnTo>
                    <a:pt x="46477" y="5823"/>
                  </a:lnTo>
                  <a:cubicBezTo>
                    <a:pt x="54446" y="3834"/>
                    <a:pt x="62755" y="3628"/>
                    <a:pt x="70812" y="5218"/>
                  </a:cubicBezTo>
                  <a:lnTo>
                    <a:pt x="71987" y="1241"/>
                  </a:lnTo>
                  <a:lnTo>
                    <a:pt x="74929" y="9440"/>
                  </a:lnTo>
                  <a:lnTo>
                    <a:pt x="67862" y="15208"/>
                  </a:lnTo>
                  <a:lnTo>
                    <a:pt x="69036" y="11232"/>
                  </a:lnTo>
                  <a:lnTo>
                    <a:pt x="69036" y="11232"/>
                  </a:lnTo>
                  <a:cubicBezTo>
                    <a:pt x="62055" y="9939"/>
                    <a:pt x="54877" y="10159"/>
                    <a:pt x="47989" y="11879"/>
                  </a:cubicBezTo>
                  <a:close/>
                </a:path>
              </a:pathLst>
            </a:custGeom>
            <a:solidFill>
              <a:srgbClr val="4372C3"/>
            </a:solidFill>
            <a:ln cap="flat" cmpd="sng" w="12700">
              <a:solidFill>
                <a:schemeClr val="lt1"/>
              </a:solidFill>
              <a:prstDash val="solid"/>
              <a:miter lim="800000"/>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0" name="Google Shape;140;p2"/>
          <p:cNvSpPr/>
          <p:nvPr/>
        </p:nvSpPr>
        <p:spPr>
          <a:xfrm>
            <a:off x="10922992" y="6278880"/>
            <a:ext cx="601190" cy="400034"/>
          </a:xfrm>
          <a:prstGeom prst="rect">
            <a:avLst/>
          </a:prstGeom>
          <a:solidFill>
            <a:schemeClr val="lt1"/>
          </a:solidFill>
          <a:ln cap="flat" cmpd="sng" w="12700">
            <a:solidFill>
              <a:schemeClr val="l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41" name="Google Shape;141;p2"/>
          <p:cNvSpPr txBox="1"/>
          <p:nvPr/>
        </p:nvSpPr>
        <p:spPr>
          <a:xfrm>
            <a:off x="6096000" y="6460677"/>
            <a:ext cx="5796306" cy="338554"/>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600">
                <a:solidFill>
                  <a:schemeClr val="accent1"/>
                </a:solidFill>
                <a:latin typeface="Calibri"/>
                <a:ea typeface="Calibri"/>
                <a:cs typeface="Calibri"/>
                <a:sym typeface="Calibri"/>
              </a:rPr>
              <a:t>Review collective action against goals and commit to further action</a:t>
            </a:r>
            <a:endParaRPr/>
          </a:p>
        </p:txBody>
      </p:sp>
      <p:sp>
        <p:nvSpPr>
          <p:cNvPr id="142" name="Google Shape;142;p2"/>
          <p:cNvSpPr txBox="1"/>
          <p:nvPr/>
        </p:nvSpPr>
        <p:spPr>
          <a:xfrm>
            <a:off x="10469796" y="5267996"/>
            <a:ext cx="1507581" cy="58477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600">
                <a:solidFill>
                  <a:schemeClr val="accent1"/>
                </a:solidFill>
                <a:latin typeface="Calibri"/>
                <a:ea typeface="Calibri"/>
                <a:cs typeface="Calibri"/>
                <a:sym typeface="Calibri"/>
              </a:rPr>
              <a:t>Account for national action</a:t>
            </a:r>
            <a:endParaRPr/>
          </a:p>
        </p:txBody>
      </p:sp>
      <p:sp>
        <p:nvSpPr>
          <p:cNvPr id="143" name="Google Shape;143;p2"/>
          <p:cNvSpPr txBox="1"/>
          <p:nvPr/>
        </p:nvSpPr>
        <p:spPr>
          <a:xfrm>
            <a:off x="5602163" y="2201103"/>
            <a:ext cx="1961690" cy="58477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600">
                <a:solidFill>
                  <a:schemeClr val="accent1"/>
                </a:solidFill>
                <a:latin typeface="Calibri"/>
                <a:ea typeface="Calibri"/>
                <a:cs typeface="Calibri"/>
                <a:sym typeface="Calibri"/>
              </a:rPr>
              <a:t>Plan and commit national action</a:t>
            </a:r>
            <a:endParaRPr/>
          </a:p>
        </p:txBody>
      </p:sp>
      <p:sp>
        <p:nvSpPr>
          <p:cNvPr id="144" name="Google Shape;144;p2"/>
          <p:cNvSpPr txBox="1"/>
          <p:nvPr/>
        </p:nvSpPr>
        <p:spPr>
          <a:xfrm>
            <a:off x="10212748" y="2249400"/>
            <a:ext cx="1718791" cy="584775"/>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en-US" sz="1600">
                <a:solidFill>
                  <a:schemeClr val="accent1"/>
                </a:solidFill>
                <a:latin typeface="Calibri"/>
                <a:ea typeface="Calibri"/>
                <a:cs typeface="Calibri"/>
                <a:sym typeface="Calibri"/>
              </a:rPr>
              <a:t>Implement national action</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9" name="Shape 149"/>
        <p:cNvGrpSpPr/>
        <p:nvPr/>
      </p:nvGrpSpPr>
      <p:grpSpPr>
        <a:xfrm>
          <a:off x="0" y="0"/>
          <a:ext cx="0" cy="0"/>
          <a:chOff x="0" y="0"/>
          <a:chExt cx="0" cy="0"/>
        </a:xfrm>
      </p:grpSpPr>
      <p:sp>
        <p:nvSpPr>
          <p:cNvPr id="150" name="Google Shape;150;p3"/>
          <p:cNvSpPr/>
          <p:nvPr/>
        </p:nvSpPr>
        <p:spPr>
          <a:xfrm>
            <a:off x="1742228" y="1036263"/>
            <a:ext cx="8488188" cy="657962"/>
          </a:xfrm>
          <a:prstGeom prst="roundRect">
            <a:avLst>
              <a:gd fmla="val 16667" name="adj"/>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51" name="Google Shape;151;p3"/>
          <p:cNvSpPr/>
          <p:nvPr/>
        </p:nvSpPr>
        <p:spPr>
          <a:xfrm>
            <a:off x="1869527" y="1791528"/>
            <a:ext cx="5832857" cy="3975599"/>
          </a:xfrm>
          <a:prstGeom prst="roundRect">
            <a:avLst>
              <a:gd fmla="val 16667" name="adj"/>
            </a:avLst>
          </a:prstGeom>
          <a:solidFill>
            <a:srgbClr val="8DA9DB"/>
          </a:solidFill>
          <a:ln cap="flat" cmpd="sng" w="12700">
            <a:solidFill>
              <a:srgbClr val="31538F"/>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152" name="Google Shape;152;p3"/>
          <p:cNvSpPr/>
          <p:nvPr/>
        </p:nvSpPr>
        <p:spPr>
          <a:xfrm>
            <a:off x="8488572" y="1750413"/>
            <a:ext cx="1629991" cy="3986001"/>
          </a:xfrm>
          <a:prstGeom prst="roundRect">
            <a:avLst>
              <a:gd fmla="val 9749" name="adj"/>
            </a:avLst>
          </a:prstGeom>
          <a:solidFill>
            <a:srgbClr val="8DA9DB"/>
          </a:solidFill>
          <a:ln>
            <a:noFill/>
          </a:ln>
          <a:effectLst>
            <a:outerShdw blurRad="279400" sx="102000" rotWithShape="0" algn="ctr" sy="102000">
              <a:srgbClr val="7868E6">
                <a:alpha val="24705"/>
              </a:srgbClr>
            </a:outerShdw>
          </a:effectLst>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rgbClr val="FFFFFF"/>
              </a:solidFill>
              <a:latin typeface="Calibri"/>
              <a:ea typeface="Calibri"/>
              <a:cs typeface="Calibri"/>
              <a:sym typeface="Calibri"/>
            </a:endParaRPr>
          </a:p>
        </p:txBody>
      </p:sp>
      <p:sp>
        <p:nvSpPr>
          <p:cNvPr id="153" name="Google Shape;153;p3"/>
          <p:cNvSpPr txBox="1"/>
          <p:nvPr>
            <p:ph idx="12" type="sldNum"/>
          </p:nvPr>
        </p:nvSpPr>
        <p:spPr>
          <a:xfrm>
            <a:off x="8582963" y="693028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54" name="Google Shape;154;p3"/>
          <p:cNvSpPr txBox="1"/>
          <p:nvPr/>
        </p:nvSpPr>
        <p:spPr>
          <a:xfrm>
            <a:off x="2016331" y="1846072"/>
            <a:ext cx="5630656" cy="615553"/>
          </a:xfrm>
          <a:prstGeom prst="rect">
            <a:avLst/>
          </a:prstGeom>
          <a:noFill/>
          <a:ln>
            <a:noFill/>
          </a:ln>
        </p:spPr>
        <p:txBody>
          <a:bodyPr anchorCtr="0" anchor="ctr" bIns="0" lIns="0" spcFirstLastPara="1" rIns="0" wrap="square" tIns="0">
            <a:spAutoFit/>
          </a:bodyPr>
          <a:lstStyle/>
          <a:p>
            <a:pPr indent="0" lvl="0" marL="0" marR="0" rtl="0" algn="l">
              <a:spcBef>
                <a:spcPts val="0"/>
              </a:spcBef>
              <a:spcAft>
                <a:spcPts val="0"/>
              </a:spcAft>
              <a:buNone/>
            </a:pPr>
            <a:r>
              <a:rPr b="1" lang="en-US" sz="2000">
                <a:solidFill>
                  <a:schemeClr val="dk1"/>
                </a:solidFill>
                <a:latin typeface="Calibri"/>
                <a:ea typeface="Calibri"/>
                <a:cs typeface="Calibri"/>
                <a:sym typeface="Calibri"/>
              </a:rPr>
              <a:t>Collective progress and informing action and support</a:t>
            </a:r>
            <a:endParaRPr/>
          </a:p>
        </p:txBody>
      </p:sp>
      <p:sp>
        <p:nvSpPr>
          <p:cNvPr id="155" name="Google Shape;155;p3"/>
          <p:cNvSpPr/>
          <p:nvPr/>
        </p:nvSpPr>
        <p:spPr>
          <a:xfrm>
            <a:off x="1292044" y="6011452"/>
            <a:ext cx="9154799" cy="436289"/>
          </a:xfrm>
          <a:prstGeom prst="roundRect">
            <a:avLst>
              <a:gd fmla="val 50000" name="adj"/>
            </a:avLst>
          </a:prstGeom>
          <a:solidFill>
            <a:srgbClr val="F7CAAC"/>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rPr b="1" lang="en-US" sz="1600">
                <a:solidFill>
                  <a:schemeClr val="dk1"/>
                </a:solidFill>
                <a:latin typeface="Calibri"/>
                <a:ea typeface="Calibri"/>
                <a:cs typeface="Calibri"/>
                <a:sym typeface="Calibri"/>
              </a:rPr>
              <a:t>Crosscutting: </a:t>
            </a:r>
            <a:r>
              <a:rPr lang="en-US" sz="1600">
                <a:solidFill>
                  <a:schemeClr val="dk1"/>
                </a:solidFill>
                <a:latin typeface="Calibri"/>
                <a:ea typeface="Calibri"/>
                <a:cs typeface="Calibri"/>
                <a:sym typeface="Calibri"/>
              </a:rPr>
              <a:t>urgency for action, equity and  best  available  science, sustainable development</a:t>
            </a:r>
            <a:endParaRPr/>
          </a:p>
        </p:txBody>
      </p:sp>
      <p:cxnSp>
        <p:nvCxnSpPr>
          <p:cNvPr id="156" name="Google Shape;156;p3"/>
          <p:cNvCxnSpPr/>
          <p:nvPr/>
        </p:nvCxnSpPr>
        <p:spPr>
          <a:xfrm rot="10800000">
            <a:off x="2733534" y="4779691"/>
            <a:ext cx="0" cy="167725"/>
          </a:xfrm>
          <a:prstGeom prst="straightConnector1">
            <a:avLst/>
          </a:prstGeom>
          <a:noFill/>
          <a:ln cap="flat" cmpd="sng" w="9525">
            <a:solidFill>
              <a:schemeClr val="accent6"/>
            </a:solidFill>
            <a:prstDash val="solid"/>
            <a:miter lim="800000"/>
            <a:headEnd len="sm" w="sm" type="none"/>
            <a:tailEnd len="med" w="med" type="oval"/>
          </a:ln>
        </p:spPr>
      </p:cxnSp>
      <p:sp>
        <p:nvSpPr>
          <p:cNvPr id="157" name="Google Shape;157;p3"/>
          <p:cNvSpPr txBox="1"/>
          <p:nvPr/>
        </p:nvSpPr>
        <p:spPr>
          <a:xfrm>
            <a:off x="8532479" y="2634970"/>
            <a:ext cx="1502414" cy="2369880"/>
          </a:xfrm>
          <a:prstGeom prst="rect">
            <a:avLst/>
          </a:prstGeom>
          <a:noFill/>
          <a:ln>
            <a:noFill/>
          </a:ln>
        </p:spPr>
        <p:txBody>
          <a:bodyPr anchorCtr="0" anchor="b" bIns="0" lIns="0" spcFirstLastPara="1" rIns="0" wrap="square" tIns="0">
            <a:spAutoFit/>
          </a:bodyPr>
          <a:lstStyle/>
          <a:p>
            <a:pPr indent="-171450" lvl="0" marL="171450" marR="0" rtl="0" algn="l">
              <a:spcBef>
                <a:spcPts val="0"/>
              </a:spcBef>
              <a:spcAft>
                <a:spcPts val="0"/>
              </a:spcAft>
              <a:buClr>
                <a:schemeClr val="dk1"/>
              </a:buClr>
              <a:buSzPts val="1400"/>
              <a:buFont typeface="Calibri"/>
              <a:buChar char="-"/>
            </a:pPr>
            <a:r>
              <a:rPr lang="en-US" sz="1400">
                <a:solidFill>
                  <a:schemeClr val="dk1"/>
                </a:solidFill>
                <a:latin typeface="Calibri"/>
                <a:ea typeface="Calibri"/>
                <a:cs typeface="Calibri"/>
                <a:sym typeface="Calibri"/>
              </a:rPr>
              <a:t>Dialogues on </a:t>
            </a:r>
            <a:r>
              <a:rPr b="1" lang="en-US" sz="1400">
                <a:solidFill>
                  <a:schemeClr val="dk1"/>
                </a:solidFill>
                <a:latin typeface="Calibri"/>
                <a:ea typeface="Calibri"/>
                <a:cs typeface="Calibri"/>
                <a:sym typeface="Calibri"/>
              </a:rPr>
              <a:t>GST, Finance, Mountains </a:t>
            </a:r>
            <a:r>
              <a:rPr lang="en-US" sz="1400">
                <a:solidFill>
                  <a:schemeClr val="dk1"/>
                </a:solidFill>
                <a:latin typeface="Calibri"/>
                <a:ea typeface="Calibri"/>
                <a:cs typeface="Calibri"/>
                <a:sym typeface="Calibri"/>
              </a:rPr>
              <a:t>and </a:t>
            </a:r>
            <a:r>
              <a:rPr b="1" lang="en-US" sz="1400">
                <a:solidFill>
                  <a:schemeClr val="dk1"/>
                </a:solidFill>
                <a:latin typeface="Calibri"/>
                <a:ea typeface="Calibri"/>
                <a:cs typeface="Calibri"/>
                <a:sym typeface="Calibri"/>
              </a:rPr>
              <a:t>Children</a:t>
            </a:r>
            <a:r>
              <a:rPr lang="en-US" sz="1400">
                <a:solidFill>
                  <a:schemeClr val="dk1"/>
                </a:solidFill>
                <a:latin typeface="Calibri"/>
                <a:ea typeface="Calibri"/>
                <a:cs typeface="Calibri"/>
                <a:sym typeface="Calibri"/>
              </a:rPr>
              <a:t> </a:t>
            </a:r>
            <a:endParaRPr/>
          </a:p>
          <a:p>
            <a:pPr indent="-171450" lvl="0" marL="171450" marR="0" rtl="0" algn="l">
              <a:spcBef>
                <a:spcPts val="0"/>
              </a:spcBef>
              <a:spcAft>
                <a:spcPts val="0"/>
              </a:spcAft>
              <a:buClr>
                <a:schemeClr val="dk1"/>
              </a:buClr>
              <a:buSzPts val="1400"/>
              <a:buFont typeface="Calibri"/>
              <a:buChar char="-"/>
            </a:pPr>
            <a:r>
              <a:rPr lang="en-US" sz="1400">
                <a:solidFill>
                  <a:schemeClr val="dk1"/>
                </a:solidFill>
                <a:latin typeface="Calibri"/>
                <a:ea typeface="Calibri"/>
                <a:cs typeface="Calibri"/>
                <a:sym typeface="Calibri"/>
              </a:rPr>
              <a:t>Revised </a:t>
            </a:r>
            <a:r>
              <a:rPr b="1" lang="en-US" sz="1400">
                <a:solidFill>
                  <a:schemeClr val="dk1"/>
                </a:solidFill>
                <a:latin typeface="Calibri"/>
                <a:ea typeface="Calibri"/>
                <a:cs typeface="Calibri"/>
                <a:sym typeface="Calibri"/>
              </a:rPr>
              <a:t>NDC</a:t>
            </a:r>
            <a:r>
              <a:rPr lang="en-US" sz="1400">
                <a:solidFill>
                  <a:schemeClr val="dk1"/>
                </a:solidFill>
                <a:latin typeface="Calibri"/>
                <a:ea typeface="Calibri"/>
                <a:cs typeface="Calibri"/>
                <a:sym typeface="Calibri"/>
              </a:rPr>
              <a:t> and </a:t>
            </a:r>
            <a:r>
              <a:rPr b="1" lang="en-US" sz="1400">
                <a:solidFill>
                  <a:schemeClr val="dk1"/>
                </a:solidFill>
                <a:latin typeface="Calibri"/>
                <a:ea typeface="Calibri"/>
                <a:cs typeface="Calibri"/>
                <a:sym typeface="Calibri"/>
              </a:rPr>
              <a:t>LT-LEDS</a:t>
            </a:r>
            <a:endParaRPr/>
          </a:p>
          <a:p>
            <a:pPr indent="-171450" lvl="0" marL="171450" marR="0" rtl="0" algn="l">
              <a:spcBef>
                <a:spcPts val="0"/>
              </a:spcBef>
              <a:spcAft>
                <a:spcPts val="0"/>
              </a:spcAft>
              <a:buClr>
                <a:schemeClr val="dk1"/>
              </a:buClr>
              <a:buSzPts val="1400"/>
              <a:buFont typeface="Calibri"/>
              <a:buChar char="-"/>
            </a:pPr>
            <a:r>
              <a:rPr b="1" lang="en-US" sz="1400">
                <a:solidFill>
                  <a:schemeClr val="dk1"/>
                </a:solidFill>
                <a:latin typeface="Calibri"/>
                <a:ea typeface="Calibri"/>
                <a:cs typeface="Calibri"/>
                <a:sym typeface="Calibri"/>
              </a:rPr>
              <a:t>UN SG Event</a:t>
            </a:r>
            <a:endParaRPr/>
          </a:p>
          <a:p>
            <a:pPr indent="-171450" lvl="0" marL="171450" marR="0" rtl="0" algn="l">
              <a:spcBef>
                <a:spcPts val="0"/>
              </a:spcBef>
              <a:spcAft>
                <a:spcPts val="0"/>
              </a:spcAft>
              <a:buClr>
                <a:schemeClr val="dk1"/>
              </a:buClr>
              <a:buSzPts val="1400"/>
              <a:buFont typeface="Calibri"/>
              <a:buChar char="-"/>
            </a:pPr>
            <a:r>
              <a:rPr lang="en-US" sz="1400">
                <a:solidFill>
                  <a:schemeClr val="dk1"/>
                </a:solidFill>
                <a:latin typeface="Calibri"/>
                <a:ea typeface="Calibri"/>
                <a:cs typeface="Calibri"/>
                <a:sym typeface="Calibri"/>
              </a:rPr>
              <a:t>Communicating BTRs</a:t>
            </a:r>
            <a:endParaRPr/>
          </a:p>
          <a:p>
            <a:pPr indent="-171450" lvl="0" marL="171450" marR="0" rtl="0" algn="l">
              <a:spcBef>
                <a:spcPts val="0"/>
              </a:spcBef>
              <a:spcAft>
                <a:spcPts val="0"/>
              </a:spcAft>
              <a:buClr>
                <a:schemeClr val="dk1"/>
              </a:buClr>
              <a:buSzPts val="1400"/>
              <a:buFont typeface="Calibri"/>
              <a:buChar char="-"/>
            </a:pPr>
            <a:r>
              <a:rPr b="1" lang="en-US" sz="1400">
                <a:solidFill>
                  <a:schemeClr val="dk1"/>
                </a:solidFill>
                <a:latin typeface="Calibri"/>
                <a:ea typeface="Calibri"/>
                <a:cs typeface="Calibri"/>
                <a:sym typeface="Calibri"/>
              </a:rPr>
              <a:t>Mainstreaming GST </a:t>
            </a:r>
            <a:r>
              <a:rPr lang="en-US" sz="1400">
                <a:solidFill>
                  <a:schemeClr val="dk1"/>
                </a:solidFill>
                <a:latin typeface="Calibri"/>
                <a:ea typeface="Calibri"/>
                <a:cs typeface="Calibri"/>
                <a:sym typeface="Calibri"/>
              </a:rPr>
              <a:t>Outcomes</a:t>
            </a:r>
            <a:endParaRPr/>
          </a:p>
        </p:txBody>
      </p:sp>
      <p:cxnSp>
        <p:nvCxnSpPr>
          <p:cNvPr id="158" name="Google Shape;158;p3"/>
          <p:cNvCxnSpPr/>
          <p:nvPr/>
        </p:nvCxnSpPr>
        <p:spPr>
          <a:xfrm flipH="1" rot="10800000">
            <a:off x="7895763" y="7182730"/>
            <a:ext cx="80529" cy="1"/>
          </a:xfrm>
          <a:prstGeom prst="straightConnector1">
            <a:avLst/>
          </a:prstGeom>
          <a:noFill/>
          <a:ln cap="flat" cmpd="sng" w="9525">
            <a:solidFill>
              <a:schemeClr val="accent6"/>
            </a:solidFill>
            <a:prstDash val="solid"/>
            <a:miter lim="800000"/>
            <a:headEnd len="sm" w="sm" type="none"/>
            <a:tailEnd len="sm" w="sm" type="none"/>
          </a:ln>
        </p:spPr>
      </p:cxnSp>
      <p:sp>
        <p:nvSpPr>
          <p:cNvPr id="159" name="Google Shape;159;p3"/>
          <p:cNvSpPr txBox="1"/>
          <p:nvPr/>
        </p:nvSpPr>
        <p:spPr>
          <a:xfrm>
            <a:off x="2454737" y="1160922"/>
            <a:ext cx="5515319" cy="553998"/>
          </a:xfrm>
          <a:prstGeom prst="rect">
            <a:avLst/>
          </a:prstGeom>
          <a:noFill/>
          <a:ln>
            <a:noFill/>
          </a:ln>
        </p:spPr>
        <p:txBody>
          <a:bodyPr anchorCtr="0" anchor="ctr" bIns="0" lIns="0" spcFirstLastPara="1" rIns="0" wrap="square" tIns="0">
            <a:spAutoFit/>
          </a:bodyPr>
          <a:lstStyle/>
          <a:p>
            <a:pPr indent="0" lvl="0" marL="0" marR="0" rtl="0" algn="l">
              <a:spcBef>
                <a:spcPts val="0"/>
              </a:spcBef>
              <a:spcAft>
                <a:spcPts val="0"/>
              </a:spcAft>
              <a:buNone/>
            </a:pPr>
            <a:r>
              <a:rPr b="1" lang="en-US" sz="2400">
                <a:solidFill>
                  <a:schemeClr val="dk1"/>
                </a:solidFill>
                <a:latin typeface="Calibri"/>
                <a:ea typeface="Calibri"/>
                <a:cs typeface="Calibri"/>
                <a:sym typeface="Calibri"/>
              </a:rPr>
              <a:t>GST Decision text 1/CMA 5</a:t>
            </a:r>
            <a:endParaRPr/>
          </a:p>
          <a:p>
            <a:pPr indent="0" lvl="0" marL="0" marR="0" rtl="0" algn="l">
              <a:spcBef>
                <a:spcPts val="0"/>
              </a:spcBef>
              <a:spcAft>
                <a:spcPts val="0"/>
              </a:spcAft>
              <a:buNone/>
            </a:pPr>
            <a:r>
              <a:t/>
            </a:r>
            <a:endParaRPr b="1" sz="1200">
              <a:solidFill>
                <a:schemeClr val="dk1"/>
              </a:solidFill>
              <a:latin typeface="Calibri"/>
              <a:ea typeface="Calibri"/>
              <a:cs typeface="Calibri"/>
              <a:sym typeface="Calibri"/>
            </a:endParaRPr>
          </a:p>
        </p:txBody>
      </p:sp>
      <p:sp>
        <p:nvSpPr>
          <p:cNvPr id="160" name="Google Shape;160;p3"/>
          <p:cNvSpPr txBox="1"/>
          <p:nvPr/>
        </p:nvSpPr>
        <p:spPr>
          <a:xfrm>
            <a:off x="8624859" y="1993728"/>
            <a:ext cx="1427209" cy="553998"/>
          </a:xfrm>
          <a:prstGeom prst="rect">
            <a:avLst/>
          </a:prstGeom>
          <a:noFill/>
          <a:ln>
            <a:noFill/>
          </a:ln>
        </p:spPr>
        <p:txBody>
          <a:bodyPr anchorCtr="0" anchor="ctr" bIns="0" lIns="0" spcFirstLastPara="1" rIns="0" wrap="square" tIns="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Guidance and way forward</a:t>
            </a:r>
            <a:endParaRPr/>
          </a:p>
        </p:txBody>
      </p:sp>
      <p:sp>
        <p:nvSpPr>
          <p:cNvPr id="161" name="Google Shape;161;p3"/>
          <p:cNvSpPr/>
          <p:nvPr/>
        </p:nvSpPr>
        <p:spPr>
          <a:xfrm>
            <a:off x="1633120" y="2379778"/>
            <a:ext cx="6563748" cy="720000"/>
          </a:xfrm>
          <a:prstGeom prst="chevron">
            <a:avLst>
              <a:gd fmla="val 34125" name="adj"/>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62" name="Google Shape;162;p3"/>
          <p:cNvSpPr txBox="1"/>
          <p:nvPr/>
        </p:nvSpPr>
        <p:spPr>
          <a:xfrm>
            <a:off x="2886204" y="2500257"/>
            <a:ext cx="4974072" cy="484748"/>
          </a:xfrm>
          <a:prstGeom prst="rect">
            <a:avLst/>
          </a:prstGeom>
          <a:noFill/>
          <a:ln>
            <a:noFill/>
          </a:ln>
        </p:spPr>
        <p:txBody>
          <a:bodyPr anchorCtr="0" anchor="ctr" bIns="0" lIns="0" spcFirstLastPara="1" rIns="0" wrap="square" tIns="0">
            <a:spAutoFit/>
          </a:bodyPr>
          <a:lstStyle/>
          <a:p>
            <a:pPr indent="0" lvl="0" marL="0" marR="0" rtl="0" algn="l">
              <a:spcBef>
                <a:spcPts val="0"/>
              </a:spcBef>
              <a:spcAft>
                <a:spcPts val="0"/>
              </a:spcAft>
              <a:buNone/>
            </a:pPr>
            <a:r>
              <a:rPr b="1" lang="en-US" sz="1050" u="sng">
                <a:solidFill>
                  <a:schemeClr val="dk1"/>
                </a:solidFill>
                <a:latin typeface="Calibri"/>
                <a:ea typeface="Calibri"/>
                <a:cs typeface="Calibri"/>
                <a:sym typeface="Calibri"/>
              </a:rPr>
              <a:t>Mitigation: </a:t>
            </a:r>
            <a:r>
              <a:rPr lang="en-US" sz="1050">
                <a:solidFill>
                  <a:schemeClr val="dk1"/>
                </a:solidFill>
                <a:latin typeface="Calibri"/>
                <a:ea typeface="Calibri"/>
                <a:cs typeface="Calibri"/>
                <a:sym typeface="Calibri"/>
              </a:rPr>
              <a:t>Keep 1.5°</a:t>
            </a:r>
            <a:r>
              <a:rPr baseline="30000" lang="en-US" sz="1100">
                <a:solidFill>
                  <a:schemeClr val="dk1"/>
                </a:solidFill>
                <a:latin typeface="Calibri"/>
                <a:ea typeface="Calibri"/>
                <a:cs typeface="Calibri"/>
                <a:sym typeface="Calibri"/>
              </a:rPr>
              <a:t> </a:t>
            </a:r>
            <a:r>
              <a:rPr lang="en-US" sz="1050">
                <a:solidFill>
                  <a:schemeClr val="dk1"/>
                </a:solidFill>
                <a:latin typeface="Calibri"/>
                <a:ea typeface="Calibri"/>
                <a:cs typeface="Calibri"/>
                <a:sym typeface="Calibri"/>
              </a:rPr>
              <a:t>in reach, Urgent deep GHG emissions reduction, Transitioning away from fossil fuels,  Tripling renewable energy, doubling energy efficiency, Halting deforestation and forest degradation, Encourage economy wide NDCs</a:t>
            </a:r>
            <a:endParaRPr/>
          </a:p>
        </p:txBody>
      </p:sp>
      <p:pic>
        <p:nvPicPr>
          <p:cNvPr descr="Renewable Energy outline" id="163" name="Google Shape;163;p3"/>
          <p:cNvPicPr preferRelativeResize="0"/>
          <p:nvPr/>
        </p:nvPicPr>
        <p:blipFill rotWithShape="1">
          <a:blip r:embed="rId3">
            <a:alphaModFix/>
          </a:blip>
          <a:srcRect b="0" l="0" r="0" t="0"/>
          <a:stretch/>
        </p:blipFill>
        <p:spPr>
          <a:xfrm>
            <a:off x="1862749" y="2357479"/>
            <a:ext cx="774835" cy="774835"/>
          </a:xfrm>
          <a:prstGeom prst="rect">
            <a:avLst/>
          </a:prstGeom>
          <a:noFill/>
          <a:ln>
            <a:noFill/>
          </a:ln>
        </p:spPr>
      </p:pic>
      <p:grpSp>
        <p:nvGrpSpPr>
          <p:cNvPr id="164" name="Google Shape;164;p3"/>
          <p:cNvGrpSpPr/>
          <p:nvPr/>
        </p:nvGrpSpPr>
        <p:grpSpPr>
          <a:xfrm>
            <a:off x="1699508" y="4619521"/>
            <a:ext cx="2985686" cy="1084290"/>
            <a:chOff x="3321117" y="1944700"/>
            <a:chExt cx="6563748" cy="1084290"/>
          </a:xfrm>
        </p:grpSpPr>
        <p:sp>
          <p:nvSpPr>
            <p:cNvPr id="165" name="Google Shape;165;p3"/>
            <p:cNvSpPr/>
            <p:nvPr/>
          </p:nvSpPr>
          <p:spPr>
            <a:xfrm>
              <a:off x="3321117" y="2308990"/>
              <a:ext cx="6563748" cy="720000"/>
            </a:xfrm>
            <a:prstGeom prst="chevron">
              <a:avLst>
                <a:gd fmla="val 34125" name="adj"/>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66" name="Google Shape;166;p3"/>
            <p:cNvSpPr txBox="1"/>
            <p:nvPr/>
          </p:nvSpPr>
          <p:spPr>
            <a:xfrm>
              <a:off x="4546311" y="1944700"/>
              <a:ext cx="4974072" cy="153888"/>
            </a:xfrm>
            <a:prstGeom prst="rect">
              <a:avLst/>
            </a:prstGeom>
            <a:noFill/>
            <a:ln>
              <a:noFill/>
            </a:ln>
          </p:spPr>
          <p:txBody>
            <a:bodyPr anchorCtr="0" anchor="ctr" bIns="0" lIns="0" spcFirstLastPara="1" rIns="0" wrap="square" tIns="0">
              <a:spAutoFit/>
            </a:bodyPr>
            <a:lstStyle/>
            <a:p>
              <a:pPr indent="0" lvl="0" marL="0" marR="0" rtl="0" algn="l">
                <a:spcBef>
                  <a:spcPts val="0"/>
                </a:spcBef>
                <a:spcAft>
                  <a:spcPts val="0"/>
                </a:spcAft>
                <a:buNone/>
              </a:pPr>
              <a:r>
                <a:t/>
              </a:r>
              <a:endParaRPr b="1" sz="1000">
                <a:solidFill>
                  <a:schemeClr val="dk1"/>
                </a:solidFill>
                <a:latin typeface="Calibri"/>
                <a:ea typeface="Calibri"/>
                <a:cs typeface="Calibri"/>
                <a:sym typeface="Calibri"/>
              </a:endParaRPr>
            </a:p>
          </p:txBody>
        </p:sp>
      </p:grpSp>
      <p:grpSp>
        <p:nvGrpSpPr>
          <p:cNvPr id="167" name="Google Shape;167;p3"/>
          <p:cNvGrpSpPr/>
          <p:nvPr/>
        </p:nvGrpSpPr>
        <p:grpSpPr>
          <a:xfrm>
            <a:off x="1633120" y="3241851"/>
            <a:ext cx="6563748" cy="720000"/>
            <a:chOff x="3252768" y="1647419"/>
            <a:chExt cx="6563748" cy="720000"/>
          </a:xfrm>
        </p:grpSpPr>
        <p:sp>
          <p:nvSpPr>
            <p:cNvPr id="168" name="Google Shape;168;p3"/>
            <p:cNvSpPr/>
            <p:nvPr/>
          </p:nvSpPr>
          <p:spPr>
            <a:xfrm>
              <a:off x="3252768" y="1647419"/>
              <a:ext cx="6563748" cy="720000"/>
            </a:xfrm>
            <a:prstGeom prst="chevron">
              <a:avLst>
                <a:gd fmla="val 34125" name="adj"/>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69" name="Google Shape;169;p3"/>
            <p:cNvSpPr txBox="1"/>
            <p:nvPr/>
          </p:nvSpPr>
          <p:spPr>
            <a:xfrm>
              <a:off x="4546310" y="1944700"/>
              <a:ext cx="4974072" cy="153888"/>
            </a:xfrm>
            <a:prstGeom prst="rect">
              <a:avLst/>
            </a:prstGeom>
            <a:noFill/>
            <a:ln>
              <a:noFill/>
            </a:ln>
          </p:spPr>
          <p:txBody>
            <a:bodyPr anchorCtr="0" anchor="ctr" bIns="0" lIns="0" spcFirstLastPara="1" rIns="0" wrap="square" tIns="0">
              <a:spAutoFit/>
            </a:bodyPr>
            <a:lstStyle/>
            <a:p>
              <a:pPr indent="0" lvl="0" marL="0" marR="0" rtl="0" algn="l">
                <a:spcBef>
                  <a:spcPts val="0"/>
                </a:spcBef>
                <a:spcAft>
                  <a:spcPts val="0"/>
                </a:spcAft>
                <a:buNone/>
              </a:pPr>
              <a:r>
                <a:t/>
              </a:r>
              <a:endParaRPr b="1" sz="1000">
                <a:solidFill>
                  <a:schemeClr val="dk1"/>
                </a:solidFill>
                <a:latin typeface="Calibri"/>
                <a:ea typeface="Calibri"/>
                <a:cs typeface="Calibri"/>
                <a:sym typeface="Calibri"/>
              </a:endParaRPr>
            </a:p>
          </p:txBody>
        </p:sp>
      </p:grpSp>
      <p:grpSp>
        <p:nvGrpSpPr>
          <p:cNvPr id="170" name="Google Shape;170;p3"/>
          <p:cNvGrpSpPr/>
          <p:nvPr/>
        </p:nvGrpSpPr>
        <p:grpSpPr>
          <a:xfrm>
            <a:off x="1580090" y="4124725"/>
            <a:ext cx="6563748" cy="720000"/>
            <a:chOff x="3268552" y="1635361"/>
            <a:chExt cx="6563748" cy="720000"/>
          </a:xfrm>
        </p:grpSpPr>
        <p:sp>
          <p:nvSpPr>
            <p:cNvPr id="171" name="Google Shape;171;p3"/>
            <p:cNvSpPr/>
            <p:nvPr/>
          </p:nvSpPr>
          <p:spPr>
            <a:xfrm>
              <a:off x="3268552" y="1635361"/>
              <a:ext cx="6563748" cy="720000"/>
            </a:xfrm>
            <a:prstGeom prst="chevron">
              <a:avLst>
                <a:gd fmla="val 34125" name="adj"/>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72" name="Google Shape;172;p3"/>
            <p:cNvSpPr txBox="1"/>
            <p:nvPr/>
          </p:nvSpPr>
          <p:spPr>
            <a:xfrm>
              <a:off x="4554927" y="1871070"/>
              <a:ext cx="4974072" cy="307777"/>
            </a:xfrm>
            <a:prstGeom prst="rect">
              <a:avLst/>
            </a:prstGeom>
            <a:noFill/>
            <a:ln>
              <a:noFill/>
            </a:ln>
          </p:spPr>
          <p:txBody>
            <a:bodyPr anchorCtr="0" anchor="ctr" bIns="0" lIns="0" spcFirstLastPara="1" rIns="0" wrap="square" tIns="0">
              <a:spAutoFit/>
            </a:bodyPr>
            <a:lstStyle/>
            <a:p>
              <a:pPr indent="0" lvl="0" marL="0" marR="0" rtl="0" algn="l">
                <a:spcBef>
                  <a:spcPts val="0"/>
                </a:spcBef>
                <a:spcAft>
                  <a:spcPts val="0"/>
                </a:spcAft>
                <a:buNone/>
              </a:pPr>
              <a:r>
                <a:rPr b="1" lang="en-US" sz="1000" u="sng">
                  <a:solidFill>
                    <a:schemeClr val="dk1"/>
                  </a:solidFill>
                  <a:latin typeface="Calibri"/>
                  <a:ea typeface="Calibri"/>
                  <a:cs typeface="Calibri"/>
                  <a:sym typeface="Calibri"/>
                </a:rPr>
                <a:t>MOI</a:t>
              </a:r>
              <a:r>
                <a:rPr b="1" lang="en-US" sz="1000">
                  <a:solidFill>
                    <a:schemeClr val="dk1"/>
                  </a:solidFill>
                  <a:latin typeface="Calibri"/>
                  <a:ea typeface="Calibri"/>
                  <a:cs typeface="Calibri"/>
                  <a:sym typeface="Calibri"/>
                </a:rPr>
                <a:t>: </a:t>
              </a:r>
              <a:r>
                <a:rPr lang="en-US" sz="1000">
                  <a:solidFill>
                    <a:schemeClr val="dk1"/>
                  </a:solidFill>
                  <a:latin typeface="Calibri"/>
                  <a:ea typeface="Calibri"/>
                  <a:cs typeface="Calibri"/>
                  <a:sym typeface="Calibri"/>
                </a:rPr>
                <a:t>Scaling up mobilization, $100bn commitment, doubling adaptation finance, support  NCQG, Technology Implementation Programme, Capacity  building support  </a:t>
              </a:r>
              <a:endParaRPr/>
            </a:p>
          </p:txBody>
        </p:sp>
      </p:grpSp>
      <p:sp>
        <p:nvSpPr>
          <p:cNvPr id="173" name="Google Shape;173;p3"/>
          <p:cNvSpPr txBox="1"/>
          <p:nvPr/>
        </p:nvSpPr>
        <p:spPr>
          <a:xfrm>
            <a:off x="2893370" y="3325994"/>
            <a:ext cx="4974072" cy="484748"/>
          </a:xfrm>
          <a:prstGeom prst="rect">
            <a:avLst/>
          </a:prstGeom>
          <a:noFill/>
          <a:ln>
            <a:noFill/>
          </a:ln>
        </p:spPr>
        <p:txBody>
          <a:bodyPr anchorCtr="0" anchor="ctr" bIns="0" lIns="0" spcFirstLastPara="1" rIns="0" wrap="square" tIns="0">
            <a:spAutoFit/>
          </a:bodyPr>
          <a:lstStyle/>
          <a:p>
            <a:pPr indent="0" lvl="0" marL="0" marR="0" rtl="0" algn="l">
              <a:spcBef>
                <a:spcPts val="0"/>
              </a:spcBef>
              <a:spcAft>
                <a:spcPts val="0"/>
              </a:spcAft>
              <a:buNone/>
            </a:pPr>
            <a:r>
              <a:rPr b="1" lang="en-US" sz="1050" u="sng">
                <a:solidFill>
                  <a:schemeClr val="dk1"/>
                </a:solidFill>
                <a:latin typeface="Calibri"/>
                <a:ea typeface="Calibri"/>
                <a:cs typeface="Calibri"/>
                <a:sym typeface="Calibri"/>
              </a:rPr>
              <a:t>Adaptation</a:t>
            </a:r>
            <a:r>
              <a:rPr b="1" lang="en-US" sz="1050">
                <a:solidFill>
                  <a:schemeClr val="dk1"/>
                </a:solidFill>
                <a:latin typeface="Calibri"/>
                <a:ea typeface="Calibri"/>
                <a:cs typeface="Calibri"/>
                <a:sym typeface="Calibri"/>
              </a:rPr>
              <a:t>: I</a:t>
            </a:r>
            <a:r>
              <a:rPr lang="en-US" sz="1050">
                <a:solidFill>
                  <a:schemeClr val="dk1"/>
                </a:solidFill>
                <a:latin typeface="Calibri"/>
                <a:ea typeface="Calibri"/>
                <a:cs typeface="Calibri"/>
                <a:sym typeface="Calibri"/>
              </a:rPr>
              <a:t>ncremental, multisectoral and transformational actions, universal Early Warning Systems, adaptation targets to reach global  goal on adaptation, </a:t>
            </a:r>
            <a:endParaRPr/>
          </a:p>
          <a:p>
            <a:pPr indent="0" lvl="0" marL="0" marR="0" rtl="0" algn="l">
              <a:spcBef>
                <a:spcPts val="0"/>
              </a:spcBef>
              <a:spcAft>
                <a:spcPts val="0"/>
              </a:spcAft>
              <a:buNone/>
            </a:pPr>
            <a:r>
              <a:rPr lang="en-US" sz="1050">
                <a:solidFill>
                  <a:schemeClr val="dk1"/>
                </a:solidFill>
                <a:latin typeface="Calibri"/>
                <a:ea typeface="Calibri"/>
                <a:cs typeface="Calibri"/>
                <a:sym typeface="Calibri"/>
              </a:rPr>
              <a:t>Enhance national adaptation plans and adaptation communications</a:t>
            </a:r>
            <a:endParaRPr/>
          </a:p>
        </p:txBody>
      </p:sp>
      <p:sp>
        <p:nvSpPr>
          <p:cNvPr id="174" name="Google Shape;174;p3"/>
          <p:cNvSpPr/>
          <p:nvPr/>
        </p:nvSpPr>
        <p:spPr>
          <a:xfrm>
            <a:off x="4557905" y="4974487"/>
            <a:ext cx="3602603" cy="720000"/>
          </a:xfrm>
          <a:prstGeom prst="chevron">
            <a:avLst>
              <a:gd fmla="val 34125" name="adj"/>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sp>
        <p:nvSpPr>
          <p:cNvPr id="175" name="Google Shape;175;p3"/>
          <p:cNvSpPr txBox="1"/>
          <p:nvPr/>
        </p:nvSpPr>
        <p:spPr>
          <a:xfrm>
            <a:off x="5651549" y="5169753"/>
            <a:ext cx="2134894" cy="307777"/>
          </a:xfrm>
          <a:prstGeom prst="rect">
            <a:avLst/>
          </a:prstGeom>
          <a:noFill/>
          <a:ln>
            <a:noFill/>
          </a:ln>
        </p:spPr>
        <p:txBody>
          <a:bodyPr anchorCtr="0" anchor="ctr" bIns="0" lIns="0" spcFirstLastPara="1" rIns="0" wrap="square" tIns="0">
            <a:spAutoFit/>
          </a:bodyPr>
          <a:lstStyle/>
          <a:p>
            <a:pPr indent="0" lvl="0" marL="0" marR="0" rtl="0" algn="l">
              <a:spcBef>
                <a:spcPts val="0"/>
              </a:spcBef>
              <a:spcAft>
                <a:spcPts val="0"/>
              </a:spcAft>
              <a:buNone/>
            </a:pPr>
            <a:r>
              <a:rPr b="1" lang="en-US" sz="1000">
                <a:solidFill>
                  <a:schemeClr val="dk1"/>
                </a:solidFill>
                <a:latin typeface="Calibri"/>
                <a:ea typeface="Calibri"/>
                <a:cs typeface="Calibri"/>
                <a:sym typeface="Calibri"/>
              </a:rPr>
              <a:t>A</a:t>
            </a:r>
            <a:r>
              <a:rPr lang="en-US" sz="1000">
                <a:solidFill>
                  <a:schemeClr val="dk1"/>
                </a:solidFill>
                <a:latin typeface="Calibri"/>
                <a:ea typeface="Calibri"/>
                <a:cs typeface="Calibri"/>
                <a:sym typeface="Calibri"/>
              </a:rPr>
              <a:t>dvances</a:t>
            </a:r>
            <a:r>
              <a:rPr b="1" lang="en-US" sz="1000">
                <a:solidFill>
                  <a:schemeClr val="dk1"/>
                </a:solidFill>
                <a:latin typeface="Calibri"/>
                <a:ea typeface="Calibri"/>
                <a:cs typeface="Calibri"/>
                <a:sym typeface="Calibri"/>
              </a:rPr>
              <a:t> Just transition and consideration of response measures</a:t>
            </a:r>
            <a:endParaRPr/>
          </a:p>
        </p:txBody>
      </p:sp>
      <p:sp>
        <p:nvSpPr>
          <p:cNvPr id="176" name="Google Shape;176;p3"/>
          <p:cNvSpPr txBox="1"/>
          <p:nvPr/>
        </p:nvSpPr>
        <p:spPr>
          <a:xfrm>
            <a:off x="3429785" y="5676247"/>
            <a:ext cx="2865749" cy="369332"/>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1800">
                <a:solidFill>
                  <a:schemeClr val="dk1"/>
                </a:solidFill>
                <a:latin typeface="Calibri"/>
                <a:ea typeface="Calibri"/>
                <a:cs typeface="Calibri"/>
                <a:sym typeface="Calibri"/>
              </a:rPr>
              <a:t>International cooperation</a:t>
            </a:r>
            <a:endParaRPr/>
          </a:p>
        </p:txBody>
      </p:sp>
      <p:sp>
        <p:nvSpPr>
          <p:cNvPr id="177" name="Google Shape;177;p3"/>
          <p:cNvSpPr txBox="1"/>
          <p:nvPr/>
        </p:nvSpPr>
        <p:spPr>
          <a:xfrm>
            <a:off x="2515410" y="5214649"/>
            <a:ext cx="2134894" cy="307777"/>
          </a:xfrm>
          <a:prstGeom prst="rect">
            <a:avLst/>
          </a:prstGeom>
          <a:noFill/>
          <a:ln>
            <a:noFill/>
          </a:ln>
        </p:spPr>
        <p:txBody>
          <a:bodyPr anchorCtr="0" anchor="ctr" bIns="0" lIns="0" spcFirstLastPara="1" rIns="0" wrap="square" tIns="0">
            <a:spAutoFit/>
          </a:bodyPr>
          <a:lstStyle/>
          <a:p>
            <a:pPr indent="0" lvl="0" marL="0" marR="0" rtl="0" algn="l">
              <a:spcBef>
                <a:spcPts val="0"/>
              </a:spcBef>
              <a:spcAft>
                <a:spcPts val="0"/>
              </a:spcAft>
              <a:buNone/>
            </a:pPr>
            <a:r>
              <a:rPr lang="en-US" sz="1000">
                <a:solidFill>
                  <a:schemeClr val="dk1"/>
                </a:solidFill>
                <a:latin typeface="Calibri"/>
                <a:ea typeface="Calibri"/>
                <a:cs typeface="Calibri"/>
                <a:sym typeface="Calibri"/>
              </a:rPr>
              <a:t>Avert and minimize  </a:t>
            </a:r>
            <a:r>
              <a:rPr b="1" lang="en-US" sz="1000">
                <a:solidFill>
                  <a:schemeClr val="dk1"/>
                </a:solidFill>
                <a:latin typeface="Calibri"/>
                <a:ea typeface="Calibri"/>
                <a:cs typeface="Calibri"/>
                <a:sym typeface="Calibri"/>
              </a:rPr>
              <a:t>loss  and damage, </a:t>
            </a:r>
            <a:r>
              <a:rPr lang="en-US" sz="1000">
                <a:solidFill>
                  <a:schemeClr val="dk1"/>
                </a:solidFill>
                <a:latin typeface="Calibri"/>
                <a:ea typeface="Calibri"/>
                <a:cs typeface="Calibri"/>
                <a:sym typeface="Calibri"/>
              </a:rPr>
              <a:t>Data  management</a:t>
            </a:r>
            <a:endParaRPr/>
          </a:p>
        </p:txBody>
      </p:sp>
      <p:pic>
        <p:nvPicPr>
          <p:cNvPr descr="Wave outline" id="178" name="Google Shape;178;p3"/>
          <p:cNvPicPr preferRelativeResize="0"/>
          <p:nvPr/>
        </p:nvPicPr>
        <p:blipFill rotWithShape="1">
          <a:blip r:embed="rId4">
            <a:alphaModFix/>
          </a:blip>
          <a:srcRect b="0" l="0" r="0" t="0"/>
          <a:stretch/>
        </p:blipFill>
        <p:spPr>
          <a:xfrm>
            <a:off x="1903718" y="5062761"/>
            <a:ext cx="551019" cy="551019"/>
          </a:xfrm>
          <a:prstGeom prst="rect">
            <a:avLst/>
          </a:prstGeom>
          <a:noFill/>
          <a:ln>
            <a:noFill/>
          </a:ln>
        </p:spPr>
      </p:pic>
      <p:pic>
        <p:nvPicPr>
          <p:cNvPr descr="Neighborhood outline" id="179" name="Google Shape;179;p3"/>
          <p:cNvPicPr preferRelativeResize="0"/>
          <p:nvPr/>
        </p:nvPicPr>
        <p:blipFill rotWithShape="1">
          <a:blip r:embed="rId5">
            <a:alphaModFix/>
          </a:blip>
          <a:srcRect b="0" l="0" r="0" t="0"/>
          <a:stretch/>
        </p:blipFill>
        <p:spPr>
          <a:xfrm>
            <a:off x="1822654" y="3164883"/>
            <a:ext cx="880737" cy="880737"/>
          </a:xfrm>
          <a:prstGeom prst="rect">
            <a:avLst/>
          </a:prstGeom>
          <a:noFill/>
          <a:ln>
            <a:noFill/>
          </a:ln>
        </p:spPr>
      </p:pic>
      <p:pic>
        <p:nvPicPr>
          <p:cNvPr descr="Bank outline" id="180" name="Google Shape;180;p3"/>
          <p:cNvPicPr preferRelativeResize="0"/>
          <p:nvPr/>
        </p:nvPicPr>
        <p:blipFill rotWithShape="1">
          <a:blip r:embed="rId6">
            <a:alphaModFix/>
          </a:blip>
          <a:srcRect b="0" l="0" r="0" t="0"/>
          <a:stretch/>
        </p:blipFill>
        <p:spPr>
          <a:xfrm>
            <a:off x="1857079" y="4091416"/>
            <a:ext cx="799478" cy="799478"/>
          </a:xfrm>
          <a:prstGeom prst="rect">
            <a:avLst/>
          </a:prstGeom>
          <a:noFill/>
          <a:ln>
            <a:noFill/>
          </a:ln>
        </p:spPr>
      </p:pic>
      <p:pic>
        <p:nvPicPr>
          <p:cNvPr descr="Business Growth outline" id="181" name="Google Shape;181;p3"/>
          <p:cNvPicPr preferRelativeResize="0"/>
          <p:nvPr/>
        </p:nvPicPr>
        <p:blipFill rotWithShape="1">
          <a:blip r:embed="rId7">
            <a:alphaModFix/>
          </a:blip>
          <a:srcRect b="0" l="0" r="0" t="0"/>
          <a:stretch/>
        </p:blipFill>
        <p:spPr>
          <a:xfrm>
            <a:off x="4855213" y="5004806"/>
            <a:ext cx="726001" cy="726001"/>
          </a:xfrm>
          <a:prstGeom prst="rect">
            <a:avLst/>
          </a:prstGeom>
          <a:noFill/>
          <a:ln>
            <a:noFill/>
          </a:ln>
        </p:spPr>
      </p:pic>
      <p:sp>
        <p:nvSpPr>
          <p:cNvPr id="182" name="Google Shape;182;p3"/>
          <p:cNvSpPr txBox="1"/>
          <p:nvPr>
            <p:ph type="title"/>
          </p:nvPr>
        </p:nvSpPr>
        <p:spPr>
          <a:xfrm>
            <a:off x="838200" y="92779"/>
            <a:ext cx="10515600" cy="473471"/>
          </a:xfrm>
          <a:prstGeom prst="rect">
            <a:avLst/>
          </a:prstGeom>
          <a:noFill/>
          <a:ln>
            <a:noFill/>
          </a:ln>
        </p:spPr>
        <p:txBody>
          <a:bodyPr anchorCtr="0" anchor="ctr" bIns="45700" lIns="91425" spcFirstLastPara="1" rIns="91425" wrap="square" tIns="45700">
            <a:normAutofit fontScale="90000"/>
          </a:bodyPr>
          <a:lstStyle/>
          <a:p>
            <a:pPr indent="0" lvl="0" marL="0" rtl="0" algn="l">
              <a:lnSpc>
                <a:spcPct val="90000"/>
              </a:lnSpc>
              <a:spcBef>
                <a:spcPts val="0"/>
              </a:spcBef>
              <a:spcAft>
                <a:spcPts val="0"/>
              </a:spcAft>
              <a:buClr>
                <a:schemeClr val="dk1"/>
              </a:buClr>
              <a:buSzPct val="100000"/>
              <a:buFont typeface="Calibri"/>
              <a:buNone/>
            </a:pPr>
            <a:r>
              <a:rPr b="1" lang="en-US" sz="3200"/>
              <a:t>Overview of the outcome of the first global stocktake</a:t>
            </a:r>
            <a:endParaRPr/>
          </a:p>
        </p:txBody>
      </p:sp>
      <p:sp>
        <p:nvSpPr>
          <p:cNvPr id="183" name="Google Shape;183;p3"/>
          <p:cNvSpPr txBox="1"/>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None/>
            </a:pPr>
            <a:fld id="{00000000-1234-1234-1234-123412341234}" type="slidenum">
              <a:rPr lang="en-US" sz="1200">
                <a:solidFill>
                  <a:srgbClr val="888888"/>
                </a:solidFill>
                <a:latin typeface="Calibri"/>
                <a:ea typeface="Calibri"/>
                <a:cs typeface="Calibri"/>
                <a:sym typeface="Calibri"/>
              </a:rPr>
              <a:t>‹#›</a:t>
            </a:fld>
            <a:endParaRPr sz="1200">
              <a:solidFill>
                <a:srgbClr val="888888"/>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90" name="Google Shape;190;p4"/>
          <p:cNvSpPr txBox="1"/>
          <p:nvPr>
            <p:ph type="title"/>
          </p:nvPr>
        </p:nvSpPr>
        <p:spPr>
          <a:xfrm>
            <a:off x="868010" y="-1127"/>
            <a:ext cx="9257125" cy="754381"/>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Calibri"/>
              <a:buNone/>
            </a:pPr>
            <a:r>
              <a:rPr b="1" lang="en-US" sz="3200"/>
              <a:t>Follow-up to the first global stocktake</a:t>
            </a:r>
            <a:endParaRPr/>
          </a:p>
        </p:txBody>
      </p:sp>
      <p:sp>
        <p:nvSpPr>
          <p:cNvPr id="191" name="Google Shape;191;p4"/>
          <p:cNvSpPr txBox="1"/>
          <p:nvPr/>
        </p:nvSpPr>
        <p:spPr>
          <a:xfrm>
            <a:off x="868010" y="832105"/>
            <a:ext cx="11074608" cy="226644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70C0"/>
              </a:buClr>
              <a:buSzPts val="2400"/>
              <a:buFont typeface="Arial"/>
              <a:buNone/>
            </a:pPr>
            <a:r>
              <a:rPr b="1" lang="en-US" sz="2400">
                <a:solidFill>
                  <a:srgbClr val="0070C0"/>
                </a:solidFill>
                <a:latin typeface="Calibri"/>
                <a:ea typeface="Calibri"/>
                <a:cs typeface="Calibri"/>
                <a:sym typeface="Calibri"/>
              </a:rPr>
              <a:t>Enhancing action and support</a:t>
            </a:r>
            <a:endParaRPr/>
          </a:p>
          <a:p>
            <a:pPr indent="-228600" lvl="0" marL="228600" marR="0" rtl="0" algn="l">
              <a:lnSpc>
                <a:spcPct val="100000"/>
              </a:lnSpc>
              <a:spcBef>
                <a:spcPts val="1000"/>
              </a:spcBef>
              <a:spcAft>
                <a:spcPts val="0"/>
              </a:spcAft>
              <a:buClr>
                <a:schemeClr val="dk1"/>
              </a:buClr>
              <a:buSzPts val="2000"/>
              <a:buFont typeface="Arial"/>
              <a:buChar char="•"/>
            </a:pPr>
            <a:r>
              <a:rPr b="1" lang="en-US" sz="2000">
                <a:solidFill>
                  <a:schemeClr val="dk1"/>
                </a:solidFill>
                <a:latin typeface="Calibri"/>
                <a:ea typeface="Calibri"/>
                <a:cs typeface="Calibri"/>
                <a:sym typeface="Calibri"/>
              </a:rPr>
              <a:t>Parties and non-Party stakeholders urged to join efforts </a:t>
            </a:r>
            <a:r>
              <a:rPr lang="en-US" sz="2000">
                <a:solidFill>
                  <a:schemeClr val="dk1"/>
                </a:solidFill>
                <a:latin typeface="Calibri"/>
                <a:ea typeface="Calibri"/>
                <a:cs typeface="Calibri"/>
                <a:sym typeface="Calibri"/>
              </a:rPr>
              <a:t>to accelerate delivery through inclusive, multilevel, gender-responsive and cooperative action</a:t>
            </a:r>
            <a:endParaRPr/>
          </a:p>
          <a:p>
            <a:pPr indent="-228600" lvl="0" marL="228600" marR="0" rtl="0" algn="l">
              <a:lnSpc>
                <a:spcPct val="100000"/>
              </a:lnSpc>
              <a:spcBef>
                <a:spcPts val="1000"/>
              </a:spcBef>
              <a:spcAft>
                <a:spcPts val="0"/>
              </a:spcAft>
              <a:buClr>
                <a:schemeClr val="dk1"/>
              </a:buClr>
              <a:buSzPts val="2000"/>
              <a:buFont typeface="Arial"/>
              <a:buChar char="•"/>
            </a:pPr>
            <a:r>
              <a:rPr lang="en-US" sz="2000">
                <a:solidFill>
                  <a:schemeClr val="dk1"/>
                </a:solidFill>
                <a:latin typeface="Calibri"/>
                <a:ea typeface="Calibri"/>
                <a:cs typeface="Calibri"/>
                <a:sym typeface="Calibri"/>
              </a:rPr>
              <a:t>Invitation to </a:t>
            </a:r>
            <a:r>
              <a:rPr b="1" lang="en-US" sz="2000">
                <a:solidFill>
                  <a:schemeClr val="dk1"/>
                </a:solidFill>
                <a:latin typeface="Calibri"/>
                <a:ea typeface="Calibri"/>
                <a:cs typeface="Calibri"/>
                <a:sym typeface="Calibri"/>
              </a:rPr>
              <a:t>organizations in a position to do so, Paris Committee on Capacity-Building and the secretariat, </a:t>
            </a:r>
            <a:r>
              <a:rPr lang="en-US" sz="2000">
                <a:solidFill>
                  <a:schemeClr val="dk1"/>
                </a:solidFill>
                <a:latin typeface="Calibri"/>
                <a:ea typeface="Calibri"/>
                <a:cs typeface="Calibri"/>
                <a:sym typeface="Calibri"/>
              </a:rPr>
              <a:t>including through its regional collaboration centres</a:t>
            </a:r>
            <a:r>
              <a:rPr b="1" lang="en-US" sz="2000">
                <a:solidFill>
                  <a:schemeClr val="dk1"/>
                </a:solidFill>
                <a:latin typeface="Calibri"/>
                <a:ea typeface="Calibri"/>
                <a:cs typeface="Calibri"/>
                <a:sym typeface="Calibri"/>
              </a:rPr>
              <a:t>, to provide capacity-building support for the preparation and communication of the NDCs</a:t>
            </a:r>
            <a:endParaRPr/>
          </a:p>
          <a:p>
            <a:pPr indent="0" lvl="0" marL="0" marR="0" rtl="0" algn="just">
              <a:lnSpc>
                <a:spcPct val="100000"/>
              </a:lnSpc>
              <a:spcBef>
                <a:spcPts val="1000"/>
              </a:spcBef>
              <a:spcAft>
                <a:spcPts val="0"/>
              </a:spcAft>
              <a:buClr>
                <a:schemeClr val="dk1"/>
              </a:buClr>
              <a:buSzPts val="1100"/>
              <a:buFont typeface="Arial"/>
              <a:buNone/>
            </a:pPr>
            <a:r>
              <a:t/>
            </a:r>
            <a:endParaRPr b="1" i="1" sz="1100">
              <a:solidFill>
                <a:schemeClr val="dk1"/>
              </a:solidFill>
              <a:latin typeface="Calibri"/>
              <a:ea typeface="Calibri"/>
              <a:cs typeface="Calibri"/>
              <a:sym typeface="Calibri"/>
            </a:endParaRPr>
          </a:p>
        </p:txBody>
      </p:sp>
      <p:sp>
        <p:nvSpPr>
          <p:cNvPr id="192" name="Google Shape;192;p4"/>
          <p:cNvSpPr txBox="1"/>
          <p:nvPr/>
        </p:nvSpPr>
        <p:spPr>
          <a:xfrm>
            <a:off x="838200" y="3212032"/>
            <a:ext cx="10827327" cy="3795548"/>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70C0"/>
              </a:buClr>
              <a:buSzPts val="2400"/>
              <a:buFont typeface="Arial"/>
              <a:buNone/>
            </a:pPr>
            <a:r>
              <a:rPr b="1" lang="en-US" sz="2400">
                <a:solidFill>
                  <a:srgbClr val="0070C0"/>
                </a:solidFill>
                <a:latin typeface="Calibri"/>
                <a:ea typeface="Calibri"/>
                <a:cs typeface="Calibri"/>
                <a:sym typeface="Calibri"/>
              </a:rPr>
              <a:t>International cooperation at political and technical level</a:t>
            </a:r>
            <a:endParaRPr/>
          </a:p>
          <a:p>
            <a:pPr indent="-228600" lvl="0" marL="228600" marR="0" rtl="0" algn="l">
              <a:lnSpc>
                <a:spcPct val="100000"/>
              </a:lnSpc>
              <a:spcBef>
                <a:spcPts val="1000"/>
              </a:spcBef>
              <a:spcAft>
                <a:spcPts val="0"/>
              </a:spcAft>
              <a:buClr>
                <a:schemeClr val="dk1"/>
              </a:buClr>
              <a:buSzPts val="2000"/>
              <a:buFont typeface="Arial"/>
              <a:buChar char="•"/>
            </a:pPr>
            <a:r>
              <a:rPr lang="en-US" sz="2000">
                <a:solidFill>
                  <a:schemeClr val="dk1"/>
                </a:solidFill>
                <a:latin typeface="Calibri"/>
                <a:ea typeface="Calibri"/>
                <a:cs typeface="Calibri"/>
                <a:sym typeface="Calibri"/>
              </a:rPr>
              <a:t>CMA under the guidance of the </a:t>
            </a:r>
            <a:r>
              <a:rPr b="1" lang="en-US" sz="2000">
                <a:solidFill>
                  <a:schemeClr val="dk1"/>
                </a:solidFill>
                <a:latin typeface="Calibri"/>
                <a:ea typeface="Calibri"/>
                <a:cs typeface="Calibri"/>
                <a:sym typeface="Calibri"/>
              </a:rPr>
              <a:t>COP28, COP29 and COP30 Presidencies: </a:t>
            </a:r>
            <a:r>
              <a:rPr lang="en-US" sz="2000">
                <a:solidFill>
                  <a:schemeClr val="dk1"/>
                </a:solidFill>
                <a:latin typeface="Calibri"/>
                <a:ea typeface="Calibri"/>
                <a:cs typeface="Calibri"/>
                <a:sym typeface="Calibri"/>
              </a:rPr>
              <a:t>Launch </a:t>
            </a:r>
            <a:r>
              <a:rPr b="1" lang="en-US" sz="2000">
                <a:solidFill>
                  <a:schemeClr val="dk1"/>
                </a:solidFill>
                <a:latin typeface="Calibri"/>
                <a:ea typeface="Calibri"/>
                <a:cs typeface="Calibri"/>
                <a:sym typeface="Calibri"/>
              </a:rPr>
              <a:t>Road map to Mission 1.5 to significantly enhance international cooperation and the international enabling environment </a:t>
            </a:r>
            <a:r>
              <a:rPr lang="en-US" sz="2000">
                <a:solidFill>
                  <a:schemeClr val="dk1"/>
                </a:solidFill>
                <a:latin typeface="Calibri"/>
                <a:ea typeface="Calibri"/>
                <a:cs typeface="Calibri"/>
                <a:sym typeface="Calibri"/>
              </a:rPr>
              <a:t>to stimulate ambition in the next round NDCs</a:t>
            </a:r>
            <a:endParaRPr/>
          </a:p>
          <a:p>
            <a:pPr indent="-228600" lvl="0" marL="228600" marR="0" rtl="0" algn="l">
              <a:lnSpc>
                <a:spcPct val="100000"/>
              </a:lnSpc>
              <a:spcBef>
                <a:spcPts val="1000"/>
              </a:spcBef>
              <a:spcAft>
                <a:spcPts val="0"/>
              </a:spcAft>
              <a:buClr>
                <a:schemeClr val="dk1"/>
              </a:buClr>
              <a:buSzPts val="2000"/>
              <a:buFont typeface="Arial"/>
              <a:buChar char="•"/>
            </a:pPr>
            <a:r>
              <a:rPr b="1" lang="en-US" sz="2000">
                <a:solidFill>
                  <a:schemeClr val="dk1"/>
                </a:solidFill>
                <a:latin typeface="Calibri"/>
                <a:ea typeface="Calibri"/>
                <a:cs typeface="Calibri"/>
                <a:sym typeface="Calibri"/>
              </a:rPr>
              <a:t>Annual global stocktake dialogue </a:t>
            </a:r>
            <a:r>
              <a:rPr lang="en-US" sz="2000">
                <a:solidFill>
                  <a:schemeClr val="dk1"/>
                </a:solidFill>
                <a:latin typeface="Calibri"/>
                <a:ea typeface="Calibri"/>
                <a:cs typeface="Calibri"/>
                <a:sym typeface="Calibri"/>
              </a:rPr>
              <a:t>starting at SB 60 to facilitate the sharing of knowledge and good practices on how the outcomes of the global stocktake are informing the preparation of Parties’ next NDCs  and a report for consideration at subsequent CMA session</a:t>
            </a:r>
            <a:endParaRPr/>
          </a:p>
          <a:p>
            <a:pPr indent="-228600" lvl="0" marL="228600" marR="0" rtl="0" algn="l">
              <a:lnSpc>
                <a:spcPct val="100000"/>
              </a:lnSpc>
              <a:spcBef>
                <a:spcPts val="1000"/>
              </a:spcBef>
              <a:spcAft>
                <a:spcPts val="0"/>
              </a:spcAft>
              <a:buClr>
                <a:schemeClr val="dk1"/>
              </a:buClr>
              <a:buSzPts val="2000"/>
              <a:buFont typeface="Arial"/>
              <a:buChar char="•"/>
            </a:pPr>
            <a:r>
              <a:rPr lang="en-US" sz="2000">
                <a:solidFill>
                  <a:schemeClr val="dk1"/>
                </a:solidFill>
                <a:latin typeface="Calibri"/>
                <a:ea typeface="Calibri"/>
                <a:cs typeface="Calibri"/>
                <a:sym typeface="Calibri"/>
              </a:rPr>
              <a:t>Expert dialogues on </a:t>
            </a:r>
            <a:r>
              <a:rPr b="1" lang="en-US" sz="2000">
                <a:solidFill>
                  <a:schemeClr val="dk1"/>
                </a:solidFill>
                <a:latin typeface="Calibri"/>
                <a:ea typeface="Calibri"/>
                <a:cs typeface="Calibri"/>
                <a:sym typeface="Calibri"/>
              </a:rPr>
              <a:t>mountains</a:t>
            </a:r>
            <a:r>
              <a:rPr lang="en-US" sz="2000">
                <a:solidFill>
                  <a:schemeClr val="dk1"/>
                </a:solidFill>
                <a:latin typeface="Calibri"/>
                <a:ea typeface="Calibri"/>
                <a:cs typeface="Calibri"/>
                <a:sym typeface="Calibri"/>
              </a:rPr>
              <a:t> and climate change as well as on </a:t>
            </a:r>
            <a:r>
              <a:rPr b="1" lang="en-US" sz="2000">
                <a:solidFill>
                  <a:schemeClr val="dk1"/>
                </a:solidFill>
                <a:latin typeface="Calibri"/>
                <a:ea typeface="Calibri"/>
                <a:cs typeface="Calibri"/>
                <a:sym typeface="Calibri"/>
              </a:rPr>
              <a:t>children</a:t>
            </a:r>
            <a:r>
              <a:rPr lang="en-US" sz="2000">
                <a:solidFill>
                  <a:schemeClr val="dk1"/>
                </a:solidFill>
                <a:latin typeface="Calibri"/>
                <a:ea typeface="Calibri"/>
                <a:cs typeface="Calibri"/>
                <a:sym typeface="Calibri"/>
              </a:rPr>
              <a:t> and climate change at SB60</a:t>
            </a:r>
            <a:endParaRPr b="1" sz="2000">
              <a:solidFill>
                <a:schemeClr val="dk1"/>
              </a:solidFill>
              <a:latin typeface="Calibri"/>
              <a:ea typeface="Calibri"/>
              <a:cs typeface="Calibri"/>
              <a:sym typeface="Calibri"/>
            </a:endParaRPr>
          </a:p>
          <a:p>
            <a:pPr indent="0" lvl="0" marL="0" marR="0" rtl="0" algn="l">
              <a:lnSpc>
                <a:spcPct val="100000"/>
              </a:lnSpc>
              <a:spcBef>
                <a:spcPts val="1000"/>
              </a:spcBef>
              <a:spcAft>
                <a:spcPts val="0"/>
              </a:spcAft>
              <a:buClr>
                <a:schemeClr val="dk1"/>
              </a:buClr>
              <a:buSzPts val="1100"/>
              <a:buFont typeface="Arial"/>
              <a:buNone/>
            </a:pPr>
            <a:r>
              <a:t/>
            </a:r>
            <a:endParaRPr b="1" i="1" sz="1100">
              <a:solidFill>
                <a:schemeClr val="dk1"/>
              </a:solidFill>
              <a:latin typeface="Calibri"/>
              <a:ea typeface="Calibri"/>
              <a:cs typeface="Calibri"/>
              <a:sym typeface="Calibri"/>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7" name="Shape 197"/>
        <p:cNvGrpSpPr/>
        <p:nvPr/>
      </p:nvGrpSpPr>
      <p:grpSpPr>
        <a:xfrm>
          <a:off x="0" y="0"/>
          <a:ext cx="0" cy="0"/>
          <a:chOff x="0" y="0"/>
          <a:chExt cx="0" cy="0"/>
        </a:xfrm>
      </p:grpSpPr>
      <p:sp>
        <p:nvSpPr>
          <p:cNvPr id="198" name="Google Shape;198;p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199" name="Google Shape;199;p5"/>
          <p:cNvSpPr txBox="1"/>
          <p:nvPr>
            <p:ph type="title"/>
          </p:nvPr>
        </p:nvSpPr>
        <p:spPr>
          <a:xfrm>
            <a:off x="868010" y="-1127"/>
            <a:ext cx="9257125" cy="754381"/>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Font typeface="Calibri"/>
              <a:buNone/>
            </a:pPr>
            <a:r>
              <a:rPr b="1" lang="en-US" sz="3200"/>
              <a:t>Possible role of the observation community</a:t>
            </a:r>
            <a:endParaRPr/>
          </a:p>
        </p:txBody>
      </p:sp>
      <p:sp>
        <p:nvSpPr>
          <p:cNvPr id="200" name="Google Shape;200;p5"/>
          <p:cNvSpPr txBox="1"/>
          <p:nvPr/>
        </p:nvSpPr>
        <p:spPr>
          <a:xfrm>
            <a:off x="897819" y="885506"/>
            <a:ext cx="11003235" cy="5603096"/>
          </a:xfrm>
          <a:prstGeom prst="rect">
            <a:avLst/>
          </a:prstGeom>
          <a:noFill/>
          <a:ln>
            <a:noFill/>
          </a:ln>
        </p:spPr>
        <p:txBody>
          <a:bodyPr anchorCtr="0" anchor="t" bIns="45700" lIns="91425" spcFirstLastPara="1" rIns="91425" wrap="square" tIns="45700">
            <a:noAutofit/>
          </a:bodyPr>
          <a:lstStyle/>
          <a:p>
            <a:pPr indent="-228600" lvl="0" marL="228600" marR="0" rtl="0" algn="l">
              <a:lnSpc>
                <a:spcPct val="100000"/>
              </a:lnSpc>
              <a:spcBef>
                <a:spcPts val="0"/>
              </a:spcBef>
              <a:spcAft>
                <a:spcPts val="0"/>
              </a:spcAft>
              <a:buClr>
                <a:schemeClr val="dk1"/>
              </a:buClr>
              <a:buSzPts val="2000"/>
              <a:buFont typeface="Arial"/>
              <a:buChar char="•"/>
            </a:pPr>
            <a:r>
              <a:rPr lang="en-US" sz="2000">
                <a:solidFill>
                  <a:schemeClr val="dk1"/>
                </a:solidFill>
                <a:latin typeface="Calibri"/>
                <a:ea typeface="Calibri"/>
                <a:cs typeface="Calibri"/>
                <a:sym typeface="Calibri"/>
              </a:rPr>
              <a:t>Parties have recognized the </a:t>
            </a:r>
            <a:r>
              <a:rPr b="1" lang="en-US" sz="2000">
                <a:solidFill>
                  <a:schemeClr val="dk1"/>
                </a:solidFill>
                <a:latin typeface="Calibri"/>
                <a:ea typeface="Calibri"/>
                <a:cs typeface="Calibri"/>
                <a:sym typeface="Calibri"/>
              </a:rPr>
              <a:t>vital importance of robust Earth observation systems and related long-term data records </a:t>
            </a:r>
            <a:r>
              <a:rPr lang="en-US" sz="2000">
                <a:solidFill>
                  <a:schemeClr val="dk1"/>
                </a:solidFill>
                <a:latin typeface="Calibri"/>
                <a:ea typeface="Calibri"/>
                <a:cs typeface="Calibri"/>
                <a:sym typeface="Calibri"/>
              </a:rPr>
              <a:t>for enhanced understanding of changes in the global climate system and their attribution, mitigation and adaptation action, and early warning systems</a:t>
            </a:r>
            <a:endParaRPr/>
          </a:p>
          <a:p>
            <a:pPr indent="-228600" lvl="0" marL="228600" marR="0" rtl="0" algn="l">
              <a:lnSpc>
                <a:spcPct val="100000"/>
              </a:lnSpc>
              <a:spcBef>
                <a:spcPts val="1000"/>
              </a:spcBef>
              <a:spcAft>
                <a:spcPts val="0"/>
              </a:spcAft>
              <a:buClr>
                <a:schemeClr val="dk1"/>
              </a:buClr>
              <a:buSzPts val="2000"/>
              <a:buFont typeface="Arial"/>
              <a:buChar char="•"/>
            </a:pPr>
            <a:r>
              <a:rPr b="1" lang="en-US" sz="2000">
                <a:solidFill>
                  <a:schemeClr val="dk1"/>
                </a:solidFill>
                <a:latin typeface="Calibri"/>
                <a:ea typeface="Calibri"/>
                <a:cs typeface="Calibri"/>
                <a:sym typeface="Calibri"/>
              </a:rPr>
              <a:t>Mitigation: Global Greenhouse Gas Watch initiative </a:t>
            </a:r>
            <a:r>
              <a:rPr lang="en-US" sz="2000">
                <a:solidFill>
                  <a:schemeClr val="dk1"/>
                </a:solidFill>
                <a:latin typeface="Calibri"/>
                <a:ea typeface="Calibri"/>
                <a:cs typeface="Calibri"/>
                <a:sym typeface="Calibri"/>
              </a:rPr>
              <a:t>complementary to emission inventories to monitor progress against the global mitigation efforts</a:t>
            </a:r>
            <a:endParaRPr/>
          </a:p>
          <a:p>
            <a:pPr indent="-228600" lvl="0" marL="228600" marR="0" rtl="0" algn="l">
              <a:lnSpc>
                <a:spcPct val="100000"/>
              </a:lnSpc>
              <a:spcBef>
                <a:spcPts val="1000"/>
              </a:spcBef>
              <a:spcAft>
                <a:spcPts val="0"/>
              </a:spcAft>
              <a:buClr>
                <a:schemeClr val="dk1"/>
              </a:buClr>
              <a:buSzPts val="2000"/>
              <a:buFont typeface="Arial"/>
              <a:buChar char="•"/>
            </a:pPr>
            <a:r>
              <a:rPr b="1" lang="en-US" sz="2000">
                <a:solidFill>
                  <a:schemeClr val="dk1"/>
                </a:solidFill>
                <a:latin typeface="Calibri"/>
                <a:ea typeface="Calibri"/>
                <a:cs typeface="Calibri"/>
                <a:sym typeface="Calibri"/>
              </a:rPr>
              <a:t>Adaptation</a:t>
            </a:r>
            <a:r>
              <a:rPr lang="en-US" sz="2000">
                <a:solidFill>
                  <a:schemeClr val="dk1"/>
                </a:solidFill>
                <a:latin typeface="Calibri"/>
                <a:ea typeface="Calibri"/>
                <a:cs typeface="Calibri"/>
                <a:sym typeface="Calibri"/>
              </a:rPr>
              <a:t>: </a:t>
            </a:r>
            <a:endParaRPr/>
          </a:p>
          <a:p>
            <a:pPr indent="-228600" lvl="1" marL="685800" marR="0" rtl="0" algn="l">
              <a:lnSpc>
                <a:spcPct val="100000"/>
              </a:lnSpc>
              <a:spcBef>
                <a:spcPts val="500"/>
              </a:spcBef>
              <a:spcAft>
                <a:spcPts val="0"/>
              </a:spcAft>
              <a:buClr>
                <a:schemeClr val="dk1"/>
              </a:buClr>
              <a:buSzPts val="2000"/>
              <a:buFont typeface="Arial"/>
              <a:buChar char="•"/>
            </a:pPr>
            <a:r>
              <a:rPr b="0" i="0" lang="en-US" sz="2000" u="none" cap="none" strike="noStrike">
                <a:solidFill>
                  <a:schemeClr val="dk1"/>
                </a:solidFill>
                <a:latin typeface="Calibri"/>
                <a:ea typeface="Calibri"/>
                <a:cs typeface="Calibri"/>
                <a:sym typeface="Calibri"/>
              </a:rPr>
              <a:t>National inventories of climate impacts and enhanced coordination of activities by the systematic observation community</a:t>
            </a:r>
            <a:endParaRPr/>
          </a:p>
          <a:p>
            <a:pPr indent="-228600" lvl="1" marL="685800" marR="0" rtl="0" algn="l">
              <a:lnSpc>
                <a:spcPct val="100000"/>
              </a:lnSpc>
              <a:spcBef>
                <a:spcPts val="500"/>
              </a:spcBef>
              <a:spcAft>
                <a:spcPts val="0"/>
              </a:spcAft>
              <a:buClr>
                <a:schemeClr val="dk1"/>
              </a:buClr>
              <a:buSzPts val="2000"/>
              <a:buFont typeface="Arial"/>
              <a:buChar char="•"/>
            </a:pPr>
            <a:r>
              <a:rPr b="0" i="0" lang="en-US" sz="2000" u="none" cap="none" strike="noStrike">
                <a:solidFill>
                  <a:schemeClr val="dk1"/>
                </a:solidFill>
                <a:latin typeface="Calibri"/>
                <a:ea typeface="Calibri"/>
                <a:cs typeface="Calibri"/>
                <a:sym typeface="Calibri"/>
              </a:rPr>
              <a:t>By 2027: all Parties have established multi-hazard early warning systems, climate information services for risk reduction and systematic observation to support improved climate-related data, information and services</a:t>
            </a:r>
            <a:endParaRPr/>
          </a:p>
          <a:p>
            <a:pPr indent="-228600" lvl="1" marL="685800" marR="0" rtl="0" algn="l">
              <a:lnSpc>
                <a:spcPct val="100000"/>
              </a:lnSpc>
              <a:spcBef>
                <a:spcPts val="500"/>
              </a:spcBef>
              <a:spcAft>
                <a:spcPts val="0"/>
              </a:spcAft>
              <a:buClr>
                <a:schemeClr val="dk1"/>
              </a:buClr>
              <a:buSzPts val="2000"/>
              <a:buFont typeface="Arial"/>
              <a:buChar char="•"/>
            </a:pPr>
            <a:r>
              <a:rPr b="0" i="0" lang="en-US" sz="2000" u="none" cap="none" strike="noStrike">
                <a:solidFill>
                  <a:schemeClr val="dk1"/>
                </a:solidFill>
                <a:latin typeface="Calibri"/>
                <a:ea typeface="Calibri"/>
                <a:cs typeface="Calibri"/>
                <a:sym typeface="Calibri"/>
              </a:rPr>
              <a:t>Two-year United Arab Emirates–Belém work programme on indicators for measuring progress achieved towards the adaptation targets with a view to identifying and, as needed, developing indicators and potential quantified elements for those targets</a:t>
            </a:r>
            <a:endParaRPr/>
          </a:p>
          <a:p>
            <a:pPr indent="-228600" lvl="0" marL="228600" marR="0" rtl="0" algn="l">
              <a:lnSpc>
                <a:spcPct val="100000"/>
              </a:lnSpc>
              <a:spcBef>
                <a:spcPts val="1000"/>
              </a:spcBef>
              <a:spcAft>
                <a:spcPts val="0"/>
              </a:spcAft>
              <a:buClr>
                <a:schemeClr val="dk1"/>
              </a:buClr>
              <a:buSzPts val="2000"/>
              <a:buFont typeface="Arial"/>
              <a:buChar char="•"/>
            </a:pPr>
            <a:r>
              <a:rPr lang="en-US" sz="2000">
                <a:solidFill>
                  <a:schemeClr val="dk1"/>
                </a:solidFill>
                <a:latin typeface="Calibri"/>
                <a:ea typeface="Calibri"/>
                <a:cs typeface="Calibri"/>
                <a:sym typeface="Calibri"/>
              </a:rPr>
              <a:t>Engage with Parties during </a:t>
            </a:r>
            <a:r>
              <a:rPr b="1" lang="en-US" sz="2000">
                <a:solidFill>
                  <a:schemeClr val="dk1"/>
                </a:solidFill>
                <a:latin typeface="Calibri"/>
                <a:ea typeface="Calibri"/>
                <a:cs typeface="Calibri"/>
                <a:sym typeface="Calibri"/>
              </a:rPr>
              <a:t>Earth Information Day </a:t>
            </a:r>
            <a:r>
              <a:rPr lang="en-US" sz="2000">
                <a:solidFill>
                  <a:schemeClr val="dk1"/>
                </a:solidFill>
                <a:latin typeface="Calibri"/>
                <a:ea typeface="Calibri"/>
                <a:cs typeface="Calibri"/>
                <a:sym typeface="Calibri"/>
              </a:rPr>
              <a:t>at the COP sessions</a:t>
            </a:r>
            <a:endParaRPr/>
          </a:p>
          <a:p>
            <a:pPr indent="0" lvl="0" marL="0" marR="0" rtl="0" algn="just">
              <a:lnSpc>
                <a:spcPct val="100000"/>
              </a:lnSpc>
              <a:spcBef>
                <a:spcPts val="1000"/>
              </a:spcBef>
              <a:spcAft>
                <a:spcPts val="0"/>
              </a:spcAft>
              <a:buClr>
                <a:schemeClr val="dk1"/>
              </a:buClr>
              <a:buSzPts val="1100"/>
              <a:buFont typeface="Arial"/>
              <a:buNone/>
            </a:pPr>
            <a:r>
              <a:t/>
            </a:r>
            <a:endParaRPr b="1" i="1" sz="1100">
              <a:solidFill>
                <a:schemeClr val="dk1"/>
              </a:solidFill>
              <a:latin typeface="Calibri"/>
              <a:ea typeface="Calibri"/>
              <a:cs typeface="Calibri"/>
              <a:sym typeface="Calibri"/>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6"/>
          <p:cNvSpPr txBox="1"/>
          <p:nvPr>
            <p:ph idx="1" type="body"/>
          </p:nvPr>
        </p:nvSpPr>
        <p:spPr>
          <a:xfrm>
            <a:off x="1146544" y="4302808"/>
            <a:ext cx="10515600" cy="978535"/>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90000"/>
              </a:lnSpc>
              <a:spcBef>
                <a:spcPts val="0"/>
              </a:spcBef>
              <a:spcAft>
                <a:spcPts val="0"/>
              </a:spcAft>
              <a:buClr>
                <a:schemeClr val="dk1"/>
              </a:buClr>
              <a:buSzPct val="100000"/>
              <a:buNone/>
            </a:pPr>
            <a:r>
              <a:rPr lang="en-US" sz="2000"/>
              <a:t>Annett Moehner</a:t>
            </a:r>
            <a:endParaRPr/>
          </a:p>
          <a:p>
            <a:pPr indent="0" lvl="0" marL="0" rtl="0" algn="l">
              <a:lnSpc>
                <a:spcPct val="90000"/>
              </a:lnSpc>
              <a:spcBef>
                <a:spcPts val="1000"/>
              </a:spcBef>
              <a:spcAft>
                <a:spcPts val="0"/>
              </a:spcAft>
              <a:buClr>
                <a:schemeClr val="dk1"/>
              </a:buClr>
              <a:buSzPct val="100000"/>
              <a:buNone/>
            </a:pPr>
            <a:r>
              <a:rPr lang="en-US" sz="2000"/>
              <a:t>Manager, Intergovernmental Support and Collective Progress, UNFCCC</a:t>
            </a:r>
            <a:endParaRPr/>
          </a:p>
          <a:p>
            <a:pPr indent="0" lvl="0" marL="0" rtl="0" algn="l">
              <a:lnSpc>
                <a:spcPct val="90000"/>
              </a:lnSpc>
              <a:spcBef>
                <a:spcPts val="1000"/>
              </a:spcBef>
              <a:spcAft>
                <a:spcPts val="0"/>
              </a:spcAft>
              <a:buClr>
                <a:schemeClr val="dk1"/>
              </a:buClr>
              <a:buSzPct val="100000"/>
              <a:buNone/>
            </a:pPr>
            <a:r>
              <a:rPr lang="en-US" sz="2000" u="sng">
                <a:solidFill>
                  <a:schemeClr val="hlink"/>
                </a:solidFill>
                <a:hlinkClick r:id="rId3"/>
              </a:rPr>
              <a:t>amoehner@unfccc.int</a:t>
            </a:r>
            <a:r>
              <a:rPr lang="en-US" sz="2000"/>
              <a:t> </a:t>
            </a:r>
            <a:endParaRPr/>
          </a:p>
        </p:txBody>
      </p:sp>
      <p:sp>
        <p:nvSpPr>
          <p:cNvPr id="206" name="Google Shape;206;p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US"/>
              <a:t>‹#›</a:t>
            </a:fld>
            <a:endParaRPr/>
          </a:p>
        </p:txBody>
      </p:sp>
      <p:sp>
        <p:nvSpPr>
          <p:cNvPr id="207" name="Google Shape;207;p6"/>
          <p:cNvSpPr txBox="1"/>
          <p:nvPr>
            <p:ph type="title"/>
          </p:nvPr>
        </p:nvSpPr>
        <p:spPr>
          <a:xfrm>
            <a:off x="1146544" y="386391"/>
            <a:ext cx="10515600" cy="1325563"/>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4400"/>
              <a:buFont typeface="Calibri"/>
              <a:buNone/>
            </a:pPr>
            <a:r>
              <a:rPr lang="en-US"/>
              <a:t>Thank you</a:t>
            </a:r>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2022-03-29T07:34:02Z</dcterms:created>
  <dc:creator>Julia Weatherhogg</dc:creator>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0x010100ED7FB7D729065347B070178D832B8AFD</vt:lpwstr>
  </property>
</Properties>
</file>