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百田しげる"/>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3-30T07:01:59.253">
    <p:pos x="224" y="813"/>
    <p:text>Is this from which satellite exactly?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6b9b4689c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g26b9b4689c5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6bb0f12a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26bb0f12a4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6b9b4689c5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26b9b4689c5_1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6b9b4689c5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g26b9b4689c5_1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6b9b4689c5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26b9b4689c5_1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cab65c5c0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2cab65c5c04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7.png"/><Relationship Id="rId6"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hyperlink" Target="http://ceos.org/gst" TargetMode="External"/><Relationship Id="rId5" Type="http://schemas.openxmlformats.org/officeDocument/2006/relationships/hyperlink" Target="https://ceos.org/document_management/Meetings/Plenary/35/Documents/GST_Strategy_Paper_V3.1.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1" y="175950"/>
            <a:ext cx="8014500" cy="397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8000"/>
              <a:buFont typeface="Arial"/>
              <a:buNone/>
            </a:pPr>
            <a:r>
              <a:rPr lang="en-GB" sz="7500"/>
              <a:t>Climate Policy Impact Session</a:t>
            </a:r>
            <a:endParaRPr sz="7500">
              <a:latin typeface="Montserrat"/>
              <a:ea typeface="Montserrat"/>
              <a:cs typeface="Montserrat"/>
              <a:sym typeface="Montserrat"/>
            </a:endParaRPr>
          </a:p>
          <a:p>
            <a:pPr indent="0" lvl="0" marL="0" rtl="0" algn="l">
              <a:lnSpc>
                <a:spcPct val="115000"/>
              </a:lnSpc>
              <a:spcBef>
                <a:spcPts val="1000"/>
              </a:spcBef>
              <a:spcAft>
                <a:spcPts val="0"/>
              </a:spcAft>
              <a:buClr>
                <a:schemeClr val="lt1"/>
              </a:buClr>
              <a:buSzPts val="8000"/>
              <a:buFont typeface="Arial"/>
              <a:buNone/>
            </a:pPr>
            <a:r>
              <a:t/>
            </a:r>
            <a:endParaRPr i="1" sz="4000"/>
          </a:p>
          <a:p>
            <a:pPr indent="0" lvl="0" marL="0" rtl="0" algn="l">
              <a:lnSpc>
                <a:spcPct val="115000"/>
              </a:lnSpc>
              <a:spcBef>
                <a:spcPts val="0"/>
              </a:spcBef>
              <a:spcAft>
                <a:spcPts val="0"/>
              </a:spcAft>
              <a:buClr>
                <a:schemeClr val="lt1"/>
              </a:buClr>
              <a:buSzPts val="8000"/>
              <a:buFont typeface="Arial"/>
              <a:buNone/>
            </a:pPr>
            <a:r>
              <a:rPr i="1" lang="en-GB" sz="4000"/>
              <a:t>Introduction</a:t>
            </a:r>
            <a:endParaRPr i="1" sz="4000">
              <a:latin typeface="Montserrat"/>
              <a:ea typeface="Montserrat"/>
              <a:cs typeface="Montserrat"/>
              <a:sym typeface="Montserrat"/>
            </a:endParaRPr>
          </a:p>
        </p:txBody>
      </p:sp>
      <p:sp>
        <p:nvSpPr>
          <p:cNvPr id="67" name="Google Shape;67;p7"/>
          <p:cNvSpPr/>
          <p:nvPr/>
        </p:nvSpPr>
        <p:spPr>
          <a:xfrm>
            <a:off x="7231234" y="3930432"/>
            <a:ext cx="48330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Osamu Ochiai</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JAXA SIT Chair team</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4.1</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SIT</a:t>
            </a:r>
            <a:r>
              <a:rPr b="1" lang="en-GB" sz="2200">
                <a:solidFill>
                  <a:schemeClr val="accent1"/>
                </a:solidFill>
                <a:latin typeface="Montserrat"/>
                <a:ea typeface="Montserrat"/>
                <a:cs typeface="Montserrat"/>
                <a:sym typeface="Montserrat"/>
              </a:rPr>
              <a:t>-39 2024, Tokyo,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10th - 11th April 2024</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nvSpPr>
        <p:spPr>
          <a:xfrm>
            <a:off x="357105" y="1290957"/>
            <a:ext cx="11112000" cy="3278400"/>
          </a:xfrm>
          <a:prstGeom prst="rect">
            <a:avLst/>
          </a:prstGeom>
          <a:noFill/>
          <a:ln>
            <a:noFill/>
          </a:ln>
        </p:spPr>
        <p:txBody>
          <a:bodyPr anchorCtr="0" anchor="t" bIns="45700" lIns="91425" spcFirstLastPara="1" rIns="91425" wrap="square" tIns="45700">
            <a:spAutoFit/>
          </a:bodyPr>
          <a:lstStyle/>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“Climate Policy Impact” priority of our 2-year SIT term seeks to address obstacles and opportunities for CEOS agency data to have maximum impact in the key climate policy processes such as the Global Stocktake of the Paris Agreement </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CEOS and its agencies invest more effort in the climate sphere than any other</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We need to assess</a:t>
            </a:r>
            <a:r>
              <a:rPr b="1" lang="en-GB" sz="1800">
                <a:solidFill>
                  <a:schemeClr val="dk1"/>
                </a:solidFill>
                <a:latin typeface="Montserrat"/>
                <a:ea typeface="Montserrat"/>
                <a:cs typeface="Montserrat"/>
                <a:sym typeface="Montserrat"/>
              </a:rPr>
              <a:t> and reflect on whether we are engaging with the right stakeholders in the best way - or whether we might consider alternate or additional strategies</a:t>
            </a:r>
            <a:endParaRPr b="1" sz="1800">
              <a:solidFill>
                <a:schemeClr val="dk1"/>
              </a:solidFill>
              <a:latin typeface="Montserrat"/>
              <a:ea typeface="Montserrat"/>
              <a:cs typeface="Montserrat"/>
              <a:sym typeface="Montserrat"/>
            </a:endParaRPr>
          </a:p>
        </p:txBody>
      </p:sp>
      <p:sp>
        <p:nvSpPr>
          <p:cNvPr id="73" name="Google Shape;73;p8"/>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Objectives</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nvSpPr>
        <p:spPr>
          <a:xfrm>
            <a:off x="357099" y="1290950"/>
            <a:ext cx="11255400" cy="4941000"/>
          </a:xfrm>
          <a:prstGeom prst="rect">
            <a:avLst/>
          </a:prstGeom>
          <a:noFill/>
          <a:ln>
            <a:noFill/>
          </a:ln>
        </p:spPr>
        <p:txBody>
          <a:bodyPr anchorCtr="0" anchor="t" bIns="45700" lIns="91425" spcFirstLastPara="1" rIns="91425" wrap="square" tIns="45700">
            <a:spAutoFit/>
          </a:bodyPr>
          <a:lstStyle/>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The Global Stocktake of the Paris Agreement is a </a:t>
            </a:r>
            <a:r>
              <a:rPr b="1" lang="en-GB" sz="1800" u="sng">
                <a:solidFill>
                  <a:schemeClr val="dk1"/>
                </a:solidFill>
                <a:latin typeface="Montserrat"/>
                <a:ea typeface="Montserrat"/>
                <a:cs typeface="Montserrat"/>
                <a:sym typeface="Montserrat"/>
              </a:rPr>
              <a:t>data-driven</a:t>
            </a:r>
            <a:r>
              <a:rPr b="1" lang="en-GB" sz="1800">
                <a:solidFill>
                  <a:schemeClr val="dk1"/>
                </a:solidFill>
                <a:latin typeface="Montserrat"/>
                <a:ea typeface="Montserrat"/>
                <a:cs typeface="Montserrat"/>
                <a:sym typeface="Montserrat"/>
              </a:rPr>
              <a:t> </a:t>
            </a:r>
            <a:r>
              <a:rPr b="1" lang="en-GB" sz="1800">
                <a:solidFill>
                  <a:schemeClr val="dk1"/>
                </a:solidFill>
                <a:latin typeface="Montserrat"/>
                <a:ea typeface="Montserrat"/>
                <a:cs typeface="Montserrat"/>
                <a:sym typeface="Montserrat"/>
              </a:rPr>
              <a:t>policy</a:t>
            </a:r>
            <a:r>
              <a:rPr b="1" lang="en-GB" sz="1800">
                <a:solidFill>
                  <a:schemeClr val="dk1"/>
                </a:solidFill>
                <a:latin typeface="Montserrat"/>
                <a:ea typeface="Montserrat"/>
                <a:cs typeface="Montserrat"/>
                <a:sym typeface="Montserrat"/>
              </a:rPr>
              <a:t> exercise - its the observations community’s opportunity to play a key role!</a:t>
            </a:r>
            <a:r>
              <a:rPr b="1" lang="en-GB" sz="1800">
                <a:solidFill>
                  <a:schemeClr val="dk1"/>
                </a:solidFill>
                <a:latin typeface="Montserrat"/>
                <a:ea typeface="Montserrat"/>
                <a:cs typeface="Montserrat"/>
                <a:sym typeface="Montserrat"/>
              </a:rPr>
              <a:t> </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For GST1, CEOS collaborated with WMO, GCOS and other community players in promoting the role of observations in the process (“ GST-1 synthesis report”)</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We d</a:t>
            </a:r>
            <a:r>
              <a:rPr b="1" lang="en-GB" sz="1800">
                <a:solidFill>
                  <a:schemeClr val="dk1"/>
                </a:solidFill>
                <a:latin typeface="Montserrat"/>
                <a:ea typeface="Montserrat"/>
                <a:cs typeface="Montserrat"/>
                <a:sym typeface="Montserrat"/>
              </a:rPr>
              <a:t>elivered the </a:t>
            </a:r>
            <a:r>
              <a:rPr b="1" lang="en-GB" sz="1800">
                <a:solidFill>
                  <a:schemeClr val="dk1"/>
                </a:solidFill>
                <a:latin typeface="Montserrat"/>
                <a:ea typeface="Montserrat"/>
                <a:cs typeface="Montserrat"/>
                <a:sym typeface="Montserrat"/>
              </a:rPr>
              <a:t>first national-scale global budgets of GHG emissions</a:t>
            </a:r>
            <a:r>
              <a:rPr b="1" lang="en-GB" sz="1800">
                <a:solidFill>
                  <a:schemeClr val="dk1"/>
                </a:solidFill>
                <a:latin typeface="Montserrat"/>
                <a:ea typeface="Montserrat"/>
                <a:cs typeface="Montserrat"/>
                <a:sym typeface="Montserrat"/>
              </a:rPr>
              <a:t>, providing a critical, atmospheric baseline for both anthropogenic and natural GHG sources and sinks of CO2 and CH4 that could be used in the future</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Highlighted key datasets from across CEOS agencies in the GST portal, </a:t>
            </a:r>
            <a:r>
              <a:rPr b="1" lang="en-GB" sz="1800" u="sng">
                <a:solidFill>
                  <a:schemeClr val="hlink"/>
                </a:solidFill>
                <a:latin typeface="Montserrat"/>
                <a:ea typeface="Montserrat"/>
                <a:cs typeface="Montserrat"/>
                <a:sym typeface="Montserrat"/>
                <a:hlinkClick r:id="rId4"/>
              </a:rPr>
              <a:t>ceos.org/gst</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Developed a </a:t>
            </a:r>
            <a:r>
              <a:rPr b="1" lang="en-GB" sz="1800" u="sng">
                <a:solidFill>
                  <a:schemeClr val="hlink"/>
                </a:solidFill>
                <a:latin typeface="Montserrat"/>
                <a:ea typeface="Montserrat"/>
                <a:cs typeface="Montserrat"/>
                <a:sym typeface="Montserrat"/>
                <a:hlinkClick r:id="rId5"/>
              </a:rPr>
              <a:t>CEOS GST Strategy</a:t>
            </a:r>
            <a:r>
              <a:rPr b="1" lang="en-GB" sz="1800">
                <a:solidFill>
                  <a:schemeClr val="dk1"/>
                </a:solidFill>
                <a:latin typeface="Montserrat"/>
                <a:ea typeface="Montserrat"/>
                <a:cs typeface="Montserrat"/>
                <a:sym typeface="Montserrat"/>
              </a:rPr>
              <a:t> under SIT Chair to coordinate activities across the CEOS structure</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All on top of ongoing fundamental work on ECV inventory, GCOS IP response, GHG Roadmap, AFOLU Roadmap and more…</a:t>
            </a:r>
            <a:endParaRPr b="1" sz="1800">
              <a:solidFill>
                <a:schemeClr val="dk1"/>
              </a:solidFill>
              <a:latin typeface="Montserrat"/>
              <a:ea typeface="Montserrat"/>
              <a:cs typeface="Montserrat"/>
              <a:sym typeface="Montserrat"/>
            </a:endParaRPr>
          </a:p>
        </p:txBody>
      </p:sp>
      <p:sp>
        <p:nvSpPr>
          <p:cNvPr id="79" name="Google Shape;79;p9"/>
          <p:cNvSpPr txBox="1"/>
          <p:nvPr/>
        </p:nvSpPr>
        <p:spPr>
          <a:xfrm>
            <a:off x="94026" y="103250"/>
            <a:ext cx="9552300" cy="69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900">
                <a:solidFill>
                  <a:schemeClr val="lt1"/>
                </a:solidFill>
                <a:latin typeface="Montserrat"/>
                <a:ea typeface="Montserrat"/>
                <a:cs typeface="Montserrat"/>
                <a:sym typeface="Montserrat"/>
              </a:rPr>
              <a:t>Some opportunities &amp; achievements</a:t>
            </a:r>
            <a:endParaRPr sz="9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0"/>
          <p:cNvSpPr txBox="1"/>
          <p:nvPr/>
        </p:nvSpPr>
        <p:spPr>
          <a:xfrm>
            <a:off x="357102" y="1290950"/>
            <a:ext cx="6571500" cy="4109700"/>
          </a:xfrm>
          <a:prstGeom prst="rect">
            <a:avLst/>
          </a:prstGeom>
          <a:noFill/>
          <a:ln>
            <a:noFill/>
          </a:ln>
        </p:spPr>
        <p:txBody>
          <a:bodyPr anchorCtr="0" anchor="t" bIns="45700" lIns="91425" spcFirstLastPara="1" rIns="91425" wrap="square" tIns="45700">
            <a:spAutoFit/>
          </a:bodyPr>
          <a:lstStyle/>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Almost no countries use our derived global products in their forest reporting to UNFCCC </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The biomass harmonisation work highlights challenges of user confidence in ‘competing’ products from different CEOS agencies</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Pilot top-down national GHG products developed for GST1 got no traction. Indeed, only IPCC inputs appear to have had impact</a:t>
            </a:r>
            <a:endParaRPr b="1" sz="1800">
              <a:solidFill>
                <a:schemeClr val="dk1"/>
              </a:solidFill>
              <a:latin typeface="Montserrat"/>
              <a:ea typeface="Montserrat"/>
              <a:cs typeface="Montserrat"/>
              <a:sym typeface="Montserrat"/>
            </a:endParaRPr>
          </a:p>
        </p:txBody>
      </p:sp>
      <p:sp>
        <p:nvSpPr>
          <p:cNvPr id="85" name="Google Shape;85;p10"/>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Some of our challenges…</a:t>
            </a:r>
            <a:endParaRPr>
              <a:latin typeface="Montserrat"/>
              <a:ea typeface="Montserrat"/>
              <a:cs typeface="Montserrat"/>
              <a:sym typeface="Montserrat"/>
            </a:endParaRPr>
          </a:p>
        </p:txBody>
      </p:sp>
      <p:pic>
        <p:nvPicPr>
          <p:cNvPr id="86" name="Google Shape;86;p10"/>
          <p:cNvPicPr preferRelativeResize="0"/>
          <p:nvPr/>
        </p:nvPicPr>
        <p:blipFill rotWithShape="1">
          <a:blip r:embed="rId3">
            <a:alphaModFix/>
          </a:blip>
          <a:srcRect b="0" l="0" r="0" t="0"/>
          <a:stretch/>
        </p:blipFill>
        <p:spPr>
          <a:xfrm>
            <a:off x="6608650" y="1384550"/>
            <a:ext cx="5162624" cy="2339301"/>
          </a:xfrm>
          <a:prstGeom prst="rect">
            <a:avLst/>
          </a:prstGeom>
          <a:noFill/>
          <a:ln>
            <a:noFill/>
          </a:ln>
        </p:spPr>
      </p:pic>
      <p:pic>
        <p:nvPicPr>
          <p:cNvPr id="87" name="Google Shape;87;p10"/>
          <p:cNvPicPr preferRelativeResize="0"/>
          <p:nvPr/>
        </p:nvPicPr>
        <p:blipFill>
          <a:blip r:embed="rId4">
            <a:alphaModFix/>
          </a:blip>
          <a:stretch>
            <a:fillRect/>
          </a:stretch>
        </p:blipFill>
        <p:spPr>
          <a:xfrm>
            <a:off x="6629813" y="4166200"/>
            <a:ext cx="5120302" cy="16375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1"/>
          <p:cNvSpPr txBox="1"/>
          <p:nvPr/>
        </p:nvSpPr>
        <p:spPr>
          <a:xfrm>
            <a:off x="357105" y="1290957"/>
            <a:ext cx="11112000" cy="47592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0"/>
              </a:spcBef>
              <a:spcAft>
                <a:spcPts val="0"/>
              </a:spcAft>
              <a:buClr>
                <a:schemeClr val="dk1"/>
              </a:buClr>
              <a:buSzPts val="1400"/>
              <a:buFont typeface="Montserrat"/>
              <a:buAutoNum type="arabicPeriod"/>
            </a:pPr>
            <a:r>
              <a:rPr b="1" lang="en-GB" sz="1500">
                <a:solidFill>
                  <a:schemeClr val="dk1"/>
                </a:solidFill>
                <a:latin typeface="Montserrat"/>
                <a:ea typeface="Montserrat"/>
                <a:cs typeface="Montserrat"/>
                <a:sym typeface="Montserrat"/>
              </a:rPr>
              <a:t>Addressing opportunities for EO data impact on climate policies</a:t>
            </a:r>
            <a:endParaRPr b="1" sz="1500">
              <a:solidFill>
                <a:schemeClr val="dk1"/>
              </a:solidFill>
              <a:latin typeface="Montserrat"/>
              <a:ea typeface="Montserrat"/>
              <a:cs typeface="Montserrat"/>
              <a:sym typeface="Montserrat"/>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Progress AFOLU Roadmap implementation</a:t>
            </a:r>
            <a:endParaRPr>
              <a:solidFill>
                <a:schemeClr val="dk1"/>
              </a:solidFill>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Insights and new opportunities from important dataset harmonization studies </a:t>
            </a:r>
            <a:endParaRPr sz="1500">
              <a:solidFill>
                <a:schemeClr val="dk1"/>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1500">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AutoNum type="arabicPeriod"/>
            </a:pPr>
            <a:r>
              <a:rPr b="1" lang="en-GB" sz="1500">
                <a:solidFill>
                  <a:schemeClr val="dk1"/>
                </a:solidFill>
                <a:latin typeface="Montserrat"/>
                <a:ea typeface="Montserrat"/>
                <a:cs typeface="Montserrat"/>
                <a:sym typeface="Montserrat"/>
              </a:rPr>
              <a:t>National Case Studies on EO data impact</a:t>
            </a:r>
            <a:endParaRPr sz="1500">
              <a:solidFill>
                <a:schemeClr val="dk1"/>
              </a:solidFill>
              <a:latin typeface="Montserrat"/>
              <a:ea typeface="Montserrat"/>
              <a:cs typeface="Montserrat"/>
              <a:sym typeface="Montserrat"/>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Asia focus of SilvaCarbon: working dataset for reporting and more</a:t>
            </a:r>
            <a:endParaRPr sz="1500">
              <a:solidFill>
                <a:schemeClr val="dk1"/>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1500">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AutoNum type="arabicPeriod"/>
            </a:pPr>
            <a:r>
              <a:rPr b="1" lang="en-GB" sz="1500">
                <a:solidFill>
                  <a:schemeClr val="dk1"/>
                </a:solidFill>
                <a:latin typeface="Montserrat"/>
                <a:ea typeface="Montserrat"/>
                <a:cs typeface="Montserrat"/>
                <a:sym typeface="Montserrat"/>
              </a:rPr>
              <a:t>Responding to GST1 outcomes and reinforcement of UNFCCC engagement</a:t>
            </a:r>
            <a:endParaRPr b="1" sz="1500">
              <a:solidFill>
                <a:schemeClr val="dk1"/>
              </a:solidFill>
              <a:latin typeface="Montserrat"/>
              <a:ea typeface="Montserrat"/>
              <a:cs typeface="Montserrat"/>
              <a:sym typeface="Montserrat"/>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EO-related support arising from 1st Global Stocktake</a:t>
            </a:r>
            <a:endParaRPr>
              <a:solidFill>
                <a:schemeClr val="dk1"/>
              </a:solidFill>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Effort targeting EO data role in the next update of the IPCC Task Force on Inventories Good Practice Guidance (circa GST2 in 5 years)</a:t>
            </a:r>
            <a:endParaRPr sz="1500">
              <a:solidFill>
                <a:schemeClr val="dk1"/>
              </a:solidFill>
              <a:latin typeface="Montserrat"/>
              <a:ea typeface="Montserrat"/>
              <a:cs typeface="Montserrat"/>
              <a:sym typeface="Montserrat"/>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Insecure interfaces for CEOS (and the observations community) to climate policy processes</a:t>
            </a:r>
            <a:endParaRPr>
              <a:solidFill>
                <a:schemeClr val="dk1"/>
              </a:solidFill>
            </a:endParaRPr>
          </a:p>
          <a:p>
            <a:pPr indent="0" lvl="0" marL="914400" rtl="0" algn="l">
              <a:lnSpc>
                <a:spcPct val="115000"/>
              </a:lnSpc>
              <a:spcBef>
                <a:spcPts val="0"/>
              </a:spcBef>
              <a:spcAft>
                <a:spcPts val="0"/>
              </a:spcAft>
              <a:buNone/>
            </a:pPr>
            <a:r>
              <a:t/>
            </a:r>
            <a:endParaRPr sz="1500">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AutoNum type="arabicPeriod"/>
            </a:pPr>
            <a:r>
              <a:rPr b="1" lang="en-GB" sz="1500">
                <a:solidFill>
                  <a:schemeClr val="dk1"/>
                </a:solidFill>
                <a:latin typeface="Montserrat"/>
                <a:ea typeface="Montserrat"/>
                <a:cs typeface="Montserrat"/>
                <a:sym typeface="Montserrat"/>
              </a:rPr>
              <a:t>Other policy engagement</a:t>
            </a:r>
            <a:endParaRPr b="1" sz="1500">
              <a:solidFill>
                <a:schemeClr val="dk1"/>
              </a:solidFill>
              <a:latin typeface="Montserrat"/>
              <a:ea typeface="Montserrat"/>
              <a:cs typeface="Montserrat"/>
              <a:sym typeface="Montserrat"/>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Updated Space Agency Response to GCOS IP (Plenary 2024)</a:t>
            </a:r>
            <a:endParaRPr sz="1500">
              <a:solidFill>
                <a:schemeClr val="dk1"/>
              </a:solidFill>
              <a:latin typeface="Montserrat"/>
              <a:ea typeface="Montserrat"/>
              <a:cs typeface="Montserrat"/>
              <a:sym typeface="Montserrat"/>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Alternate angles (eg large cities)</a:t>
            </a:r>
            <a:endParaRPr>
              <a:solidFill>
                <a:schemeClr val="dk1"/>
              </a:solidFill>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p:txBody>
      </p:sp>
      <p:sp>
        <p:nvSpPr>
          <p:cNvPr id="93" name="Google Shape;93;p11"/>
          <p:cNvSpPr txBox="1"/>
          <p:nvPr/>
        </p:nvSpPr>
        <p:spPr>
          <a:xfrm>
            <a:off x="94026" y="103250"/>
            <a:ext cx="9582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Our SIT Term priority and threads</a:t>
            </a:r>
            <a:endParaRPr>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2"/>
          <p:cNvSpPr txBox="1"/>
          <p:nvPr/>
        </p:nvSpPr>
        <p:spPr>
          <a:xfrm>
            <a:off x="357105" y="1290957"/>
            <a:ext cx="11112000" cy="2862900"/>
          </a:xfrm>
          <a:prstGeom prst="rect">
            <a:avLst/>
          </a:prstGeom>
          <a:noFill/>
          <a:ln>
            <a:noFill/>
          </a:ln>
        </p:spPr>
        <p:txBody>
          <a:bodyPr anchorCtr="0" anchor="t" bIns="45700" lIns="91425" spcFirstLastPara="1" rIns="91425" wrap="square" tIns="45700">
            <a:spAutoFit/>
          </a:bodyPr>
          <a:lstStyle/>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Several external voices (IGES, IPCC, UNFCCC) feature to help us understand the context for the observations community efforts in 2024 and the opportunities ahead</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Reflection on</a:t>
            </a:r>
            <a:endParaRPr b="1"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current and upcoming policy priorities</a:t>
            </a:r>
            <a:endParaRPr b="1"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current stakeholder engagement efforts and how we might do better</a:t>
            </a:r>
            <a:endParaRPr b="1"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next decade priorities and implications </a:t>
            </a:r>
            <a:endParaRPr b="1" sz="1800">
              <a:solidFill>
                <a:schemeClr val="dk1"/>
              </a:solidFill>
              <a:latin typeface="Montserrat"/>
              <a:ea typeface="Montserrat"/>
              <a:cs typeface="Montserrat"/>
              <a:sym typeface="Montserrat"/>
            </a:endParaRPr>
          </a:p>
        </p:txBody>
      </p:sp>
      <p:sp>
        <p:nvSpPr>
          <p:cNvPr id="99" name="Google Shape;99;p12"/>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Our session</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3"/>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Our session</a:t>
            </a:r>
            <a:endParaRPr>
              <a:latin typeface="Montserrat"/>
              <a:ea typeface="Montserrat"/>
              <a:cs typeface="Montserrat"/>
              <a:sym typeface="Montserrat"/>
            </a:endParaRPr>
          </a:p>
        </p:txBody>
      </p:sp>
      <p:pic>
        <p:nvPicPr>
          <p:cNvPr id="105" name="Google Shape;105;p13"/>
          <p:cNvPicPr preferRelativeResize="0"/>
          <p:nvPr/>
        </p:nvPicPr>
        <p:blipFill>
          <a:blip r:embed="rId3">
            <a:alphaModFix/>
          </a:blip>
          <a:stretch>
            <a:fillRect/>
          </a:stretch>
        </p:blipFill>
        <p:spPr>
          <a:xfrm>
            <a:off x="2276825" y="1110575"/>
            <a:ext cx="7300825" cy="5142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4"/>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Our session</a:t>
            </a:r>
            <a:endParaRPr>
              <a:latin typeface="Montserrat"/>
              <a:ea typeface="Montserrat"/>
              <a:cs typeface="Montserrat"/>
              <a:sym typeface="Montserrat"/>
            </a:endParaRPr>
          </a:p>
        </p:txBody>
      </p:sp>
      <p:pic>
        <p:nvPicPr>
          <p:cNvPr id="111" name="Google Shape;111;p14"/>
          <p:cNvPicPr preferRelativeResize="0"/>
          <p:nvPr/>
        </p:nvPicPr>
        <p:blipFill>
          <a:blip r:embed="rId3">
            <a:alphaModFix/>
          </a:blip>
          <a:stretch>
            <a:fillRect/>
          </a:stretch>
        </p:blipFill>
        <p:spPr>
          <a:xfrm>
            <a:off x="2260175" y="1586150"/>
            <a:ext cx="8440476" cy="4441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