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ipyXJTStRGx4ayrzssxqLmMK7q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Recurring theme of difficulty in access/discovery as well as in perceived/actual unreliability.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New sensors, new methods 🡪 constant iteration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Need consensus voice 🡪 what’s real, what isn’t?</a:t>
            </a:r>
            <a:endParaRPr/>
          </a:p>
        </p:txBody>
      </p:sp>
      <p:sp>
        <p:nvSpPr>
          <p:cNvPr id="291" name="Google Shape;291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Can add another figure here for the LPV meeting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Reminding people of why GEOGLAM exists as a community… how we are this key linkage between policy/use and data. I have intentionaly greatly oversimplified. </a:t>
            </a:r>
            <a:endParaRPr/>
          </a:p>
        </p:txBody>
      </p:sp>
      <p:sp>
        <p:nvSpPr>
          <p:cNvPr id="167" name="Google Shape;167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ESA WorldCereal → Crop Type maps for Wheat, Corn; working on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Asia-RiCE → many variables for rice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>
                <a:solidFill>
                  <a:srgbClr val="000000"/>
                </a:solidFill>
              </a:rPr>
              <a:t>China CropWatch 🡪 Crop Condition</a:t>
            </a:r>
            <a:endParaRPr b="0" i="0" sz="18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NASA Acres Consortium → designed around EAV concept, for US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Yield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Cropland and Crop Type Mapping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Crop Calendar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Field Boundaries and Sizes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Multiple management EAVs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Rangeland Condition / Quality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Pest &amp; Disease Mapping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Soil Organic Carbon Stocks &amp; Change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</a:pPr>
            <a:r>
              <a:rPr lang="en-US" sz="1400"/>
              <a:t>ET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Copernicus Land Services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9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19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9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1" name="Google Shape;9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8" name="Google Shape;118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0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1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2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22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609600" y="305152"/>
            <a:ext cx="10972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004C8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609600" y="1778001"/>
            <a:ext cx="10972800" cy="5028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8C7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97954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Courier New"/>
              <a:buChar char="o"/>
              <a:defRPr b="0" i="0" sz="2667" u="none" cap="none" strike="noStrike">
                <a:solidFill>
                  <a:srgbClr val="004C8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4C8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4C8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, company name&#10;&#10;Description automatically generated" id="54" name="Google Shape;5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25705" y="6858000"/>
            <a:ext cx="1908284" cy="526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2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9" name="Google Shape;59;p2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2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24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24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2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2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7;p18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0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akwhitcraft@geoglam.org" TargetMode="External"/><Relationship Id="rId4" Type="http://schemas.openxmlformats.org/officeDocument/2006/relationships/hyperlink" Target="mailto:sgilliams@geosec.org" TargetMode="External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SIT-3</a:t>
            </a:r>
            <a:r>
              <a:rPr lang="en-US" sz="7500"/>
              <a:t>9</a:t>
            </a: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GEOGLAM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Alyssa Whitcraft | GEOGLAM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 3.5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 2024, Tokyo, Japan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2298" y="649067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/>
          <p:nvPr>
            <p:ph type="title"/>
          </p:nvPr>
        </p:nvSpPr>
        <p:spPr>
          <a:xfrm>
            <a:off x="609600" y="305152"/>
            <a:ext cx="10972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Thank you</a:t>
            </a:r>
            <a:endParaRPr/>
          </a:p>
        </p:txBody>
      </p:sp>
      <p:sp>
        <p:nvSpPr>
          <p:cNvPr id="261" name="Google Shape;261;p10"/>
          <p:cNvSpPr txBox="1"/>
          <p:nvPr>
            <p:ph idx="1" type="body"/>
          </p:nvPr>
        </p:nvSpPr>
        <p:spPr>
          <a:xfrm>
            <a:off x="609600" y="1778001"/>
            <a:ext cx="10972800" cy="5028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9" lvl="0" marL="4571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>
                <a:solidFill>
                  <a:srgbClr val="627B20"/>
                </a:solidFill>
              </a:rPr>
              <a:t>Thanks to you all, we are no longer in an era of data scarcity – and now </a:t>
            </a:r>
            <a:r>
              <a:rPr b="1" lang="en-US" sz="3000">
                <a:solidFill>
                  <a:srgbClr val="627B20"/>
                </a:solidFill>
              </a:rPr>
              <a:t>we can go further, together</a:t>
            </a:r>
            <a:endParaRPr/>
          </a:p>
          <a:p>
            <a:pPr indent="-266689" lvl="0" marL="4571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627B20"/>
              </a:solidFill>
            </a:endParaRPr>
          </a:p>
          <a:p>
            <a:pPr indent="-457189" lvl="0" marL="4571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b="1" lang="en-US" sz="3000">
                <a:solidFill>
                  <a:srgbClr val="627B20"/>
                </a:solidFill>
              </a:rPr>
              <a:t>Contact:</a:t>
            </a:r>
            <a:endParaRPr/>
          </a:p>
          <a:p>
            <a:pPr indent="-380990" lvl="1" marL="9905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Alyssa Whitcraft, GEOGLAM Programme Scientist</a:t>
            </a:r>
            <a:endParaRPr/>
          </a:p>
          <a:p>
            <a:pPr indent="-380990" lvl="2" marL="16001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akwhitcraft@geoglam.org</a:t>
            </a:r>
            <a:endParaRPr/>
          </a:p>
          <a:p>
            <a:pPr indent="-380990" lvl="1" marL="9905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Sven Gilliams, GEOGLAM Secretariat Director</a:t>
            </a:r>
            <a:endParaRPr/>
          </a:p>
          <a:p>
            <a:pPr indent="-380990" lvl="2" marL="16001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sgilliams@geosec.org</a:t>
            </a:r>
            <a:r>
              <a:rPr lang="en-US"/>
              <a:t> </a:t>
            </a:r>
            <a:endParaRPr/>
          </a:p>
        </p:txBody>
      </p:sp>
      <p:pic>
        <p:nvPicPr>
          <p:cNvPr id="262" name="Google Shape;26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</a:pPr>
            <a:r>
              <a:rPr lang="en-US"/>
              <a:t>Backup slides</a:t>
            </a:r>
            <a:endParaRPr/>
          </a:p>
        </p:txBody>
      </p:sp>
      <p:sp>
        <p:nvSpPr>
          <p:cNvPr id="268" name="Google Shape;268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69" name="Google Shape;26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7" y="1250949"/>
            <a:ext cx="9042511" cy="497048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2"/>
          <p:cNvSpPr txBox="1"/>
          <p:nvPr>
            <p:ph idx="1" type="body"/>
          </p:nvPr>
        </p:nvSpPr>
        <p:spPr>
          <a:xfrm>
            <a:off x="8384833" y="1558533"/>
            <a:ext cx="3622689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GEOGLAM enjoys a long-term relationship with CEOS on coordination of EO data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GEOGLAM shares satellite data requirements: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Acquisition: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Spatial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Spectral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Temporal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Radiometric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Access &amp; Compute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600"/>
              <a:t>Products??</a:t>
            </a:r>
            <a:endParaRPr/>
          </a:p>
        </p:txBody>
      </p:sp>
      <p:sp>
        <p:nvSpPr>
          <p:cNvPr id="276" name="Google Shape;276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GEOGLAM’s Relationship with CEOS</a:t>
            </a:r>
            <a:endParaRPr/>
          </a:p>
        </p:txBody>
      </p:sp>
      <p:pic>
        <p:nvPicPr>
          <p:cNvPr id="277" name="Google Shape;27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8" y="1129557"/>
            <a:ext cx="8470585" cy="5395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3"/>
          <p:cNvSpPr txBox="1"/>
          <p:nvPr>
            <p:ph idx="1" type="body"/>
          </p:nvPr>
        </p:nvSpPr>
        <p:spPr>
          <a:xfrm>
            <a:off x="8329809" y="2083443"/>
            <a:ext cx="3812087" cy="4012557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“D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ata produced must be policy-relevant and not exist for its own sake.” (UN Statistics Division, 2017)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Clear mandate to harmonize and synergize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“Essential Agriculture Variables” (EAVs) emerged as a unifying framework to maximize EO value and meet multiple information and decision needs</a:t>
            </a:r>
            <a:endParaRPr/>
          </a:p>
        </p:txBody>
      </p:sp>
      <p:sp>
        <p:nvSpPr>
          <p:cNvPr id="284" name="Google Shape;284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Satellite Data Value Chain</a:t>
            </a:r>
            <a:endParaRPr/>
          </a:p>
        </p:txBody>
      </p:sp>
      <p:pic>
        <p:nvPicPr>
          <p:cNvPr id="285" name="Google Shape;2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0511" y="1143577"/>
            <a:ext cx="2087609" cy="54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3"/>
          <p:cNvSpPr txBox="1"/>
          <p:nvPr/>
        </p:nvSpPr>
        <p:spPr>
          <a:xfrm>
            <a:off x="225990" y="2558441"/>
            <a:ext cx="7954028" cy="181627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293" y="1990847"/>
            <a:ext cx="4866315" cy="376286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/>
          <p:nvPr/>
        </p:nvSpPr>
        <p:spPr>
          <a:xfrm>
            <a:off x="224975" y="3085624"/>
            <a:ext cx="4650769" cy="1416926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5071730" y="3806363"/>
            <a:ext cx="6847064" cy="2246769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rPr>
              <a:t>From EO-for-Ag practitioners: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&lt;50% agreed that they had access to all of the EO they needed for their analyses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65% agreed they required additional technical support to download, process, or utilize EO (even seasoned EO practitioners!)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Strong indication of desire for standard products: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Cloud-free, intercalibrated/harmonized time series (“ARD”)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Essential Agriculture Variables like crop type map, crop calendar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Most consistent boundary identified: lack of field data!</a:t>
            </a:r>
            <a:endParaRPr/>
          </a:p>
        </p:txBody>
      </p:sp>
      <p:sp>
        <p:nvSpPr>
          <p:cNvPr id="296" name="Google Shape;296;p14"/>
          <p:cNvSpPr txBox="1"/>
          <p:nvPr/>
        </p:nvSpPr>
        <p:spPr>
          <a:xfrm>
            <a:off x="5067814" y="389031"/>
            <a:ext cx="6847064" cy="2677656"/>
          </a:xfrm>
          <a:prstGeom prst="rect">
            <a:avLst/>
          </a:prstGeom>
          <a:noFill/>
          <a:ln cap="flat" cmpd="sng" w="9525">
            <a:solidFill>
              <a:srgbClr val="4AAC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C0D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AAC0D"/>
                </a:solidFill>
                <a:latin typeface="Montserrat"/>
                <a:ea typeface="Montserrat"/>
                <a:cs typeface="Montserrat"/>
                <a:sym typeface="Montserrat"/>
              </a:rPr>
              <a:t>From Ag Monitoring “End User” organizations:</a:t>
            </a:r>
            <a:endParaRPr b="1" i="1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agreed that their organization would benefit from a greater use of EO data in their org’s decision making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Q: If your organization does not use satellite EO at any level of their decision making process, why is that the case?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“…org interested in EO, </a:t>
            </a:r>
            <a:r>
              <a:rPr b="0" i="0" lang="en-US" sz="1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unsure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how to incorporate”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“…org thinks EO data are </a:t>
            </a:r>
            <a:r>
              <a:rPr b="0" i="0" lang="en-US" sz="1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too expensive or difficult to access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…”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“…org thinks EO data are </a:t>
            </a:r>
            <a:r>
              <a:rPr b="0" i="0" lang="en-US" sz="1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too unreliable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implement operationally…”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answers: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Can’t keep up to date with which products are good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224975" y="156128"/>
            <a:ext cx="502321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54C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4254C"/>
                </a:solidFill>
                <a:latin typeface="Montserrat"/>
                <a:ea typeface="Montserrat"/>
                <a:cs typeface="Montserrat"/>
                <a:sym typeface="Montserrat"/>
              </a:rPr>
              <a:t>From a 2018 GEOGLAM community survey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54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4254C"/>
                </a:solidFill>
                <a:latin typeface="Montserrat"/>
                <a:ea typeface="Montserrat"/>
                <a:cs typeface="Montserrat"/>
                <a:sym typeface="Montserrat"/>
              </a:rPr>
              <a:t>(small sample, but representative) </a:t>
            </a:r>
            <a:endParaRPr/>
          </a:p>
        </p:txBody>
      </p:sp>
      <p:sp>
        <p:nvSpPr>
          <p:cNvPr id="298" name="Google Shape;298;p14"/>
          <p:cNvSpPr/>
          <p:nvPr/>
        </p:nvSpPr>
        <p:spPr>
          <a:xfrm>
            <a:off x="2565594" y="1939371"/>
            <a:ext cx="2310150" cy="694944"/>
          </a:xfrm>
          <a:prstGeom prst="rect">
            <a:avLst/>
          </a:prstGeom>
          <a:noFill/>
          <a:ln cap="flat" cmpd="sng" w="28575">
            <a:solidFill>
              <a:srgbClr val="4AAC0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AAC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10011905" y="6581001"/>
            <a:ext cx="286718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Whitcraft, et al. (2018)</a:t>
            </a:r>
            <a:endParaRPr/>
          </a:p>
        </p:txBody>
      </p:sp>
      <p:pic>
        <p:nvPicPr>
          <p:cNvPr id="300" name="Google Shape;3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t/>
            </a:r>
            <a:endParaRPr/>
          </a:p>
        </p:txBody>
      </p:sp>
      <p:pic>
        <p:nvPicPr>
          <p:cNvPr id="306" name="Google Shape;3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497" y="175939"/>
            <a:ext cx="11257005" cy="63320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GEOGLAM Cross-Cut Activities Related to EAVs</a:t>
            </a:r>
            <a:br>
              <a:rPr b="0" i="0" lang="en-US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(examples)</a:t>
            </a:r>
            <a:endParaRPr/>
          </a:p>
        </p:txBody>
      </p:sp>
      <p:pic>
        <p:nvPicPr>
          <p:cNvPr id="312" name="Google Shape;312;p16"/>
          <p:cNvPicPr preferRelativeResize="0"/>
          <p:nvPr/>
        </p:nvPicPr>
        <p:blipFill rotWithShape="1">
          <a:blip r:embed="rId3">
            <a:alphaModFix/>
          </a:blip>
          <a:srcRect b="0" l="0" r="56249" t="0"/>
          <a:stretch/>
        </p:blipFill>
        <p:spPr>
          <a:xfrm>
            <a:off x="128618" y="1262372"/>
            <a:ext cx="4106877" cy="528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9869" y="833377"/>
            <a:ext cx="4326465" cy="481506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4" name="Google Shape;314;p16"/>
          <p:cNvSpPr/>
          <p:nvPr/>
        </p:nvSpPr>
        <p:spPr>
          <a:xfrm rot="-1215232">
            <a:off x="6247394" y="2525143"/>
            <a:ext cx="1998302" cy="1126988"/>
          </a:xfrm>
          <a:prstGeom prst="rect">
            <a:avLst/>
          </a:prstGeom>
          <a:solidFill>
            <a:srgbClr val="227A97"/>
          </a:solidFill>
          <a:ln cap="flat" cmpd="sng" w="25400">
            <a:solidFill>
              <a:srgbClr val="227A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 progress revision of GEOGLAM Observation Requirements Table</a:t>
            </a:r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>
            <a:off x="8642461" y="1742013"/>
            <a:ext cx="3328519" cy="4442326"/>
            <a:chOff x="8695765" y="2048141"/>
            <a:chExt cx="3328519" cy="4442326"/>
          </a:xfrm>
        </p:grpSpPr>
        <p:pic>
          <p:nvPicPr>
            <p:cNvPr id="316" name="Google Shape;316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95765" y="2048141"/>
              <a:ext cx="3328519" cy="4442326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317" name="Google Shape;317;p16"/>
            <p:cNvSpPr txBox="1"/>
            <p:nvPr/>
          </p:nvSpPr>
          <p:spPr>
            <a:xfrm rot="1213473">
              <a:off x="8892671" y="4148220"/>
              <a:ext cx="3098579" cy="242169"/>
            </a:xfrm>
            <a:prstGeom prst="rect">
              <a:avLst/>
            </a:prstGeom>
            <a:solidFill>
              <a:srgbClr val="227A97"/>
            </a:solidFill>
            <a:ln cap="flat" cmpd="sng" w="25400">
              <a:solidFill>
                <a:srgbClr val="227A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1" lang="en-US" sz="1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Nelson, Teuben, Whitcraft et al. (2023)</a:t>
              </a:r>
              <a:endParaRPr/>
            </a:p>
          </p:txBody>
        </p:sp>
      </p:grpSp>
      <p:pic>
        <p:nvPicPr>
          <p:cNvPr id="318" name="Google Shape;31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6680" y="4670612"/>
            <a:ext cx="5095570" cy="151372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9" name="Google Shape;319;p16"/>
          <p:cNvSpPr txBox="1"/>
          <p:nvPr/>
        </p:nvSpPr>
        <p:spPr>
          <a:xfrm>
            <a:off x="3964896" y="5958961"/>
            <a:ext cx="2678205" cy="450756"/>
          </a:xfrm>
          <a:prstGeom prst="rect">
            <a:avLst/>
          </a:prstGeom>
          <a:solidFill>
            <a:srgbClr val="227A97"/>
          </a:solidFill>
          <a:ln cap="flat" cmpd="sng" w="25400">
            <a:solidFill>
              <a:srgbClr val="227A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Toward a global, extensive, open reference data repository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098805"/>
            <a:ext cx="9386863" cy="528011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000"/>
              <a:t>Opportunities for Collaboration</a:t>
            </a:r>
            <a:endParaRPr/>
          </a:p>
        </p:txBody>
      </p:sp>
      <p:sp>
        <p:nvSpPr>
          <p:cNvPr id="326" name="Google Shape;326;p17"/>
          <p:cNvSpPr txBox="1"/>
          <p:nvPr>
            <p:ph idx="1" type="body"/>
          </p:nvPr>
        </p:nvSpPr>
        <p:spPr>
          <a:xfrm>
            <a:off x="8749553" y="1188418"/>
            <a:ext cx="3442447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0" i="0" lang="en-US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Assess gaps in satellite Earth observation capabilities e.g. </a:t>
            </a:r>
            <a:r>
              <a:rPr b="1" i="0" lang="en-US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SEO, MIM Database, USGS-RCA</a:t>
            </a:r>
            <a:endParaRPr b="0" i="0" sz="14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0" i="0" lang="en-US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Identify gaps and opportunities for easing access to and utilization of satellite data e.g. </a:t>
            </a:r>
            <a:r>
              <a:rPr b="1" i="0" lang="en-US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WGISS</a:t>
            </a:r>
            <a:endParaRPr b="0" i="0" sz="14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0" i="0" lang="en-US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Assess method status: 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0" i="0" lang="en-US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Assess method quality, develop Validation Good Practices via the GEOGLAM Initiative on Product Quality, e.g. 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US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hrough Community Workshops with </a:t>
            </a:r>
            <a:r>
              <a:rPr b="1" i="0" lang="en-US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WG Cal-Val Land Product Validation Group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0" i="0" lang="en-US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calabilit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 and </a:t>
            </a:r>
            <a:r>
              <a:rPr b="0" i="0" lang="en-US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transferability. 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14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We need support from CEOS and the agencies for the Essential Agriculture Variables</a:t>
            </a:r>
            <a:endParaRPr/>
          </a:p>
        </p:txBody>
      </p:sp>
      <p:sp>
        <p:nvSpPr>
          <p:cNvPr id="153" name="Google Shape;153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Bottom line up front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 b="26381" l="11172" r="20670" t="0"/>
          <a:stretch/>
        </p:blipFill>
        <p:spPr>
          <a:xfrm>
            <a:off x="9437911" y="1279366"/>
            <a:ext cx="2656115" cy="15628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9" name="Google Shape;159;p3"/>
          <p:cNvSpPr txBox="1"/>
          <p:nvPr>
            <p:ph idx="1" type="body"/>
          </p:nvPr>
        </p:nvSpPr>
        <p:spPr>
          <a:xfrm>
            <a:off x="348300" y="1050675"/>
            <a:ext cx="11495400" cy="5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US" sz="1700"/>
              <a:t>New GEOGLAM Secretariat Director – </a:t>
            </a:r>
            <a:br>
              <a:rPr lang="en-US" sz="1700"/>
            </a:br>
            <a:r>
              <a:rPr b="1" lang="en-US" sz="1700"/>
              <a:t>Sven Gilliams</a:t>
            </a:r>
            <a:endParaRPr b="1" sz="1700"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i="1" lang="en-US" sz="1500"/>
              <a:t>With thanks to Ian Jarvis for his 5 years as Director!</a:t>
            </a:r>
            <a:endParaRPr sz="2100"/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US" sz="1700"/>
              <a:t>GEOGLAM Co-Chairs</a:t>
            </a:r>
            <a:endParaRPr sz="2500"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Wu Bingfang (Chinese Academy of Sciences)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Chris Justice (University of Maryland)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Bettina Baruth (European Commission)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Jana Plogmann (German Ministry of Ag)</a:t>
            </a:r>
            <a:endParaRPr sz="2100"/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US" sz="1700"/>
              <a:t>GEOGLAM again endorsed </a:t>
            </a:r>
            <a:br>
              <a:rPr lang="en-US" sz="1700"/>
            </a:br>
            <a:r>
              <a:rPr lang="en-US" sz="1700"/>
              <a:t>by the G20 🡪 </a:t>
            </a:r>
            <a:endParaRPr sz="2500"/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US" sz="1700"/>
              <a:t>GEOGLAM also supporting national reporting, AFOLU, Sendai, SDGs, LDN…</a:t>
            </a:r>
            <a:endParaRPr sz="2500"/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US" sz="1700"/>
              <a:t>CEOS is a key partner of GEOGLAM</a:t>
            </a:r>
            <a:endParaRPr sz="17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160" name="Google Shape;16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GEOGLAM General Update</a:t>
            </a:r>
            <a:endParaRPr/>
          </a:p>
        </p:txBody>
      </p:sp>
      <p:pic>
        <p:nvPicPr>
          <p:cNvPr id="161" name="Google Shape;16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7710" y="2950029"/>
            <a:ext cx="5326315" cy="249301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ven Gilliams" id="162" name="Google Shape;16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7446" y="992825"/>
            <a:ext cx="1005440" cy="12568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/>
              <a:t>For a complex policy and operations environment, </a:t>
            </a:r>
            <a:br>
              <a:rPr lang="en-US" sz="2800"/>
            </a:br>
            <a:r>
              <a:rPr lang="en-US" sz="2800">
                <a:solidFill>
                  <a:srgbClr val="A6CE37"/>
                </a:solidFill>
              </a:rPr>
              <a:t>we need an integrator from EO to Impact</a:t>
            </a:r>
            <a:endParaRPr/>
          </a:p>
        </p:txBody>
      </p:sp>
      <p:sp>
        <p:nvSpPr>
          <p:cNvPr id="170" name="Google Shape;170;p4"/>
          <p:cNvSpPr txBox="1"/>
          <p:nvPr>
            <p:ph idx="1" type="body"/>
          </p:nvPr>
        </p:nvSpPr>
        <p:spPr>
          <a:xfrm>
            <a:off x="320848" y="1350757"/>
            <a:ext cx="548161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6095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GEOGLAM is a bridge between communities </a:t>
            </a:r>
            <a:endParaRPr/>
          </a:p>
          <a:p>
            <a:pPr indent="-342900" lvl="2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Policy &amp; decisions drive the information needs</a:t>
            </a:r>
            <a:endParaRPr/>
          </a:p>
          <a:p>
            <a:pPr indent="-336550" lvl="4" marL="69373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Information needs drive the analytical needs</a:t>
            </a:r>
            <a:endParaRPr/>
          </a:p>
          <a:p>
            <a:pPr indent="-336550" lvl="2" marL="103028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Analyses run on data</a:t>
            </a:r>
            <a:endParaRPr/>
          </a:p>
          <a:p>
            <a:pPr indent="-336550" lvl="2" marL="69373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Analytical needs identify capacity development and ICT needs</a:t>
            </a:r>
            <a:endParaRPr/>
          </a:p>
          <a:p>
            <a:pPr indent="-336550" lvl="2" marL="3460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requirements inform space agencies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609600" y="5206379"/>
            <a:ext cx="1108396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778" lvl="0" marL="4571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6796420" y="2299613"/>
            <a:ext cx="358573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Policy / Use</a:t>
            </a:r>
            <a:endParaRPr/>
          </a:p>
        </p:txBody>
      </p:sp>
      <p:sp>
        <p:nvSpPr>
          <p:cNvPr id="173" name="Google Shape;173;p4"/>
          <p:cNvSpPr txBox="1"/>
          <p:nvPr/>
        </p:nvSpPr>
        <p:spPr>
          <a:xfrm>
            <a:off x="6796420" y="3753738"/>
            <a:ext cx="358573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Products</a:t>
            </a:r>
            <a:endParaRPr/>
          </a:p>
        </p:txBody>
      </p:sp>
      <p:sp>
        <p:nvSpPr>
          <p:cNvPr id="174" name="Google Shape;174;p4"/>
          <p:cNvSpPr txBox="1"/>
          <p:nvPr/>
        </p:nvSpPr>
        <p:spPr>
          <a:xfrm>
            <a:off x="6796420" y="5207863"/>
            <a:ext cx="358573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endParaRPr/>
          </a:p>
        </p:txBody>
      </p:sp>
      <p:sp>
        <p:nvSpPr>
          <p:cNvPr id="175" name="Google Shape;175;p4"/>
          <p:cNvSpPr txBox="1"/>
          <p:nvPr/>
        </p:nvSpPr>
        <p:spPr>
          <a:xfrm rot="5400000">
            <a:off x="5848735" y="3864063"/>
            <a:ext cx="20457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Justifying and</a:t>
            </a:r>
            <a:br>
              <a:rPr b="0" i="0" lang="en-US" sz="1800" u="none" cap="none" strike="noStrik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800" u="none" cap="none" strike="noStrik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Defining Needs</a:t>
            </a:r>
            <a:endParaRPr/>
          </a:p>
        </p:txBody>
      </p:sp>
      <p:cxnSp>
        <p:nvCxnSpPr>
          <p:cNvPr id="176" name="Google Shape;176;p4"/>
          <p:cNvCxnSpPr>
            <a:endCxn id="175" idx="1"/>
          </p:cNvCxnSpPr>
          <p:nvPr/>
        </p:nvCxnSpPr>
        <p:spPr>
          <a:xfrm>
            <a:off x="6862312" y="2198652"/>
            <a:ext cx="9300" cy="965700"/>
          </a:xfrm>
          <a:prstGeom prst="straightConnector1">
            <a:avLst/>
          </a:prstGeom>
          <a:noFill/>
          <a:ln cap="flat" cmpd="sng" w="28575">
            <a:solidFill>
              <a:srgbClr val="AF81CC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177" name="Google Shape;177;p4"/>
          <p:cNvCxnSpPr>
            <a:stCxn id="175" idx="3"/>
          </p:cNvCxnSpPr>
          <p:nvPr/>
        </p:nvCxnSpPr>
        <p:spPr>
          <a:xfrm>
            <a:off x="6871612" y="5210105"/>
            <a:ext cx="0" cy="492300"/>
          </a:xfrm>
          <a:prstGeom prst="straightConnector1">
            <a:avLst/>
          </a:prstGeom>
          <a:noFill/>
          <a:ln cap="flat" cmpd="sng" w="28575">
            <a:solidFill>
              <a:srgbClr val="AF81CC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178" name="Google Shape;178;p4"/>
          <p:cNvSpPr txBox="1"/>
          <p:nvPr/>
        </p:nvSpPr>
        <p:spPr>
          <a:xfrm rot="-5400000">
            <a:off x="9347242" y="3753144"/>
            <a:ext cx="19809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Analysing &amp; Adding Value</a:t>
            </a:r>
            <a:endParaRPr/>
          </a:p>
        </p:txBody>
      </p:sp>
      <p:cxnSp>
        <p:nvCxnSpPr>
          <p:cNvPr id="179" name="Google Shape;179;p4"/>
          <p:cNvCxnSpPr/>
          <p:nvPr/>
        </p:nvCxnSpPr>
        <p:spPr>
          <a:xfrm rot="10800000">
            <a:off x="10337740" y="2289563"/>
            <a:ext cx="1" cy="947436"/>
          </a:xfrm>
          <a:prstGeom prst="straightConnector1">
            <a:avLst/>
          </a:prstGeom>
          <a:noFill/>
          <a:ln cap="flat" cmpd="sng" w="28575">
            <a:solidFill>
              <a:srgbClr val="FA684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0" name="Google Shape;180;p4"/>
          <p:cNvCxnSpPr/>
          <p:nvPr/>
        </p:nvCxnSpPr>
        <p:spPr>
          <a:xfrm rot="10800000">
            <a:off x="10337739" y="4867212"/>
            <a:ext cx="0" cy="835216"/>
          </a:xfrm>
          <a:prstGeom prst="straightConnector1">
            <a:avLst/>
          </a:prstGeom>
          <a:noFill/>
          <a:ln cap="flat" cmpd="sng" w="28575">
            <a:solidFill>
              <a:srgbClr val="FA684C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>
            <p:ph idx="1" type="body"/>
          </p:nvPr>
        </p:nvSpPr>
        <p:spPr>
          <a:xfrm>
            <a:off x="386631" y="1137001"/>
            <a:ext cx="5421045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What: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Satellite-based “building blocks” </a:t>
            </a: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that in combination with one another and/or other non-EO information support </a:t>
            </a:r>
            <a:r>
              <a:rPr b="1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actionable, policy-required information</a:t>
            </a: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on the state, change, and forecast of agricultural land use and productivity.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Learn from ECVs, seek to harmonize with other communities</a:t>
            </a:r>
            <a:endParaRPr b="0" i="0" sz="18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~40 variables, 50-50 breakdown between “</a:t>
            </a:r>
            <a:r>
              <a:rPr b="1" lang="en-US" sz="1800"/>
              <a:t>Climate &amp; Weather</a:t>
            </a:r>
            <a:r>
              <a:rPr lang="en-US" sz="1800"/>
              <a:t>” and “</a:t>
            </a:r>
            <a:r>
              <a:rPr b="1" lang="en-US" sz="1800"/>
              <a:t>Agriculture Domain</a:t>
            </a:r>
            <a:r>
              <a:rPr lang="en-US" sz="1800"/>
              <a:t>”</a:t>
            </a:r>
            <a:r>
              <a:rPr b="1" lang="en-US" sz="1800"/>
              <a:t> </a:t>
            </a:r>
            <a:r>
              <a:rPr lang="en-US" sz="1800"/>
              <a:t>Variables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7" name="Google Shape;187;p5"/>
          <p:cNvSpPr txBox="1"/>
          <p:nvPr>
            <p:ph idx="2" type="body"/>
          </p:nvPr>
        </p:nvSpPr>
        <p:spPr>
          <a:xfrm>
            <a:off x="6096000" y="1137001"/>
            <a:ext cx="5709369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Who: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2 Co-leads (Whitcraft, Gilliams) + 27 ”EAV Stewards” from GEOGLAM operations or operational research  Community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Low space agency representation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88" name="Google Shape;188;p5"/>
          <p:cNvSpPr txBox="1"/>
          <p:nvPr>
            <p:ph type="title"/>
          </p:nvPr>
        </p:nvSpPr>
        <p:spPr>
          <a:xfrm>
            <a:off x="176048" y="143281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Essential Agriculture Variables </a:t>
            </a:r>
            <a:br>
              <a:rPr lang="en-US" sz="3200"/>
            </a:br>
            <a:r>
              <a:rPr lang="en-US" sz="3200">
                <a:solidFill>
                  <a:srgbClr val="A6CE37"/>
                </a:solidFill>
              </a:rPr>
              <a:t>are the Integrator</a:t>
            </a:r>
            <a:endParaRPr/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9300" y="3744686"/>
            <a:ext cx="3871750" cy="21778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5">
            <a:alphaModFix/>
          </a:blip>
          <a:srcRect b="71490" l="0" r="84909" t="6332"/>
          <a:stretch/>
        </p:blipFill>
        <p:spPr>
          <a:xfrm>
            <a:off x="5933801" y="4190999"/>
            <a:ext cx="2042013" cy="168800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>
            <p:ph idx="2" type="body"/>
          </p:nvPr>
        </p:nvSpPr>
        <p:spPr>
          <a:xfrm>
            <a:off x="6296361" y="1445923"/>
            <a:ext cx="5790050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US" sz="2400">
                <a:solidFill>
                  <a:srgbClr val="000000"/>
                </a:solidFill>
              </a:rPr>
              <a:t>But still missing a lot of variables, limiting the impact of EO in agriculture!! </a:t>
            </a:r>
            <a:endParaRPr b="1" sz="1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>
                <a:solidFill>
                  <a:srgbClr val="000000"/>
                </a:solidFill>
              </a:rPr>
              <a:t>Why</a:t>
            </a:r>
            <a:r>
              <a:rPr i="1" lang="en-US" sz="2400">
                <a:solidFill>
                  <a:srgbClr val="000000"/>
                </a:solidFill>
              </a:rPr>
              <a:t>?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i="1" lang="en-US">
                <a:solidFill>
                  <a:srgbClr val="000000"/>
                </a:solidFill>
              </a:rPr>
              <a:t>GEOGLAM initiating a gap analysis evaluating common barriers: 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i="1" lang="en-US" sz="1800">
                <a:solidFill>
                  <a:srgbClr val="000000"/>
                </a:solidFill>
              </a:rPr>
              <a:t>EO data?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i="1" lang="en-US" sz="1800">
                <a:solidFill>
                  <a:srgbClr val="000000"/>
                </a:solidFill>
              </a:rPr>
              <a:t>In Situ Data?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i="1" lang="en-US" sz="1800">
                <a:solidFill>
                  <a:srgbClr val="000000"/>
                </a:solidFill>
              </a:rPr>
              <a:t>Method?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i="1" lang="en-US" sz="1800">
                <a:solidFill>
                  <a:srgbClr val="000000"/>
                </a:solidFill>
              </a:rPr>
              <a:t>Compute?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i="1" lang="en-US" sz="1800">
                <a:solidFill>
                  <a:srgbClr val="000000"/>
                </a:solidFill>
              </a:rPr>
              <a:t>Capacity?</a:t>
            </a:r>
            <a:endParaRPr/>
          </a:p>
          <a:p>
            <a: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1800">
              <a:solidFill>
                <a:srgbClr val="000000"/>
              </a:solidFill>
            </a:endParaRPr>
          </a:p>
          <a:p>
            <a: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1800">
              <a:solidFill>
                <a:srgbClr val="000000"/>
              </a:solidFill>
            </a:endParaRPr>
          </a:p>
          <a:p>
            <a: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1800">
              <a:solidFill>
                <a:srgbClr val="000000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i="1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0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</p:txBody>
      </p:sp>
      <p:sp>
        <p:nvSpPr>
          <p:cNvPr id="197" name="Google Shape;197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EAV Implementation: </a:t>
            </a:r>
            <a:br>
              <a:rPr lang="en-US" sz="2800"/>
            </a:br>
            <a:r>
              <a:rPr lang="en-US" sz="2800">
                <a:solidFill>
                  <a:srgbClr val="A6CE37"/>
                </a:solidFill>
              </a:rPr>
              <a:t>Progress &amp; Impediments </a:t>
            </a:r>
            <a:endParaRPr/>
          </a:p>
        </p:txBody>
      </p:sp>
      <p:sp>
        <p:nvSpPr>
          <p:cNvPr id="198" name="Google Shape;198;p6"/>
          <p:cNvSpPr txBox="1"/>
          <p:nvPr>
            <p:ph idx="1" type="body"/>
          </p:nvPr>
        </p:nvSpPr>
        <p:spPr>
          <a:xfrm>
            <a:off x="386632" y="1445923"/>
            <a:ext cx="5790050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The variables have been characterized and user communities have bought in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G20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National statistics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0" i="0" lang="en-US" sz="2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most operational variables are: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 </a:t>
            </a:r>
            <a:r>
              <a:rPr lang="en-US" sz="1800">
                <a:solidFill>
                  <a:srgbClr val="000000"/>
                </a:solidFill>
              </a:rPr>
              <a:t>Domain Variables: </a:t>
            </a:r>
            <a:r>
              <a:rPr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crop con</a:t>
            </a:r>
            <a:r>
              <a:rPr lang="en-US" sz="1800">
                <a:solidFill>
                  <a:srgbClr val="000000"/>
                </a:solidFill>
              </a:rPr>
              <a:t>dition, cropland mapping, c</a:t>
            </a:r>
            <a:r>
              <a:rPr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rop type mapping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Climate &amp; Weather Variables – several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i="1" lang="en-US" sz="18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Largely space-agency supported already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</p:txBody>
      </p:sp>
      <p:pic>
        <p:nvPicPr>
          <p:cNvPr id="199" name="Google Shape;1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/>
          <p:nvPr>
            <p:ph idx="1" type="body"/>
          </p:nvPr>
        </p:nvSpPr>
        <p:spPr>
          <a:xfrm>
            <a:off x="386631" y="1445923"/>
            <a:ext cx="4218025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/>
              <a:t>Use</a:t>
            </a:r>
            <a:r>
              <a:rPr lang="en-US"/>
              <a:t>: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National crop production forecasting (e.g. Min of Ag; Crop Monitor)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/>
              <a:t>Need</a:t>
            </a:r>
            <a:r>
              <a:rPr lang="en-US"/>
              <a:t>: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Field-to- subnational level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Weekly-to-monthly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Variables: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ET</a:t>
            </a:r>
            <a:endParaRPr/>
          </a:p>
        </p:txBody>
      </p:sp>
      <p:sp>
        <p:nvSpPr>
          <p:cNvPr id="205" name="Google Shape;205;p7"/>
          <p:cNvSpPr txBox="1"/>
          <p:nvPr>
            <p:ph idx="2" type="body"/>
          </p:nvPr>
        </p:nvSpPr>
        <p:spPr>
          <a:xfrm>
            <a:off x="6293319" y="847209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/>
              <a:t>Variables… </a:t>
            </a:r>
            <a:r>
              <a:rPr lang="en-US"/>
              <a:t>many, e.g. : </a:t>
            </a:r>
            <a:endParaRPr/>
          </a:p>
        </p:txBody>
      </p:sp>
      <p:sp>
        <p:nvSpPr>
          <p:cNvPr id="206" name="Google Shape;206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Example gap analysis</a:t>
            </a:r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3968998" y="1753364"/>
            <a:ext cx="8123236" cy="3185128"/>
            <a:chOff x="2381" y="1116769"/>
            <a:chExt cx="8123236" cy="3185128"/>
          </a:xfrm>
        </p:grpSpPr>
        <p:sp>
          <p:nvSpPr>
            <p:cNvPr id="208" name="Google Shape;208;p7"/>
            <p:cNvSpPr/>
            <p:nvPr/>
          </p:nvSpPr>
          <p:spPr>
            <a:xfrm>
              <a:off x="4371181" y="1897009"/>
              <a:ext cx="3003549" cy="3573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2835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7"/>
            <p:cNvSpPr/>
            <p:nvPr/>
          </p:nvSpPr>
          <p:spPr>
            <a:xfrm>
              <a:off x="4371181" y="1897009"/>
              <a:ext cx="1501774" cy="3573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2835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7"/>
            <p:cNvSpPr/>
            <p:nvPr/>
          </p:nvSpPr>
          <p:spPr>
            <a:xfrm>
              <a:off x="4325461" y="1897009"/>
              <a:ext cx="91440" cy="35735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2835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7"/>
            <p:cNvSpPr/>
            <p:nvPr/>
          </p:nvSpPr>
          <p:spPr>
            <a:xfrm>
              <a:off x="2869406" y="1897009"/>
              <a:ext cx="1501775" cy="3573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2835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7"/>
            <p:cNvSpPr/>
            <p:nvPr/>
          </p:nvSpPr>
          <p:spPr>
            <a:xfrm>
              <a:off x="1367631" y="3034604"/>
              <a:ext cx="750887" cy="3573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2E3D5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7"/>
            <p:cNvSpPr/>
            <p:nvPr/>
          </p:nvSpPr>
          <p:spPr>
            <a:xfrm>
              <a:off x="616743" y="3034604"/>
              <a:ext cx="750887" cy="3573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2E3D5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7"/>
            <p:cNvSpPr/>
            <p:nvPr/>
          </p:nvSpPr>
          <p:spPr>
            <a:xfrm>
              <a:off x="1367631" y="1897009"/>
              <a:ext cx="3003550" cy="3573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2835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7"/>
            <p:cNvSpPr/>
            <p:nvPr/>
          </p:nvSpPr>
          <p:spPr>
            <a:xfrm>
              <a:off x="3756818" y="1116769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893343" y="1246468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3916195" y="1269320"/>
              <a:ext cx="1183020" cy="734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ET</a:t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53268" y="2254363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889793" y="2384062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912645" y="2406914"/>
              <a:ext cx="1183020" cy="734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EO data</a:t>
              </a: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381" y="3391958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38906" y="3521657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 txBox="1"/>
            <p:nvPr/>
          </p:nvSpPr>
          <p:spPr>
            <a:xfrm>
              <a:off x="161758" y="3544509"/>
              <a:ext cx="1183020" cy="734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highlight>
                    <a:srgbClr val="FF0000"/>
                  </a:highlight>
                  <a:latin typeface="Montserrat"/>
                  <a:ea typeface="Montserrat"/>
                  <a:cs typeface="Montserrat"/>
                  <a:sym typeface="Montserrat"/>
                </a:rPr>
                <a:t>Temporal</a:t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1504156" y="3391958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1640681" y="3521657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1663533" y="3544509"/>
              <a:ext cx="1183020" cy="734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Montserrat"/>
                  <a:ea typeface="Montserrat"/>
                  <a:cs typeface="Montserrat"/>
                  <a:sym typeface="Montserrat"/>
                </a:rPr>
                <a:t>Spatial</a:t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255043" y="2254363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2391568" y="2384062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2414420" y="2406914"/>
              <a:ext cx="1183020" cy="734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highlight>
                    <a:srgbClr val="00FF00"/>
                  </a:highlight>
                  <a:latin typeface="Montserrat"/>
                  <a:ea typeface="Montserrat"/>
                  <a:cs typeface="Montserrat"/>
                  <a:sym typeface="Montserrat"/>
                </a:rPr>
                <a:t>Method</a:t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756818" y="2254363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93343" y="2384062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3916195" y="2406914"/>
              <a:ext cx="1183020" cy="734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Montserrat"/>
                  <a:ea typeface="Montserrat"/>
                  <a:cs typeface="Montserrat"/>
                  <a:sym typeface="Montserrat"/>
                </a:rPr>
                <a:t>In situ data</a:t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5258593" y="2254363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5395118" y="2384062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5417970" y="2406914"/>
              <a:ext cx="1183020" cy="734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Montserrat"/>
                  <a:ea typeface="Montserrat"/>
                  <a:cs typeface="Montserrat"/>
                  <a:sym typeface="Montserrat"/>
                </a:rPr>
                <a:t>Compute</a:t>
              </a: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6760368" y="2254363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6896893" y="2384062"/>
              <a:ext cx="1228724" cy="78024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6919745" y="2406914"/>
              <a:ext cx="1183020" cy="734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Montserrat"/>
                  <a:ea typeface="Montserrat"/>
                  <a:cs typeface="Montserrat"/>
                  <a:sym typeface="Montserrat"/>
                </a:rPr>
                <a:t>Capacity </a:t>
              </a:r>
              <a:r>
                <a:rPr b="0" i="0" lang="en-US" sz="1400" u="none" cap="none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Montserrat"/>
                  <a:ea typeface="Montserrat"/>
                  <a:cs typeface="Montserrat"/>
                  <a:sym typeface="Montserrat"/>
                </a:rPr>
                <a:t>(user-specific) </a:t>
              </a:r>
              <a:endParaRPr b="0" i="0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39" name="Google Shape;239;p7"/>
          <p:cNvSpPr txBox="1"/>
          <p:nvPr/>
        </p:nvSpPr>
        <p:spPr>
          <a:xfrm>
            <a:off x="7293429" y="4332514"/>
            <a:ext cx="4801188" cy="20621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GEOGLAM EAVs identified a gap around temporal and spatial resolution thermal instruments used in ET methods.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ET EAV Steward = Ben Koetz (ESA); this helped motivate ESA’s LSTM mission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need more space agency involvement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0" i="0" lang="en-US" sz="2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know </a:t>
            </a:r>
            <a:r>
              <a:rPr i="0" lang="en-US" sz="2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 and the agencies are </a:t>
            </a:r>
            <a:r>
              <a:rPr i="1" lang="en-US" sz="2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invaluable and indispensable</a:t>
            </a:r>
            <a:r>
              <a:rPr i="0" lang="en-US" sz="2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partners </a:t>
            </a:r>
            <a:r>
              <a:rPr b="0" i="0" lang="en-US" sz="2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co-creating these variables and producing societal impact.  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i="0" lang="en-US" sz="2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GEOGLAM Subgroup of LSI-VC has very low membership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0" sz="18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8"/>
          <p:cNvSpPr txBox="1"/>
          <p:nvPr>
            <p:ph idx="2" type="body"/>
          </p:nvPr>
        </p:nvSpPr>
        <p:spPr>
          <a:xfrm>
            <a:off x="6096000" y="1445922"/>
            <a:ext cx="5709368" cy="459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i="0" lang="en-US" sz="2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Missed opportunities: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0" i="0" lang="en-US" sz="20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GEOGLAM is a less effective bridge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Helping users adopt EO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Helping agencies reach impact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0" i="0" lang="en-US" sz="20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do not know what (most) agencies are doing now or into the future in the agriculture domain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b="0" i="0" lang="en-US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Harder to communicate what we need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Aligning cross-community EO-needs is harder </a:t>
            </a:r>
            <a:r>
              <a:rPr i="1"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(e.g. EAVs, ECVs, EBVs…) </a:t>
            </a:r>
            <a:endParaRPr b="0" i="1" sz="18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We need CEOS + agency involvement</a:t>
            </a:r>
            <a:endParaRPr/>
          </a:p>
        </p:txBody>
      </p:sp>
      <p:pic>
        <p:nvPicPr>
          <p:cNvPr id="247" name="Google Shape;2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/>
          <p:nvPr>
            <p:ph idx="1" type="body"/>
          </p:nvPr>
        </p:nvSpPr>
        <p:spPr>
          <a:xfrm>
            <a:off x="386632" y="2307771"/>
            <a:ext cx="6079482" cy="4055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400"/>
              <a:t>PoCs would support a roadmap of agency support for EAVs: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Identification of agency activities around agriculture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600"/>
              <a:t>Method development + validation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600"/>
              <a:t>EO missions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Identify missed opportunities 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600"/>
              <a:t>Capacity building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600"/>
              <a:t>Computational systems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600"/>
              <a:t>Link to other communities </a:t>
            </a:r>
            <a:endParaRPr/>
          </a:p>
          <a:p>
            <a:pPr indent="-228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228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3" name="Google Shape;253;p9"/>
          <p:cNvSpPr txBox="1"/>
          <p:nvPr>
            <p:ph idx="2" type="body"/>
          </p:nvPr>
        </p:nvSpPr>
        <p:spPr>
          <a:xfrm>
            <a:off x="6335487" y="2307771"/>
            <a:ext cx="5469882" cy="4055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400"/>
              <a:t>PoCs with skills/roles from one or more: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Mission scientists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Ag domain scientists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Compute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Cal/val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Suggested CEOS Action: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386631" y="1202521"/>
            <a:ext cx="112175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Agencies identify points of contact and empower them to contribute to the LSI-VC Subgroup on GEOGLAM.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