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Lst>
  <p:sldSz cy="6858000" cx="12192000"/>
  <p:notesSz cx="6858000" cy="9144000"/>
  <p:embeddedFontLst>
    <p:embeddedFont>
      <p:font typeface="Roboto Medium"/>
      <p:regular r:id="rId9"/>
      <p:bold r:id="rId10"/>
      <p:italic r:id="rId11"/>
      <p:boldItalic r:id="rId12"/>
    </p:embeddedFont>
    <p:embeddedFont>
      <p:font typeface="Roboto"/>
      <p:regular r:id="rId13"/>
      <p:bold r:id="rId14"/>
      <p:italic r:id="rId15"/>
      <p:boldItalic r:id="rId16"/>
    </p:embeddedFont>
    <p:embeddedFont>
      <p:font typeface="Montserra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font" Target="fonts/RobotoMedium-italic.fntdata"/><Relationship Id="rId10" Type="http://schemas.openxmlformats.org/officeDocument/2006/relationships/font" Target="fonts/RobotoMedium-bold.fntdata"/><Relationship Id="rId13" Type="http://schemas.openxmlformats.org/officeDocument/2006/relationships/font" Target="fonts/Roboto-regular.fntdata"/><Relationship Id="rId12" Type="http://schemas.openxmlformats.org/officeDocument/2006/relationships/font" Target="fonts/RobotoMedium-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RobotoMedium-regular.fntdata"/><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Montserrat-regular.fntdata"/><Relationship Id="rId16" Type="http://schemas.openxmlformats.org/officeDocument/2006/relationships/font" Target="fonts/Roboto-boldItalic.fntdata"/><Relationship Id="rId5" Type="http://schemas.openxmlformats.org/officeDocument/2006/relationships/slide" Target="slides/slide1.xml"/><Relationship Id="rId19" Type="http://schemas.openxmlformats.org/officeDocument/2006/relationships/font" Target="fonts/Montserrat-italic.fntdata"/><Relationship Id="rId6" Type="http://schemas.openxmlformats.org/officeDocument/2006/relationships/slide" Target="slides/slide2.xml"/><Relationship Id="rId18"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f3d551b702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1300">
                <a:solidFill>
                  <a:srgbClr val="44546A"/>
                </a:solidFill>
              </a:rPr>
              <a:t>There is precedent for cross cutting VCs</a:t>
            </a:r>
            <a:endParaRPr sz="1300">
              <a:solidFill>
                <a:srgbClr val="44546A"/>
              </a:solidFill>
            </a:endParaRPr>
          </a:p>
          <a:p>
            <a:pPr indent="0" lvl="0" marL="0" rtl="0" algn="l">
              <a:lnSpc>
                <a:spcPct val="90000"/>
              </a:lnSpc>
              <a:spcBef>
                <a:spcPts val="0"/>
              </a:spcBef>
              <a:spcAft>
                <a:spcPts val="0"/>
              </a:spcAft>
              <a:buNone/>
            </a:pPr>
            <a:r>
              <a:t/>
            </a:r>
            <a:endParaRPr sz="1300">
              <a:solidFill>
                <a:srgbClr val="44546A"/>
              </a:solidFill>
            </a:endParaRPr>
          </a:p>
          <a:p>
            <a:pPr indent="0" lvl="0" marL="0" rtl="0" algn="l">
              <a:lnSpc>
                <a:spcPct val="90000"/>
              </a:lnSpc>
              <a:spcBef>
                <a:spcPts val="0"/>
              </a:spcBef>
              <a:spcAft>
                <a:spcPts val="0"/>
              </a:spcAft>
              <a:buNone/>
            </a:pPr>
            <a:r>
              <a:rPr lang="en-US" sz="1300">
                <a:solidFill>
                  <a:srgbClr val="44546A"/>
                </a:solidFill>
              </a:rPr>
              <a:t>As recommended, we have directly addressed concerns about scope and infringement upon activities of existing VCs with their leaders, which hasn’t been a problem during the past 4 years of COAST, but those discussions </a:t>
            </a:r>
            <a:r>
              <a:rPr lang="en-US" sz="1300">
                <a:solidFill>
                  <a:srgbClr val="44546A"/>
                </a:solidFill>
              </a:rPr>
              <a:t>yielded</a:t>
            </a:r>
            <a:r>
              <a:rPr lang="en-US" sz="1300">
                <a:solidFill>
                  <a:srgbClr val="44546A"/>
                </a:solidFill>
              </a:rPr>
              <a:t> areas of potential collaboration with other CEOS entities, and are captured in our schedule graphic within the Implementation Plan.</a:t>
            </a:r>
            <a:endParaRPr sz="1300">
              <a:solidFill>
                <a:srgbClr val="44546A"/>
              </a:solidFill>
            </a:endParaRPr>
          </a:p>
          <a:p>
            <a:pPr indent="0" lvl="0" marL="0" rtl="0" algn="l">
              <a:lnSpc>
                <a:spcPct val="90000"/>
              </a:lnSpc>
              <a:spcBef>
                <a:spcPts val="0"/>
              </a:spcBef>
              <a:spcAft>
                <a:spcPts val="0"/>
              </a:spcAft>
              <a:buNone/>
            </a:pPr>
            <a:r>
              <a:t/>
            </a:r>
            <a:endParaRPr sz="1300">
              <a:solidFill>
                <a:srgbClr val="44546A"/>
              </a:solidFill>
            </a:endParaRPr>
          </a:p>
          <a:p>
            <a:pPr indent="0" lvl="0" marL="0" rtl="0" algn="l">
              <a:lnSpc>
                <a:spcPct val="90000"/>
              </a:lnSpc>
              <a:spcBef>
                <a:spcPts val="0"/>
              </a:spcBef>
              <a:spcAft>
                <a:spcPts val="0"/>
              </a:spcAft>
              <a:buNone/>
            </a:pPr>
            <a:r>
              <a:rPr lang="en-US" sz="1300">
                <a:solidFill>
                  <a:srgbClr val="44546A"/>
                </a:solidFill>
              </a:rPr>
              <a:t>We hope COAST will grow in use - It is a nexus to valuable external stakeholder groups through ties to GEO and GOOS and continues to be CEOS’s contribution to the UN Ocean Decade and CoastPredict, and COAST holds potential to advance other CEOS  and SIT chair priorities of interest to coastal users, like biodiversity.</a:t>
            </a:r>
            <a:endParaRPr sz="300"/>
          </a:p>
        </p:txBody>
      </p:sp>
      <p:sp>
        <p:nvSpPr>
          <p:cNvPr id="70" name="Google Shape;70;g1f3d551b702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f3d551b702_0_2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f3d551b702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image" Target="../media/image1.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0"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3"/>
          <p:cNvSpPr txBox="1"/>
          <p:nvPr/>
        </p:nvSpPr>
        <p:spPr>
          <a:xfrm>
            <a:off x="-24375" y="6599975"/>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CEOS </a:t>
            </a:r>
            <a:r>
              <a:rPr b="1" lang="en-US">
                <a:solidFill>
                  <a:schemeClr val="accent1"/>
                </a:solidFill>
              </a:rPr>
              <a:t>SIT 39 - April  9-11, 2024</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4"/>
          <p:cNvSpPr txBox="1"/>
          <p:nvPr/>
        </p:nvSpPr>
        <p:spPr>
          <a:xfrm>
            <a:off x="-24375" y="6599975"/>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CEOS </a:t>
            </a:r>
            <a:r>
              <a:rPr b="1" lang="en-US">
                <a:solidFill>
                  <a:schemeClr val="accent1"/>
                </a:solidFill>
              </a:rPr>
              <a:t>SIT 39 - April  9-11, 2024</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5"/>
          <p:cNvSpPr txBox="1"/>
          <p:nvPr/>
        </p:nvSpPr>
        <p:spPr>
          <a:xfrm>
            <a:off x="-24375" y="6599975"/>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CEOS </a:t>
            </a:r>
            <a:r>
              <a:rPr b="1" lang="en-US">
                <a:solidFill>
                  <a:schemeClr val="accent1"/>
                </a:solidFill>
              </a:rPr>
              <a:t>SIT 39 - April  9-11, 2024</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6"/>
          <p:cNvSpPr txBox="1"/>
          <p:nvPr/>
        </p:nvSpPr>
        <p:spPr>
          <a:xfrm>
            <a:off x="-24375" y="6599975"/>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CEOS </a:t>
            </a:r>
            <a:r>
              <a:rPr b="1" lang="en-US">
                <a:solidFill>
                  <a:schemeClr val="accent1"/>
                </a:solidFill>
              </a:rPr>
              <a:t>SIT 39 - April  9-11, 2024</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292000" y="953604"/>
            <a:ext cx="6157200" cy="1869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4800"/>
              <a:t>Final </a:t>
            </a:r>
            <a:r>
              <a:rPr lang="en-US" sz="4800"/>
              <a:t>Proposal </a:t>
            </a:r>
            <a:r>
              <a:rPr lang="en-US" sz="4800"/>
              <a:t>for</a:t>
            </a:r>
            <a:r>
              <a:rPr lang="en-US" sz="4800"/>
              <a:t> a  COAST-VC</a:t>
            </a:r>
            <a:endParaRPr i="1" sz="4400"/>
          </a:p>
        </p:txBody>
      </p:sp>
      <p:sp>
        <p:nvSpPr>
          <p:cNvPr id="67" name="Google Shape;67;p7"/>
          <p:cNvSpPr/>
          <p:nvPr/>
        </p:nvSpPr>
        <p:spPr>
          <a:xfrm>
            <a:off x="7729875" y="4252675"/>
            <a:ext cx="4325100" cy="2605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2000"/>
              <a:buFont typeface="Arial"/>
              <a:buNone/>
            </a:pPr>
            <a:r>
              <a:t/>
            </a:r>
            <a:endParaRPr b="1" sz="3200">
              <a:solidFill>
                <a:schemeClr val="accent1"/>
              </a:solidFill>
            </a:endParaRPr>
          </a:p>
          <a:p>
            <a:pPr indent="0" lvl="0" marL="0" marR="0" rtl="0" algn="r">
              <a:lnSpc>
                <a:spcPct val="100000"/>
              </a:lnSpc>
              <a:spcBef>
                <a:spcPts val="0"/>
              </a:spcBef>
              <a:spcAft>
                <a:spcPts val="0"/>
              </a:spcAft>
              <a:buClr>
                <a:srgbClr val="000000"/>
              </a:buClr>
              <a:buSzPts val="2000"/>
              <a:buFont typeface="Arial"/>
              <a:buNone/>
            </a:pPr>
            <a:r>
              <a:rPr b="1" i="0" lang="en-US" sz="3200" u="none" cap="none" strike="noStrike">
                <a:solidFill>
                  <a:schemeClr val="accent1"/>
                </a:solidFill>
                <a:latin typeface="Arial"/>
                <a:ea typeface="Arial"/>
                <a:cs typeface="Arial"/>
                <a:sym typeface="Arial"/>
              </a:rPr>
              <a:t>Paul DiGiacomo</a:t>
            </a:r>
            <a:endParaRPr b="0" i="0" sz="26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1" i="0" lang="en-US" sz="1900" u="none" cap="none" strike="noStrike">
                <a:solidFill>
                  <a:schemeClr val="accent1"/>
                </a:solidFill>
                <a:latin typeface="Arial"/>
                <a:ea typeface="Arial"/>
                <a:cs typeface="Arial"/>
                <a:sym typeface="Arial"/>
              </a:rPr>
              <a:t>NOAA Center for Satellite Applications and Research</a:t>
            </a:r>
            <a:endParaRPr b="1" i="0" sz="1900" u="none" cap="none" strike="noStrike">
              <a:solidFill>
                <a:schemeClr val="accent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t/>
            </a:r>
            <a:endParaRPr b="1" sz="1900">
              <a:solidFill>
                <a:schemeClr val="accent1"/>
              </a:solidFill>
            </a:endParaRPr>
          </a:p>
          <a:p>
            <a:pPr indent="0" lvl="0" marL="0" marR="0" rtl="0" algn="r">
              <a:lnSpc>
                <a:spcPct val="100000"/>
              </a:lnSpc>
              <a:spcBef>
                <a:spcPts val="0"/>
              </a:spcBef>
              <a:spcAft>
                <a:spcPts val="0"/>
              </a:spcAft>
              <a:buClr>
                <a:srgbClr val="000000"/>
              </a:buClr>
              <a:buSzPts val="1400"/>
              <a:buFont typeface="Arial"/>
              <a:buNone/>
            </a:pPr>
            <a:r>
              <a:rPr b="1" lang="en-US" sz="1900">
                <a:solidFill>
                  <a:schemeClr val="accent1"/>
                </a:solidFill>
              </a:rPr>
              <a:t>on behalf of COAST Ad Hoc Co-Lead: Rashmi Sharma, ISRO </a:t>
            </a:r>
            <a:r>
              <a:rPr b="1" i="0" lang="en-US" sz="1900" u="none" cap="none" strike="noStrike">
                <a:solidFill>
                  <a:schemeClr val="accent1"/>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100"/>
              <a:buFont typeface="Arial"/>
              <a:buNone/>
            </a:pPr>
            <a:r>
              <a:t/>
            </a:r>
            <a:endParaRPr b="1" i="0" sz="900" u="none" cap="none" strike="noStrike">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94025" y="103250"/>
            <a:ext cx="9866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US" sz="4400">
                <a:solidFill>
                  <a:schemeClr val="lt1"/>
                </a:solidFill>
                <a:latin typeface="Montserrat"/>
                <a:ea typeface="Montserrat"/>
                <a:cs typeface="Montserrat"/>
                <a:sym typeface="Montserrat"/>
              </a:rPr>
              <a:t>Why a </a:t>
            </a:r>
            <a:r>
              <a:rPr b="0" i="0" lang="en-US" sz="4400" u="none" cap="none" strike="noStrike">
                <a:solidFill>
                  <a:schemeClr val="lt1"/>
                </a:solidFill>
                <a:latin typeface="Montserrat"/>
                <a:ea typeface="Montserrat"/>
                <a:cs typeface="Montserrat"/>
                <a:sym typeface="Montserrat"/>
              </a:rPr>
              <a:t>CEOS COAST VC?</a:t>
            </a:r>
            <a:endParaRPr b="0" i="0" sz="1400" u="none" cap="none" strike="noStrike">
              <a:solidFill>
                <a:srgbClr val="000000"/>
              </a:solidFill>
              <a:latin typeface="Montserrat"/>
              <a:ea typeface="Montserrat"/>
              <a:cs typeface="Montserrat"/>
              <a:sym typeface="Montserrat"/>
            </a:endParaRPr>
          </a:p>
        </p:txBody>
      </p:sp>
      <p:sp>
        <p:nvSpPr>
          <p:cNvPr id="73" name="Google Shape;73;p8"/>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74" name="Google Shape;74;p8"/>
          <p:cNvSpPr txBox="1"/>
          <p:nvPr>
            <p:ph idx="1" type="body"/>
          </p:nvPr>
        </p:nvSpPr>
        <p:spPr>
          <a:xfrm>
            <a:off x="165750" y="1161700"/>
            <a:ext cx="5262600" cy="52368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1000"/>
              </a:spcBef>
              <a:spcAft>
                <a:spcPts val="0"/>
              </a:spcAft>
              <a:buClr>
                <a:schemeClr val="dk2"/>
              </a:buClr>
              <a:buSzPts val="2200"/>
              <a:buFont typeface="Arial"/>
              <a:buChar char="❖"/>
            </a:pPr>
            <a:r>
              <a:rPr lang="en-US" sz="2200">
                <a:solidFill>
                  <a:schemeClr val="dk2"/>
                </a:solidFill>
                <a:latin typeface="Arial"/>
                <a:ea typeface="Arial"/>
                <a:cs typeface="Arial"/>
                <a:sym typeface="Arial"/>
              </a:rPr>
              <a:t>COAST-VC would address the Land-Ocean boundary remote sensing and new product development needs not being addressed in other fora.</a:t>
            </a:r>
            <a:endParaRPr sz="2200">
              <a:solidFill>
                <a:schemeClr val="dk2"/>
              </a:solidFill>
              <a:latin typeface="Arial"/>
              <a:ea typeface="Arial"/>
              <a:cs typeface="Arial"/>
              <a:sym typeface="Arial"/>
            </a:endParaRPr>
          </a:p>
          <a:p>
            <a:pPr indent="-368300" lvl="0" marL="457200" rtl="0" algn="l">
              <a:lnSpc>
                <a:spcPct val="100000"/>
              </a:lnSpc>
              <a:spcBef>
                <a:spcPts val="1000"/>
              </a:spcBef>
              <a:spcAft>
                <a:spcPts val="0"/>
              </a:spcAft>
              <a:buClr>
                <a:schemeClr val="dk2"/>
              </a:buClr>
              <a:buSzPts val="2200"/>
              <a:buFont typeface="Arial"/>
              <a:buChar char="❖"/>
            </a:pPr>
            <a:r>
              <a:rPr lang="en-US" sz="2200">
                <a:solidFill>
                  <a:schemeClr val="dk2"/>
                </a:solidFill>
                <a:latin typeface="Arial"/>
                <a:ea typeface="Arial"/>
                <a:cs typeface="Arial"/>
                <a:sym typeface="Arial"/>
              </a:rPr>
              <a:t>COAST-VC complements existing VCs and WGs work and can support, where needed, user engagement in priority science areas.</a:t>
            </a:r>
            <a:endParaRPr sz="2200">
              <a:solidFill>
                <a:schemeClr val="dk2"/>
              </a:solidFill>
              <a:latin typeface="Arial"/>
              <a:ea typeface="Arial"/>
              <a:cs typeface="Arial"/>
              <a:sym typeface="Arial"/>
            </a:endParaRPr>
          </a:p>
          <a:p>
            <a:pPr indent="-368300" lvl="0" marL="457200" rtl="0" algn="l">
              <a:lnSpc>
                <a:spcPct val="100000"/>
              </a:lnSpc>
              <a:spcBef>
                <a:spcPts val="1000"/>
              </a:spcBef>
              <a:spcAft>
                <a:spcPts val="0"/>
              </a:spcAft>
              <a:buClr>
                <a:schemeClr val="dk2"/>
              </a:buClr>
              <a:buSzPts val="2200"/>
              <a:buFont typeface="Arial"/>
              <a:buChar char="❖"/>
            </a:pPr>
            <a:r>
              <a:rPr lang="en-US" sz="2200">
                <a:solidFill>
                  <a:schemeClr val="dk2"/>
                </a:solidFill>
                <a:latin typeface="Arial"/>
                <a:ea typeface="Arial"/>
                <a:cs typeface="Arial"/>
                <a:sym typeface="Arial"/>
              </a:rPr>
              <a:t>COAST is CEOS’ IOC-endorsed Contribution to the UN Ocean Decade</a:t>
            </a:r>
            <a:r>
              <a:rPr lang="en-US" sz="2200">
                <a:solidFill>
                  <a:schemeClr val="dk2"/>
                </a:solidFill>
                <a:latin typeface="Arial"/>
                <a:ea typeface="Arial"/>
                <a:cs typeface="Arial"/>
                <a:sym typeface="Arial"/>
              </a:rPr>
              <a:t>, a connection to GEO Work Programme Activities, and advances CEOS priorities, like biodiversity.</a:t>
            </a:r>
            <a:endParaRPr sz="2200">
              <a:solidFill>
                <a:schemeClr val="dk2"/>
              </a:solidFill>
              <a:latin typeface="Arial"/>
              <a:ea typeface="Arial"/>
              <a:cs typeface="Arial"/>
              <a:sym typeface="Arial"/>
            </a:endParaRPr>
          </a:p>
          <a:p>
            <a:pPr indent="0" lvl="0" marL="0" marR="0" rtl="0" algn="l">
              <a:lnSpc>
                <a:spcPct val="115000"/>
              </a:lnSpc>
              <a:spcBef>
                <a:spcPts val="1000"/>
              </a:spcBef>
              <a:spcAft>
                <a:spcPts val="0"/>
              </a:spcAft>
              <a:buNone/>
            </a:pPr>
            <a:r>
              <a:t/>
            </a:r>
            <a:endParaRPr sz="2200">
              <a:solidFill>
                <a:schemeClr val="dk2"/>
              </a:solidFill>
              <a:latin typeface="Arial"/>
              <a:ea typeface="Arial"/>
              <a:cs typeface="Arial"/>
              <a:sym typeface="Arial"/>
            </a:endParaRPr>
          </a:p>
          <a:p>
            <a:pPr indent="0" lvl="0" marL="914400" rtl="0" algn="l">
              <a:lnSpc>
                <a:spcPct val="115000"/>
              </a:lnSpc>
              <a:spcBef>
                <a:spcPts val="500"/>
              </a:spcBef>
              <a:spcAft>
                <a:spcPts val="0"/>
              </a:spcAft>
              <a:buSzPts val="2800"/>
              <a:buNone/>
            </a:pPr>
            <a:r>
              <a:t/>
            </a:r>
            <a:endParaRPr sz="2200">
              <a:latin typeface="Arial"/>
              <a:ea typeface="Arial"/>
              <a:cs typeface="Arial"/>
              <a:sym typeface="Arial"/>
            </a:endParaRPr>
          </a:p>
          <a:p>
            <a:pPr indent="-228600" lvl="0" marL="457200" marR="0" rtl="0" algn="l">
              <a:lnSpc>
                <a:spcPct val="115000"/>
              </a:lnSpc>
              <a:spcBef>
                <a:spcPts val="1000"/>
              </a:spcBef>
              <a:spcAft>
                <a:spcPts val="0"/>
              </a:spcAft>
              <a:buClr>
                <a:schemeClr val="dk1"/>
              </a:buClr>
              <a:buSzPts val="2800"/>
              <a:buFont typeface="Montserrat"/>
              <a:buNone/>
            </a:pPr>
            <a:r>
              <a:t/>
            </a:r>
            <a:endParaRPr sz="2200"/>
          </a:p>
        </p:txBody>
      </p:sp>
      <p:grpSp>
        <p:nvGrpSpPr>
          <p:cNvPr id="75" name="Google Shape;75;p8"/>
          <p:cNvGrpSpPr/>
          <p:nvPr/>
        </p:nvGrpSpPr>
        <p:grpSpPr>
          <a:xfrm>
            <a:off x="5528723" y="4879321"/>
            <a:ext cx="6573238" cy="467483"/>
            <a:chOff x="-33993" y="1323164"/>
            <a:chExt cx="8045579" cy="731700"/>
          </a:xfrm>
        </p:grpSpPr>
        <p:sp>
          <p:nvSpPr>
            <p:cNvPr id="76" name="Google Shape;76;p8"/>
            <p:cNvSpPr txBox="1"/>
            <p:nvPr/>
          </p:nvSpPr>
          <p:spPr>
            <a:xfrm>
              <a:off x="-33993" y="1373359"/>
              <a:ext cx="2748900" cy="629700"/>
            </a:xfrm>
            <a:prstGeom prst="rect">
              <a:avLst/>
            </a:prstGeom>
            <a:solidFill>
              <a:schemeClr val="lt1"/>
            </a:solid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None/>
              </a:pPr>
              <a:r>
                <a:rPr lang="en-US" sz="1600">
                  <a:solidFill>
                    <a:schemeClr val="dk2"/>
                  </a:solidFill>
                  <a:latin typeface="Roboto Medium"/>
                  <a:ea typeface="Roboto Medium"/>
                  <a:cs typeface="Roboto Medium"/>
                  <a:sym typeface="Roboto Medium"/>
                </a:rPr>
                <a:t>COAST is trans-parameter 	</a:t>
              </a:r>
              <a:endParaRPr sz="1600">
                <a:solidFill>
                  <a:schemeClr val="dk2"/>
                </a:solidFill>
                <a:latin typeface="Roboto Medium"/>
                <a:ea typeface="Roboto Medium"/>
                <a:cs typeface="Roboto Medium"/>
                <a:sym typeface="Roboto Medium"/>
              </a:endParaRPr>
            </a:p>
          </p:txBody>
        </p:sp>
        <p:sp>
          <p:nvSpPr>
            <p:cNvPr id="77" name="Google Shape;77;p8"/>
            <p:cNvSpPr/>
            <p:nvPr/>
          </p:nvSpPr>
          <p:spPr>
            <a:xfrm>
              <a:off x="2789785" y="1323164"/>
              <a:ext cx="5221800" cy="731700"/>
            </a:xfrm>
            <a:prstGeom prst="rect">
              <a:avLst/>
            </a:prstGeom>
            <a:solidFill>
              <a:schemeClr val="accent4"/>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sz="1600">
                <a:solidFill>
                  <a:schemeClr val="dk2"/>
                </a:solidFill>
              </a:endParaRPr>
            </a:p>
          </p:txBody>
        </p:sp>
        <p:sp>
          <p:nvSpPr>
            <p:cNvPr id="78" name="Google Shape;78;p8"/>
            <p:cNvSpPr txBox="1"/>
            <p:nvPr/>
          </p:nvSpPr>
          <p:spPr>
            <a:xfrm>
              <a:off x="2914400" y="1407449"/>
              <a:ext cx="5013000" cy="575400"/>
            </a:xfrm>
            <a:prstGeom prst="rect">
              <a:avLst/>
            </a:prstGeom>
            <a:solidFill>
              <a:schemeClr val="accent4"/>
            </a:solid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lang="en-US" sz="1600">
                  <a:solidFill>
                    <a:schemeClr val="dk2"/>
                  </a:solidFill>
                  <a:latin typeface="Roboto"/>
                  <a:ea typeface="Roboto"/>
                  <a:cs typeface="Roboto"/>
                  <a:sym typeface="Roboto"/>
                </a:rPr>
                <a:t>parameter all ocean/water parameters</a:t>
              </a:r>
              <a:endParaRPr sz="1600">
                <a:solidFill>
                  <a:schemeClr val="dk2"/>
                </a:solidFill>
                <a:latin typeface="Roboto"/>
                <a:ea typeface="Roboto"/>
                <a:cs typeface="Roboto"/>
                <a:sym typeface="Roboto"/>
              </a:endParaRPr>
            </a:p>
          </p:txBody>
        </p:sp>
      </p:grpSp>
      <p:grpSp>
        <p:nvGrpSpPr>
          <p:cNvPr id="79" name="Google Shape;79;p8"/>
          <p:cNvGrpSpPr/>
          <p:nvPr/>
        </p:nvGrpSpPr>
        <p:grpSpPr>
          <a:xfrm>
            <a:off x="5500900" y="5444342"/>
            <a:ext cx="6427686" cy="467483"/>
            <a:chOff x="7" y="2207525"/>
            <a:chExt cx="7650185" cy="731700"/>
          </a:xfrm>
        </p:grpSpPr>
        <p:sp>
          <p:nvSpPr>
            <p:cNvPr id="80" name="Google Shape;80;p8"/>
            <p:cNvSpPr txBox="1"/>
            <p:nvPr/>
          </p:nvSpPr>
          <p:spPr>
            <a:xfrm>
              <a:off x="7" y="2257725"/>
              <a:ext cx="2715300" cy="629700"/>
            </a:xfrm>
            <a:prstGeom prst="rect">
              <a:avLst/>
            </a:prstGeom>
            <a:solidFill>
              <a:schemeClr val="lt1"/>
            </a:solid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None/>
              </a:pPr>
              <a:r>
                <a:rPr lang="en-US" sz="1600">
                  <a:solidFill>
                    <a:schemeClr val="dk2"/>
                  </a:solidFill>
                  <a:latin typeface="Roboto Medium"/>
                  <a:ea typeface="Roboto Medium"/>
                  <a:cs typeface="Roboto Medium"/>
                  <a:sym typeface="Roboto Medium"/>
                </a:rPr>
                <a:t>COAST is trans-boundary 	</a:t>
              </a:r>
              <a:endParaRPr sz="1600">
                <a:solidFill>
                  <a:schemeClr val="dk2"/>
                </a:solidFill>
                <a:latin typeface="Roboto Medium"/>
                <a:ea typeface="Roboto Medium"/>
                <a:cs typeface="Roboto Medium"/>
                <a:sym typeface="Roboto Medium"/>
              </a:endParaRPr>
            </a:p>
          </p:txBody>
        </p:sp>
        <p:sp>
          <p:nvSpPr>
            <p:cNvPr id="81" name="Google Shape;81;p8"/>
            <p:cNvSpPr/>
            <p:nvPr/>
          </p:nvSpPr>
          <p:spPr>
            <a:xfrm>
              <a:off x="2789787" y="2207525"/>
              <a:ext cx="4860300" cy="731700"/>
            </a:xfrm>
            <a:prstGeom prst="rect">
              <a:avLst/>
            </a:prstGeom>
            <a:solidFill>
              <a:schemeClr val="accent4"/>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sz="1600">
                <a:solidFill>
                  <a:schemeClr val="dk2"/>
                </a:solidFill>
              </a:endParaRPr>
            </a:p>
          </p:txBody>
        </p:sp>
        <p:sp>
          <p:nvSpPr>
            <p:cNvPr id="82" name="Google Shape;82;p8"/>
            <p:cNvSpPr txBox="1"/>
            <p:nvPr/>
          </p:nvSpPr>
          <p:spPr>
            <a:xfrm>
              <a:off x="2914393" y="2414088"/>
              <a:ext cx="4735800" cy="330600"/>
            </a:xfrm>
            <a:prstGeom prst="rect">
              <a:avLst/>
            </a:prstGeom>
            <a:solidFill>
              <a:schemeClr val="accent4"/>
            </a:solid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lang="en-US" sz="1600">
                  <a:solidFill>
                    <a:schemeClr val="dk2"/>
                  </a:solidFill>
                  <a:latin typeface="Roboto"/>
                  <a:ea typeface="Roboto"/>
                  <a:cs typeface="Roboto"/>
                  <a:sym typeface="Roboto"/>
                </a:rPr>
                <a:t>ocean + land + atmosphere + cryosphere</a:t>
              </a:r>
              <a:endParaRPr sz="1600">
                <a:solidFill>
                  <a:schemeClr val="dk2"/>
                </a:solidFill>
                <a:latin typeface="Roboto"/>
                <a:ea typeface="Roboto"/>
                <a:cs typeface="Roboto"/>
                <a:sym typeface="Roboto"/>
              </a:endParaRPr>
            </a:p>
          </p:txBody>
        </p:sp>
      </p:grpSp>
      <p:grpSp>
        <p:nvGrpSpPr>
          <p:cNvPr id="83" name="Google Shape;83;p8"/>
          <p:cNvGrpSpPr/>
          <p:nvPr/>
        </p:nvGrpSpPr>
        <p:grpSpPr>
          <a:xfrm>
            <a:off x="5528728" y="6007280"/>
            <a:ext cx="6057704" cy="467483"/>
            <a:chOff x="11842" y="3088625"/>
            <a:chExt cx="7275648" cy="731700"/>
          </a:xfrm>
        </p:grpSpPr>
        <p:sp>
          <p:nvSpPr>
            <p:cNvPr id="84" name="Google Shape;84;p8"/>
            <p:cNvSpPr txBox="1"/>
            <p:nvPr/>
          </p:nvSpPr>
          <p:spPr>
            <a:xfrm>
              <a:off x="11842" y="3138837"/>
              <a:ext cx="2703000" cy="629700"/>
            </a:xfrm>
            <a:prstGeom prst="rect">
              <a:avLst/>
            </a:prstGeom>
            <a:solidFill>
              <a:schemeClr val="lt1"/>
            </a:solid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Clr>
                  <a:schemeClr val="dk1"/>
                </a:buClr>
                <a:buSzPts val="1100"/>
                <a:buFont typeface="Arial"/>
                <a:buNone/>
              </a:pPr>
              <a:r>
                <a:rPr lang="en-US" sz="1600">
                  <a:solidFill>
                    <a:schemeClr val="dk2"/>
                  </a:solidFill>
                  <a:latin typeface="Roboto Medium"/>
                  <a:ea typeface="Roboto Medium"/>
                  <a:cs typeface="Roboto Medium"/>
                  <a:sym typeface="Roboto Medium"/>
                </a:rPr>
                <a:t>COAST is trans-disciplinary</a:t>
              </a:r>
              <a:endParaRPr sz="1600">
                <a:solidFill>
                  <a:schemeClr val="dk2"/>
                </a:solidFill>
                <a:latin typeface="Roboto Medium"/>
                <a:ea typeface="Roboto Medium"/>
                <a:cs typeface="Roboto Medium"/>
                <a:sym typeface="Roboto Medium"/>
              </a:endParaRPr>
            </a:p>
          </p:txBody>
        </p:sp>
        <p:sp>
          <p:nvSpPr>
            <p:cNvPr id="85" name="Google Shape;85;p8"/>
            <p:cNvSpPr/>
            <p:nvPr/>
          </p:nvSpPr>
          <p:spPr>
            <a:xfrm>
              <a:off x="2789787" y="3088625"/>
              <a:ext cx="4497600" cy="731700"/>
            </a:xfrm>
            <a:prstGeom prst="rect">
              <a:avLst/>
            </a:prstGeom>
            <a:solidFill>
              <a:schemeClr val="accent4"/>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sz="1600">
                <a:solidFill>
                  <a:schemeClr val="dk2"/>
                </a:solidFill>
              </a:endParaRPr>
            </a:p>
          </p:txBody>
        </p:sp>
        <p:sp>
          <p:nvSpPr>
            <p:cNvPr id="86" name="Google Shape;86;p8"/>
            <p:cNvSpPr txBox="1"/>
            <p:nvPr/>
          </p:nvSpPr>
          <p:spPr>
            <a:xfrm>
              <a:off x="2914389" y="3295182"/>
              <a:ext cx="4373100" cy="330600"/>
            </a:xfrm>
            <a:prstGeom prst="rect">
              <a:avLst/>
            </a:prstGeom>
            <a:solidFill>
              <a:schemeClr val="accent4"/>
            </a:solid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lang="en-US" sz="1600">
                  <a:solidFill>
                    <a:schemeClr val="dk2"/>
                  </a:solidFill>
                  <a:latin typeface="Roboto"/>
                  <a:ea typeface="Roboto"/>
                  <a:cs typeface="Roboto"/>
                  <a:sym typeface="Roboto"/>
                </a:rPr>
                <a:t>environmental plus social science</a:t>
              </a:r>
              <a:endParaRPr sz="1600">
                <a:solidFill>
                  <a:schemeClr val="dk2"/>
                </a:solidFill>
                <a:latin typeface="Roboto"/>
                <a:ea typeface="Roboto"/>
                <a:cs typeface="Roboto"/>
                <a:sym typeface="Roboto"/>
              </a:endParaRPr>
            </a:p>
          </p:txBody>
        </p:sp>
      </p:grpSp>
      <p:pic>
        <p:nvPicPr>
          <p:cNvPr id="87" name="Google Shape;87;p8"/>
          <p:cNvPicPr preferRelativeResize="0"/>
          <p:nvPr/>
        </p:nvPicPr>
        <p:blipFill>
          <a:blip r:embed="rId3">
            <a:alphaModFix/>
          </a:blip>
          <a:stretch>
            <a:fillRect/>
          </a:stretch>
        </p:blipFill>
        <p:spPr>
          <a:xfrm>
            <a:off x="6364014" y="1087425"/>
            <a:ext cx="4902646" cy="36434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9"/>
          <p:cNvSpPr txBox="1"/>
          <p:nvPr>
            <p:ph idx="1" type="body"/>
          </p:nvPr>
        </p:nvSpPr>
        <p:spPr>
          <a:xfrm>
            <a:off x="277200" y="1229800"/>
            <a:ext cx="11776200" cy="4561200"/>
          </a:xfrm>
          <a:prstGeom prst="rect">
            <a:avLst/>
          </a:prstGeom>
        </p:spPr>
        <p:txBody>
          <a:bodyPr anchorCtr="0" anchor="t" bIns="45700" lIns="91425" spcFirstLastPara="1" rIns="91425" wrap="square" tIns="45700">
            <a:noAutofit/>
          </a:bodyPr>
          <a:lstStyle/>
          <a:p>
            <a:pPr indent="-393700" lvl="0" marL="457200" rtl="0" algn="l">
              <a:lnSpc>
                <a:spcPct val="90000"/>
              </a:lnSpc>
              <a:spcBef>
                <a:spcPts val="0"/>
              </a:spcBef>
              <a:spcAft>
                <a:spcPts val="0"/>
              </a:spcAft>
              <a:buClr>
                <a:schemeClr val="dk2"/>
              </a:buClr>
              <a:buSzPts val="2600"/>
              <a:buFont typeface="Arial"/>
              <a:buChar char="❖"/>
            </a:pPr>
            <a:r>
              <a:rPr lang="en-US" sz="2600">
                <a:solidFill>
                  <a:schemeClr val="dk2"/>
                </a:solidFill>
                <a:latin typeface="Arial"/>
                <a:ea typeface="Arial"/>
                <a:cs typeface="Arial"/>
                <a:sym typeface="Arial"/>
              </a:rPr>
              <a:t>CNES has agreed to serve as 3rd Co-Lead, joining NOAA &amp; ISRO</a:t>
            </a:r>
            <a:endParaRPr sz="2600">
              <a:solidFill>
                <a:schemeClr val="dk2"/>
              </a:solidFill>
              <a:latin typeface="Arial"/>
              <a:ea typeface="Arial"/>
              <a:cs typeface="Arial"/>
              <a:sym typeface="Arial"/>
            </a:endParaRPr>
          </a:p>
          <a:p>
            <a:pPr indent="-393700" lvl="1" marL="914400" rtl="0" algn="l">
              <a:lnSpc>
                <a:spcPct val="90000"/>
              </a:lnSpc>
              <a:spcBef>
                <a:spcPts val="0"/>
              </a:spcBef>
              <a:spcAft>
                <a:spcPts val="0"/>
              </a:spcAft>
              <a:buClr>
                <a:schemeClr val="dk2"/>
              </a:buClr>
              <a:buSzPts val="2600"/>
              <a:buFont typeface="Arial"/>
              <a:buChar char="○"/>
            </a:pPr>
            <a:r>
              <a:rPr lang="en-US" sz="2200">
                <a:solidFill>
                  <a:schemeClr val="dk2"/>
                </a:solidFill>
                <a:latin typeface="Arial"/>
                <a:ea typeface="Arial"/>
                <a:cs typeface="Arial"/>
                <a:sym typeface="Arial"/>
              </a:rPr>
              <a:t>Aurelien Carbonniere</a:t>
            </a:r>
            <a:endParaRPr sz="2200">
              <a:solidFill>
                <a:schemeClr val="dk2"/>
              </a:solidFill>
              <a:latin typeface="Arial"/>
              <a:ea typeface="Arial"/>
              <a:cs typeface="Arial"/>
              <a:sym typeface="Arial"/>
            </a:endParaRPr>
          </a:p>
          <a:p>
            <a:pPr indent="-393700" lvl="0" marL="457200" rtl="0" algn="l">
              <a:spcBef>
                <a:spcPts val="1000"/>
              </a:spcBef>
              <a:spcAft>
                <a:spcPts val="0"/>
              </a:spcAft>
              <a:buClr>
                <a:schemeClr val="dk2"/>
              </a:buClr>
              <a:buSzPts val="2600"/>
              <a:buFont typeface="Arial"/>
              <a:buChar char="❖"/>
            </a:pPr>
            <a:r>
              <a:rPr lang="en-US" sz="2600">
                <a:solidFill>
                  <a:schemeClr val="dk2"/>
                </a:solidFill>
                <a:latin typeface="Arial"/>
                <a:ea typeface="Arial"/>
                <a:cs typeface="Arial"/>
                <a:sym typeface="Arial"/>
              </a:rPr>
              <a:t>Collaborations and partnerships identified with other VC/WGs</a:t>
            </a:r>
            <a:endParaRPr sz="2600">
              <a:solidFill>
                <a:schemeClr val="dk2"/>
              </a:solidFill>
              <a:latin typeface="Arial"/>
              <a:ea typeface="Arial"/>
              <a:cs typeface="Arial"/>
              <a:sym typeface="Arial"/>
            </a:endParaRPr>
          </a:p>
          <a:p>
            <a:pPr indent="-393700" lvl="0" marL="457200" rtl="0" algn="l">
              <a:spcBef>
                <a:spcPts val="1000"/>
              </a:spcBef>
              <a:spcAft>
                <a:spcPts val="0"/>
              </a:spcAft>
              <a:buClr>
                <a:schemeClr val="dk2"/>
              </a:buClr>
              <a:buSzPts val="2600"/>
              <a:buFont typeface="Arial"/>
              <a:buChar char="❖"/>
            </a:pPr>
            <a:r>
              <a:rPr lang="en-US" sz="2600">
                <a:solidFill>
                  <a:schemeClr val="dk2"/>
                </a:solidFill>
                <a:latin typeface="Arial"/>
                <a:ea typeface="Arial"/>
                <a:cs typeface="Arial"/>
                <a:sym typeface="Arial"/>
              </a:rPr>
              <a:t>Followed the CEOS Process Document guidance and s</a:t>
            </a:r>
            <a:r>
              <a:rPr lang="en-US" sz="2600">
                <a:solidFill>
                  <a:schemeClr val="dk2"/>
                </a:solidFill>
                <a:latin typeface="Arial"/>
                <a:ea typeface="Arial"/>
                <a:cs typeface="Arial"/>
                <a:sym typeface="Arial"/>
              </a:rPr>
              <a:t>ocialized iterations of the draft documents within CEOS </a:t>
            </a:r>
            <a:endParaRPr sz="2600">
              <a:latin typeface="Arial"/>
              <a:ea typeface="Arial"/>
              <a:cs typeface="Arial"/>
              <a:sym typeface="Arial"/>
            </a:endParaRPr>
          </a:p>
          <a:p>
            <a:pPr indent="-393700" lvl="0" marL="457200" rtl="0" algn="l">
              <a:spcBef>
                <a:spcPts val="1000"/>
              </a:spcBef>
              <a:spcAft>
                <a:spcPts val="0"/>
              </a:spcAft>
              <a:buClr>
                <a:schemeClr val="dk2"/>
              </a:buClr>
              <a:buSzPts val="2600"/>
              <a:buFont typeface="Arial"/>
              <a:buChar char="❖"/>
            </a:pPr>
            <a:r>
              <a:rPr lang="en-US" sz="2600">
                <a:solidFill>
                  <a:schemeClr val="dk2"/>
                </a:solidFill>
                <a:latin typeface="Arial"/>
                <a:ea typeface="Arial"/>
                <a:cs typeface="Arial"/>
                <a:sym typeface="Arial"/>
              </a:rPr>
              <a:t>Identified future COAST activities that include:</a:t>
            </a:r>
            <a:endParaRPr sz="2600">
              <a:latin typeface="Arial"/>
              <a:ea typeface="Arial"/>
              <a:cs typeface="Arial"/>
              <a:sym typeface="Arial"/>
            </a:endParaRPr>
          </a:p>
          <a:p>
            <a:pPr indent="-355600" lvl="1" marL="914400" rtl="0" algn="l">
              <a:spcBef>
                <a:spcPts val="0"/>
              </a:spcBef>
              <a:spcAft>
                <a:spcPts val="0"/>
              </a:spcAft>
              <a:buSzPts val="2000"/>
              <a:buFont typeface="Arial"/>
              <a:buChar char="○"/>
            </a:pPr>
            <a:r>
              <a:rPr lang="en-US" sz="2000">
                <a:solidFill>
                  <a:schemeClr val="dk2"/>
                </a:solidFill>
                <a:latin typeface="Arial"/>
                <a:ea typeface="Arial"/>
                <a:cs typeface="Arial"/>
                <a:sym typeface="Arial"/>
              </a:rPr>
              <a:t>Expand coastal product development: coastal blue carbon/habitat mapping, shoreline (e.g., UK) and in new Arctic pilot region</a:t>
            </a:r>
            <a:endParaRPr sz="2000">
              <a:solidFill>
                <a:schemeClr val="dk2"/>
              </a:solidFill>
              <a:latin typeface="Arial"/>
              <a:ea typeface="Arial"/>
              <a:cs typeface="Arial"/>
              <a:sym typeface="Arial"/>
            </a:endParaRPr>
          </a:p>
          <a:p>
            <a:pPr indent="-355600" lvl="1" marL="914400" rtl="0" algn="l">
              <a:spcBef>
                <a:spcPts val="0"/>
              </a:spcBef>
              <a:spcAft>
                <a:spcPts val="0"/>
              </a:spcAft>
              <a:buSzPts val="2000"/>
              <a:buFont typeface="Arial"/>
              <a:buChar char="○"/>
            </a:pPr>
            <a:r>
              <a:rPr lang="en-US" sz="2000">
                <a:solidFill>
                  <a:schemeClr val="dk2"/>
                </a:solidFill>
                <a:latin typeface="Arial"/>
                <a:ea typeface="Arial"/>
                <a:cs typeface="Arial"/>
                <a:sym typeface="Arial"/>
              </a:rPr>
              <a:t>New Stakeholder Engagement &amp; Co-Design Events using WGCapD guidance</a:t>
            </a:r>
            <a:endParaRPr sz="2000">
              <a:solidFill>
                <a:schemeClr val="dk2"/>
              </a:solidFill>
              <a:latin typeface="Arial"/>
              <a:ea typeface="Arial"/>
              <a:cs typeface="Arial"/>
              <a:sym typeface="Arial"/>
            </a:endParaRPr>
          </a:p>
          <a:p>
            <a:pPr indent="-355600" lvl="2" marL="1371600" rtl="0" algn="l">
              <a:spcBef>
                <a:spcPts val="0"/>
              </a:spcBef>
              <a:spcAft>
                <a:spcPts val="0"/>
              </a:spcAft>
              <a:buClr>
                <a:schemeClr val="dk2"/>
              </a:buClr>
              <a:buSzPts val="2000"/>
              <a:buFont typeface="Arial"/>
              <a:buChar char="■"/>
            </a:pPr>
            <a:r>
              <a:rPr lang="en-US" sz="2000">
                <a:solidFill>
                  <a:schemeClr val="dk2"/>
                </a:solidFill>
                <a:latin typeface="Arial"/>
                <a:ea typeface="Arial"/>
                <a:cs typeface="Arial"/>
                <a:sym typeface="Arial"/>
              </a:rPr>
              <a:t>including promotion of available CEOS solutions to users: biomass and ecosystem extent maps</a:t>
            </a:r>
            <a:endParaRPr sz="2000">
              <a:solidFill>
                <a:schemeClr val="dk2"/>
              </a:solidFill>
              <a:latin typeface="Arial"/>
              <a:ea typeface="Arial"/>
              <a:cs typeface="Arial"/>
              <a:sym typeface="Arial"/>
            </a:endParaRPr>
          </a:p>
          <a:p>
            <a:pPr indent="-355600" lvl="1" marL="914400" rtl="0" algn="l">
              <a:spcBef>
                <a:spcPts val="0"/>
              </a:spcBef>
              <a:spcAft>
                <a:spcPts val="0"/>
              </a:spcAft>
              <a:buSzPts val="2000"/>
              <a:buFont typeface="Arial"/>
              <a:buChar char="○"/>
            </a:pPr>
            <a:r>
              <a:rPr lang="en-US" sz="2000">
                <a:solidFill>
                  <a:schemeClr val="dk2"/>
                </a:solidFill>
                <a:latin typeface="Arial"/>
                <a:ea typeface="Arial"/>
                <a:cs typeface="Arial"/>
                <a:sym typeface="Arial"/>
              </a:rPr>
              <a:t>Continue to utilise CEOS Analytics Lab to the extent enabled by SEO</a:t>
            </a:r>
            <a:endParaRPr sz="2700"/>
          </a:p>
        </p:txBody>
      </p:sp>
      <p:sp>
        <p:nvSpPr>
          <p:cNvPr id="93" name="Google Shape;93;p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4400"/>
              <a:buFont typeface="Arial"/>
              <a:buNone/>
            </a:pPr>
            <a:r>
              <a:rPr lang="en-US"/>
              <a:t>Progress Since 2023 Plenary</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0"/>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1000"/>
              </a:spcBef>
              <a:spcAft>
                <a:spcPts val="0"/>
              </a:spcAft>
              <a:buSzPts val="3200"/>
              <a:buAutoNum type="arabicPeriod"/>
            </a:pPr>
            <a:r>
              <a:rPr lang="en-US" sz="3200">
                <a:solidFill>
                  <a:schemeClr val="dk2"/>
                </a:solidFill>
                <a:latin typeface="Arial"/>
                <a:ea typeface="Arial"/>
                <a:cs typeface="Arial"/>
                <a:sym typeface="Arial"/>
              </a:rPr>
              <a:t>Request</a:t>
            </a:r>
            <a:r>
              <a:rPr lang="en-US" sz="3200">
                <a:solidFill>
                  <a:schemeClr val="dk2"/>
                </a:solidFill>
                <a:latin typeface="Arial"/>
                <a:ea typeface="Arial"/>
                <a:cs typeface="Arial"/>
                <a:sym typeface="Arial"/>
              </a:rPr>
              <a:t> Approval of the </a:t>
            </a:r>
            <a:r>
              <a:rPr lang="en-US" sz="3200">
                <a:solidFill>
                  <a:schemeClr val="dk2"/>
                </a:solidFill>
                <a:latin typeface="Arial"/>
                <a:ea typeface="Arial"/>
                <a:cs typeface="Arial"/>
                <a:sym typeface="Arial"/>
              </a:rPr>
              <a:t>COAST transition to a VC, now with CNES as 3rd co-lead</a:t>
            </a:r>
            <a:endParaRPr sz="3200">
              <a:solidFill>
                <a:schemeClr val="dk2"/>
              </a:solidFill>
              <a:latin typeface="Arial"/>
              <a:ea typeface="Arial"/>
              <a:cs typeface="Arial"/>
              <a:sym typeface="Arial"/>
            </a:endParaRPr>
          </a:p>
          <a:p>
            <a:pPr indent="-431800" lvl="0" marL="457200" rtl="0" algn="l">
              <a:lnSpc>
                <a:spcPct val="115000"/>
              </a:lnSpc>
              <a:spcBef>
                <a:spcPts val="1000"/>
              </a:spcBef>
              <a:spcAft>
                <a:spcPts val="0"/>
              </a:spcAft>
              <a:buSzPts val="3200"/>
              <a:buAutoNum type="arabicPeriod"/>
            </a:pPr>
            <a:r>
              <a:rPr lang="en-US" sz="3200">
                <a:solidFill>
                  <a:schemeClr val="dk2"/>
                </a:solidFill>
                <a:latin typeface="Arial"/>
                <a:ea typeface="Arial"/>
                <a:cs typeface="Arial"/>
                <a:sym typeface="Arial"/>
              </a:rPr>
              <a:t>Request Approval of the COAST Final Terms of Reference and Implementation Plan documents, as presented</a:t>
            </a:r>
            <a:endParaRPr sz="3200">
              <a:solidFill>
                <a:schemeClr val="dk2"/>
              </a:solidFill>
              <a:latin typeface="Arial"/>
              <a:ea typeface="Arial"/>
              <a:cs typeface="Arial"/>
              <a:sym typeface="Arial"/>
            </a:endParaRPr>
          </a:p>
          <a:p>
            <a:pPr indent="0" lvl="0" marL="457200" rtl="0" algn="l">
              <a:lnSpc>
                <a:spcPct val="115000"/>
              </a:lnSpc>
              <a:spcBef>
                <a:spcPts val="1000"/>
              </a:spcBef>
              <a:spcAft>
                <a:spcPts val="0"/>
              </a:spcAft>
              <a:buNone/>
            </a:pPr>
            <a:r>
              <a:t/>
            </a:r>
            <a:endParaRPr sz="3200">
              <a:solidFill>
                <a:schemeClr val="dk2"/>
              </a:solidFill>
              <a:latin typeface="Arial"/>
              <a:ea typeface="Arial"/>
              <a:cs typeface="Arial"/>
              <a:sym typeface="Arial"/>
            </a:endParaRPr>
          </a:p>
          <a:p>
            <a:pPr indent="0" lvl="0" marL="0" rtl="0" algn="ctr">
              <a:lnSpc>
                <a:spcPct val="115000"/>
              </a:lnSpc>
              <a:spcBef>
                <a:spcPts val="1000"/>
              </a:spcBef>
              <a:spcAft>
                <a:spcPts val="0"/>
              </a:spcAft>
              <a:buNone/>
            </a:pPr>
            <a:r>
              <a:rPr b="1" i="1" lang="en-US" sz="2900">
                <a:solidFill>
                  <a:srgbClr val="434343"/>
                </a:solidFill>
                <a:latin typeface="Arial"/>
                <a:ea typeface="Arial"/>
                <a:cs typeface="Arial"/>
                <a:sym typeface="Arial"/>
              </a:rPr>
              <a:t>We r</a:t>
            </a:r>
            <a:r>
              <a:rPr b="1" i="1" lang="en-US" sz="2900">
                <a:solidFill>
                  <a:srgbClr val="434343"/>
                </a:solidFill>
                <a:latin typeface="Arial"/>
                <a:ea typeface="Arial"/>
                <a:cs typeface="Arial"/>
                <a:sym typeface="Arial"/>
              </a:rPr>
              <a:t>eiterate our open call for COAST members from among CEOS agencies and associates </a:t>
            </a:r>
            <a:endParaRPr b="1" i="1" sz="2900">
              <a:solidFill>
                <a:srgbClr val="434343"/>
              </a:solidFill>
              <a:latin typeface="Arial"/>
              <a:ea typeface="Arial"/>
              <a:cs typeface="Arial"/>
              <a:sym typeface="Arial"/>
            </a:endParaRPr>
          </a:p>
        </p:txBody>
      </p:sp>
      <p:sp>
        <p:nvSpPr>
          <p:cNvPr id="99" name="Google Shape;99;p1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Proposed DECISIONS </a:t>
            </a:r>
            <a:endParaRPr>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