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</p:sldIdLst>
  <p:sldSz cy="6858000" cx="12192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GoogleSlidesCustomDataVersion2">
      <go:slidesCustomData xmlns:go="http://customooxmlschemas.google.com/" r:id="rId31" roundtripDataSignature="AMtx7mi8rP1982o7xNaC5o/BRJLgW3IGK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384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customschemas.google.com/relationships/presentationmetadata" Target="metadata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79" name="Google Shape;79;p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7" name="Google Shape;147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/>
              <a:t>ODC core datasets (Landsat, Sentinel) – all of HBL</a:t>
            </a:r>
            <a:endParaRPr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/>
              <a:t>Obtain hyperspectral satellite data (ENMAP), ALOS L-Band, and TANDEM-X (12m DEM) - Wapusk National Park. </a:t>
            </a:r>
            <a:endParaRPr/>
          </a:p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3" name="Google Shape;153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9" name="Google Shape;159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5" name="Google Shape;165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4" name="Google Shape;174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8" name="Google Shape;188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9" name="Google Shape;199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6" name="Google Shape;206;p1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1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1" name="Google Shape;211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12" name="Google Shape;212;p17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18" name="Google Shape;218;p1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7" name="Google Shape;87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27" name="Google Shape;227;p1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2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6" name="Google Shape;236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1587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WMO Global Observing System:</a:t>
            </a:r>
            <a:endParaRPr/>
          </a:p>
          <a:p>
            <a:pPr indent="-1714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Char char="•"/>
            </a:pPr>
            <a:r>
              <a:rPr lang="en-US"/>
              <a:t>Globally integrated system with many components</a:t>
            </a:r>
            <a:endParaRPr/>
          </a:p>
          <a:p>
            <a:pPr indent="-1714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Char char="•"/>
            </a:pPr>
            <a:r>
              <a:rPr lang="en-US"/>
              <a:t>Many partners</a:t>
            </a:r>
            <a:endParaRPr/>
          </a:p>
          <a:p>
            <a:pPr indent="-1714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Char char="•"/>
            </a:pPr>
            <a:r>
              <a:rPr lang="en-US"/>
              <a:t>Developed and grown over time</a:t>
            </a:r>
            <a:endParaRPr/>
          </a:p>
          <a:p>
            <a:pPr indent="-1714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Char char="•"/>
            </a:pPr>
            <a:r>
              <a:rPr lang="en-US"/>
              <a:t>Acquires data, processes it, shares it with others in the network, delivers it to users</a:t>
            </a:r>
            <a:endParaRPr/>
          </a:p>
        </p:txBody>
      </p:sp>
      <p:sp>
        <p:nvSpPr>
          <p:cNvPr id="237" name="Google Shape;237;p20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2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6" name="Google Shape;246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/>
              <a:t>WMO Global Observing System:</a:t>
            </a:r>
            <a:endParaRPr/>
          </a:p>
          <a:p>
            <a:pPr indent="-1714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Char char="•"/>
            </a:pPr>
            <a:r>
              <a:rPr lang="en-US"/>
              <a:t>Globally integrated system with many components</a:t>
            </a:r>
            <a:endParaRPr/>
          </a:p>
          <a:p>
            <a:pPr indent="-1714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Char char="•"/>
            </a:pPr>
            <a:r>
              <a:rPr lang="en-US"/>
              <a:t>Many partners</a:t>
            </a:r>
            <a:endParaRPr/>
          </a:p>
          <a:p>
            <a:pPr indent="-1714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Char char="•"/>
            </a:pPr>
            <a:r>
              <a:rPr lang="en-US"/>
              <a:t>Developed and grown over time</a:t>
            </a:r>
            <a:endParaRPr/>
          </a:p>
          <a:p>
            <a:pPr indent="-1714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Char char="•"/>
            </a:pPr>
            <a:r>
              <a:rPr lang="en-US"/>
              <a:t>Acquires data, processes it, shares it with others in the network, delivers it to users</a:t>
            </a:r>
            <a:endParaRPr/>
          </a:p>
        </p:txBody>
      </p:sp>
      <p:sp>
        <p:nvSpPr>
          <p:cNvPr id="247" name="Google Shape;247;p21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56" name="Google Shape;256;p2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66" name="Google Shape;266;p2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76" name="Google Shape;276;p2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" name="Google Shape;93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9" name="Google Shape;99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00" name="Google Shape;100;p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8" name="Google Shape;108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1f56217a375_2_1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4" name="Google Shape;114;g1f56217a375_2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" name="Google Shape;121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" name="Google Shape;132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" name="Google Shape;141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g"/><Relationship Id="rId3" Type="http://schemas.openxmlformats.org/officeDocument/2006/relationships/image" Target="../media/image1.jpg"/><Relationship Id="rId4" Type="http://schemas.openxmlformats.org/officeDocument/2006/relationships/image" Target="../media/image3.jpg"/><Relationship Id="rId5" Type="http://schemas.openxmlformats.org/officeDocument/2006/relationships/image" Target="../media/image9.png"/><Relationship Id="rId6" Type="http://schemas.openxmlformats.org/officeDocument/2006/relationships/image" Target="../media/image2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6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6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6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6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6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2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301750" y="2265730"/>
            <a:ext cx="8288157" cy="27567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26"/>
          <p:cNvPicPr preferRelativeResize="0"/>
          <p:nvPr/>
        </p:nvPicPr>
        <p:blipFill rotWithShape="1">
          <a:blip r:embed="rId3">
            <a:alphaModFix/>
          </a:blip>
          <a:srcRect b="-113" l="0" r="0" t="0"/>
          <a:stretch/>
        </p:blipFill>
        <p:spPr>
          <a:xfrm flipH="1" rot="10800000">
            <a:off x="2824280" y="4824248"/>
            <a:ext cx="5391556" cy="203809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nature&#10;&#10;Description automatically generated" id="14" name="Google Shape;14;p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477344" y="-1"/>
            <a:ext cx="3714656" cy="2686815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26"/>
          <p:cNvSpPr/>
          <p:nvPr/>
        </p:nvSpPr>
        <p:spPr>
          <a:xfrm flipH="1">
            <a:off x="5456394" y="1968439"/>
            <a:ext cx="6751471" cy="4901119"/>
          </a:xfrm>
          <a:custGeom>
            <a:rect b="b" l="l" r="r" t="t"/>
            <a:pathLst>
              <a:path extrusionOk="0" h="4901119" w="6751471">
                <a:moveTo>
                  <a:pt x="0" y="4901119"/>
                </a:moveTo>
                <a:cubicBezTo>
                  <a:pt x="794" y="3261063"/>
                  <a:pt x="1588" y="1640056"/>
                  <a:pt x="2382" y="0"/>
                </a:cubicBezTo>
                <a:lnTo>
                  <a:pt x="6751471" y="4901119"/>
                </a:lnTo>
                <a:lnTo>
                  <a:pt x="0" y="490111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0800" rotWithShape="0" algn="br" dir="135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16;p26"/>
          <p:cNvSpPr/>
          <p:nvPr/>
        </p:nvSpPr>
        <p:spPr>
          <a:xfrm flipH="1">
            <a:off x="-4784" y="-14542"/>
            <a:ext cx="12199164" cy="6874921"/>
          </a:xfrm>
          <a:custGeom>
            <a:rect b="b" l="l" r="r" t="t"/>
            <a:pathLst>
              <a:path extrusionOk="0" h="6836301" w="14761910">
                <a:moveTo>
                  <a:pt x="11356917" y="6833935"/>
                </a:moveTo>
                <a:lnTo>
                  <a:pt x="0" y="12611"/>
                </a:lnTo>
                <a:lnTo>
                  <a:pt x="14761631" y="0"/>
                </a:lnTo>
                <a:cubicBezTo>
                  <a:pt x="14763636" y="1138989"/>
                  <a:pt x="14754117" y="2277978"/>
                  <a:pt x="14756122" y="3416967"/>
                </a:cubicBezTo>
                <a:cubicBezTo>
                  <a:pt x="14754955" y="4555956"/>
                  <a:pt x="14759552" y="5697312"/>
                  <a:pt x="14758385" y="6836301"/>
                </a:cubicBezTo>
                <a:lnTo>
                  <a:pt x="11356917" y="683393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0800" rotWithShape="0" algn="t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" name="Google Shape;17;p2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38431" y="5311498"/>
            <a:ext cx="2738896" cy="1508514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id="18" name="Google Shape;18;p26"/>
          <p:cNvPicPr preferRelativeResize="0"/>
          <p:nvPr/>
        </p:nvPicPr>
        <p:blipFill rotWithShape="1">
          <a:blip r:embed="rId6">
            <a:alphaModFix amt="34000"/>
          </a:blip>
          <a:srcRect b="-8773" l="32582" r="8554" t="2399"/>
          <a:stretch/>
        </p:blipFill>
        <p:spPr>
          <a:xfrm rot="5400000">
            <a:off x="5734286" y="-1016167"/>
            <a:ext cx="5455273" cy="7480884"/>
          </a:xfrm>
          <a:prstGeom prst="rtTriangle">
            <a:avLst/>
          </a:prstGeom>
          <a:noFill/>
          <a:ln>
            <a:noFill/>
          </a:ln>
        </p:spPr>
      </p:pic>
      <p:pic>
        <p:nvPicPr>
          <p:cNvPr id="19" name="Google Shape;19;p26"/>
          <p:cNvPicPr preferRelativeResize="0"/>
          <p:nvPr/>
        </p:nvPicPr>
        <p:blipFill rotWithShape="1">
          <a:blip r:embed="rId6">
            <a:alphaModFix amt="34000"/>
          </a:blip>
          <a:srcRect b="672" l="54016" r="11355" t="36081"/>
          <a:stretch/>
        </p:blipFill>
        <p:spPr>
          <a:xfrm rot="-5400000">
            <a:off x="5792642" y="4819952"/>
            <a:ext cx="1719709" cy="2366806"/>
          </a:xfrm>
          <a:prstGeom prst="rtTriangle">
            <a:avLst/>
          </a:prstGeom>
          <a:noFill/>
          <a:ln>
            <a:noFill/>
          </a:ln>
        </p:spPr>
      </p:pic>
      <p:sp>
        <p:nvSpPr>
          <p:cNvPr id="20" name="Google Shape;20;p26"/>
          <p:cNvSpPr txBox="1"/>
          <p:nvPr>
            <p:ph type="title"/>
          </p:nvPr>
        </p:nvSpPr>
        <p:spPr>
          <a:xfrm>
            <a:off x="176047" y="175938"/>
            <a:ext cx="6157185" cy="39726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  <a:defRPr b="0" i="0" sz="8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7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" name="Google Shape;23;p27"/>
          <p:cNvPicPr preferRelativeResize="0"/>
          <p:nvPr/>
        </p:nvPicPr>
        <p:blipFill rotWithShape="1">
          <a:blip r:embed="rId2">
            <a:alphaModFix amt="34000"/>
          </a:blip>
          <a:srcRect b="35419" l="51339" r="-2839" t="3926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25" name="Google Shape;25;p27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Google Shape;26;p27"/>
          <p:cNvSpPr/>
          <p:nvPr/>
        </p:nvSpPr>
        <p:spPr>
          <a:xfrm flipH="1" rot="10800000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27;p27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Slide </a:t>
            </a:r>
            <a:fld id="{00000000-1234-1234-1234-123412341234}" type="slidenum">
              <a:rPr b="1" i="0" lang="en-US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i="0" sz="14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Google Shape;28;p27"/>
          <p:cNvSpPr txBox="1"/>
          <p:nvPr>
            <p:ph idx="1" type="body"/>
          </p:nvPr>
        </p:nvSpPr>
        <p:spPr>
          <a:xfrm>
            <a:off x="324233" y="1213430"/>
            <a:ext cx="11668070" cy="52046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❖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urier New"/>
              <a:buChar char="o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9" name="Google Shape;29;p27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b="0" i="0" sz="4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>
  <p:cSld name="Title Only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28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" name="Google Shape;32;p28"/>
          <p:cNvPicPr preferRelativeResize="0"/>
          <p:nvPr/>
        </p:nvPicPr>
        <p:blipFill rotWithShape="1">
          <a:blip r:embed="rId2">
            <a:alphaModFix amt="34000"/>
          </a:blip>
          <a:srcRect b="35419" l="51339" r="-2839" t="3926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33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34" name="Google Shape;34;p28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" name="Google Shape;35;p28"/>
          <p:cNvSpPr/>
          <p:nvPr/>
        </p:nvSpPr>
        <p:spPr>
          <a:xfrm flipH="1" rot="10800000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" name="Google Shape;36;p28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Slide </a:t>
            </a:r>
            <a:fld id="{00000000-1234-1234-1234-123412341234}" type="slidenum">
              <a:rPr b="1" i="0" lang="en-US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i="0" sz="14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28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b="0" i="0" sz="4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2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0" name="Google Shape;40;p2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1" name="Google Shape;41;p2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and Content">
  <p:cSld name="1_Title and Content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30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" name="Google Shape;44;p30"/>
          <p:cNvPicPr preferRelativeResize="0"/>
          <p:nvPr/>
        </p:nvPicPr>
        <p:blipFill rotWithShape="1">
          <a:blip r:embed="rId2">
            <a:alphaModFix amt="34000"/>
          </a:blip>
          <a:srcRect b="35419" l="51339" r="-2839" t="3926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45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46" name="Google Shape;46;p30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" name="Google Shape;47;p30"/>
          <p:cNvSpPr/>
          <p:nvPr/>
        </p:nvSpPr>
        <p:spPr>
          <a:xfrm flipH="1" rot="10800000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" name="Google Shape;48;p30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Slide </a:t>
            </a:r>
            <a:fld id="{00000000-1234-1234-1234-123412341234}" type="slidenum">
              <a:rPr b="1" i="0" lang="en-US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i="0" sz="14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" name="Google Shape;49;p30"/>
          <p:cNvSpPr txBox="1"/>
          <p:nvPr>
            <p:ph idx="1" type="body"/>
          </p:nvPr>
        </p:nvSpPr>
        <p:spPr>
          <a:xfrm>
            <a:off x="324233" y="1227909"/>
            <a:ext cx="11495400" cy="522514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Noto Sans Symbols"/>
              <a:buChar char="❖"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Noto Sans Symbols"/>
              <a:buChar char="▪"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ourier New"/>
              <a:buChar char="o"/>
              <a:defRPr b="0" i="0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0" name="Google Shape;50;p30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>
  <p:cSld name="Two Content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31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3" name="Google Shape;53;p31"/>
          <p:cNvPicPr preferRelativeResize="0"/>
          <p:nvPr/>
        </p:nvPicPr>
        <p:blipFill rotWithShape="1">
          <a:blip r:embed="rId2">
            <a:alphaModFix amt="34000"/>
          </a:blip>
          <a:srcRect b="35419" l="51339" r="-2839" t="3926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54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55" name="Google Shape;55;p31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p31"/>
          <p:cNvSpPr/>
          <p:nvPr/>
        </p:nvSpPr>
        <p:spPr>
          <a:xfrm flipH="1" rot="10800000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" name="Google Shape;57;p31"/>
          <p:cNvSpPr txBox="1"/>
          <p:nvPr>
            <p:ph idx="1" type="body"/>
          </p:nvPr>
        </p:nvSpPr>
        <p:spPr>
          <a:xfrm>
            <a:off x="386632" y="1445923"/>
            <a:ext cx="5509008" cy="47754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❖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urier New"/>
              <a:buChar char="o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8" name="Google Shape;58;p31"/>
          <p:cNvSpPr txBox="1"/>
          <p:nvPr>
            <p:ph idx="2" type="body"/>
          </p:nvPr>
        </p:nvSpPr>
        <p:spPr>
          <a:xfrm>
            <a:off x="6296361" y="1445923"/>
            <a:ext cx="5509008" cy="47754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❖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urier New"/>
              <a:buChar char="o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9" name="Google Shape;59;p31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Slide </a:t>
            </a:r>
            <a:fld id="{00000000-1234-1234-1234-123412341234}" type="slidenum">
              <a:rPr b="1" i="0" lang="en-US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i="0" sz="14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" name="Google Shape;60;p31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b="0" i="0" sz="4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>
  <p:cSld name="Content with Caption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32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3" name="Google Shape;63;p32"/>
          <p:cNvPicPr preferRelativeResize="0"/>
          <p:nvPr/>
        </p:nvPicPr>
        <p:blipFill rotWithShape="1">
          <a:blip r:embed="rId2">
            <a:alphaModFix amt="34000"/>
          </a:blip>
          <a:srcRect b="35419" l="51339" r="-2839" t="3926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65" name="Google Shape;65;p32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" name="Google Shape;66;p32"/>
          <p:cNvSpPr/>
          <p:nvPr/>
        </p:nvSpPr>
        <p:spPr>
          <a:xfrm flipH="1" rot="10800000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" name="Google Shape;67;p32"/>
          <p:cNvSpPr txBox="1"/>
          <p:nvPr>
            <p:ph idx="1" type="body"/>
          </p:nvPr>
        </p:nvSpPr>
        <p:spPr>
          <a:xfrm>
            <a:off x="5180012" y="1373852"/>
            <a:ext cx="6172200" cy="46944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Noto Sans Symbols"/>
              <a:buChar char="❖"/>
              <a:defRPr b="0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▪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810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urier New"/>
              <a:buChar char="o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5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8" name="Google Shape;68;p32"/>
          <p:cNvSpPr txBox="1"/>
          <p:nvPr>
            <p:ph idx="2" type="body"/>
          </p:nvPr>
        </p:nvSpPr>
        <p:spPr>
          <a:xfrm>
            <a:off x="839788" y="1373852"/>
            <a:ext cx="3932237" cy="463055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9" name="Google Shape;69;p32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Slide </a:t>
            </a:r>
            <a:fld id="{00000000-1234-1234-1234-123412341234}" type="slidenum">
              <a:rPr b="1" i="0" lang="en-US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i="0" sz="14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" name="Google Shape;70;p32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b="0" i="0" sz="4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re et contenu" type="obj">
  <p:cSld name="OBJECT"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33"/>
          <p:cNvSpPr txBox="1"/>
          <p:nvPr>
            <p:ph type="title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3" name="Google Shape;73;p33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4" name="Google Shape;74;p33"/>
          <p:cNvSpPr txBox="1"/>
          <p:nvPr>
            <p:ph idx="10" type="dt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5" name="Google Shape;75;p33"/>
          <p:cNvSpPr txBox="1"/>
          <p:nvPr>
            <p:ph idx="11" type="ftr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6" name="Google Shape;76;p33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11" Type="http://schemas.openxmlformats.org/officeDocument/2006/relationships/theme" Target="../theme/theme1.xml"/><Relationship Id="rId10" Type="http://schemas.openxmlformats.org/officeDocument/2006/relationships/slideLayout" Target="../slideLayouts/slideLayout8.xml"/><Relationship Id="rId9" Type="http://schemas.openxmlformats.org/officeDocument/2006/relationships/slideLayout" Target="../slideLayouts/slideLayout7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5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Google Shape;7;p25"/>
          <p:cNvPicPr preferRelativeResize="0"/>
          <p:nvPr/>
        </p:nvPicPr>
        <p:blipFill rotWithShape="1">
          <a:blip r:embed="rId1">
            <a:alphaModFix amt="34000"/>
          </a:blip>
          <a:srcRect b="35419" l="51339" r="-2839" t="3926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8;p2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9" name="Google Shape;9;p25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10;p25"/>
          <p:cNvSpPr/>
          <p:nvPr/>
        </p:nvSpPr>
        <p:spPr>
          <a:xfrm flipH="1" rot="10800000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8.png"/><Relationship Id="rId4" Type="http://schemas.openxmlformats.org/officeDocument/2006/relationships/image" Target="../media/image13.png"/><Relationship Id="rId5" Type="http://schemas.openxmlformats.org/officeDocument/2006/relationships/image" Target="../media/image16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hyperlink" Target="https://planetarycomputer.microsoft.com/api/stac/v1" TargetMode="External"/><Relationship Id="rId4" Type="http://schemas.openxmlformats.org/officeDocument/2006/relationships/image" Target="../media/image32.png"/><Relationship Id="rId5" Type="http://schemas.openxmlformats.org/officeDocument/2006/relationships/image" Target="../media/image14.png"/><Relationship Id="rId6" Type="http://schemas.openxmlformats.org/officeDocument/2006/relationships/image" Target="../media/image17.png"/><Relationship Id="rId7" Type="http://schemas.openxmlformats.org/officeDocument/2006/relationships/image" Target="../media/image27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3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1" Type="http://schemas.openxmlformats.org/officeDocument/2006/relationships/hyperlink" Target="https://www3.weforum.org/docs/WEF_The_Global_Risks_Report_2021.pdf" TargetMode="External"/><Relationship Id="rId10" Type="http://schemas.openxmlformats.org/officeDocument/2006/relationships/hyperlink" Target="https://experience.arcgis.com/experience/2ffc8feeafab47c8a6dcf9e88436e37c/page/page_25/" TargetMode="External"/><Relationship Id="rId13" Type="http://schemas.openxmlformats.org/officeDocument/2006/relationships/hyperlink" Target="https://www3.weforum.org/docs/WEF_The_Global_Risks_Report_2021.pdf" TargetMode="External"/><Relationship Id="rId12" Type="http://schemas.openxmlformats.org/officeDocument/2006/relationships/hyperlink" Target="https://www.iucn.org/files/iucn-position-paper-unfccc-cop26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hyperlink" Target="https://geobon.org/" TargetMode="External"/><Relationship Id="rId4" Type="http://schemas.openxmlformats.org/officeDocument/2006/relationships/hyperlink" Target="https://seea.un.org/sites/seea.un.org/files/4._geo_bon_in_support_of_gbf_monitoring_framework.pdf" TargetMode="External"/><Relationship Id="rId9" Type="http://schemas.openxmlformats.org/officeDocument/2006/relationships/hyperlink" Target="https://kiss.caltech.edu/workshops/biodiversity/biodiversity.html" TargetMode="External"/><Relationship Id="rId5" Type="http://schemas.openxmlformats.org/officeDocument/2006/relationships/hyperlink" Target="https://www.youtube.com/watch?v=hZTIBz84lDA&amp;t=898s" TargetMode="External"/><Relationship Id="rId6" Type="http://schemas.openxmlformats.org/officeDocument/2006/relationships/hyperlink" Target="https://geobon.org/wp-content/uploads/2021/10/Slides_27Sep_Part1.pdf" TargetMode="External"/><Relationship Id="rId7" Type="http://schemas.openxmlformats.org/officeDocument/2006/relationships/hyperlink" Target="https://www.youtube.com/watch?v=dlF07I063vw" TargetMode="External"/><Relationship Id="rId8" Type="http://schemas.openxmlformats.org/officeDocument/2006/relationships/hyperlink" Target="https://seea.un.org/ecosystem-accounting" TargetMode="Externa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4.jpg"/><Relationship Id="rId4" Type="http://schemas.openxmlformats.org/officeDocument/2006/relationships/image" Target="../media/image2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6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5.png"/><Relationship Id="rId4" Type="http://schemas.openxmlformats.org/officeDocument/2006/relationships/image" Target="../media/image26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8.jpg"/><Relationship Id="rId4" Type="http://schemas.openxmlformats.org/officeDocument/2006/relationships/image" Target="../media/image26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5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9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1.png"/><Relationship Id="rId4" Type="http://schemas.openxmlformats.org/officeDocument/2006/relationships/image" Target="../media/image1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1.png"/><Relationship Id="rId4" Type="http://schemas.openxmlformats.org/officeDocument/2006/relationships/image" Target="../media/image15.png"/><Relationship Id="rId5" Type="http://schemas.openxmlformats.org/officeDocument/2006/relationships/image" Target="../media/image10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"/>
          <p:cNvSpPr txBox="1"/>
          <p:nvPr>
            <p:ph type="title"/>
          </p:nvPr>
        </p:nvSpPr>
        <p:spPr>
          <a:xfrm>
            <a:off x="176046" y="766915"/>
            <a:ext cx="9425154" cy="338166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</a:pPr>
            <a:r>
              <a:rPr lang="en-US" sz="5400"/>
              <a:t>Ecosystem Extent Task Team</a:t>
            </a:r>
            <a:br>
              <a:rPr lang="en-US" sz="5400"/>
            </a:br>
            <a:r>
              <a:rPr lang="en-US" sz="4000"/>
              <a:t>Update</a:t>
            </a:r>
            <a:r>
              <a:rPr lang="en-US" sz="3600"/>
              <a:t> </a:t>
            </a:r>
            <a:br>
              <a:rPr i="1" lang="en-US" sz="4400"/>
            </a:br>
            <a:endParaRPr i="1" sz="4400"/>
          </a:p>
        </p:txBody>
      </p:sp>
      <p:sp>
        <p:nvSpPr>
          <p:cNvPr id="82" name="Google Shape;82;p1"/>
          <p:cNvSpPr/>
          <p:nvPr/>
        </p:nvSpPr>
        <p:spPr>
          <a:xfrm>
            <a:off x="7266921" y="4372078"/>
            <a:ext cx="4866252" cy="229422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Gary Geller*</a:t>
            </a:r>
            <a:endParaRPr/>
          </a:p>
          <a:p>
            <a:pPr indent="0" lvl="0" marL="0" marR="0" rtl="0" algn="r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NASA Jet Propulsion Laboratory</a:t>
            </a:r>
            <a:endParaRPr/>
          </a:p>
          <a:p>
            <a:pPr indent="0" lvl="0" marL="0" marR="0" rtl="0" algn="r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California Institute of Technology</a:t>
            </a:r>
            <a:endParaRPr b="1" i="0" sz="24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r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Agenda Item 3.2 </a:t>
            </a:r>
            <a:endParaRPr/>
          </a:p>
          <a:p>
            <a:pPr indent="0" lvl="0" marL="0" marR="0" rtl="0" algn="r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SIT-39</a:t>
            </a:r>
            <a:endParaRPr/>
          </a:p>
          <a:p>
            <a:pPr indent="0" lvl="0" marL="0" marR="0" rtl="0" algn="r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9-11 April 2024  Tokyo</a:t>
            </a:r>
            <a:endParaRPr/>
          </a:p>
        </p:txBody>
      </p:sp>
      <p:sp>
        <p:nvSpPr>
          <p:cNvPr id="83" name="Google Shape;83;p1"/>
          <p:cNvSpPr txBox="1"/>
          <p:nvPr/>
        </p:nvSpPr>
        <p:spPr>
          <a:xfrm>
            <a:off x="6514213" y="6114745"/>
            <a:ext cx="2161316" cy="769441"/>
          </a:xfrm>
          <a:prstGeom prst="rect">
            <a:avLst/>
          </a:prstGeom>
          <a:solidFill>
            <a:srgbClr val="DDDDDD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*On behalf of co-leads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Shaun Levick, CSIRO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Sandra Luque, CNES &amp; INRAE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Roger Sayre, USGS</a:t>
            </a:r>
            <a:endParaRPr/>
          </a:p>
        </p:txBody>
      </p:sp>
      <p:sp>
        <p:nvSpPr>
          <p:cNvPr id="84" name="Google Shape;84;p1"/>
          <p:cNvSpPr/>
          <p:nvPr/>
        </p:nvSpPr>
        <p:spPr>
          <a:xfrm>
            <a:off x="8275142" y="6695030"/>
            <a:ext cx="4025100" cy="21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6025" lIns="92075" spcFirstLastPara="1" rIns="92075" wrap="square" tIns="46025">
            <a:spAutoFit/>
          </a:bodyPr>
          <a:lstStyle/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Noto Sans Symbols"/>
              <a:buNone/>
            </a:pPr>
            <a:r>
              <a:rPr b="0" i="0" lang="en-US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(c) 2024 California Institute of Technology. Government sponsorship acknowledged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9"/>
          <p:cNvSpPr txBox="1"/>
          <p:nvPr>
            <p:ph idx="1" type="body"/>
          </p:nvPr>
        </p:nvSpPr>
        <p:spPr>
          <a:xfrm>
            <a:off x="324233" y="1213430"/>
            <a:ext cx="11668070" cy="52046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❖"/>
            </a:pPr>
            <a:r>
              <a:rPr lang="en-US"/>
              <a:t>Generate detailed ecosystem map of Wapusk National Park</a:t>
            </a:r>
            <a:endParaRPr/>
          </a:p>
          <a:p>
            <a:pPr indent="-3810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▪"/>
            </a:pPr>
            <a:r>
              <a:rPr lang="en-US"/>
              <a:t>More classes than existing maps</a:t>
            </a:r>
            <a:endParaRPr/>
          </a:p>
          <a:p>
            <a: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❖"/>
            </a:pPr>
            <a:r>
              <a:rPr lang="en-US"/>
              <a:t>Estimate size of each ecosystem </a:t>
            </a:r>
            <a:endParaRPr/>
          </a:p>
          <a:p>
            <a: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None/>
            </a:pPr>
            <a:r>
              <a:t/>
            </a:r>
            <a:endParaRPr/>
          </a:p>
          <a:p>
            <a: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❖"/>
            </a:pPr>
            <a:r>
              <a:rPr lang="en-US"/>
              <a:t>Approach: </a:t>
            </a:r>
            <a:endParaRPr/>
          </a:p>
          <a:p>
            <a:pPr indent="-3810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▪"/>
            </a:pPr>
            <a:r>
              <a:rPr lang="en-US"/>
              <a:t>Combine multiple EO sensors &amp; other data sources</a:t>
            </a:r>
            <a:endParaRPr/>
          </a:p>
          <a:p>
            <a:pPr indent="-3810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▪"/>
            </a:pPr>
            <a:r>
              <a:rPr lang="en-US"/>
              <a:t>Utilize CEOS Analytics Laboratory (Open Data Cube)</a:t>
            </a:r>
            <a:endParaRPr/>
          </a:p>
          <a:p>
            <a: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❖"/>
            </a:pPr>
            <a:r>
              <a:rPr lang="en-US"/>
              <a:t>Applications: biodiversity assessments, conservation planning, carbon cycling studies </a:t>
            </a:r>
            <a:endParaRPr/>
          </a:p>
          <a:p>
            <a: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None/>
            </a:pPr>
            <a:r>
              <a:t/>
            </a:r>
            <a:endParaRPr/>
          </a:p>
          <a:p>
            <a: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None/>
            </a:pPr>
            <a:r>
              <a:t/>
            </a:r>
            <a:endParaRPr/>
          </a:p>
        </p:txBody>
      </p:sp>
      <p:sp>
        <p:nvSpPr>
          <p:cNvPr id="150" name="Google Shape;150;p9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US"/>
              <a:t>Goals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10"/>
          <p:cNvSpPr txBox="1"/>
          <p:nvPr>
            <p:ph idx="1" type="body"/>
          </p:nvPr>
        </p:nvSpPr>
        <p:spPr>
          <a:xfrm>
            <a:off x="324233" y="1213430"/>
            <a:ext cx="11668070" cy="52046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❖"/>
            </a:pPr>
            <a:r>
              <a:rPr lang="en-US"/>
              <a:t>Model inputs: assessed non-EO predictor variables</a:t>
            </a:r>
            <a:endParaRPr/>
          </a:p>
          <a:p>
            <a: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❖"/>
            </a:pPr>
            <a:r>
              <a:rPr lang="en-US"/>
              <a:t>Vegetation outputs: standardized the classes &amp; binned training data</a:t>
            </a:r>
            <a:endParaRPr/>
          </a:p>
          <a:p>
            <a: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None/>
            </a:pPr>
            <a:r>
              <a:t/>
            </a:r>
            <a:endParaRPr/>
          </a:p>
          <a:p>
            <a: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❖"/>
            </a:pPr>
            <a:r>
              <a:rPr lang="en-US"/>
              <a:t>Staff trained on using the CEOS Analytics Lab (SEO &amp; CSIRO)</a:t>
            </a:r>
            <a:endParaRPr/>
          </a:p>
          <a:p>
            <a: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❖"/>
            </a:pPr>
            <a:r>
              <a:rPr lang="en-US"/>
              <a:t>Developed &amp; assessed classification methods</a:t>
            </a:r>
            <a:endParaRPr/>
          </a:p>
          <a:p>
            <a:pPr indent="-3810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▪"/>
            </a:pPr>
            <a:r>
              <a:rPr lang="en-US"/>
              <a:t>Applied to test sites</a:t>
            </a:r>
            <a:endParaRPr/>
          </a:p>
          <a:p>
            <a: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❖"/>
            </a:pPr>
            <a:r>
              <a:rPr lang="en-US"/>
              <a:t>Obtained ALOS2-PalSAR2 data over Wapusk NP (JAXA)</a:t>
            </a:r>
            <a:endParaRPr/>
          </a:p>
          <a:p>
            <a:pPr indent="-3810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▪"/>
            </a:pPr>
            <a:r>
              <a:rPr lang="en-US"/>
              <a:t>Understanding processing needs with CEOS SEO</a:t>
            </a:r>
            <a:endParaRPr/>
          </a:p>
          <a:p>
            <a: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None/>
            </a:pPr>
            <a:r>
              <a:t/>
            </a:r>
            <a:endParaRPr/>
          </a:p>
        </p:txBody>
      </p:sp>
      <p:sp>
        <p:nvSpPr>
          <p:cNvPr id="156" name="Google Shape;156;p10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US"/>
              <a:t>Progress to Date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1"/>
          <p:cNvSpPr txBox="1"/>
          <p:nvPr>
            <p:ph idx="1" type="body"/>
          </p:nvPr>
        </p:nvSpPr>
        <p:spPr>
          <a:xfrm>
            <a:off x="324233" y="1213430"/>
            <a:ext cx="11668070" cy="52046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❖"/>
            </a:pPr>
            <a:r>
              <a:rPr lang="en-US"/>
              <a:t>Continue demonstrator development towards delivery for Plenary</a:t>
            </a:r>
            <a:endParaRPr/>
          </a:p>
          <a:p>
            <a:pPr indent="-3810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▪"/>
            </a:pPr>
            <a:r>
              <a:rPr lang="en-US"/>
              <a:t>Focus is on Wapusk National Park</a:t>
            </a:r>
            <a:endParaRPr/>
          </a:p>
          <a:p>
            <a: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❖"/>
            </a:pPr>
            <a:r>
              <a:rPr lang="en-US"/>
              <a:t>Continue development for larger Hudson’s Bay Lowlands beyond 2024</a:t>
            </a:r>
            <a:endParaRPr/>
          </a:p>
          <a:p>
            <a: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❖"/>
            </a:pPr>
            <a:r>
              <a:rPr lang="en-US"/>
              <a:t>Work with Parks Canada and GEO BON on HBL and closely related projects</a:t>
            </a:r>
            <a:endParaRPr/>
          </a:p>
        </p:txBody>
      </p:sp>
      <p:sp>
        <p:nvSpPr>
          <p:cNvPr id="162" name="Google Shape;162;p11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US"/>
              <a:t>Next Steps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2"/>
          <p:cNvSpPr txBox="1"/>
          <p:nvPr>
            <p:ph idx="1" type="body"/>
          </p:nvPr>
        </p:nvSpPr>
        <p:spPr>
          <a:xfrm>
            <a:off x="286631" y="1154436"/>
            <a:ext cx="9238679" cy="52046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❖"/>
            </a:pPr>
            <a:r>
              <a:rPr lang="en-US" sz="2400"/>
              <a:t>Costa Rica: 0.03% of earth's surface but nearly 6 percent of the world's biodiversity</a:t>
            </a:r>
            <a:endParaRPr/>
          </a:p>
          <a:p>
            <a: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❖"/>
            </a:pPr>
            <a:r>
              <a:rPr lang="en-US" sz="2400"/>
              <a:t>Objectives</a:t>
            </a:r>
            <a:endParaRPr/>
          </a:p>
          <a:p>
            <a:pPr indent="-3810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▪"/>
            </a:pPr>
            <a:r>
              <a:rPr lang="en-US" sz="2000"/>
              <a:t>Understand the </a:t>
            </a:r>
            <a:r>
              <a:rPr b="1" lang="en-US" sz="2000"/>
              <a:t>conservation potential of secondary forests</a:t>
            </a:r>
            <a:r>
              <a:rPr lang="en-US" sz="2000"/>
              <a:t> in human-modified tropical landscapes</a:t>
            </a:r>
            <a:endParaRPr/>
          </a:p>
          <a:p>
            <a:pPr indent="-3810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▪"/>
            </a:pPr>
            <a:r>
              <a:rPr b="1" lang="en-US" sz="2000"/>
              <a:t>Compare </a:t>
            </a:r>
            <a:r>
              <a:rPr lang="en-US" sz="2000"/>
              <a:t>intact and disturbed old-growth forests for conservation potential</a:t>
            </a:r>
            <a:endParaRPr/>
          </a:p>
          <a:p>
            <a: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❖"/>
            </a:pPr>
            <a:r>
              <a:rPr lang="en-US" sz="2400"/>
              <a:t>Key questions</a:t>
            </a:r>
            <a:endParaRPr/>
          </a:p>
          <a:p>
            <a:pPr indent="-3810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▪"/>
            </a:pPr>
            <a:r>
              <a:rPr lang="en-US" sz="2000"/>
              <a:t>How to standardize forest ecosystems extent to </a:t>
            </a:r>
            <a:r>
              <a:rPr b="1" lang="en-US" sz="2000"/>
              <a:t>assess indicators of biodiversity status</a:t>
            </a:r>
            <a:endParaRPr b="1"/>
          </a:p>
          <a:p>
            <a:pPr indent="-3810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▪"/>
            </a:pPr>
            <a:r>
              <a:rPr lang="en-US" sz="2000"/>
              <a:t>How can the </a:t>
            </a:r>
            <a:r>
              <a:rPr b="1" lang="en-US" sz="2000"/>
              <a:t>conservation potential of secondary forests</a:t>
            </a:r>
            <a:r>
              <a:rPr lang="en-US" sz="2000"/>
              <a:t> be assessed using multi-sensor satellite imagery coupled with field data?</a:t>
            </a:r>
            <a:endParaRPr sz="2000"/>
          </a:p>
          <a:p>
            <a:pPr indent="-3810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▪"/>
            </a:pPr>
            <a:r>
              <a:rPr lang="en-US" sz="2000"/>
              <a:t>Can we assess the conservation potential of forest ecosystems using </a:t>
            </a:r>
            <a:r>
              <a:rPr b="1" lang="en-US" sz="2000"/>
              <a:t>diversity measures from spectral information</a:t>
            </a:r>
            <a:r>
              <a:rPr lang="en-US" sz="2000"/>
              <a:t>?</a:t>
            </a:r>
            <a:endParaRPr/>
          </a:p>
        </p:txBody>
      </p:sp>
      <p:sp>
        <p:nvSpPr>
          <p:cNvPr id="168" name="Google Shape;168;p12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US"/>
              <a:t>Costa Rica Tropical Forests </a:t>
            </a:r>
            <a:endParaRPr/>
          </a:p>
        </p:txBody>
      </p:sp>
      <p:pic>
        <p:nvPicPr>
          <p:cNvPr id="169" name="Google Shape;169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83109" y="1385504"/>
            <a:ext cx="2289351" cy="20013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229466">
            <a:off x="9408159" y="3043676"/>
            <a:ext cx="2691577" cy="17895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1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150639" y="4753853"/>
            <a:ext cx="1276752" cy="16949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3"/>
          <p:cNvSpPr/>
          <p:nvPr/>
        </p:nvSpPr>
        <p:spPr>
          <a:xfrm>
            <a:off x="260059" y="906968"/>
            <a:ext cx="8875553" cy="2465406"/>
          </a:xfrm>
          <a:prstGeom prst="rect">
            <a:avLst/>
          </a:prstGeom>
          <a:solidFill>
            <a:srgbClr val="CFD6E5"/>
          </a:solidFill>
          <a:ln cap="flat" cmpd="sng" w="25400">
            <a:solidFill>
              <a:srgbClr val="25314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" name="Google Shape;177;p13"/>
          <p:cNvSpPr/>
          <p:nvPr/>
        </p:nvSpPr>
        <p:spPr>
          <a:xfrm>
            <a:off x="796953" y="1072271"/>
            <a:ext cx="5782417" cy="17543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sng" cap="none" strike="noStrike">
                <a:solidFill>
                  <a:srgbClr val="19222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Remote STAC Catalog Search Parameters used : 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b="0" i="0" lang="en-US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Url : </a:t>
            </a:r>
            <a:r>
              <a:rPr b="0" i="0" lang="en-US" sz="1400" u="sng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https://planetarycomputer.microsoft.com/api/stac/v1</a:t>
            </a:r>
            <a:endParaRPr b="0" i="0" sz="14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b="0" i="0" lang="en-US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Collection  : [‘sentinel-2-l2a’]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b="0" i="0" lang="en-US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Time range : 2017-01-01/2023-12-31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b="0" i="0" lang="en-US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« eo: cloud cover » : {« lt » : 50}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b="0" i="0" lang="en-US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« s2 : mrgs tile » : {« eq » : 16PFS}</a:t>
            </a:r>
            <a:endParaRPr/>
          </a:p>
        </p:txBody>
      </p:sp>
      <p:sp>
        <p:nvSpPr>
          <p:cNvPr id="178" name="Google Shape;178;p13"/>
          <p:cNvSpPr/>
          <p:nvPr/>
        </p:nvSpPr>
        <p:spPr>
          <a:xfrm>
            <a:off x="385893" y="1072271"/>
            <a:ext cx="285226" cy="343948"/>
          </a:xfrm>
          <a:prstGeom prst="rect">
            <a:avLst/>
          </a:prstGeom>
          <a:solidFill>
            <a:srgbClr val="19222F"/>
          </a:solidFill>
          <a:ln cap="flat" cmpd="sng" w="25400">
            <a:solidFill>
              <a:srgbClr val="19222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/>
          </a:p>
        </p:txBody>
      </p:sp>
      <p:pic>
        <p:nvPicPr>
          <p:cNvPr id="179" name="Google Shape;179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944373" y="3078760"/>
            <a:ext cx="4150912" cy="3464653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80" name="Google Shape;180;p13"/>
          <p:cNvSpPr/>
          <p:nvPr/>
        </p:nvSpPr>
        <p:spPr>
          <a:xfrm>
            <a:off x="457789" y="2776320"/>
            <a:ext cx="3230372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sng" cap="none" strike="noStrike">
                <a:solidFill>
                  <a:srgbClr val="19222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Search Results Item Collection : 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b="0" i="0" lang="en-US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280 items</a:t>
            </a:r>
            <a:endParaRPr/>
          </a:p>
        </p:txBody>
      </p:sp>
      <p:pic>
        <p:nvPicPr>
          <p:cNvPr id="181" name="Google Shape;181;p1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491611" y="918615"/>
            <a:ext cx="2300386" cy="2061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1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91870" y="3546843"/>
            <a:ext cx="2737021" cy="2658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1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775920" y="3453481"/>
            <a:ext cx="3341733" cy="3008824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13"/>
          <p:cNvSpPr txBox="1"/>
          <p:nvPr/>
        </p:nvSpPr>
        <p:spPr>
          <a:xfrm flipH="1">
            <a:off x="2949200" y="6204858"/>
            <a:ext cx="3935074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EBV-Beta-wet-20170501-20171130</a:t>
            </a:r>
            <a:endParaRPr/>
          </a:p>
        </p:txBody>
      </p:sp>
      <p:sp>
        <p:nvSpPr>
          <p:cNvPr id="185" name="Google Shape;185;p13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US" sz="4000"/>
              <a:t>DataCube Catalog Collection Example</a:t>
            </a:r>
            <a:endParaRPr sz="400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4"/>
          <p:cNvSpPr txBox="1"/>
          <p:nvPr>
            <p:ph idx="1" type="body"/>
          </p:nvPr>
        </p:nvSpPr>
        <p:spPr>
          <a:xfrm>
            <a:off x="324231" y="1148317"/>
            <a:ext cx="9763867" cy="531627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06400" lvl="0" marL="457200" marR="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❖"/>
            </a:pPr>
            <a:r>
              <a:rPr lang="en-US" sz="2000"/>
              <a:t>Largest remaining area of temperate woodlands on Earth with </a:t>
            </a:r>
            <a:r>
              <a:rPr lang="en-US" sz="1800"/>
              <a:t>significant</a:t>
            </a:r>
            <a:r>
              <a:rPr lang="en-US" sz="2000"/>
              <a:t> biodiversity and cultural values</a:t>
            </a:r>
            <a:endParaRPr/>
          </a:p>
          <a:p>
            <a:pPr indent="-381000" lvl="1" marL="91440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2400"/>
              <a:buChar char="▪"/>
            </a:pPr>
            <a:r>
              <a:rPr lang="en-US" sz="1800"/>
              <a:t>Under growing pressure from </a:t>
            </a:r>
            <a:r>
              <a:rPr b="1" lang="en-US" sz="1800"/>
              <a:t>climate change and land-use intensification</a:t>
            </a:r>
            <a:r>
              <a:rPr lang="en-US" sz="1800"/>
              <a:t>. High-quality maps of ecosystem extent are needed to </a:t>
            </a:r>
            <a:r>
              <a:rPr b="1" lang="en-US" sz="1800"/>
              <a:t>inform conservation, restoration, and adaptation strategies</a:t>
            </a:r>
            <a:endParaRPr b="1"/>
          </a:p>
          <a:p>
            <a:pPr indent="-406400" lvl="0" marL="457200" marR="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❖"/>
            </a:pPr>
            <a:r>
              <a:rPr lang="en-US" sz="2000"/>
              <a:t>Key questions to be addressed. </a:t>
            </a:r>
            <a:endParaRPr/>
          </a:p>
          <a:p>
            <a:pPr indent="-381000" lvl="1" marL="91440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2400"/>
              <a:buChar char="▪"/>
            </a:pPr>
            <a:r>
              <a:rPr lang="en-US" sz="1800"/>
              <a:t>Can </a:t>
            </a:r>
            <a:r>
              <a:rPr b="1" lang="en-US" sz="1800"/>
              <a:t>stand age</a:t>
            </a:r>
            <a:r>
              <a:rPr lang="en-US" sz="1800"/>
              <a:t> be reliably mapped from multi-sensor satellite imagery?</a:t>
            </a:r>
            <a:endParaRPr/>
          </a:p>
          <a:p>
            <a:pPr indent="-381000" lvl="1" marL="91440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2400"/>
              <a:buChar char="▪"/>
            </a:pPr>
            <a:r>
              <a:rPr lang="en-US" sz="1800"/>
              <a:t>Can </a:t>
            </a:r>
            <a:r>
              <a:rPr b="1" lang="en-US" sz="1800"/>
              <a:t>historic stand growth rates</a:t>
            </a:r>
            <a:r>
              <a:rPr lang="en-US" sz="1800"/>
              <a:t> be derived from time-series imagery?</a:t>
            </a:r>
            <a:endParaRPr/>
          </a:p>
          <a:p>
            <a:pPr indent="-406400" lvl="0" marL="457200" marR="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❖"/>
            </a:pPr>
            <a:r>
              <a:rPr lang="en-US" sz="2000"/>
              <a:t>Status</a:t>
            </a:r>
            <a:endParaRPr/>
          </a:p>
          <a:p>
            <a:pPr indent="-381000" lvl="1" marL="91440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2400"/>
              <a:buChar char="▪"/>
            </a:pPr>
            <a:r>
              <a:rPr lang="en-US" sz="1800"/>
              <a:t>Postdoc position filled (Dr. Adriana Parra). </a:t>
            </a:r>
            <a:endParaRPr/>
          </a:p>
          <a:p>
            <a:pPr indent="-381000" lvl="1" marL="91440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2400"/>
              <a:buChar char="▪"/>
            </a:pPr>
            <a:r>
              <a:rPr lang="en-US" sz="1800"/>
              <a:t>Collaborations established between CSIRO, the Department of Biodiversity and Conservation Attractions (DBCA), and the University of Bristol</a:t>
            </a:r>
            <a:endParaRPr/>
          </a:p>
          <a:p>
            <a:pPr indent="-381000" lvl="1" marL="91440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2400"/>
              <a:buChar char="▪"/>
            </a:pPr>
            <a:r>
              <a:rPr lang="en-US" sz="1800"/>
              <a:t>Landsat-5/-7/-8, Sentinel-2, Sentinel-1 and ALOS-2 ingested for analytics in CSIRO’S EASI platform (underpinned by the Open Data Cube)</a:t>
            </a:r>
            <a:endParaRPr/>
          </a:p>
          <a:p>
            <a:pPr indent="-381000" lvl="1" marL="91440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2400"/>
              <a:buChar char="▪"/>
            </a:pPr>
            <a:r>
              <a:rPr lang="en-US" sz="1800"/>
              <a:t>Training data collation/preparation underway (field survey records/GEDI height data)</a:t>
            </a:r>
            <a:endParaRPr/>
          </a:p>
          <a:p>
            <a: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 sz="2000"/>
          </a:p>
          <a:p>
            <a: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 sz="2000"/>
          </a:p>
        </p:txBody>
      </p:sp>
      <p:sp>
        <p:nvSpPr>
          <p:cNvPr id="191" name="Google Shape;191;p14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US"/>
              <a:t>Great Western Woodlands</a:t>
            </a:r>
            <a:endParaRPr/>
          </a:p>
        </p:txBody>
      </p:sp>
      <p:pic>
        <p:nvPicPr>
          <p:cNvPr id="192" name="Google Shape;192;p14"/>
          <p:cNvPicPr preferRelativeResize="0"/>
          <p:nvPr/>
        </p:nvPicPr>
        <p:blipFill rotWithShape="1">
          <a:blip r:embed="rId3">
            <a:alphaModFix/>
          </a:blip>
          <a:srcRect b="0" l="0" r="58122" t="0"/>
          <a:stretch/>
        </p:blipFill>
        <p:spPr>
          <a:xfrm>
            <a:off x="10192009" y="1885935"/>
            <a:ext cx="1915696" cy="17204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14"/>
          <p:cNvPicPr preferRelativeResize="0"/>
          <p:nvPr/>
        </p:nvPicPr>
        <p:blipFill rotWithShape="1">
          <a:blip r:embed="rId3">
            <a:alphaModFix/>
          </a:blip>
          <a:srcRect b="0" l="43128" r="0" t="0"/>
          <a:stretch/>
        </p:blipFill>
        <p:spPr>
          <a:xfrm>
            <a:off x="10088100" y="4126379"/>
            <a:ext cx="2018884" cy="13350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088099" y="5691652"/>
            <a:ext cx="1432260" cy="2839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1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037843" y="5671551"/>
            <a:ext cx="1198443" cy="304083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14"/>
          <p:cNvSpPr txBox="1"/>
          <p:nvPr/>
        </p:nvSpPr>
        <p:spPr>
          <a:xfrm>
            <a:off x="10018672" y="6064485"/>
            <a:ext cx="2089033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Shaun Levick and Adriana Parra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(CSIRO)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15"/>
          <p:cNvSpPr txBox="1"/>
          <p:nvPr/>
        </p:nvSpPr>
        <p:spPr>
          <a:xfrm>
            <a:off x="3460830" y="2949304"/>
            <a:ext cx="3664507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Thank you</a:t>
            </a:r>
            <a:endParaRPr/>
          </a:p>
        </p:txBody>
      </p:sp>
      <p:pic>
        <p:nvPicPr>
          <p:cNvPr id="202" name="Google Shape;202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454948" y="1597305"/>
            <a:ext cx="4488988" cy="4629875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p15"/>
          <p:cNvSpPr txBox="1"/>
          <p:nvPr/>
        </p:nvSpPr>
        <p:spPr>
          <a:xfrm>
            <a:off x="7349925" y="6204030"/>
            <a:ext cx="810227" cy="2616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US FWS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16"/>
          <p:cNvSpPr txBox="1"/>
          <p:nvPr/>
        </p:nvSpPr>
        <p:spPr>
          <a:xfrm>
            <a:off x="4232786" y="2625213"/>
            <a:ext cx="2684207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Backup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17"/>
          <p:cNvSpPr txBox="1"/>
          <p:nvPr>
            <p:ph idx="1" type="body"/>
          </p:nvPr>
        </p:nvSpPr>
        <p:spPr>
          <a:xfrm>
            <a:off x="324233" y="1213430"/>
            <a:ext cx="11668070" cy="52046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❖"/>
            </a:pPr>
            <a:r>
              <a:rPr lang="en-US"/>
              <a:t>GEO BON </a:t>
            </a:r>
            <a:r>
              <a:rPr lang="en-US" u="sng">
                <a:solidFill>
                  <a:schemeClr val="hlink"/>
                </a:solidFill>
                <a:hlinkClick r:id="rId3"/>
              </a:rPr>
              <a:t>website</a:t>
            </a:r>
            <a:r>
              <a:rPr lang="en-US"/>
              <a:t>, and overview (</a:t>
            </a:r>
            <a:r>
              <a:rPr lang="en-US" u="sng">
                <a:solidFill>
                  <a:schemeClr val="hlink"/>
                </a:solidFill>
                <a:hlinkClick r:id="rId4"/>
              </a:rPr>
              <a:t>slides</a:t>
            </a:r>
            <a:r>
              <a:rPr lang="en-US"/>
              <a:t> and </a:t>
            </a:r>
            <a:r>
              <a:rPr lang="en-US" u="sng">
                <a:solidFill>
                  <a:schemeClr val="hlink"/>
                </a:solidFill>
                <a:hlinkClick r:id="rId5"/>
              </a:rPr>
              <a:t>video</a:t>
            </a:r>
            <a:r>
              <a:rPr lang="en-US"/>
              <a:t>)</a:t>
            </a:r>
            <a:endParaRPr/>
          </a:p>
          <a:p>
            <a: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❖"/>
            </a:pPr>
            <a:r>
              <a:rPr lang="en-US"/>
              <a:t>Ecosystem Extent and Integrity (</a:t>
            </a:r>
            <a:r>
              <a:rPr lang="en-US" u="sng">
                <a:solidFill>
                  <a:schemeClr val="hlink"/>
                </a:solidFill>
                <a:hlinkClick r:id="rId6"/>
              </a:rPr>
              <a:t>slides</a:t>
            </a:r>
            <a:r>
              <a:rPr lang="en-US"/>
              <a:t> and </a:t>
            </a:r>
            <a:r>
              <a:rPr lang="en-US" u="sng">
                <a:solidFill>
                  <a:schemeClr val="hlink"/>
                </a:solidFill>
                <a:hlinkClick r:id="rId7"/>
              </a:rPr>
              <a:t>video</a:t>
            </a:r>
            <a:r>
              <a:rPr lang="en-US"/>
              <a:t>): key variables for which satellite EO is essential</a:t>
            </a:r>
            <a:endParaRPr/>
          </a:p>
          <a:p>
            <a: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❖"/>
            </a:pPr>
            <a:r>
              <a:rPr lang="en-US"/>
              <a:t>UN SEEA: ecosystem accounting </a:t>
            </a:r>
            <a:r>
              <a:rPr lang="en-US" u="sng">
                <a:solidFill>
                  <a:schemeClr val="hlink"/>
                </a:solidFill>
                <a:hlinkClick r:id="rId8"/>
              </a:rPr>
              <a:t>variables </a:t>
            </a:r>
            <a:r>
              <a:rPr lang="en-US"/>
              <a:t>(extent, condition, services…)</a:t>
            </a:r>
            <a:endParaRPr/>
          </a:p>
          <a:p>
            <a: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❖"/>
            </a:pPr>
            <a:r>
              <a:rPr lang="en-US" u="sng">
                <a:solidFill>
                  <a:schemeClr val="hlink"/>
                </a:solidFill>
                <a:hlinkClick r:id="rId9"/>
              </a:rPr>
              <a:t>Workshop </a:t>
            </a:r>
            <a:r>
              <a:rPr lang="en-US"/>
              <a:t>linking EO and </a:t>
            </a:r>
            <a:r>
              <a:rPr i="1" lang="en-US"/>
              <a:t>in situ</a:t>
            </a:r>
            <a:r>
              <a:rPr lang="en-US"/>
              <a:t> for a global system</a:t>
            </a:r>
            <a:endParaRPr/>
          </a:p>
          <a:p>
            <a: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❖"/>
            </a:pPr>
            <a:r>
              <a:rPr lang="en-US"/>
              <a:t>Example dashboard highlighting products </a:t>
            </a:r>
            <a:r>
              <a:rPr lang="en-US" u="sng">
                <a:solidFill>
                  <a:schemeClr val="hlink"/>
                </a:solidFill>
                <a:hlinkClick r:id="rId10"/>
              </a:rPr>
              <a:t>ASEAN Biodiversity Dashboard </a:t>
            </a:r>
            <a:endParaRPr/>
          </a:p>
          <a:p>
            <a: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❖"/>
            </a:pPr>
            <a:r>
              <a:rPr lang="en-US"/>
              <a:t>World Economic Forum </a:t>
            </a:r>
            <a:r>
              <a:rPr lang="en-US" u="sng">
                <a:solidFill>
                  <a:schemeClr val="hlink"/>
                </a:solidFill>
                <a:hlinkClick r:id="rId11"/>
              </a:rPr>
              <a:t>Global Risks Report 2021</a:t>
            </a:r>
            <a:endParaRPr/>
          </a:p>
          <a:p>
            <a: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❖"/>
            </a:pPr>
            <a:r>
              <a:rPr lang="en-US" sz="2400"/>
              <a:t>IUCN </a:t>
            </a:r>
            <a:r>
              <a:rPr lang="en-US" sz="2400" u="sng">
                <a:solidFill>
                  <a:schemeClr val="hlink"/>
                </a:solidFill>
                <a:hlinkClick r:id="rId12"/>
              </a:rPr>
              <a:t>position paper</a:t>
            </a:r>
            <a:r>
              <a:rPr lang="en-US" sz="2400"/>
              <a:t> for UNFCCC COP26 </a:t>
            </a:r>
            <a:endParaRPr sz="2400" u="sng">
              <a:solidFill>
                <a:schemeClr val="hlink"/>
              </a:solidFill>
              <a:hlinkClick r:id="rId13"/>
            </a:endParaRPr>
          </a:p>
        </p:txBody>
      </p:sp>
      <p:sp>
        <p:nvSpPr>
          <p:cNvPr id="215" name="Google Shape;215;p17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US" sz="4000"/>
              <a:t>Additional resources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18"/>
          <p:cNvSpPr txBox="1"/>
          <p:nvPr>
            <p:ph idx="1" type="body"/>
          </p:nvPr>
        </p:nvSpPr>
        <p:spPr>
          <a:xfrm>
            <a:off x="324233" y="1148317"/>
            <a:ext cx="11495400" cy="531627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064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800"/>
              <a:buFont typeface="Montserrat"/>
              <a:buChar char="❖"/>
            </a:pPr>
            <a:r>
              <a:rPr lang="en-US"/>
              <a:t>Availability of value-added products (i.e. L3, L4)</a:t>
            </a:r>
            <a:endParaRPr/>
          </a:p>
          <a:p>
            <a:pPr indent="-4064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800"/>
              <a:buFont typeface="Montserrat"/>
              <a:buChar char="❖"/>
            </a:pPr>
            <a:r>
              <a:rPr lang="en-US"/>
              <a:t>Operationalizing workflows</a:t>
            </a:r>
            <a:endParaRPr/>
          </a:p>
          <a:p>
            <a:pPr indent="-4064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800"/>
              <a:buFont typeface="Montserrat"/>
              <a:buChar char="❖"/>
            </a:pPr>
            <a:r>
              <a:rPr lang="en-US"/>
              <a:t>EO data usability &amp; technical capacity of users </a:t>
            </a:r>
            <a:endParaRPr/>
          </a:p>
          <a:p>
            <a:pPr indent="-4064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Char char="❖"/>
            </a:pPr>
            <a:r>
              <a:rPr lang="en-US"/>
              <a:t>Combining data from different types of sensors </a:t>
            </a:r>
            <a:endParaRPr/>
          </a:p>
          <a:p>
            <a:pPr indent="0" lvl="0" marL="508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/>
          </a:p>
        </p:txBody>
      </p:sp>
      <p:sp>
        <p:nvSpPr>
          <p:cNvPr id="221" name="Google Shape;221;p18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 Medium"/>
              <a:buNone/>
            </a:pPr>
            <a:r>
              <a:rPr lang="en-US"/>
              <a:t>Challenges</a:t>
            </a:r>
            <a:endParaRPr/>
          </a:p>
        </p:txBody>
      </p:sp>
      <p:pic>
        <p:nvPicPr>
          <p:cNvPr id="222" name="Google Shape;222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79579" y="4731690"/>
            <a:ext cx="8293549" cy="1746671"/>
          </a:xfrm>
          <a:prstGeom prst="rect">
            <a:avLst/>
          </a:prstGeom>
          <a:noFill/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23" name="Google Shape;223;p18"/>
          <p:cNvSpPr txBox="1"/>
          <p:nvPr/>
        </p:nvSpPr>
        <p:spPr>
          <a:xfrm>
            <a:off x="10210760" y="6321243"/>
            <a:ext cx="1588084" cy="2308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US National Park Service</a:t>
            </a:r>
            <a:endParaRPr b="0" i="0" sz="1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4" name="Google Shape;224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870855" y="1822810"/>
            <a:ext cx="3167451" cy="1274351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"/>
          <p:cNvSpPr txBox="1"/>
          <p:nvPr>
            <p:ph idx="1" type="body"/>
          </p:nvPr>
        </p:nvSpPr>
        <p:spPr>
          <a:xfrm>
            <a:off x="324233" y="1213430"/>
            <a:ext cx="11668070" cy="52046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064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❖"/>
            </a:pPr>
            <a:r>
              <a:rPr lang="en-US"/>
              <a:t>EETT refresher</a:t>
            </a:r>
            <a:endParaRPr/>
          </a:p>
          <a:p>
            <a:pPr indent="-4064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❖"/>
            </a:pPr>
            <a:r>
              <a:rPr lang="en-US"/>
              <a:t>Non-demonstrator activities</a:t>
            </a:r>
            <a:endParaRPr/>
          </a:p>
          <a:p>
            <a:pPr indent="-4064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❖"/>
            </a:pPr>
            <a:r>
              <a:rPr lang="en-US"/>
              <a:t>Demonstrators</a:t>
            </a:r>
            <a:endParaRPr/>
          </a:p>
          <a:p>
            <a:pPr indent="-3810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▪"/>
            </a:pPr>
            <a:r>
              <a:rPr lang="en-US"/>
              <a:t>Hudson’s Bay Lowlands</a:t>
            </a:r>
            <a:endParaRPr/>
          </a:p>
          <a:p>
            <a:pPr indent="-3810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▪"/>
            </a:pPr>
            <a:r>
              <a:rPr lang="en-US"/>
              <a:t>Costa Rica Tropical Forests</a:t>
            </a:r>
            <a:endParaRPr/>
          </a:p>
          <a:p>
            <a:pPr indent="-3810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▪"/>
            </a:pPr>
            <a:r>
              <a:rPr lang="en-US"/>
              <a:t>Great Western Woodlands</a:t>
            </a:r>
            <a:endParaRPr/>
          </a:p>
          <a:p>
            <a:pPr indent="0" lvl="0" marL="50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/>
          </a:p>
        </p:txBody>
      </p:sp>
      <p:sp>
        <p:nvSpPr>
          <p:cNvPr id="90" name="Google Shape;90;p2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US"/>
              <a:t>Agenda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19"/>
          <p:cNvSpPr txBox="1"/>
          <p:nvPr>
            <p:ph idx="1" type="body"/>
          </p:nvPr>
        </p:nvSpPr>
        <p:spPr>
          <a:xfrm>
            <a:off x="324233" y="1111589"/>
            <a:ext cx="11495400" cy="531627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064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Char char="❖"/>
            </a:pPr>
            <a:r>
              <a:rPr lang="en-US"/>
              <a:t>Combining data from different types of sensors </a:t>
            </a:r>
            <a:endParaRPr/>
          </a:p>
          <a:p>
            <a:pPr indent="-4064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Char char="❖"/>
            </a:pPr>
            <a:r>
              <a:rPr lang="en-US"/>
              <a:t>Use of hyperspectral data </a:t>
            </a:r>
            <a:endParaRPr/>
          </a:p>
          <a:p>
            <a:pPr indent="-4064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Char char="❖"/>
            </a:pPr>
            <a:r>
              <a:rPr lang="en-US"/>
              <a:t>Artificial intelligence</a:t>
            </a:r>
            <a:endParaRPr/>
          </a:p>
          <a:p>
            <a:pPr indent="-4064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Char char="❖"/>
            </a:pPr>
            <a:r>
              <a:rPr lang="en-US"/>
              <a:t>Data cubes</a:t>
            </a:r>
            <a:endParaRPr/>
          </a:p>
          <a:p>
            <a:pPr indent="0" lvl="0" marL="508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/>
          </a:p>
        </p:txBody>
      </p:sp>
      <p:sp>
        <p:nvSpPr>
          <p:cNvPr id="230" name="Google Shape;230;p19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 Medium"/>
              <a:buNone/>
            </a:pPr>
            <a:r>
              <a:rPr lang="en-US"/>
              <a:t>Opportunities</a:t>
            </a:r>
            <a:endParaRPr/>
          </a:p>
        </p:txBody>
      </p:sp>
      <p:grpSp>
        <p:nvGrpSpPr>
          <p:cNvPr id="231" name="Google Shape;231;p19"/>
          <p:cNvGrpSpPr/>
          <p:nvPr/>
        </p:nvGrpSpPr>
        <p:grpSpPr>
          <a:xfrm>
            <a:off x="2884108" y="4199437"/>
            <a:ext cx="8412261" cy="2344546"/>
            <a:chOff x="2836973" y="4199437"/>
            <a:chExt cx="8412261" cy="2344546"/>
          </a:xfrm>
        </p:grpSpPr>
        <p:pic>
          <p:nvPicPr>
            <p:cNvPr id="232" name="Google Shape;232;p19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2836973" y="4199437"/>
              <a:ext cx="6518053" cy="2278912"/>
            </a:xfrm>
            <a:prstGeom prst="rect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</p:pic>
        <p:sp>
          <p:nvSpPr>
            <p:cNvPr id="233" name="Google Shape;233;p19"/>
            <p:cNvSpPr txBox="1"/>
            <p:nvPr/>
          </p:nvSpPr>
          <p:spPr>
            <a:xfrm>
              <a:off x="9355026" y="6266984"/>
              <a:ext cx="1894208" cy="2769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2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Joe Parks, Wikimedia</a:t>
              </a:r>
              <a:endParaRPr/>
            </a:p>
          </p:txBody>
        </p:sp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20"/>
          <p:cNvSpPr txBox="1"/>
          <p:nvPr>
            <p:ph idx="1" type="body"/>
          </p:nvPr>
        </p:nvSpPr>
        <p:spPr>
          <a:xfrm>
            <a:off x="6426002" y="1436110"/>
            <a:ext cx="2129663" cy="53445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/>
              <a:t>Biodiversity</a:t>
            </a:r>
            <a:endParaRPr/>
          </a:p>
        </p:txBody>
      </p:sp>
      <p:sp>
        <p:nvSpPr>
          <p:cNvPr id="240" name="Google Shape;240;p20"/>
          <p:cNvSpPr txBox="1"/>
          <p:nvPr>
            <p:ph type="title"/>
          </p:nvPr>
        </p:nvSpPr>
        <p:spPr>
          <a:xfrm>
            <a:off x="324233" y="232653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/>
              <a:t>Global monitoring</a:t>
            </a:r>
            <a:endParaRPr/>
          </a:p>
        </p:txBody>
      </p:sp>
      <p:pic>
        <p:nvPicPr>
          <p:cNvPr id="241" name="Google Shape;241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492304" y="2058037"/>
            <a:ext cx="5510481" cy="4244787"/>
          </a:xfrm>
          <a:prstGeom prst="rect">
            <a:avLst/>
          </a:prstGeom>
          <a:noFill/>
          <a:ln cap="flat" cmpd="sng" w="127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42" name="Google Shape;242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84795" y="2058037"/>
            <a:ext cx="5911205" cy="4233702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p20"/>
          <p:cNvSpPr txBox="1"/>
          <p:nvPr/>
        </p:nvSpPr>
        <p:spPr>
          <a:xfrm>
            <a:off x="116541" y="1436110"/>
            <a:ext cx="1811799" cy="3835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n-US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Weather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21"/>
          <p:cNvSpPr txBox="1"/>
          <p:nvPr>
            <p:ph idx="1" type="body"/>
          </p:nvPr>
        </p:nvSpPr>
        <p:spPr>
          <a:xfrm>
            <a:off x="6376380" y="1071664"/>
            <a:ext cx="5346025" cy="98637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/>
              <a:t>Global Biodiversity Observing System (GBiOS)</a:t>
            </a:r>
            <a:endParaRPr/>
          </a:p>
        </p:txBody>
      </p:sp>
      <p:sp>
        <p:nvSpPr>
          <p:cNvPr id="250" name="Google Shape;250;p21"/>
          <p:cNvSpPr txBox="1"/>
          <p:nvPr>
            <p:ph type="title"/>
          </p:nvPr>
        </p:nvSpPr>
        <p:spPr>
          <a:xfrm>
            <a:off x="324233" y="232653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/>
              <a:t>Global monitoring</a:t>
            </a:r>
            <a:endParaRPr/>
          </a:p>
        </p:txBody>
      </p:sp>
      <p:pic>
        <p:nvPicPr>
          <p:cNvPr id="251" name="Google Shape;251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492305" y="2058037"/>
            <a:ext cx="5510480" cy="4233703"/>
          </a:xfrm>
          <a:prstGeom prst="rect">
            <a:avLst/>
          </a:prstGeom>
          <a:noFill/>
          <a:ln cap="flat" cmpd="sng" w="222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52" name="Google Shape;252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84795" y="2058037"/>
            <a:ext cx="5911205" cy="4233702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p21"/>
          <p:cNvSpPr txBox="1"/>
          <p:nvPr/>
        </p:nvSpPr>
        <p:spPr>
          <a:xfrm>
            <a:off x="116541" y="1436110"/>
            <a:ext cx="1811799" cy="3835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n-US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Weather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22"/>
          <p:cNvSpPr txBox="1"/>
          <p:nvPr>
            <p:ph idx="1" type="body"/>
          </p:nvPr>
        </p:nvSpPr>
        <p:spPr>
          <a:xfrm>
            <a:off x="386632" y="1689652"/>
            <a:ext cx="5509008" cy="4753678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508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rPr b="1" lang="en-US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1. User Engagement</a:t>
            </a:r>
            <a:endParaRPr sz="2000"/>
          </a:p>
          <a:p>
            <a:pPr indent="0" lvl="0" marL="508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rPr lang="en-US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Increase biodiversity community engagement with EO and CEOS through workshop(s) and other activities to improve ecosystem extent mapping.</a:t>
            </a:r>
            <a:endParaRPr sz="2000"/>
          </a:p>
          <a:p>
            <a:pPr indent="0" lvl="0" marL="508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 sz="2000"/>
          </a:p>
          <a:p>
            <a:pPr indent="0" lvl="0" marL="508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 sz="2000"/>
          </a:p>
          <a:p>
            <a:pPr indent="0" lvl="0" marL="50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br>
              <a:rPr lang="en-US" sz="2000"/>
            </a:br>
            <a:r>
              <a:rPr lang="en-US"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Key organizations:</a:t>
            </a:r>
            <a:endParaRPr sz="1600"/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●"/>
            </a:pPr>
            <a:r>
              <a:rPr lang="en-US"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Convention on Biological Diversity</a:t>
            </a:r>
            <a:endParaRPr/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●"/>
            </a:pPr>
            <a:r>
              <a:rPr lang="en-US"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UN System of Environmental Economic Accounting</a:t>
            </a:r>
            <a:endParaRPr/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●"/>
            </a:pPr>
            <a:r>
              <a:rPr lang="en-US"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GEO Global Ecosystems Atlas initiative</a:t>
            </a:r>
            <a:endParaRPr/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●"/>
            </a:pPr>
            <a:r>
              <a:rPr lang="en-US"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Ramsar Convention on Wetlands</a:t>
            </a:r>
            <a:endParaRPr/>
          </a:p>
        </p:txBody>
      </p:sp>
      <p:sp>
        <p:nvSpPr>
          <p:cNvPr id="259" name="Google Shape;259;p22"/>
          <p:cNvSpPr txBox="1"/>
          <p:nvPr>
            <p:ph idx="2" type="body"/>
          </p:nvPr>
        </p:nvSpPr>
        <p:spPr>
          <a:xfrm>
            <a:off x="5895640" y="1689652"/>
            <a:ext cx="5530465" cy="4753678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508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800"/>
              <a:buNone/>
            </a:pPr>
            <a:r>
              <a:rPr lang="en-US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1a. Identify specific user requirements to guide EOs &amp; identify products needed for ecosystem extent.</a:t>
            </a:r>
            <a:endParaRPr sz="2000"/>
          </a:p>
          <a:p>
            <a:pPr indent="0" lvl="0" marL="508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 sz="2000"/>
          </a:p>
          <a:p>
            <a:pPr indent="0" lvl="0" marL="508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800"/>
              <a:buNone/>
            </a:pPr>
            <a:r>
              <a:rPr lang="en-US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1b. Establish a sustainable communication channel between CEOS and user communities for continued interaction.</a:t>
            </a:r>
            <a:endParaRPr sz="2000"/>
          </a:p>
          <a:p>
            <a:pPr indent="0" lvl="0" marL="508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800"/>
              <a:buNone/>
            </a:pPr>
            <a:br>
              <a:rPr lang="en-US" sz="2000"/>
            </a:br>
            <a:r>
              <a:rPr lang="en-US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1c. Improve CEOS understanding of technological, socio-political, and cultural constraints for the biodiversity community to use EO data.</a:t>
            </a:r>
            <a:endParaRPr sz="2000"/>
          </a:p>
          <a:p>
            <a:pPr indent="0" lvl="0" marL="508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 sz="2000"/>
          </a:p>
        </p:txBody>
      </p:sp>
      <p:sp>
        <p:nvSpPr>
          <p:cNvPr id="260" name="Google Shape;260;p22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</a:pPr>
            <a:r>
              <a:rPr lang="en-US"/>
              <a:t>Recommendation Area 1</a:t>
            </a:r>
            <a:endParaRPr/>
          </a:p>
        </p:txBody>
      </p:sp>
      <p:sp>
        <p:nvSpPr>
          <p:cNvPr id="261" name="Google Shape;261;p22"/>
          <p:cNvSpPr txBox="1"/>
          <p:nvPr/>
        </p:nvSpPr>
        <p:spPr>
          <a:xfrm>
            <a:off x="386632" y="1205948"/>
            <a:ext cx="5501017" cy="483704"/>
          </a:xfrm>
          <a:prstGeom prst="rect">
            <a:avLst/>
          </a:prstGeom>
          <a:solidFill>
            <a:srgbClr val="323F4F"/>
          </a:solidFill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Thematic Recommendation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2" name="Google Shape;262;p22"/>
          <p:cNvSpPr txBox="1"/>
          <p:nvPr/>
        </p:nvSpPr>
        <p:spPr>
          <a:xfrm>
            <a:off x="5895639" y="1205948"/>
            <a:ext cx="5530465" cy="483704"/>
          </a:xfrm>
          <a:prstGeom prst="rect">
            <a:avLst/>
          </a:prstGeom>
          <a:solidFill>
            <a:srgbClr val="323F4F"/>
          </a:solidFill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Specific Recommendations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63" name="Google Shape;263;p22"/>
          <p:cNvCxnSpPr/>
          <p:nvPr/>
        </p:nvCxnSpPr>
        <p:spPr>
          <a:xfrm>
            <a:off x="5898630" y="1191717"/>
            <a:ext cx="0" cy="502170"/>
          </a:xfrm>
          <a:prstGeom prst="straightConnector1">
            <a:avLst/>
          </a:prstGeom>
          <a:noFill/>
          <a:ln cap="flat" cmpd="sng" w="127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23"/>
          <p:cNvSpPr txBox="1"/>
          <p:nvPr>
            <p:ph idx="1" type="body"/>
          </p:nvPr>
        </p:nvSpPr>
        <p:spPr>
          <a:xfrm>
            <a:off x="386632" y="1689652"/>
            <a:ext cx="5509008" cy="4753678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508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rPr b="1" lang="en-US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2. Technical advances</a:t>
            </a:r>
            <a:endParaRPr/>
          </a:p>
          <a:p>
            <a:pPr indent="0" lvl="0" marL="508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rPr lang="en-US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Support development of technical advances to improve utilization of EO for ecosystem mapping.</a:t>
            </a:r>
            <a:endParaRPr/>
          </a:p>
          <a:p>
            <a:pPr indent="0" lvl="0" marL="508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/>
          </a:p>
        </p:txBody>
      </p:sp>
      <p:sp>
        <p:nvSpPr>
          <p:cNvPr id="269" name="Google Shape;269;p23"/>
          <p:cNvSpPr txBox="1"/>
          <p:nvPr>
            <p:ph idx="2" type="body"/>
          </p:nvPr>
        </p:nvSpPr>
        <p:spPr>
          <a:xfrm>
            <a:off x="5895640" y="1689652"/>
            <a:ext cx="5530465" cy="4753678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508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rPr lang="en-US" sz="2000">
                <a:latin typeface="Arial"/>
                <a:ea typeface="Arial"/>
                <a:cs typeface="Arial"/>
                <a:sym typeface="Arial"/>
              </a:rPr>
              <a:t>2a. For each ecosystem, identify the key EOs and processing methods needed for its delineation.</a:t>
            </a:r>
            <a:endParaRPr/>
          </a:p>
          <a:p>
            <a:pPr indent="0" lvl="0" marL="508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rPr lang="en-US" sz="2000">
                <a:latin typeface="Arial"/>
                <a:ea typeface="Arial"/>
                <a:cs typeface="Arial"/>
                <a:sym typeface="Arial"/>
              </a:rPr>
              <a:t>2b. Facilitate combining data from different types of sensors to take advantage of their complementarity.</a:t>
            </a:r>
            <a:endParaRPr/>
          </a:p>
          <a:p>
            <a:pPr indent="0" lvl="0" marL="508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rPr lang="en-US" sz="2000">
                <a:latin typeface="Arial"/>
                <a:ea typeface="Arial"/>
                <a:cs typeface="Arial"/>
                <a:sym typeface="Arial"/>
              </a:rPr>
              <a:t>2c. Facilitate time series analysis and its application to ecosystem extent mapping.</a:t>
            </a:r>
            <a:endParaRPr/>
          </a:p>
          <a:p>
            <a:pPr indent="0" lvl="0" marL="508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rPr lang="en-US" sz="2000">
                <a:latin typeface="Arial"/>
                <a:ea typeface="Arial"/>
                <a:cs typeface="Arial"/>
                <a:sym typeface="Arial"/>
              </a:rPr>
              <a:t>2d. Explore ways to utilize EO to characterize ecosystem condition and its relationship to ecosystem extent.</a:t>
            </a:r>
            <a:endParaRPr/>
          </a:p>
          <a:p>
            <a:pPr indent="0" lvl="0" marL="508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 sz="2000"/>
          </a:p>
        </p:txBody>
      </p:sp>
      <p:sp>
        <p:nvSpPr>
          <p:cNvPr id="270" name="Google Shape;270;p23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</a:pPr>
            <a:r>
              <a:rPr lang="en-US"/>
              <a:t>Recommendation Area 2</a:t>
            </a:r>
            <a:endParaRPr/>
          </a:p>
        </p:txBody>
      </p:sp>
      <p:sp>
        <p:nvSpPr>
          <p:cNvPr id="271" name="Google Shape;271;p23"/>
          <p:cNvSpPr txBox="1"/>
          <p:nvPr/>
        </p:nvSpPr>
        <p:spPr>
          <a:xfrm>
            <a:off x="386632" y="1205948"/>
            <a:ext cx="5501017" cy="483704"/>
          </a:xfrm>
          <a:prstGeom prst="rect">
            <a:avLst/>
          </a:prstGeom>
          <a:solidFill>
            <a:srgbClr val="323F4F"/>
          </a:solidFill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Thematic Recommendation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2" name="Google Shape;272;p23"/>
          <p:cNvSpPr txBox="1"/>
          <p:nvPr/>
        </p:nvSpPr>
        <p:spPr>
          <a:xfrm>
            <a:off x="5895639" y="1205948"/>
            <a:ext cx="5530465" cy="483704"/>
          </a:xfrm>
          <a:prstGeom prst="rect">
            <a:avLst/>
          </a:prstGeom>
          <a:solidFill>
            <a:srgbClr val="323F4F"/>
          </a:solidFill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Specific Recommendations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73" name="Google Shape;273;p23"/>
          <p:cNvCxnSpPr/>
          <p:nvPr/>
        </p:nvCxnSpPr>
        <p:spPr>
          <a:xfrm>
            <a:off x="5898630" y="1191717"/>
            <a:ext cx="0" cy="502170"/>
          </a:xfrm>
          <a:prstGeom prst="straightConnector1">
            <a:avLst/>
          </a:prstGeom>
          <a:noFill/>
          <a:ln cap="flat" cmpd="sng" w="127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24"/>
          <p:cNvSpPr txBox="1"/>
          <p:nvPr>
            <p:ph idx="1" type="body"/>
          </p:nvPr>
        </p:nvSpPr>
        <p:spPr>
          <a:xfrm>
            <a:off x="386632" y="1689652"/>
            <a:ext cx="5509008" cy="4753678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50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en-US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3. Capacity</a:t>
            </a:r>
            <a:endParaRPr sz="2000"/>
          </a:p>
          <a:p>
            <a:pPr indent="0" lvl="0" marL="508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rPr lang="en-US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Work to increase capacity of biodiversity users to utilize EO for ecosystem mapping and monitoring.</a:t>
            </a:r>
            <a:endParaRPr sz="2000"/>
          </a:p>
        </p:txBody>
      </p:sp>
      <p:sp>
        <p:nvSpPr>
          <p:cNvPr id="279" name="Google Shape;279;p24"/>
          <p:cNvSpPr txBox="1"/>
          <p:nvPr>
            <p:ph idx="2" type="body"/>
          </p:nvPr>
        </p:nvSpPr>
        <p:spPr>
          <a:xfrm>
            <a:off x="5895640" y="1689652"/>
            <a:ext cx="5530465" cy="4753678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508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rPr lang="en-US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3. Identify opportunities for capacity development resources, e.g., a training or a Massive Open Online Course (MOOC) focused on the use of EO for ecosystem mapping and monitoring.</a:t>
            </a:r>
            <a:endParaRPr sz="2000"/>
          </a:p>
        </p:txBody>
      </p:sp>
      <p:sp>
        <p:nvSpPr>
          <p:cNvPr id="280" name="Google Shape;280;p24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</a:pPr>
            <a:r>
              <a:rPr lang="en-US"/>
              <a:t>Recommendation Area 3</a:t>
            </a:r>
            <a:endParaRPr/>
          </a:p>
        </p:txBody>
      </p:sp>
      <p:sp>
        <p:nvSpPr>
          <p:cNvPr id="281" name="Google Shape;281;p24"/>
          <p:cNvSpPr txBox="1"/>
          <p:nvPr/>
        </p:nvSpPr>
        <p:spPr>
          <a:xfrm>
            <a:off x="386632" y="1205948"/>
            <a:ext cx="5501017" cy="483704"/>
          </a:xfrm>
          <a:prstGeom prst="rect">
            <a:avLst/>
          </a:prstGeom>
          <a:solidFill>
            <a:srgbClr val="323F4F"/>
          </a:solidFill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Thematic Recommendation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2" name="Google Shape;282;p24"/>
          <p:cNvSpPr txBox="1"/>
          <p:nvPr/>
        </p:nvSpPr>
        <p:spPr>
          <a:xfrm>
            <a:off x="5895639" y="1205948"/>
            <a:ext cx="5530465" cy="483704"/>
          </a:xfrm>
          <a:prstGeom prst="rect">
            <a:avLst/>
          </a:prstGeom>
          <a:solidFill>
            <a:srgbClr val="323F4F"/>
          </a:solidFill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Specific Recommendations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83" name="Google Shape;283;p24"/>
          <p:cNvCxnSpPr/>
          <p:nvPr/>
        </p:nvCxnSpPr>
        <p:spPr>
          <a:xfrm>
            <a:off x="5898630" y="1191717"/>
            <a:ext cx="0" cy="502170"/>
          </a:xfrm>
          <a:prstGeom prst="straightConnector1">
            <a:avLst/>
          </a:prstGeom>
          <a:noFill/>
          <a:ln cap="flat" cmpd="sng" w="127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3"/>
          <p:cNvSpPr txBox="1"/>
          <p:nvPr>
            <p:ph idx="1" type="body"/>
          </p:nvPr>
        </p:nvSpPr>
        <p:spPr>
          <a:xfrm>
            <a:off x="438180" y="1153208"/>
            <a:ext cx="11668200" cy="455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514350" lvl="0" marL="5651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Font typeface="Arial"/>
              <a:buAutoNum type="arabicParenR"/>
            </a:pPr>
            <a:r>
              <a:rPr lang="en-US"/>
              <a:t>Demonstrators are progressing</a:t>
            </a:r>
            <a:endParaRPr/>
          </a:p>
          <a:p>
            <a:pPr indent="-3810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▪"/>
            </a:pPr>
            <a:r>
              <a:rPr lang="en-US"/>
              <a:t>Maturity varies by start date</a:t>
            </a:r>
            <a:endParaRPr/>
          </a:p>
          <a:p>
            <a:pPr indent="-3810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▪"/>
            </a:pPr>
            <a:r>
              <a:rPr lang="en-US"/>
              <a:t>Hudson’s Bay Lowlands will be delivered at Plenary</a:t>
            </a:r>
            <a:endParaRPr/>
          </a:p>
          <a:p>
            <a:pPr indent="-3810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▪"/>
            </a:pPr>
            <a:r>
              <a:rPr lang="en-US"/>
              <a:t>All will continue past 2024 Plenary</a:t>
            </a:r>
            <a:endParaRPr/>
          </a:p>
          <a:p>
            <a:pPr indent="-514350" lvl="0" marL="5651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Font typeface="Arial"/>
              <a:buAutoNum type="arabicParenR"/>
            </a:pPr>
            <a:r>
              <a:rPr lang="en-US"/>
              <a:t>EETT/Biodiversity has started engaging with WGs and VCs</a:t>
            </a:r>
            <a:endParaRPr/>
          </a:p>
        </p:txBody>
      </p:sp>
      <p:sp>
        <p:nvSpPr>
          <p:cNvPr id="96" name="Google Shape;96;p3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US"/>
              <a:t>Key Messages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4"/>
          <p:cNvSpPr txBox="1"/>
          <p:nvPr>
            <p:ph idx="1" type="body"/>
          </p:nvPr>
        </p:nvSpPr>
        <p:spPr>
          <a:xfrm>
            <a:off x="324233" y="1213430"/>
            <a:ext cx="11668070" cy="52046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064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❖"/>
            </a:pPr>
            <a:r>
              <a:rPr lang="en-US"/>
              <a:t>Biodiversity: The variety of life on Earth</a:t>
            </a:r>
            <a:endParaRPr/>
          </a:p>
          <a:p>
            <a:pPr indent="-3810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▪"/>
            </a:pPr>
            <a:r>
              <a:rPr lang="en-US"/>
              <a:t>Genes</a:t>
            </a:r>
            <a:endParaRPr/>
          </a:p>
          <a:p>
            <a:pPr indent="-3810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▪"/>
            </a:pPr>
            <a:r>
              <a:rPr lang="en-US"/>
              <a:t>Species</a:t>
            </a:r>
            <a:endParaRPr/>
          </a:p>
          <a:p>
            <a:pPr indent="-3810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▪"/>
            </a:pPr>
            <a:r>
              <a:rPr lang="en-US"/>
              <a:t>Ecosystem</a:t>
            </a:r>
            <a:endParaRPr/>
          </a:p>
          <a:p>
            <a: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None/>
            </a:pPr>
            <a:r>
              <a:t/>
            </a:r>
            <a:endParaRPr/>
          </a:p>
          <a:p>
            <a: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❖"/>
            </a:pPr>
            <a:r>
              <a:rPr lang="en-US"/>
              <a:t>Ecosystem Extent Task Team</a:t>
            </a:r>
            <a:endParaRPr/>
          </a:p>
          <a:p>
            <a:pPr indent="-3810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▪"/>
            </a:pPr>
            <a:r>
              <a:rPr lang="en-US"/>
              <a:t>2022 Plenary: Approved</a:t>
            </a:r>
            <a:endParaRPr/>
          </a:p>
          <a:p>
            <a:pPr indent="-3810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▪"/>
            </a:pPr>
            <a:r>
              <a:rPr lang="en-US"/>
              <a:t>2023 Plenary: white paper endorsed</a:t>
            </a:r>
            <a:endParaRPr/>
          </a:p>
          <a:p>
            <a:pPr indent="-3810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▪"/>
            </a:pPr>
            <a:r>
              <a:rPr lang="en-US"/>
              <a:t>2024 Plenary: Demonstrator(s)</a:t>
            </a:r>
            <a:endParaRPr/>
          </a:p>
          <a:p>
            <a: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❖"/>
            </a:pPr>
            <a:r>
              <a:rPr lang="en-US"/>
              <a:t>Overarching goal: Enduring CEOS engagement with biodiversity</a:t>
            </a:r>
            <a:endParaRPr/>
          </a:p>
          <a:p>
            <a:pPr indent="-3810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▪"/>
            </a:pPr>
            <a:r>
              <a:rPr lang="en-US"/>
              <a:t>EO not yet fully exploited</a:t>
            </a:r>
            <a:endParaRPr/>
          </a:p>
        </p:txBody>
      </p:sp>
      <p:sp>
        <p:nvSpPr>
          <p:cNvPr id="103" name="Google Shape;103;p4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/>
              <a:t>Background</a:t>
            </a:r>
            <a:endParaRPr/>
          </a:p>
        </p:txBody>
      </p:sp>
      <p:sp>
        <p:nvSpPr>
          <p:cNvPr id="104" name="Google Shape;104;p4"/>
          <p:cNvSpPr/>
          <p:nvPr/>
        </p:nvSpPr>
        <p:spPr>
          <a:xfrm>
            <a:off x="10804560" y="3815733"/>
            <a:ext cx="1263166" cy="264753"/>
          </a:xfrm>
          <a:prstGeom prst="rect">
            <a:avLst/>
          </a:prstGeom>
          <a:noFill/>
          <a:ln>
            <a:noFill/>
          </a:ln>
        </p:spPr>
        <p:txBody>
          <a:bodyPr anchorCtr="0" anchor="t" bIns="46025" lIns="92075" spcFirstLastPara="1" rIns="92075" wrap="square" tIns="46025">
            <a:spAutoFit/>
          </a:bodyPr>
          <a:lstStyle/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Noto Sans Symbols"/>
              <a:buNone/>
            </a:pPr>
            <a:r>
              <a:rPr b="0" i="0" lang="en-US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Wikimedia Avoini</a:t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5" name="Google Shape;105;p4"/>
          <p:cNvPicPr preferRelativeResize="0"/>
          <p:nvPr/>
        </p:nvPicPr>
        <p:blipFill rotWithShape="1">
          <a:blip r:embed="rId3">
            <a:alphaModFix/>
          </a:blip>
          <a:srcRect b="0" l="0" r="26330" t="0"/>
          <a:stretch/>
        </p:blipFill>
        <p:spPr>
          <a:xfrm>
            <a:off x="6709447" y="2000760"/>
            <a:ext cx="5282856" cy="1814973"/>
          </a:xfrm>
          <a:prstGeom prst="rect">
            <a:avLst/>
          </a:prstGeom>
          <a:noFill/>
          <a:ln cap="flat" cmpd="sng" w="9525">
            <a:solidFill>
              <a:srgbClr val="A5A5A5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5"/>
          <p:cNvSpPr txBox="1"/>
          <p:nvPr>
            <p:ph idx="1" type="body"/>
          </p:nvPr>
        </p:nvSpPr>
        <p:spPr>
          <a:xfrm>
            <a:off x="324233" y="1148317"/>
            <a:ext cx="11637108" cy="531627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514350" lvl="0" marL="56515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800"/>
              <a:buFont typeface="Arial"/>
              <a:buAutoNum type="arabicParenR"/>
            </a:pPr>
            <a:r>
              <a:rPr lang="en-US"/>
              <a:t>Presentations/discussion with WGs &amp; VCs</a:t>
            </a:r>
            <a:endParaRPr/>
          </a:p>
          <a:p>
            <a:pPr indent="-288925" lvl="1" marL="9144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800"/>
              <a:buChar char="▪"/>
            </a:pPr>
            <a:r>
              <a:rPr lang="en-US"/>
              <a:t>WGISS-57 (4-7 March)</a:t>
            </a:r>
            <a:endParaRPr/>
          </a:p>
          <a:p>
            <a:pPr indent="-288925" lvl="1" marL="9144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800"/>
              <a:buChar char="▪"/>
            </a:pPr>
            <a:r>
              <a:rPr lang="en-US"/>
              <a:t>WGCV-53 (5-8 March)</a:t>
            </a:r>
            <a:endParaRPr/>
          </a:p>
          <a:p>
            <a:pPr indent="-288925" lvl="1" marL="9144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800"/>
              <a:buChar char="▪"/>
            </a:pPr>
            <a:r>
              <a:rPr lang="en-US"/>
              <a:t>WGDisasters-21 (19-21 March)</a:t>
            </a:r>
            <a:endParaRPr/>
          </a:p>
          <a:p>
            <a:pPr indent="-288925" lvl="1" marL="9144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800"/>
              <a:buChar char="▪"/>
            </a:pPr>
            <a:r>
              <a:rPr lang="en-US"/>
              <a:t>LSI-VC-15 (3-5 April)</a:t>
            </a:r>
            <a:endParaRPr/>
          </a:p>
          <a:p>
            <a:pPr indent="-514350" lvl="0" marL="56515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800"/>
              <a:buFont typeface="Arial"/>
              <a:buAutoNum type="arabicParenR"/>
            </a:pPr>
            <a:r>
              <a:rPr lang="en-US"/>
              <a:t>Scientific journal paper based on the White Paper</a:t>
            </a:r>
            <a:endParaRPr/>
          </a:p>
          <a:p>
            <a:pPr indent="-288925" lvl="1" marL="9144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800"/>
              <a:buChar char="▪"/>
            </a:pPr>
            <a:r>
              <a:rPr lang="en-US"/>
              <a:t>Target journal: Remote Sensing in Ecology and Conservation</a:t>
            </a:r>
            <a:endParaRPr/>
          </a:p>
          <a:p>
            <a:pPr indent="-288925" lvl="1" marL="9144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800"/>
              <a:buChar char="▪"/>
            </a:pPr>
            <a:r>
              <a:rPr lang="en-US"/>
              <a:t>Target submission date: September 2024</a:t>
            </a:r>
            <a:endParaRPr/>
          </a:p>
        </p:txBody>
      </p:sp>
      <p:sp>
        <p:nvSpPr>
          <p:cNvPr id="111" name="Google Shape;111;p5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/>
              <a:t>Non-Demonstrator Activities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1f56217a375_2_13"/>
          <p:cNvSpPr txBox="1"/>
          <p:nvPr>
            <p:ph idx="1" type="body"/>
          </p:nvPr>
        </p:nvSpPr>
        <p:spPr>
          <a:xfrm>
            <a:off x="324233" y="1148317"/>
            <a:ext cx="11637000" cy="5316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514350" lvl="0" marL="56515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800"/>
              <a:buFont typeface="Arial"/>
              <a:buAutoNum type="arabicParenR"/>
            </a:pPr>
            <a:r>
              <a:rPr lang="en-US"/>
              <a:t>Presentations/discussion with WGs &amp; VCs</a:t>
            </a:r>
            <a:endParaRPr/>
          </a:p>
          <a:p>
            <a:pPr indent="-288925" lvl="1" marL="9144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800"/>
              <a:buChar char="▪"/>
            </a:pPr>
            <a:r>
              <a:rPr lang="en-US"/>
              <a:t>WGISS-57 (4-7 March)</a:t>
            </a:r>
            <a:endParaRPr/>
          </a:p>
          <a:p>
            <a:pPr indent="-288925" lvl="1" marL="9144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800"/>
              <a:buChar char="▪"/>
            </a:pPr>
            <a:r>
              <a:rPr lang="en-US"/>
              <a:t>WGCV-53 (5-8 March)</a:t>
            </a:r>
            <a:endParaRPr/>
          </a:p>
          <a:p>
            <a:pPr indent="-288925" lvl="1" marL="9144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800"/>
              <a:buChar char="▪"/>
            </a:pPr>
            <a:r>
              <a:rPr lang="en-US"/>
              <a:t>WGDisasters-21 (19-21 March)</a:t>
            </a:r>
            <a:endParaRPr/>
          </a:p>
          <a:p>
            <a:pPr indent="-288925" lvl="1" marL="9144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800"/>
              <a:buChar char="▪"/>
            </a:pPr>
            <a:r>
              <a:rPr lang="en-US"/>
              <a:t>LSI-VC-15 (3-5 April)</a:t>
            </a:r>
            <a:endParaRPr/>
          </a:p>
          <a:p>
            <a:pPr indent="-514350" lvl="0" marL="56515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800"/>
              <a:buFont typeface="Arial"/>
              <a:buAutoNum type="arabicParenR"/>
            </a:pPr>
            <a:r>
              <a:rPr lang="en-US"/>
              <a:t>Scientific journal paper based on the White Paper</a:t>
            </a:r>
            <a:endParaRPr/>
          </a:p>
          <a:p>
            <a:pPr indent="-288925" lvl="1" marL="9144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800"/>
              <a:buChar char="▪"/>
            </a:pPr>
            <a:r>
              <a:rPr lang="en-US"/>
              <a:t>Target journal: Remote Sensing in Ecology and Conservation</a:t>
            </a:r>
            <a:endParaRPr/>
          </a:p>
          <a:p>
            <a:pPr indent="-288925" lvl="1" marL="9144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800"/>
              <a:buChar char="▪"/>
            </a:pPr>
            <a:r>
              <a:rPr lang="en-US"/>
              <a:t>Target submission date: September 2024</a:t>
            </a:r>
            <a:endParaRPr/>
          </a:p>
        </p:txBody>
      </p:sp>
      <p:sp>
        <p:nvSpPr>
          <p:cNvPr id="117" name="Google Shape;117;g1f56217a375_2_13"/>
          <p:cNvSpPr txBox="1"/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/>
              <a:t>Non-Demonstrator Activities</a:t>
            </a:r>
            <a:endParaRPr/>
          </a:p>
        </p:txBody>
      </p:sp>
      <p:pic>
        <p:nvPicPr>
          <p:cNvPr id="118" name="Google Shape;118;g1f56217a375_2_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89300" cy="6856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6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US"/>
              <a:t>Hudsons’ Bay Lowlands</a:t>
            </a:r>
            <a:endParaRPr/>
          </a:p>
        </p:txBody>
      </p:sp>
      <p:sp>
        <p:nvSpPr>
          <p:cNvPr id="124" name="Google Shape;124;p6"/>
          <p:cNvSpPr txBox="1"/>
          <p:nvPr/>
        </p:nvSpPr>
        <p:spPr>
          <a:xfrm>
            <a:off x="406402" y="4171233"/>
            <a:ext cx="4039600" cy="23016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Jason Duffe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Geomatics Research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Wildlife and Landscape Science</a:t>
            </a:r>
            <a:endParaRPr b="0" i="0" sz="20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" name="Google Shape;125;p6"/>
          <p:cNvSpPr txBox="1"/>
          <p:nvPr/>
        </p:nvSpPr>
        <p:spPr>
          <a:xfrm>
            <a:off x="3048000" y="3244334"/>
            <a:ext cx="60960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6" name="Google Shape;126;p6"/>
          <p:cNvPicPr preferRelativeResize="0"/>
          <p:nvPr/>
        </p:nvPicPr>
        <p:blipFill rotWithShape="1">
          <a:blip r:embed="rId3">
            <a:alphaModFix/>
          </a:blip>
          <a:srcRect b="0" l="0" r="61570" t="50000"/>
          <a:stretch/>
        </p:blipFill>
        <p:spPr>
          <a:xfrm>
            <a:off x="168077" y="5453816"/>
            <a:ext cx="3950456" cy="497046"/>
          </a:xfrm>
          <a:prstGeom prst="rect">
            <a:avLst/>
          </a:prstGeom>
          <a:noFill/>
          <a:ln cap="sq" cmpd="sng" w="381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2745"/>
              </a:srgbClr>
            </a:outerShdw>
          </a:effectLst>
        </p:spPr>
      </p:pic>
      <p:sp>
        <p:nvSpPr>
          <p:cNvPr id="127" name="Google Shape;127;p6"/>
          <p:cNvSpPr txBox="1"/>
          <p:nvPr/>
        </p:nvSpPr>
        <p:spPr>
          <a:xfrm>
            <a:off x="176048" y="1382899"/>
            <a:ext cx="3359694" cy="5975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7500"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25356"/>
              <a:buFont typeface="Arial"/>
              <a:buNone/>
            </a:pPr>
            <a:r>
              <a:rPr b="0" i="0" lang="en-US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320,000 km²</a:t>
            </a:r>
            <a:endParaRPr b="0" i="0" sz="3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8" name="Google Shape;128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684327" y="1073584"/>
            <a:ext cx="7156401" cy="5399249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6"/>
          <p:cNvSpPr/>
          <p:nvPr/>
        </p:nvSpPr>
        <p:spPr>
          <a:xfrm rot="1421145">
            <a:off x="7478534" y="4364813"/>
            <a:ext cx="1836257" cy="837635"/>
          </a:xfrm>
          <a:prstGeom prst="ellipse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7"/>
          <p:cNvSpPr txBox="1"/>
          <p:nvPr>
            <p:ph type="title"/>
          </p:nvPr>
        </p:nvSpPr>
        <p:spPr>
          <a:xfrm>
            <a:off x="474813" y="175935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 sz="4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CEOS Demonstrator: Wapusk NP</a:t>
            </a:r>
            <a:endParaRPr/>
          </a:p>
        </p:txBody>
      </p:sp>
      <p:sp>
        <p:nvSpPr>
          <p:cNvPr id="135" name="Google Shape;135;p7"/>
          <p:cNvSpPr txBox="1"/>
          <p:nvPr>
            <p:ph idx="1" type="body"/>
          </p:nvPr>
        </p:nvSpPr>
        <p:spPr>
          <a:xfrm>
            <a:off x="112912" y="1253191"/>
            <a:ext cx="2630288" cy="50318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15238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11,475 km²</a:t>
            </a:r>
            <a:endParaRPr b="0" i="0" sz="3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6" name="Google Shape;136;p7"/>
          <p:cNvPicPr preferRelativeResize="0"/>
          <p:nvPr/>
        </p:nvPicPr>
        <p:blipFill rotWithShape="1">
          <a:blip r:embed="rId3">
            <a:alphaModFix/>
          </a:blip>
          <a:srcRect b="-1" l="7996" r="5843" t="0"/>
          <a:stretch/>
        </p:blipFill>
        <p:spPr>
          <a:xfrm>
            <a:off x="112900" y="2169999"/>
            <a:ext cx="5385602" cy="3000373"/>
          </a:xfrm>
          <a:custGeom>
            <a:rect b="b" l="l" r="r" t="t"/>
            <a:pathLst>
              <a:path extrusionOk="0" h="3333748" w="5984002">
                <a:moveTo>
                  <a:pt x="0" y="0"/>
                </a:moveTo>
                <a:lnTo>
                  <a:pt x="5984002" y="0"/>
                </a:lnTo>
                <a:lnTo>
                  <a:pt x="5984002" y="3207466"/>
                </a:lnTo>
                <a:lnTo>
                  <a:pt x="5974632" y="3224222"/>
                </a:lnTo>
                <a:cubicBezTo>
                  <a:pt x="5971874" y="3232240"/>
                  <a:pt x="5969769" y="3240871"/>
                  <a:pt x="5966960" y="3248619"/>
                </a:cubicBezTo>
                <a:cubicBezTo>
                  <a:pt x="5960339" y="3266468"/>
                  <a:pt x="5963751" y="3279610"/>
                  <a:pt x="5983007" y="3289222"/>
                </a:cubicBezTo>
                <a:lnTo>
                  <a:pt x="5984002" y="3290152"/>
                </a:lnTo>
                <a:lnTo>
                  <a:pt x="5984002" y="3333748"/>
                </a:lnTo>
                <a:lnTo>
                  <a:pt x="0" y="3333748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id="137" name="Google Shape;137;p7"/>
          <p:cNvPicPr preferRelativeResize="0"/>
          <p:nvPr/>
        </p:nvPicPr>
        <p:blipFill rotWithShape="1">
          <a:blip r:embed="rId4">
            <a:alphaModFix/>
          </a:blip>
          <a:srcRect b="-3" l="33251" r="14268" t="0"/>
          <a:stretch/>
        </p:blipFill>
        <p:spPr>
          <a:xfrm>
            <a:off x="5634050" y="1379050"/>
            <a:ext cx="4525088" cy="5108970"/>
          </a:xfrm>
          <a:custGeom>
            <a:rect b="b" l="l" r="r" t="t"/>
            <a:pathLst>
              <a:path extrusionOk="0" h="3333749" w="2952749">
                <a:moveTo>
                  <a:pt x="0" y="0"/>
                </a:moveTo>
                <a:lnTo>
                  <a:pt x="2952749" y="0"/>
                </a:lnTo>
                <a:lnTo>
                  <a:pt x="2952749" y="3333749"/>
                </a:lnTo>
                <a:lnTo>
                  <a:pt x="0" y="3333749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id="138" name="Google Shape;138;p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094375" y="1253188"/>
            <a:ext cx="2971800" cy="3781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8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US"/>
              <a:t>Varied Landscape</a:t>
            </a:r>
            <a:endParaRPr/>
          </a:p>
        </p:txBody>
      </p:sp>
      <p:pic>
        <p:nvPicPr>
          <p:cNvPr id="144" name="Google Shape;144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901777" y="1089198"/>
            <a:ext cx="7203984" cy="53840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ceos">
  <a:themeElements>
    <a:clrScheme name="Custom 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33445F"/>
      </a:accent1>
      <a:accent2>
        <a:srgbClr val="A3CB34"/>
      </a:accent2>
      <a:accent3>
        <a:srgbClr val="C1666B"/>
      </a:accent3>
      <a:accent4>
        <a:srgbClr val="DDDDDD"/>
      </a:accent4>
      <a:accent5>
        <a:srgbClr val="7BC0D7"/>
      </a:accent5>
      <a:accent6>
        <a:srgbClr val="D1462F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Geller, Gary N (US 398P)</dc:creator>
</cp:coreProperties>
</file>