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12192000"/>
  <p:notesSz cx="6858000" cy="9144000"/>
  <p:embeddedFontLst>
    <p:embeddedFont>
      <p:font typeface="Roboto Medium"/>
      <p:regular r:id="rId26"/>
      <p:bold r:id="rId27"/>
      <p:italic r:id="rId28"/>
      <p:boldItalic r:id="rId29"/>
    </p:embeddedFont>
    <p:embeddedFont>
      <p:font typeface="Roboto"/>
      <p:regular r:id="rId30"/>
      <p:bold r:id="rId31"/>
      <p:italic r:id="rId32"/>
      <p:boldItalic r:id="rId33"/>
    </p:embeddedFont>
    <p:embeddedFont>
      <p:font typeface="Montserrat"/>
      <p:regular r:id="rId34"/>
      <p:bold r:id="rId35"/>
      <p:italic r:id="rId36"/>
      <p:boldItalic r:id="rId37"/>
    </p:embeddedFont>
    <p:embeddedFont>
      <p:font typeface="Helvetica Neue Light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Light-italic.fntdata"/><Relationship Id="rId20" Type="http://schemas.openxmlformats.org/officeDocument/2006/relationships/slide" Target="slides/slide16.xml"/><Relationship Id="rId41" Type="http://schemas.openxmlformats.org/officeDocument/2006/relationships/font" Target="fonts/HelveticaNeueLight-bold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Medium-regular.fntdata"/><Relationship Id="rId25" Type="http://schemas.openxmlformats.org/officeDocument/2006/relationships/slide" Target="slides/slide21.xml"/><Relationship Id="rId28" Type="http://schemas.openxmlformats.org/officeDocument/2006/relationships/font" Target="fonts/RobotoMedium-italic.fntdata"/><Relationship Id="rId27" Type="http://schemas.openxmlformats.org/officeDocument/2006/relationships/font" Target="fonts/Roboto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Medium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7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6.xml"/><Relationship Id="rId32" Type="http://schemas.openxmlformats.org/officeDocument/2006/relationships/font" Target="fonts/Roboto-italic.fntdata"/><Relationship Id="rId13" Type="http://schemas.openxmlformats.org/officeDocument/2006/relationships/slide" Target="slides/slide9.xml"/><Relationship Id="rId35" Type="http://schemas.openxmlformats.org/officeDocument/2006/relationships/font" Target="fonts/Montserrat-bold.fntdata"/><Relationship Id="rId12" Type="http://schemas.openxmlformats.org/officeDocument/2006/relationships/slide" Target="slides/slide8.xml"/><Relationship Id="rId34" Type="http://schemas.openxmlformats.org/officeDocument/2006/relationships/font" Target="fonts/Montserrat-regular.fntdata"/><Relationship Id="rId15" Type="http://schemas.openxmlformats.org/officeDocument/2006/relationships/slide" Target="slides/slide11.xml"/><Relationship Id="rId37" Type="http://schemas.openxmlformats.org/officeDocument/2006/relationships/font" Target="fonts/Montserrat-boldItalic.fntdata"/><Relationship Id="rId14" Type="http://schemas.openxmlformats.org/officeDocument/2006/relationships/slide" Target="slides/slide10.xml"/><Relationship Id="rId36" Type="http://schemas.openxmlformats.org/officeDocument/2006/relationships/font" Target="fonts/Montserrat-italic.fntdata"/><Relationship Id="rId17" Type="http://schemas.openxmlformats.org/officeDocument/2006/relationships/slide" Target="slides/slide13.xml"/><Relationship Id="rId39" Type="http://schemas.openxmlformats.org/officeDocument/2006/relationships/font" Target="fonts/HelveticaNeueLight-bold.fntdata"/><Relationship Id="rId16" Type="http://schemas.openxmlformats.org/officeDocument/2006/relationships/slide" Target="slides/slide12.xml"/><Relationship Id="rId38" Type="http://schemas.openxmlformats.org/officeDocument/2006/relationships/font" Target="fonts/HelveticaNeueLight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c3b56c5ca1_0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c3b56c5ca1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c3be5d30d6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2c3be5d30d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6bdeddc30d_0_1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6bdeddc30d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c3b56c5ca1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c3b56c5ca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6bdeddc30d_0_1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6bdeddc30d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c6a62e740e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2c6a62e740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c3b56c5ca1_0_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c3b56c5ca1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c67393fb3e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c67393fb3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6bdeddc30d_0_2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6bdeddc30d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c3b56c5ca1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c3b56c5ca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6bdeddc30d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6bdeddc30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c3b56c5ca1_0_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c3b56c5ca1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c3b56c5ca1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c3b56c5ca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6bdeddc30d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26bdeddc30d_0_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6bdeddc30d_0_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g26bdeddc30d_0_1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This is the overall workflow from observations to EBVs, indicators, and users…but, this is not commonly operationalized. GBiOS would facilitate that process.</a:t>
            </a:r>
            <a:endParaRPr/>
          </a:p>
        </p:txBody>
      </p:sp>
      <p:sp>
        <p:nvSpPr>
          <p:cNvPr id="83" name="Google Shape;83;g26bdeddc30d_0_1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6bdeddc30d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6bdeddc30d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c557ae4207_3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c557ae4207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c3be5d30d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g2c3be5d30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6bdeddc30d_0_1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6bdeddc30d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c3b56c5ca1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c3b56c5ca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5.jpg"/><Relationship Id="rId4" Type="http://schemas.openxmlformats.org/officeDocument/2006/relationships/image" Target="../media/image2.jp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bicome.info/" TargetMode="External"/><Relationship Id="rId4" Type="http://schemas.openxmlformats.org/officeDocument/2006/relationships/hyperlink" Target="https://www.booms-project.org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ocs.google.com/document/d/1YUc2zyb55WGFvVGsJpeghBNiGoim4Bk8b1dKQXQSdX8/edit?usp=sharing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2.png"/><Relationship Id="rId6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4.png"/><Relationship Id="rId7" Type="http://schemas.openxmlformats.org/officeDocument/2006/relationships/image" Target="../media/image11.png"/><Relationship Id="rId8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cs.google.com/document/d/1YUc2zyb55WGFvVGsJpeghBNiGoim4Bk8b1dKQXQSdX8/edit?usp=sharing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1"/>
            <a:ext cx="7046100" cy="44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6600"/>
              <a:t>BIODIVERSITY:</a:t>
            </a:r>
            <a:r>
              <a:rPr lang="en-GB" sz="6600"/>
              <a:t> </a:t>
            </a:r>
            <a:endParaRPr sz="66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5200"/>
              <a:t>CEOS Chair Priority for 2024</a:t>
            </a:r>
            <a:endParaRPr sz="52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5200"/>
              <a:t>(</a:t>
            </a:r>
            <a:r>
              <a:rPr lang="en-GB" sz="3900"/>
              <a:t>Background Slides</a:t>
            </a:r>
            <a:r>
              <a:rPr lang="en-GB" sz="5200"/>
              <a:t>)</a:t>
            </a:r>
            <a:endParaRPr sz="52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22275" y="3826700"/>
            <a:ext cx="4833000" cy="30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Éric Laliberté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Canadian Space Agency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#3.1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-39, Tokyo, Japan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 April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/>
          <p:nvPr>
            <p:ph idx="1" type="body"/>
          </p:nvPr>
        </p:nvSpPr>
        <p:spPr>
          <a:xfrm>
            <a:off x="324225" y="1086625"/>
            <a:ext cx="11495400" cy="513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/>
              <a:t>Results:</a:t>
            </a:r>
            <a:endParaRPr sz="1800"/>
          </a:p>
          <a:p>
            <a:pPr indent="-342900" lvl="0" marL="457200" rtl="0" algn="l">
              <a:spcBef>
                <a:spcPts val="1500"/>
              </a:spcBef>
              <a:spcAft>
                <a:spcPts val="0"/>
              </a:spcAft>
              <a:buSzPts val="1800"/>
              <a:buChar char="★"/>
            </a:pPr>
            <a:r>
              <a:rPr lang="en-GB" sz="1800" u="sng"/>
              <a:t>AC-VC:</a:t>
            </a:r>
            <a:r>
              <a:rPr lang="en-GB" sz="1800"/>
              <a:t> Hyperspectral instruments used for atmospheric composition measurements could also be used for biodiversity related parameters, although at km-scale resolution.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 sz="1800" u="sng"/>
              <a:t>LSI-VC:</a:t>
            </a:r>
            <a:r>
              <a:rPr lang="en-GB" sz="1800"/>
              <a:t> Demonstrators are a great opportunity to test out both CEOS-ARD and the Interoperability Framework. CEOS-ARD key enabler for EO uptake by the biodiversity community.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 sz="1800" u="sng"/>
              <a:t>OCR-VC:</a:t>
            </a:r>
            <a:r>
              <a:rPr lang="en-GB" sz="1800"/>
              <a:t> </a:t>
            </a:r>
            <a:r>
              <a:rPr lang="en-GB" sz="1800" u="sng">
                <a:solidFill>
                  <a:schemeClr val="hlink"/>
                </a:solidFill>
                <a:hlinkClick r:id="rId3"/>
              </a:rPr>
              <a:t>BiCOME</a:t>
            </a:r>
            <a:r>
              <a:rPr lang="en-GB" sz="1800"/>
              <a:t> and </a:t>
            </a:r>
            <a:r>
              <a:rPr lang="en-GB" sz="1800" u="sng">
                <a:solidFill>
                  <a:schemeClr val="hlink"/>
                </a:solidFill>
                <a:hlinkClick r:id="rId4"/>
              </a:rPr>
              <a:t>BOOMS</a:t>
            </a:r>
            <a:r>
              <a:rPr lang="en-GB" sz="1800"/>
              <a:t> projects are focused on the marine/coastal domains. Freshwater ecosystems (BIOMONDO) and Terrestrial ecosystems (EO4Diversity). Biodiversity in aquatic environments is an input to Copernicus Next Generation mission definition.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 sz="1800" u="sng"/>
              <a:t>P-VC:</a:t>
            </a:r>
            <a:r>
              <a:rPr lang="en-GB" sz="1800"/>
              <a:t> Potential connection with water availability, drought induced stress, etc. GPM applications on agriculture could be useful.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 sz="1800" u="sng"/>
              <a:t>SST-VC:</a:t>
            </a:r>
            <a:r>
              <a:rPr lang="en-GB" sz="1800"/>
              <a:t> No real biodiversity initiative connection for now</a:t>
            </a:r>
            <a:endParaRPr sz="1800"/>
          </a:p>
          <a:p>
            <a:pPr indent="0" lvl="0" marL="0" rtl="0" algn="l"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9" name="Google Shape;149;p16"/>
          <p:cNvSpPr txBox="1"/>
          <p:nvPr>
            <p:ph type="title"/>
          </p:nvPr>
        </p:nvSpPr>
        <p:spPr>
          <a:xfrm>
            <a:off x="0" y="175950"/>
            <a:ext cx="110223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/>
              <a:t>Virtual Constellations Potential Support</a:t>
            </a:r>
            <a:endParaRPr sz="3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/>
          <p:nvPr>
            <p:ph idx="1" type="body"/>
          </p:nvPr>
        </p:nvSpPr>
        <p:spPr>
          <a:xfrm>
            <a:off x="348300" y="685250"/>
            <a:ext cx="11495400" cy="56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 sz="1500" u="sng"/>
              <a:t>Current situation</a:t>
            </a:r>
            <a:endParaRPr b="1" sz="1500" u="sng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500" u="sng"/>
          </a:p>
          <a:p>
            <a:pPr indent="-3238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500"/>
              <a:buChar char="★"/>
            </a:pPr>
            <a:r>
              <a:rPr lang="en-GB" sz="1500" u="sng"/>
              <a:t>NOAA:</a:t>
            </a:r>
            <a:r>
              <a:rPr lang="en-GB" sz="1500"/>
              <a:t> Marine focus, Marine BON, potential connection to COAST, Coastwatch Seascapes, Coral Reef Watch, IUU fishing, National Marine Sanctuaries, ecosystem accounting connections, 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500"/>
              <a:buChar char="★"/>
            </a:pPr>
            <a:r>
              <a:rPr lang="en-GB" sz="1500" u="sng"/>
              <a:t>ESA: </a:t>
            </a:r>
            <a:r>
              <a:rPr lang="en-GB" sz="1500"/>
              <a:t>History with GEO BON, EBVs, workshops, Copernicus, ESA science goals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500"/>
              <a:buChar char="★"/>
            </a:pPr>
            <a:r>
              <a:rPr lang="en-GB" sz="1500" u="sng"/>
              <a:t>SANSA:</a:t>
            </a:r>
            <a:r>
              <a:rPr lang="en-GB" sz="1500"/>
              <a:t> Strong policy connections in South Africa, South African National Biodiversity Institution, Digital Earth Africa, Forestry, Invasive Species, EO Dashboards goal 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500"/>
              <a:buChar char="★"/>
            </a:pPr>
            <a:r>
              <a:rPr lang="en-GB" sz="1500" u="sng"/>
              <a:t>JAXA:</a:t>
            </a:r>
            <a:r>
              <a:rPr lang="en-GB" sz="1500"/>
              <a:t> Providing data for EETT demonstrators, long mangrove / Ramsar / Global Mangrove Watch history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500"/>
              <a:buChar char="★"/>
            </a:pPr>
            <a:r>
              <a:rPr lang="en-GB" sz="1500" u="sng"/>
              <a:t>ISRO:</a:t>
            </a:r>
            <a:r>
              <a:rPr lang="en-GB" sz="1500"/>
              <a:t> Pilots on ecosystems in himalayan alps, mangrove areas, and coral reefs; working towards generation of EBVs for official reporting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500"/>
              <a:buChar char="★"/>
            </a:pPr>
            <a:r>
              <a:rPr lang="en-GB" sz="1500" u="sng"/>
              <a:t>NSO:</a:t>
            </a:r>
            <a:r>
              <a:rPr lang="en-GB" sz="1500"/>
              <a:t> Issuing three open calls for biodiversity projects (Nature, Agriculture, Water), EO planned for Dutch statistics office, strong demonstrator potential 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500"/>
              <a:buChar char="★"/>
            </a:pPr>
            <a:r>
              <a:rPr lang="en-GB" sz="1500" u="sng"/>
              <a:t>USGS:</a:t>
            </a:r>
            <a:r>
              <a:rPr lang="en-GB" sz="1500"/>
              <a:t> Co-leading EETT (Roger Sayre), GEO Ecosystem Atlas activity, Silvacarbon, GFOI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500"/>
              <a:buChar char="★"/>
            </a:pPr>
            <a:r>
              <a:rPr lang="en-GB" sz="1500" u="sng"/>
              <a:t>DLR:</a:t>
            </a:r>
            <a:r>
              <a:rPr lang="en-GB" sz="1500"/>
              <a:t> Supporting German Ministries, Biodiversity MOOC suggestion, EnMAP applications and indicators, EETT support</a:t>
            </a:r>
            <a:endParaRPr sz="1500"/>
          </a:p>
          <a:p>
            <a:pPr indent="-311150" lvl="0" marL="4572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300"/>
              <a:buChar char="★"/>
            </a:pPr>
            <a:r>
              <a:rPr lang="en-GB" sz="1500" u="sng"/>
              <a:t>CSIRO &amp; GA:</a:t>
            </a:r>
            <a:r>
              <a:rPr lang="en-GB" sz="1500"/>
              <a:t> CSIRO co-leading EETT, Australian (WA) demonstrator; TERN (Terrestrial Ecosystem Research Network) and AusCalVal linkages noted; wildfire recovery interest;    </a:t>
            </a:r>
            <a:r>
              <a:rPr lang="en-GB" sz="1300"/>
              <a:t> </a:t>
            </a:r>
            <a:endParaRPr sz="1300"/>
          </a:p>
        </p:txBody>
      </p:sp>
      <p:sp>
        <p:nvSpPr>
          <p:cNvPr id="155" name="Google Shape;155;p17"/>
          <p:cNvSpPr txBox="1"/>
          <p:nvPr>
            <p:ph type="title"/>
          </p:nvPr>
        </p:nvSpPr>
        <p:spPr>
          <a:xfrm>
            <a:off x="176048" y="120314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CEOS Members Activities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/>
          <p:nvPr>
            <p:ph type="title"/>
          </p:nvPr>
        </p:nvSpPr>
        <p:spPr>
          <a:xfrm>
            <a:off x="176052" y="175950"/>
            <a:ext cx="9371100" cy="397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/>
              <a:t>Priority #2: </a:t>
            </a:r>
            <a:endParaRPr sz="5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/>
              <a:t>External Stakeholder Engagement</a:t>
            </a:r>
            <a:endParaRPr sz="5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/>
          <p:nvPr>
            <p:ph idx="1" type="body"/>
          </p:nvPr>
        </p:nvSpPr>
        <p:spPr>
          <a:xfrm>
            <a:off x="449425" y="1266400"/>
            <a:ext cx="11495400" cy="321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500"/>
              <a:buChar char="★"/>
            </a:pPr>
            <a:r>
              <a:rPr lang="en-GB" sz="2500"/>
              <a:t>3 meetings held with UN CBD &amp; GEO BON to discuss enhanced collaboration.</a:t>
            </a:r>
            <a:endParaRPr sz="2500"/>
          </a:p>
          <a:p>
            <a:pPr indent="-3873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GB" sz="2500"/>
              <a:t>Suggestion: </a:t>
            </a:r>
            <a:r>
              <a:rPr lang="en-GB" sz="2500"/>
              <a:t>wider group of parties interested in a better coordination of the biodiversity ecosystem – namely GEO, FAO and UN Stats Division.</a:t>
            </a:r>
            <a:endParaRPr sz="2500"/>
          </a:p>
          <a:p>
            <a:pPr indent="0" lvl="0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-3873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500"/>
              <a:buChar char="★"/>
            </a:pPr>
            <a:r>
              <a:rPr lang="en-GB" sz="2500"/>
              <a:t>Draft Dialogue proposal circulated to SEC members for comments</a:t>
            </a:r>
            <a:endParaRPr sz="2500"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66" name="Google Shape;166;p19"/>
          <p:cNvSpPr txBox="1"/>
          <p:nvPr>
            <p:ph type="title"/>
          </p:nvPr>
        </p:nvSpPr>
        <p:spPr>
          <a:xfrm>
            <a:off x="176050" y="175950"/>
            <a:ext cx="102081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Engagement with External Stakeholders</a:t>
            </a:r>
            <a:endParaRPr sz="3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/>
          <p:nvPr>
            <p:ph type="title"/>
          </p:nvPr>
        </p:nvSpPr>
        <p:spPr>
          <a:xfrm>
            <a:off x="367550" y="69550"/>
            <a:ext cx="9039000" cy="319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/>
              <a:t>3.1</a:t>
            </a:r>
            <a:r>
              <a:rPr lang="en-GB" sz="4400"/>
              <a:t> - </a:t>
            </a:r>
            <a:r>
              <a:rPr lang="en-GB" sz="5600"/>
              <a:t> CEOS &amp; Biodiversity:</a:t>
            </a:r>
            <a:endParaRPr sz="5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/>
              <a:t>the way forward</a:t>
            </a:r>
            <a:endParaRPr sz="5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/>
          <p:nvPr>
            <p:ph type="title"/>
          </p:nvPr>
        </p:nvSpPr>
        <p:spPr>
          <a:xfrm>
            <a:off x="176050" y="175950"/>
            <a:ext cx="103647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CEOS Chair’s Approach</a:t>
            </a:r>
            <a:endParaRPr/>
          </a:p>
        </p:txBody>
      </p:sp>
      <p:grpSp>
        <p:nvGrpSpPr>
          <p:cNvPr id="177" name="Google Shape;177;p21"/>
          <p:cNvGrpSpPr/>
          <p:nvPr/>
        </p:nvGrpSpPr>
        <p:grpSpPr>
          <a:xfrm>
            <a:off x="116675" y="1764126"/>
            <a:ext cx="10956103" cy="1601691"/>
            <a:chOff x="93164" y="1323155"/>
            <a:chExt cx="7918548" cy="731700"/>
          </a:xfrm>
        </p:grpSpPr>
        <p:sp>
          <p:nvSpPr>
            <p:cNvPr id="178" name="Google Shape;178;p21"/>
            <p:cNvSpPr txBox="1"/>
            <p:nvPr/>
          </p:nvSpPr>
          <p:spPr>
            <a:xfrm>
              <a:off x="93164" y="1373361"/>
              <a:ext cx="20568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900"/>
                <a:buFont typeface="Arial"/>
                <a:buNone/>
              </a:pPr>
              <a:r>
                <a:rPr b="0" i="0" lang="en-GB" sz="3900" u="none" cap="none" strike="noStrike">
                  <a:solidFill>
                    <a:srgbClr val="08563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 </a:t>
              </a:r>
              <a:r>
                <a:rPr b="0" i="0" lang="en-GB" sz="3900" u="none" cap="none" strike="noStrike">
                  <a:solidFill>
                    <a:schemeClr val="accen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Priority #1</a:t>
              </a:r>
              <a:endParaRPr b="0" i="0" sz="3900" u="none" cap="none" strike="noStrik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en-GB" sz="2600" u="none" cap="none" strike="noStrike">
                  <a:solidFill>
                    <a:schemeClr val="accen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(Internal)</a:t>
              </a:r>
              <a:endParaRPr b="0" i="0" sz="2600" u="none" cap="none" strike="noStrik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79" name="Google Shape;179;p21"/>
            <p:cNvSpPr/>
            <p:nvPr/>
          </p:nvSpPr>
          <p:spPr>
            <a:xfrm>
              <a:off x="2242412" y="1323155"/>
              <a:ext cx="5769300" cy="731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1"/>
            <p:cNvSpPr txBox="1"/>
            <p:nvPr/>
          </p:nvSpPr>
          <p:spPr>
            <a:xfrm>
              <a:off x="2406947" y="1407440"/>
              <a:ext cx="54750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en-GB" sz="22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Exploring a Post-2024 Strategy for CEOS and Biodiversity</a:t>
              </a:r>
              <a:endParaRPr b="0" i="0" sz="2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1" name="Google Shape;181;p21"/>
          <p:cNvGrpSpPr/>
          <p:nvPr/>
        </p:nvGrpSpPr>
        <p:grpSpPr>
          <a:xfrm>
            <a:off x="0" y="3824801"/>
            <a:ext cx="11072461" cy="1601691"/>
            <a:chOff x="7" y="2207524"/>
            <a:chExt cx="7687074" cy="731700"/>
          </a:xfrm>
        </p:grpSpPr>
        <p:sp>
          <p:nvSpPr>
            <p:cNvPr id="182" name="Google Shape;182;p21"/>
            <p:cNvSpPr txBox="1"/>
            <p:nvPr/>
          </p:nvSpPr>
          <p:spPr>
            <a:xfrm>
              <a:off x="7" y="2257729"/>
              <a:ext cx="21555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900"/>
                <a:buFont typeface="Arial"/>
                <a:buNone/>
              </a:pPr>
              <a:r>
                <a:rPr b="0" i="0" lang="en-GB" sz="3900" u="none" cap="none" strike="noStrike">
                  <a:solidFill>
                    <a:schemeClr val="accen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  Priority #2</a:t>
              </a:r>
              <a:endParaRPr b="0" i="0" sz="3900" u="none" cap="none" strike="noStrik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en-GB" sz="2600" u="none" cap="none" strike="noStrike">
                  <a:solidFill>
                    <a:schemeClr val="accen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(External)</a:t>
              </a:r>
              <a:r>
                <a:rPr b="0" i="0" lang="en-GB" sz="3900" u="none" cap="none" strike="noStrike">
                  <a:solidFill>
                    <a:schemeClr val="accen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  </a:t>
              </a:r>
              <a:endParaRPr b="0" i="0" sz="3900" u="none" cap="none" strike="noStrik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83" name="Google Shape;183;p21"/>
            <p:cNvSpPr/>
            <p:nvPr/>
          </p:nvSpPr>
          <p:spPr>
            <a:xfrm>
              <a:off x="2155381" y="2207524"/>
              <a:ext cx="5531700" cy="731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1"/>
            <p:cNvSpPr txBox="1"/>
            <p:nvPr/>
          </p:nvSpPr>
          <p:spPr>
            <a:xfrm>
              <a:off x="2244279" y="2414102"/>
              <a:ext cx="54426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en-GB" sz="23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Increase Policy Footing and Linkages to the Biodiversity Community</a:t>
              </a:r>
              <a:endParaRPr b="0" i="0" sz="2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85" name="Google Shape;185;p21"/>
          <p:cNvSpPr txBox="1"/>
          <p:nvPr/>
        </p:nvSpPr>
        <p:spPr>
          <a:xfrm>
            <a:off x="6972300" y="5772150"/>
            <a:ext cx="563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GB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Paper available </a:t>
            </a:r>
            <a:r>
              <a:rPr b="1" i="0" lang="en-GB" sz="23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here</a:t>
            </a:r>
            <a:endParaRPr b="1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/>
          <p:nvPr>
            <p:ph idx="1" type="body"/>
          </p:nvPr>
        </p:nvSpPr>
        <p:spPr>
          <a:xfrm>
            <a:off x="348308" y="1284208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u="sng"/>
              <a:t>CEOS </a:t>
            </a:r>
            <a:r>
              <a:rPr lang="en-GB" u="sng"/>
              <a:t>Governance Structure</a:t>
            </a:r>
            <a:endParaRPr u="sng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★"/>
            </a:pPr>
            <a:r>
              <a:rPr lang="en-GB" sz="2000"/>
              <a:t>No additional WG proposed in the short-term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-GB" sz="2000"/>
              <a:t>Responsibilities </a:t>
            </a:r>
            <a:r>
              <a:rPr lang="en-GB" sz="2000"/>
              <a:t>similar</a:t>
            </a:r>
            <a:r>
              <a:rPr lang="en-GB" sz="2000"/>
              <a:t> in nature to those of </a:t>
            </a:r>
            <a:r>
              <a:rPr lang="en-GB" sz="2000"/>
              <a:t>newly</a:t>
            </a:r>
            <a:r>
              <a:rPr lang="en-GB" sz="2000"/>
              <a:t> created COAST-VC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-GB" sz="2000"/>
              <a:t>P</a:t>
            </a:r>
            <a:r>
              <a:rPr lang="en-GB" sz="2000"/>
              <a:t>ortfolio of biodiversity-related projects </a:t>
            </a:r>
            <a:r>
              <a:rPr lang="en-GB" sz="2000"/>
              <a:t>allocated to existing groups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GB" sz="2000"/>
              <a:t>Based on current role &amp; expertise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GB" sz="2000"/>
              <a:t>Increased workload 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u="sng"/>
              <a:t>Biodiversity oversight group</a:t>
            </a:r>
            <a:endParaRPr u="sng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★"/>
            </a:pPr>
            <a:r>
              <a:rPr lang="en-GB" sz="2000"/>
              <a:t>Coordination of biodiversity outputs from CEOS WGs &amp; VCs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-GB" sz="2000"/>
              <a:t>Point of contact for external partners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-GB" sz="2000"/>
              <a:t>Similar to ARD, SDG existing oversight groups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-GB" sz="2000"/>
              <a:t>Specific tasks TBD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-GB" sz="2000"/>
              <a:t>Under SIT Chair? Under SEO?</a:t>
            </a:r>
            <a:endParaRPr sz="2000"/>
          </a:p>
        </p:txBody>
      </p:sp>
      <p:sp>
        <p:nvSpPr>
          <p:cNvPr id="191" name="Google Shape;191;p2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Internal - </a:t>
            </a:r>
            <a:r>
              <a:rPr lang="en-GB"/>
              <a:t>Early thoughts</a:t>
            </a:r>
            <a:endParaRPr sz="3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/>
              <a:t> 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/>
              <a:t>-Biodiversity Dialogue between CEOS, UNCBD,  GEO, FAO and UN Stats division </a:t>
            </a:r>
            <a:endParaRPr sz="2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100"/>
              <a:t>-Potential areas of cooperation among participating organisations:</a:t>
            </a:r>
            <a:endParaRPr sz="2100"/>
          </a:p>
          <a:p>
            <a:pPr indent="-330200" lvl="0" marL="914400" rtl="0" algn="l">
              <a:spcBef>
                <a:spcPts val="100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600"/>
              <a:t>Exploring how existing and future space assets can be mainstreamed to </a:t>
            </a:r>
            <a:r>
              <a:rPr b="1" lang="en-GB" sz="1600" u="sng"/>
              <a:t>address needs related to monitoring and understanding biodiversity</a:t>
            </a:r>
            <a:r>
              <a:rPr lang="en-GB" sz="1600"/>
              <a:t> change at all levels (global, regional, national).</a:t>
            </a:r>
            <a:endParaRPr sz="1600"/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600"/>
              <a:t>Supporting the development and engineering of EBVs defined by GEO BON to unify, harmonize, and standardize biodiversity monitoring and reporting (</a:t>
            </a:r>
            <a:r>
              <a:rPr b="1" lang="en-GB" sz="1600" u="sng"/>
              <a:t>deriving EBVs from EO measurements</a:t>
            </a:r>
            <a:r>
              <a:rPr lang="en-GB" sz="1600"/>
              <a:t>).</a:t>
            </a:r>
            <a:endParaRPr sz="1600"/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b="1" lang="en-GB" sz="1600" u="sng"/>
              <a:t>Showcasing and promoting</a:t>
            </a:r>
            <a:r>
              <a:rPr lang="en-GB" sz="1600"/>
              <a:t> the contribution of satellite assets to biodiversity monitoring and conservation.</a:t>
            </a:r>
            <a:endParaRPr sz="1600"/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b="1" lang="en-GB" sz="1600" u="sng"/>
              <a:t>Provide guidance to national governments </a:t>
            </a:r>
            <a:r>
              <a:rPr lang="en-GB" sz="1600"/>
              <a:t>on how to the access, process, and analyse satellite data streams, proposing solutions for countries to access and develop tools </a:t>
            </a:r>
            <a:endParaRPr sz="1600"/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b="1" lang="en-GB" sz="1600" u="sng"/>
              <a:t>Supporting the development of EO capabilities</a:t>
            </a:r>
            <a:r>
              <a:rPr lang="en-GB" sz="1600"/>
              <a:t> for biodiversity monitoring by countries.</a:t>
            </a:r>
            <a:endParaRPr sz="2700"/>
          </a:p>
        </p:txBody>
      </p:sp>
      <p:sp>
        <p:nvSpPr>
          <p:cNvPr id="197" name="Google Shape;197;p2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External - proposed next steps</a:t>
            </a:r>
            <a:endParaRPr/>
          </a:p>
        </p:txBody>
      </p:sp>
      <p:sp>
        <p:nvSpPr>
          <p:cNvPr id="198" name="Google Shape;198;p23"/>
          <p:cNvSpPr/>
          <p:nvPr/>
        </p:nvSpPr>
        <p:spPr>
          <a:xfrm>
            <a:off x="891325" y="1195200"/>
            <a:ext cx="10578000" cy="129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Overall objective:</a:t>
            </a:r>
            <a:r>
              <a:rPr b="1"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strengthen synergies for a  lasting relationship </a:t>
            </a:r>
            <a:endParaRPr b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between biodiversity actors </a:t>
            </a:r>
            <a:endParaRPr b="1"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/>
          <p:nvPr>
            <p:ph idx="1" type="body"/>
          </p:nvPr>
        </p:nvSpPr>
        <p:spPr>
          <a:xfrm>
            <a:off x="324233" y="13299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★"/>
            </a:pPr>
            <a:r>
              <a:rPr lang="en-GB" sz="2300"/>
              <a:t>Proposed approach:</a:t>
            </a:r>
            <a:endParaRPr sz="23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GB" sz="1800"/>
              <a:t>UNCBD to host a preparatory workshop to discuss areas of collaboration                   (</a:t>
            </a:r>
            <a:r>
              <a:rPr lang="en-GB" sz="1800" u="sng"/>
              <a:t>Montreal, June 10–11, 2024</a:t>
            </a:r>
            <a:r>
              <a:rPr lang="en-GB" sz="1800"/>
              <a:t>) - hybrid</a:t>
            </a:r>
            <a:endParaRPr sz="14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GB" sz="1800"/>
              <a:t>Once all areas will have been discussed by interested experts, CSA to host a “Biodiversity Dialogue” during which recommendations stemming from June workshop will be confirmed and included in one generic document – to be agreed upon by all participants </a:t>
            </a:r>
            <a:r>
              <a:rPr lang="en-GB" sz="1800" u="sng"/>
              <a:t>(CSA HQ, September 12-13, 2024</a:t>
            </a:r>
            <a:r>
              <a:rPr lang="en-GB" sz="1800"/>
              <a:t>) </a:t>
            </a:r>
            <a:r>
              <a:rPr lang="en-GB" sz="1800"/>
              <a:t>- hybrid</a:t>
            </a:r>
            <a:endParaRPr sz="18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GB" sz="1800"/>
              <a:t>Such document would be used as the content of a statement - meant to enhance and structure coordination of activities between international biodiversity actors.</a:t>
            </a:r>
            <a:endParaRPr sz="18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GB" sz="1800"/>
              <a:t>Document to be presented to CEOS members during </a:t>
            </a:r>
            <a:r>
              <a:rPr lang="en-GB" sz="1800" u="sng"/>
              <a:t>2024 Plenary</a:t>
            </a:r>
            <a:r>
              <a:rPr lang="en-GB" sz="1800"/>
              <a:t> for review.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204" name="Google Shape;204;p24"/>
          <p:cNvSpPr txBox="1"/>
          <p:nvPr>
            <p:ph type="title"/>
          </p:nvPr>
        </p:nvSpPr>
        <p:spPr>
          <a:xfrm>
            <a:off x="176050" y="162050"/>
            <a:ext cx="102081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/>
              <a:t>Biodiversity Dialogue between CEOS, UNCBD, GEO GEO, FAO and UN Stats division </a:t>
            </a:r>
            <a:endParaRPr sz="29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"/>
          <p:cNvSpPr txBox="1"/>
          <p:nvPr>
            <p:ph idx="1" type="body"/>
          </p:nvPr>
        </p:nvSpPr>
        <p:spPr>
          <a:xfrm>
            <a:off x="71550" y="1222925"/>
            <a:ext cx="12048900" cy="517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Biodiversity</a:t>
            </a:r>
            <a:r>
              <a:rPr lang="en-GB" sz="2000"/>
              <a:t> spread all across CEOS groups - need a way to tie it together</a:t>
            </a:r>
            <a:endParaRPr sz="2000"/>
          </a:p>
          <a:p>
            <a:pPr indent="0" lvl="0" marL="45720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20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Connection to policy stakeholders key – there is a diverse range for biodiversity</a:t>
            </a:r>
            <a:endParaRPr sz="2000"/>
          </a:p>
          <a:p>
            <a:pPr indent="-355600" lvl="1" marL="914400" rtl="0" algn="l">
              <a:spcBef>
                <a:spcPts val="20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Past Oversight / Coordination Groups have had narrower focus</a:t>
            </a:r>
            <a:endParaRPr sz="2000"/>
          </a:p>
          <a:p>
            <a:pPr indent="0" lvl="0" marL="91440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20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Biodiversity would need a ‘cross-cutting’ VC – stretching definition of traditional VC</a:t>
            </a:r>
            <a:endParaRPr sz="2000"/>
          </a:p>
          <a:p>
            <a:pPr indent="-355600" lvl="1" marL="914400" rtl="0" algn="l">
              <a:spcBef>
                <a:spcPts val="20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Creating a new VC complicates responsibilities of existing VCs (duplication)</a:t>
            </a:r>
            <a:endParaRPr sz="2000"/>
          </a:p>
          <a:p>
            <a:pPr indent="0" lvl="0" marL="91440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20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Noted growing call for CEOS support to thematic products (EAVs/EBVs/ECVs)</a:t>
            </a:r>
            <a:endParaRPr sz="2000"/>
          </a:p>
          <a:p>
            <a:pPr indent="0" lvl="0" marL="45720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20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May need a new paradigm</a:t>
            </a:r>
            <a:endParaRPr sz="2000"/>
          </a:p>
          <a:p>
            <a:pPr indent="-355600" lvl="1" marL="914400" rtl="0" algn="l">
              <a:spcBef>
                <a:spcPts val="200"/>
              </a:spcBef>
              <a:spcAft>
                <a:spcPts val="200"/>
              </a:spcAft>
              <a:buSzPts val="2000"/>
              <a:buChar char="▪"/>
            </a:pPr>
            <a:r>
              <a:rPr lang="en-GB" sz="2000"/>
              <a:t>Perhaps it is a ‘responsive group’. Responding to needs coming from various stakeholders. </a:t>
            </a:r>
            <a:endParaRPr sz="2000"/>
          </a:p>
        </p:txBody>
      </p:sp>
      <p:sp>
        <p:nvSpPr>
          <p:cNvPr id="210" name="Google Shape;210;p25"/>
          <p:cNvSpPr txBox="1"/>
          <p:nvPr>
            <p:ph type="title"/>
          </p:nvPr>
        </p:nvSpPr>
        <p:spPr>
          <a:xfrm>
            <a:off x="231675" y="221400"/>
            <a:ext cx="10020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/>
              <a:t>Outcomes - April 9 Side Meeting</a:t>
            </a:r>
            <a:endParaRPr sz="3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idx="1" type="body"/>
          </p:nvPr>
        </p:nvSpPr>
        <p:spPr>
          <a:xfrm>
            <a:off x="324233" y="14823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★"/>
            </a:pPr>
            <a:r>
              <a:rPr lang="en-GB"/>
              <a:t>CSA is prioritising one headline theme for 2024: </a:t>
            </a:r>
            <a:r>
              <a:rPr b="1" lang="en-GB"/>
              <a:t>Biodiversity</a:t>
            </a:r>
            <a:endParaRPr b="1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★"/>
            </a:pPr>
            <a:r>
              <a:rPr lang="en-GB"/>
              <a:t>Biodiversity is a national priority for Canada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★"/>
            </a:pPr>
            <a:r>
              <a:rPr lang="en-GB" u="sng"/>
              <a:t>Objectives: </a:t>
            </a:r>
            <a:endParaRPr u="sng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/>
              <a:t>To </a:t>
            </a:r>
            <a:r>
              <a:rPr lang="en-GB" sz="11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/>
              <a:t>outline a pathway to a more formal status for biodiversity within CEOS. 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/>
              <a:t>To identify how satellite data could support the development of EBVs 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/>
              <a:t>To identify how satellite data could support the implementation of the new GBF targets (post COP-15).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8"/>
          <p:cNvSpPr txBox="1"/>
          <p:nvPr/>
        </p:nvSpPr>
        <p:spPr>
          <a:xfrm>
            <a:off x="267100" y="55675"/>
            <a:ext cx="8861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 is the context</a:t>
            </a:r>
            <a:endParaRPr sz="4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/>
          <p:nvPr>
            <p:ph idx="1" type="body"/>
          </p:nvPr>
        </p:nvSpPr>
        <p:spPr>
          <a:xfrm>
            <a:off x="282500" y="1285349"/>
            <a:ext cx="11495400" cy="508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★"/>
            </a:pPr>
            <a:r>
              <a:rPr lang="en-GB" sz="2000"/>
              <a:t>CEOS Principals: what are your reactions to initial proposals from the CEOS Chair regarding the future of biodiversity in CEOS? </a:t>
            </a:r>
            <a:endParaRPr sz="20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★"/>
            </a:pPr>
            <a:r>
              <a:rPr lang="en-GB" sz="2000"/>
              <a:t>Proposed biodiversity Dialogue: do you have suggestions for leads to coordinate discussions on the 5 areas of collaboration?</a:t>
            </a:r>
            <a:endParaRPr sz="20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★"/>
            </a:pPr>
            <a:r>
              <a:rPr lang="en-GB" sz="2000"/>
              <a:t>In your views, what should be the future priority biodiversity activities for CEOS?</a:t>
            </a:r>
            <a:endParaRPr sz="20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★"/>
            </a:pPr>
            <a:r>
              <a:rPr lang="en-GB" sz="2000"/>
              <a:t>Is biodiversity as central of a focus theme as climate is?</a:t>
            </a:r>
            <a:endParaRPr sz="2000"/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○"/>
            </a:pPr>
            <a:r>
              <a:rPr lang="en-GB" sz="2000"/>
              <a:t>If so, should CEOS devote it as much importance internally?</a:t>
            </a:r>
            <a:endParaRPr sz="2000"/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○"/>
            </a:pPr>
            <a:r>
              <a:rPr lang="en-GB" sz="2000"/>
              <a:t>How?  New resources? Dedicated WG?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Discussion seed questions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/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5200"/>
              <a:t>Any questions or comments?</a:t>
            </a:r>
            <a:endParaRPr i="1" sz="5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>
            <p:ph idx="1" type="body"/>
          </p:nvPr>
        </p:nvSpPr>
        <p:spPr>
          <a:xfrm>
            <a:off x="176050" y="1174074"/>
            <a:ext cx="11643600" cy="50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★"/>
            </a:pPr>
            <a:r>
              <a:rPr lang="en-GB"/>
              <a:t>Environmental characteristics (Temperature, precipitation, topography…)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★"/>
            </a:pPr>
            <a:r>
              <a:rPr lang="en-GB"/>
              <a:t>Optical characteristics of vegetation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○"/>
            </a:pPr>
            <a:r>
              <a:rPr lang="en-GB"/>
              <a:t>Greenness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○"/>
            </a:pPr>
            <a:r>
              <a:rPr lang="en-GB"/>
              <a:t>+ in situ data =&gt; Species distributions 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○"/>
            </a:pPr>
            <a:r>
              <a:rPr lang="en-GB"/>
              <a:t>Leaf &amp; canopy “traits” (water content, structural compounds…)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★"/>
            </a:pPr>
            <a:r>
              <a:rPr lang="en-GB"/>
              <a:t>Radar and lidar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○"/>
            </a:pPr>
            <a:r>
              <a:rPr lang="en-GB"/>
              <a:t>Ecosystem structural characteristics (height, profiles)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★"/>
            </a:pPr>
            <a:r>
              <a:rPr lang="en-GB"/>
              <a:t>Soil </a:t>
            </a:r>
            <a:r>
              <a:rPr lang="en-GB"/>
              <a:t>characteristics &amp; content</a:t>
            </a:r>
            <a:endParaRPr/>
          </a:p>
          <a:p>
            <a:pPr indent="-254000" lvl="1" marL="685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○"/>
            </a:pPr>
            <a:r>
              <a:rPr lang="en-GB"/>
              <a:t>Agriculture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★"/>
            </a:pPr>
            <a:r>
              <a:rPr lang="en-GB"/>
              <a:t>Complementarity: Combine sources</a:t>
            </a:r>
            <a:endParaRPr/>
          </a:p>
        </p:txBody>
      </p:sp>
      <p:sp>
        <p:nvSpPr>
          <p:cNvPr id="79" name="Google Shape;79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What can we measure with RS?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/>
          <p:nvPr/>
        </p:nvSpPr>
        <p:spPr>
          <a:xfrm>
            <a:off x="10478596" y="1945972"/>
            <a:ext cx="987600" cy="461700"/>
          </a:xfrm>
          <a:prstGeom prst="rect">
            <a:avLst/>
          </a:prstGeom>
          <a:solidFill>
            <a:srgbClr val="008B7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Users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" name="Google Shape;86;p10"/>
          <p:cNvGrpSpPr/>
          <p:nvPr/>
        </p:nvGrpSpPr>
        <p:grpSpPr>
          <a:xfrm>
            <a:off x="9956366" y="2698578"/>
            <a:ext cx="1844400" cy="2867707"/>
            <a:chOff x="9905490" y="2977527"/>
            <a:chExt cx="1844400" cy="2867707"/>
          </a:xfrm>
        </p:grpSpPr>
        <p:pic>
          <p:nvPicPr>
            <p:cNvPr id="87" name="Google Shape;87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280508" y="4748502"/>
              <a:ext cx="1177637" cy="10967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" name="Google Shape;88;p10"/>
            <p:cNvSpPr txBox="1"/>
            <p:nvPr/>
          </p:nvSpPr>
          <p:spPr>
            <a:xfrm>
              <a:off x="9905490" y="2977527"/>
              <a:ext cx="18444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GB" sz="2000" u="none" cap="none" strike="noStrike">
                  <a:solidFill>
                    <a:srgbClr val="008B7A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National Governments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9" name="Google Shape;89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905490" y="3756351"/>
              <a:ext cx="487018" cy="9013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0" name="Google Shape;9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2979" y="1315999"/>
            <a:ext cx="8078101" cy="453966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0"/>
          <p:cNvSpPr txBox="1"/>
          <p:nvPr>
            <p:ph type="title"/>
          </p:nvPr>
        </p:nvSpPr>
        <p:spPr>
          <a:xfrm>
            <a:off x="39700" y="175950"/>
            <a:ext cx="96501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sz="3600"/>
              <a:t>Workflow: from raw observations to users</a:t>
            </a:r>
            <a:endParaRPr sz="4000"/>
          </a:p>
        </p:txBody>
      </p:sp>
      <p:sp>
        <p:nvSpPr>
          <p:cNvPr id="92" name="Google Shape;92;p10"/>
          <p:cNvSpPr txBox="1"/>
          <p:nvPr/>
        </p:nvSpPr>
        <p:spPr>
          <a:xfrm>
            <a:off x="760756" y="5962622"/>
            <a:ext cx="2568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Navarro et al. 2017 COES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0"/>
          <p:cNvSpPr/>
          <p:nvPr/>
        </p:nvSpPr>
        <p:spPr>
          <a:xfrm>
            <a:off x="9826248" y="2496908"/>
            <a:ext cx="2242500" cy="3279000"/>
          </a:xfrm>
          <a:prstGeom prst="rect">
            <a:avLst/>
          </a:prstGeom>
          <a:noFill/>
          <a:ln cap="flat" cmpd="sng" w="25400">
            <a:solidFill>
              <a:srgbClr val="008B7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0"/>
          <p:cNvSpPr/>
          <p:nvPr/>
        </p:nvSpPr>
        <p:spPr>
          <a:xfrm>
            <a:off x="8868100" y="4107309"/>
            <a:ext cx="821700" cy="47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8B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29003" y="3657537"/>
            <a:ext cx="1161562" cy="54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1"/>
          <p:cNvSpPr txBox="1"/>
          <p:nvPr>
            <p:ph idx="1" type="body"/>
          </p:nvPr>
        </p:nvSpPr>
        <p:spPr>
          <a:xfrm>
            <a:off x="324233" y="13299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★"/>
            </a:pPr>
            <a:r>
              <a:rPr lang="en-GB" sz="2300"/>
              <a:t>There is a broad portfolio of biodiversity-related projects and activities, as well as programs and stakeholders</a:t>
            </a:r>
            <a:r>
              <a:rPr lang="en-GB" sz="2300"/>
              <a:t>.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★"/>
            </a:pPr>
            <a:r>
              <a:rPr lang="en-GB" sz="2300"/>
              <a:t>How could CEOS better contribute?</a:t>
            </a:r>
            <a:endParaRPr sz="2300"/>
          </a:p>
          <a:p>
            <a:pPr indent="-374650" lvl="0" marL="457200" rtl="0" algn="l">
              <a:spcBef>
                <a:spcPts val="600"/>
              </a:spcBef>
              <a:spcAft>
                <a:spcPts val="0"/>
              </a:spcAft>
              <a:buSzPts val="2300"/>
              <a:buChar char="★"/>
            </a:pPr>
            <a:r>
              <a:rPr lang="en-GB" sz="2300"/>
              <a:t>Scoping and leveraging is critical</a:t>
            </a:r>
            <a:endParaRPr sz="2300"/>
          </a:p>
          <a:p>
            <a:pPr indent="-374650" lvl="0" marL="457200" rtl="0" algn="l">
              <a:spcBef>
                <a:spcPts val="600"/>
              </a:spcBef>
              <a:spcAft>
                <a:spcPts val="600"/>
              </a:spcAft>
              <a:buSzPts val="2300"/>
              <a:buChar char="★"/>
            </a:pPr>
            <a:r>
              <a:rPr lang="en-GB" sz="2300"/>
              <a:t>Various angles: Ecosystem Extent - Composition - Condition, Ecosystem Accounting, (+ genetics, species)</a:t>
            </a:r>
            <a:endParaRPr sz="2300"/>
          </a:p>
        </p:txBody>
      </p:sp>
      <p:sp>
        <p:nvSpPr>
          <p:cNvPr id="101" name="Google Shape;101;p1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Biodiversity: </a:t>
            </a:r>
            <a:r>
              <a:rPr lang="en-GB"/>
              <a:t>A complex space</a:t>
            </a:r>
            <a:endParaRPr/>
          </a:p>
        </p:txBody>
      </p:sp>
      <p:pic>
        <p:nvPicPr>
          <p:cNvPr id="102" name="Google Shape;10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050" y="4048125"/>
            <a:ext cx="32480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5041" y="3938751"/>
            <a:ext cx="2032609" cy="77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79675" y="3581400"/>
            <a:ext cx="2581451" cy="2743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5" name="Google Shape;105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24067" y="3938750"/>
            <a:ext cx="2398807" cy="77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44850" y="4749325"/>
            <a:ext cx="1609725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2800" y="5111275"/>
            <a:ext cx="3482081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1"/>
          <p:cNvSpPr txBox="1"/>
          <p:nvPr/>
        </p:nvSpPr>
        <p:spPr>
          <a:xfrm>
            <a:off x="5886300" y="4857750"/>
            <a:ext cx="10479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Targets</a:t>
            </a:r>
            <a:endParaRPr/>
          </a:p>
        </p:txBody>
      </p:sp>
      <p:sp>
        <p:nvSpPr>
          <p:cNvPr id="109" name="Google Shape;109;p11"/>
          <p:cNvSpPr txBox="1"/>
          <p:nvPr/>
        </p:nvSpPr>
        <p:spPr>
          <a:xfrm>
            <a:off x="6326450" y="5340550"/>
            <a:ext cx="16098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Indicators</a:t>
            </a:r>
            <a:endParaRPr/>
          </a:p>
        </p:txBody>
      </p:sp>
      <p:sp>
        <p:nvSpPr>
          <p:cNvPr id="110" name="Google Shape;110;p11"/>
          <p:cNvSpPr txBox="1"/>
          <p:nvPr/>
        </p:nvSpPr>
        <p:spPr>
          <a:xfrm>
            <a:off x="7067550" y="4744863"/>
            <a:ext cx="160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EBVs</a:t>
            </a:r>
            <a:endParaRPr/>
          </a:p>
        </p:txBody>
      </p:sp>
      <p:sp>
        <p:nvSpPr>
          <p:cNvPr id="111" name="Google Shape;111;p11"/>
          <p:cNvSpPr txBox="1"/>
          <p:nvPr/>
        </p:nvSpPr>
        <p:spPr>
          <a:xfrm>
            <a:off x="7633225" y="5410200"/>
            <a:ext cx="16098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GBiOS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"/>
          <p:cNvSpPr txBox="1"/>
          <p:nvPr>
            <p:ph idx="1" type="body"/>
          </p:nvPr>
        </p:nvSpPr>
        <p:spPr>
          <a:xfrm>
            <a:off x="324225" y="1345475"/>
            <a:ext cx="11495400" cy="487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u="sng"/>
              <a:t>Ecosystem Extent Task Team work: 3 demonstrators have emerged:</a:t>
            </a:r>
            <a:endParaRPr u="sng"/>
          </a:p>
          <a:p>
            <a:pPr indent="-406400" lvl="0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b="1" lang="en-GB"/>
              <a:t>Hudson’s Bay Lowlands (HBL)</a:t>
            </a:r>
            <a:r>
              <a:rPr lang="en-GB"/>
              <a:t>-</a:t>
            </a:r>
            <a:r>
              <a:rPr lang="en-GB"/>
              <a:t> l</a:t>
            </a:r>
            <a:r>
              <a:rPr lang="en-GB"/>
              <a:t>ed by ECCC                     </a:t>
            </a:r>
            <a:endParaRPr/>
          </a:p>
          <a:p>
            <a:pPr indent="-4064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b="1" lang="en-GB"/>
              <a:t>Costa Rica Forested ecosystems </a:t>
            </a:r>
            <a:r>
              <a:rPr lang="en-GB"/>
              <a:t>- led by CNES/INRAE</a:t>
            </a:r>
            <a:endParaRPr/>
          </a:p>
          <a:p>
            <a:pPr indent="-4064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b="1" lang="en-GB"/>
              <a:t>Great Western Woodlands (GWW) </a:t>
            </a:r>
            <a:r>
              <a:rPr lang="en-GB"/>
              <a:t>- led by CSIRO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2"/>
          <p:cNvSpPr txBox="1"/>
          <p:nvPr>
            <p:ph type="title"/>
          </p:nvPr>
        </p:nvSpPr>
        <p:spPr>
          <a:xfrm>
            <a:off x="176050" y="134228"/>
            <a:ext cx="9387000" cy="81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Demonstrators: Paths to an </a:t>
            </a:r>
            <a:r>
              <a:rPr lang="en-GB" sz="3000"/>
              <a:t>enduring role for biodiversity within CEOS</a:t>
            </a:r>
            <a:r>
              <a:rPr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 txBox="1"/>
          <p:nvPr>
            <p:ph type="title"/>
          </p:nvPr>
        </p:nvSpPr>
        <p:spPr>
          <a:xfrm>
            <a:off x="176050" y="175950"/>
            <a:ext cx="103647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CEOS Chair’s Approach</a:t>
            </a:r>
            <a:endParaRPr/>
          </a:p>
        </p:txBody>
      </p:sp>
      <p:grpSp>
        <p:nvGrpSpPr>
          <p:cNvPr id="123" name="Google Shape;123;p13"/>
          <p:cNvGrpSpPr/>
          <p:nvPr/>
        </p:nvGrpSpPr>
        <p:grpSpPr>
          <a:xfrm>
            <a:off x="116675" y="1764125"/>
            <a:ext cx="10956104" cy="1601691"/>
            <a:chOff x="93164" y="1323155"/>
            <a:chExt cx="7918548" cy="731700"/>
          </a:xfrm>
        </p:grpSpPr>
        <p:sp>
          <p:nvSpPr>
            <p:cNvPr id="124" name="Google Shape;124;p13"/>
            <p:cNvSpPr txBox="1"/>
            <p:nvPr/>
          </p:nvSpPr>
          <p:spPr>
            <a:xfrm>
              <a:off x="93164" y="1373361"/>
              <a:ext cx="20568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900"/>
                <a:buFont typeface="Arial"/>
                <a:buNone/>
              </a:pPr>
              <a:r>
                <a:rPr b="0" i="0" lang="en-GB" sz="3900" u="none" cap="none" strike="noStrike">
                  <a:solidFill>
                    <a:srgbClr val="08563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 </a:t>
              </a:r>
              <a:r>
                <a:rPr b="0" i="0" lang="en-GB" sz="3900" u="none" cap="none" strike="noStrike">
                  <a:solidFill>
                    <a:schemeClr val="accen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Priority #1</a:t>
              </a:r>
              <a:endParaRPr b="0" i="0" sz="3900" u="none" cap="none" strike="noStrik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en-GB" sz="2600" u="none" cap="none" strike="noStrike">
                  <a:solidFill>
                    <a:schemeClr val="accen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(Internal)</a:t>
              </a:r>
              <a:endParaRPr b="0" i="0" sz="2600" u="none" cap="none" strike="noStrik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2242412" y="1323155"/>
              <a:ext cx="5769300" cy="731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3"/>
            <p:cNvSpPr txBox="1"/>
            <p:nvPr/>
          </p:nvSpPr>
          <p:spPr>
            <a:xfrm>
              <a:off x="2406947" y="1407440"/>
              <a:ext cx="54750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en-GB" sz="22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Exploring a Post-2024 Strategy for CEOS and Biodiversity</a:t>
              </a:r>
              <a:endParaRPr b="0" i="0" sz="2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7" name="Google Shape;127;p13"/>
          <p:cNvGrpSpPr/>
          <p:nvPr/>
        </p:nvGrpSpPr>
        <p:grpSpPr>
          <a:xfrm>
            <a:off x="0" y="3824800"/>
            <a:ext cx="11072461" cy="1601691"/>
            <a:chOff x="7" y="2207524"/>
            <a:chExt cx="7687074" cy="731700"/>
          </a:xfrm>
        </p:grpSpPr>
        <p:sp>
          <p:nvSpPr>
            <p:cNvPr id="128" name="Google Shape;128;p13"/>
            <p:cNvSpPr txBox="1"/>
            <p:nvPr/>
          </p:nvSpPr>
          <p:spPr>
            <a:xfrm>
              <a:off x="7" y="2257729"/>
              <a:ext cx="21555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900"/>
                <a:buFont typeface="Arial"/>
                <a:buNone/>
              </a:pPr>
              <a:r>
                <a:rPr b="0" i="0" lang="en-GB" sz="3900" u="none" cap="none" strike="noStrike">
                  <a:solidFill>
                    <a:schemeClr val="accen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  Priority #2</a:t>
              </a:r>
              <a:endParaRPr b="0" i="0" sz="3900" u="none" cap="none" strike="noStrik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en-GB" sz="2600" u="none" cap="none" strike="noStrike">
                  <a:solidFill>
                    <a:schemeClr val="accen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(External)</a:t>
              </a:r>
              <a:r>
                <a:rPr b="0" i="0" lang="en-GB" sz="3900" u="none" cap="none" strike="noStrike">
                  <a:solidFill>
                    <a:schemeClr val="accen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  </a:t>
              </a:r>
              <a:endParaRPr b="0" i="0" sz="3900" u="none" cap="none" strike="noStrik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2155381" y="2207524"/>
              <a:ext cx="5531700" cy="731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3"/>
            <p:cNvSpPr txBox="1"/>
            <p:nvPr/>
          </p:nvSpPr>
          <p:spPr>
            <a:xfrm>
              <a:off x="2244279" y="2414102"/>
              <a:ext cx="54426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en-GB" sz="23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Increase Policy Footing and Linkages to the Biodiversity Community</a:t>
              </a:r>
              <a:endParaRPr b="0" i="0" sz="2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1" name="Google Shape;131;p13"/>
          <p:cNvSpPr txBox="1"/>
          <p:nvPr/>
        </p:nvSpPr>
        <p:spPr>
          <a:xfrm>
            <a:off x="6972300" y="5772150"/>
            <a:ext cx="563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GB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Paper available </a:t>
            </a:r>
            <a:r>
              <a:rPr b="1" i="0" lang="en-GB" sz="23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here</a:t>
            </a:r>
            <a:endParaRPr b="1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"/>
          <p:cNvSpPr txBox="1"/>
          <p:nvPr>
            <p:ph type="title"/>
          </p:nvPr>
        </p:nvSpPr>
        <p:spPr>
          <a:xfrm>
            <a:off x="176051" y="175950"/>
            <a:ext cx="7533300" cy="397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/>
              <a:t>Priority #1: </a:t>
            </a:r>
            <a:endParaRPr sz="5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/>
              <a:t>CEOS Internal Study</a:t>
            </a:r>
            <a:endParaRPr sz="5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>
            <p:ph idx="1" type="body"/>
          </p:nvPr>
        </p:nvSpPr>
        <p:spPr>
          <a:xfrm>
            <a:off x="324225" y="1174075"/>
            <a:ext cx="11495400" cy="528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/>
              <a:t>Results:</a:t>
            </a:r>
            <a:endParaRPr b="1" sz="1600"/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★"/>
            </a:pPr>
            <a:r>
              <a:rPr lang="en-GB" sz="1600" u="sng"/>
              <a:t>WGCapD:</a:t>
            </a:r>
            <a:r>
              <a:rPr lang="en-GB" sz="1600"/>
              <a:t> Clear </a:t>
            </a:r>
            <a:r>
              <a:rPr lang="en-GB" sz="1600"/>
              <a:t>potential </a:t>
            </a:r>
            <a:r>
              <a:rPr lang="en-GB" sz="1600"/>
              <a:t>role in capacity development for biodiversity. Leverage MOOCs.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★"/>
            </a:pPr>
            <a:r>
              <a:rPr lang="en-GB" sz="1600" u="sng"/>
              <a:t>WGClimate:</a:t>
            </a:r>
            <a:r>
              <a:rPr lang="en-GB" sz="1600"/>
              <a:t> Potential overlaps between ECVs and EBVs, and lessons learned regarding response to such a framework (ECVs, CDRs, external stakeholder relationships). Clean linkage climate and ecosystem change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★"/>
            </a:pPr>
            <a:r>
              <a:rPr lang="en-GB" sz="1600" u="sng"/>
              <a:t>WGCV:</a:t>
            </a:r>
            <a:r>
              <a:rPr lang="en-GB" sz="1600"/>
              <a:t> Land Product Validation Subgroup validation protocols; intercomparison activities;  FRMs focused on Biodiversity; fundamental cal/val of datasets is of course crucial for biodiversity applications.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★"/>
            </a:pPr>
            <a:r>
              <a:rPr lang="en-GB" sz="1600" u="sng"/>
              <a:t>WGDisasters:</a:t>
            </a:r>
            <a:r>
              <a:rPr lang="en-GB" sz="1600"/>
              <a:t> RO for biodiversity post-disasters; Wildfire pilot fuel component - species, drought conditions; disaster/climate vulnerability linkages; UNOOSA relationships, UNCCD </a:t>
            </a:r>
            <a:r>
              <a:rPr lang="en-GB" sz="1600"/>
              <a:t>definitely</a:t>
            </a:r>
            <a:r>
              <a:rPr lang="en-GB" sz="1600"/>
              <a:t> a potential user.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★"/>
            </a:pPr>
            <a:r>
              <a:rPr lang="en-GB" sz="1600" u="sng"/>
              <a:t>WGISS:</a:t>
            </a:r>
            <a:r>
              <a:rPr lang="en-GB" sz="1600"/>
              <a:t> Leverage Interoperability framework for complementarity/interoperability of datasets; data access activities, STAC, Open Data Cube, AI/ML – all enabling technologies for biodiversity community. Support data access and formats challenges.</a:t>
            </a:r>
            <a:endParaRPr sz="1600"/>
          </a:p>
          <a:p>
            <a:pPr indent="0" lvl="0" marL="457200" rtl="0" algn="l">
              <a:spcBef>
                <a:spcPts val="1000"/>
              </a:spcBef>
              <a:spcAft>
                <a:spcPts val="6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42" name="Google Shape;142;p15"/>
          <p:cNvSpPr txBox="1"/>
          <p:nvPr>
            <p:ph type="title"/>
          </p:nvPr>
        </p:nvSpPr>
        <p:spPr>
          <a:xfrm>
            <a:off x="176050" y="99750"/>
            <a:ext cx="84096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/>
              <a:t>Priority #1: C</a:t>
            </a:r>
            <a:r>
              <a:rPr lang="en-GB" sz="2800"/>
              <a:t>onsultations with CEOS Agencies, WGs and VCs</a:t>
            </a:r>
            <a:endParaRPr/>
          </a:p>
        </p:txBody>
      </p:sp>
      <p:sp>
        <p:nvSpPr>
          <p:cNvPr id="143" name="Google Shape;143;p15"/>
          <p:cNvSpPr/>
          <p:nvPr/>
        </p:nvSpPr>
        <p:spPr>
          <a:xfrm>
            <a:off x="604925" y="1174075"/>
            <a:ext cx="10794900" cy="1335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Understand which agencies, WGs and VCs are really active or have interest in biodiversity and how we might make connections.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-Avoid creating new structures where biodiversity tasks could be suitably assigned under existing mandates. Identify any gaps. Avoid duplication / disruption.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