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4250b895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4250b89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6c2c506796_2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6c2c506796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6c2c506796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6c2c50679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4250b895f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4250b895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4250b895f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4250b895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4250b895f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4250b895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727f0b64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b727f0b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4250b895f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4250b895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4250b895f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4250b895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c42d0a73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c42d0a7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c42d0a736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c42d0a7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eos.org/observations/documents/GST_Strategy_Paper_V3.1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eos.org/observations/documents/CEOS_CGMS_GHG_Constellation_Roadmap_V2.3_cleaned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7405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GB" sz="7500"/>
              <a:t>9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Objectives &amp; Action Review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#1.2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324225" y="1243200"/>
            <a:ext cx="11495400" cy="527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b="1" i="1" lang="en-GB" sz="2200">
                <a:solidFill>
                  <a:srgbClr val="000000"/>
                </a:solidFill>
              </a:rPr>
              <a:t>CEOS-37-01: CEOS AFOLU Roadmap Team  to create an action supplement to track implementation of CEOS AFOLU Roadmap endorsed by 2023 CEOS Plenary.</a:t>
            </a:r>
            <a:endParaRPr b="1" i="1" sz="2200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▪"/>
            </a:pPr>
            <a:r>
              <a:rPr lang="en-GB" sz="2200">
                <a:solidFill>
                  <a:srgbClr val="000000"/>
                </a:solidFill>
              </a:rPr>
              <a:t>In progress - This will be covered under item 2.3 during AFOLU Activities session. </a:t>
            </a:r>
            <a:r>
              <a:rPr lang="en-GB" sz="2200" u="sng">
                <a:highlight>
                  <a:srgbClr val="93C47D"/>
                </a:highlight>
              </a:rPr>
              <a:t>Action will be closed.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❖"/>
            </a:pPr>
            <a:r>
              <a:rPr b="1" i="1" lang="en-GB" sz="2200">
                <a:solidFill>
                  <a:srgbClr val="000000"/>
                </a:solidFill>
              </a:rPr>
              <a:t>CEOS-37-04: P-VC Leads to develop and present updated P-VC Terms of Reference (ToR) for review and potential endorsement at SIT-39.</a:t>
            </a:r>
            <a:endParaRPr b="1" i="1" sz="2200">
              <a:solidFill>
                <a:srgbClr val="000000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▪"/>
            </a:pPr>
            <a:r>
              <a:rPr lang="en-GB" sz="2200">
                <a:solidFill>
                  <a:srgbClr val="000000"/>
                </a:solidFill>
              </a:rPr>
              <a:t>P-VC will present updated ToR during item 6.1 of the Existing &amp; Emerging Business session. </a:t>
            </a:r>
            <a:r>
              <a:rPr lang="en-GB" sz="2200" u="sng">
                <a:highlight>
                  <a:srgbClr val="93C47D"/>
                </a:highlight>
              </a:rPr>
              <a:t>Action will be closed.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2F2F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16"/>
          <p:cNvSpPr txBox="1"/>
          <p:nvPr>
            <p:ph type="title"/>
          </p:nvPr>
        </p:nvSpPr>
        <p:spPr>
          <a:xfrm>
            <a:off x="176050" y="175950"/>
            <a:ext cx="98166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2023 CEOS Plenary Actions Due at SIT-39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324225" y="1211899"/>
            <a:ext cx="11495400" cy="500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b="1" i="1" lang="en-GB" sz="2200"/>
              <a:t>CEOS-37-05: CEOS WG Chairs and VC Co-leads to review their key documents featured on ceos.org/observations and provide updates to SIT Chair Team</a:t>
            </a:r>
            <a:r>
              <a:rPr b="1" lang="en-GB" sz="2200"/>
              <a:t>.</a:t>
            </a:r>
            <a:endParaRPr b="1" sz="2200"/>
          </a:p>
          <a:p>
            <a:pPr indent="-3683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This is an ongoing task. Updates welcome at any point in time. SIT Chair will continue updating this page as needed. </a:t>
            </a:r>
            <a:r>
              <a:rPr lang="en-GB" sz="2200" u="sng">
                <a:highlight>
                  <a:srgbClr val="93C47D"/>
                </a:highlight>
              </a:rPr>
              <a:t>Action closed.</a:t>
            </a:r>
            <a:endParaRPr sz="2200" u="sng">
              <a:highlight>
                <a:srgbClr val="93C47D"/>
              </a:highlight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❖"/>
            </a:pPr>
            <a:r>
              <a:rPr b="1" i="1" lang="en-GB" sz="2200"/>
              <a:t>CEOS-37-06: CEOS Agencies to coordinate with the CEOS EETT Leads if interested in contributing a Demonstrator for Ecosystem Extent mapping activity.</a:t>
            </a:r>
            <a:endParaRPr b="1" i="1" sz="2200"/>
          </a:p>
          <a:p>
            <a:pPr indent="-368300" lvl="1" marL="914400" rtl="0" algn="l">
              <a:spcBef>
                <a:spcPts val="1000"/>
              </a:spcBef>
              <a:spcAft>
                <a:spcPts val="1000"/>
              </a:spcAft>
              <a:buSzPts val="2200"/>
              <a:buChar char="▪"/>
            </a:pPr>
            <a:r>
              <a:rPr lang="en-GB" sz="2200"/>
              <a:t>Progress update to be discussed under item 3.2 during Existing &amp; Emerging Business session. </a:t>
            </a:r>
            <a:r>
              <a:rPr lang="en-GB" sz="2200" u="sng">
                <a:highlight>
                  <a:srgbClr val="93C47D"/>
                </a:highlight>
              </a:rPr>
              <a:t>Action closed.</a:t>
            </a:r>
            <a:endParaRPr sz="2300">
              <a:highlight>
                <a:srgbClr val="93C47D"/>
              </a:highlight>
            </a:endParaRPr>
          </a:p>
        </p:txBody>
      </p:sp>
      <p:sp>
        <p:nvSpPr>
          <p:cNvPr id="126" name="Google Shape;126;p17"/>
          <p:cNvSpPr txBox="1"/>
          <p:nvPr>
            <p:ph type="title"/>
          </p:nvPr>
        </p:nvSpPr>
        <p:spPr>
          <a:xfrm>
            <a:off x="176050" y="175950"/>
            <a:ext cx="10521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2023 CEOS Plenary Actions Due at SIT-39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324225" y="1164924"/>
            <a:ext cx="11495400" cy="505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Arial"/>
              <a:buChar char="❖"/>
            </a:pPr>
            <a:r>
              <a:rPr b="1" i="1" lang="en-GB" sz="2200"/>
              <a:t>CEOS-37-07: CEOS COAST Ad Hoc Team Co-leads to develop Full Proposal for new COAST Virtual Constellation, incl. Terms of Reference &amp; Implementation Plan for April 2024 SIT-39 decision.</a:t>
            </a:r>
            <a:endParaRPr b="1" i="1" sz="2200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Required documents have been submitted. The final documents for SIT-39 consideration were distributed by the SIT Chair on March 19. To be further discussed under item 3.3. </a:t>
            </a:r>
            <a:r>
              <a:rPr lang="en-GB" sz="2200" u="sng">
                <a:highlight>
                  <a:srgbClr val="93C47D"/>
                </a:highlight>
              </a:rPr>
              <a:t>Action complete.</a:t>
            </a:r>
            <a:endParaRPr sz="22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b="1" i="1" lang="en-GB" sz="2200"/>
              <a:t>CEOS-37-08: CEOS Executive Officer and ESA 2022-2023 SIT Chair team to incorporate CEOS NSTT recommendations into CEOS 2024-2026 Work Plan with relevant CEOS entities' input, referencing 2023 CEOS Plenary discussion.</a:t>
            </a:r>
            <a:endParaRPr b="1" i="1" sz="2200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Complete. This will be addressed during item 6.3 of Existing &amp; Emerging Business session. </a:t>
            </a:r>
            <a:r>
              <a:rPr lang="en-GB" sz="2200" u="sng">
                <a:highlight>
                  <a:srgbClr val="93C47D"/>
                </a:highlight>
              </a:rPr>
              <a:t>Action complete.</a:t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type="title"/>
          </p:nvPr>
        </p:nvSpPr>
        <p:spPr>
          <a:xfrm>
            <a:off x="176050" y="175950"/>
            <a:ext cx="102237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/>
              <a:t>2023 CEOS Plenary Actions Due at SIT-39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Week at a Glance</a:t>
            </a:r>
            <a:endParaRPr/>
          </a:p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775" y="1044825"/>
            <a:ext cx="8938026" cy="544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SIT Chair Priorities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Day 1: </a:t>
            </a:r>
            <a:r>
              <a:rPr lang="en-GB" sz="2400"/>
              <a:t>Agriculture, Forestry, and Other Land Uses (AFOLU)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Day 1: </a:t>
            </a:r>
            <a:r>
              <a:rPr lang="en-GB" sz="2400"/>
              <a:t>Climate Policy Impact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Day 2: </a:t>
            </a:r>
            <a:r>
              <a:rPr lang="en-GB" sz="2400"/>
              <a:t>Greenhouse Gas Observations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Existing and Emerging Business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Day 1: Biodiversity, COAST VC, CEOS Work Plan, Ecosystem Extent, GEOGLAM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Day 2: Commercial EO, VC &amp; WG issues, WMO update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Other Business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Aquatic Carbon Roadmap, SDGs, CEOS Comms, CEOS &amp; ICGS-SAR, NASA’s Earth Science to Action Strategy</a:t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SIT-39 Main Sessions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25" y="1274525"/>
            <a:ext cx="11495400" cy="49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CEOS AFOLU Roadmap (2023) Actions Supplement </a:t>
            </a:r>
            <a:r>
              <a:rPr lang="en-GB" sz="2400"/>
              <a:t>feedback and forward actions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Consider lessons learned from </a:t>
            </a:r>
            <a:r>
              <a:rPr b="1" lang="en-GB" sz="2400"/>
              <a:t>biomass harmonisation project underway</a:t>
            </a:r>
            <a:r>
              <a:rPr lang="en-GB" sz="2400"/>
              <a:t> and implications for space agency coordination and global datasets provision.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Update on AFOLU national demonstrators for EO satellite uptake.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50" y="131525"/>
            <a:ext cx="10270800" cy="82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/>
              <a:t>AFOLU Session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24225" y="1227549"/>
            <a:ext cx="11495400" cy="4993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Take stock of EO community’s role in climate policy process, </a:t>
            </a:r>
            <a:r>
              <a:rPr lang="en-GB" sz="2400"/>
              <a:t>notably UNFCCC and GST, including IGES report on GST1 in 2023.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Debate enhancing coordination across EO frameworks, </a:t>
            </a:r>
            <a:r>
              <a:rPr lang="en-GB" sz="2400"/>
              <a:t> between CEOS and WMO, research and operational agencies.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Consider specific strategies for GST2 timeframe</a:t>
            </a:r>
            <a:r>
              <a:rPr lang="en-GB" sz="2400"/>
              <a:t> (2028) to provide focus and mobilisation of community efforts. Discuss potential updates on </a:t>
            </a:r>
            <a:r>
              <a:rPr lang="en-GB" sz="2400" u="sng">
                <a:solidFill>
                  <a:schemeClr val="hlink"/>
                </a:solidFill>
                <a:hlinkClick r:id="rId3"/>
              </a:rPr>
              <a:t>CEOS GST Strategy (2021)</a:t>
            </a:r>
            <a:r>
              <a:rPr lang="en-GB" sz="2400"/>
              <a:t>.</a:t>
            </a:r>
            <a:endParaRPr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76050" y="175950"/>
            <a:ext cx="103647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Climate Policy Impact Session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24225" y="1243199"/>
            <a:ext cx="11495400" cy="497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Update on WMO G3W</a:t>
            </a:r>
            <a:r>
              <a:rPr lang="en-GB" sz="2400"/>
              <a:t> initiative, its Implementation Plan, and CEOS collaboration opportunities. Discuss CEOS GHG Roadmap updates needed in response.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Consensus on </a:t>
            </a:r>
            <a:r>
              <a:rPr lang="en-GB" sz="2400"/>
              <a:t> </a:t>
            </a:r>
            <a:r>
              <a:rPr b="1" lang="en-GB" sz="2400" u="sng">
                <a:solidFill>
                  <a:schemeClr val="hlink"/>
                </a:solidFill>
                <a:hlinkClick r:id="rId3"/>
              </a:rPr>
              <a:t>CEOS GHG Roadmap (2020)</a:t>
            </a:r>
            <a:r>
              <a:rPr lang="en-GB" sz="2400"/>
              <a:t> updates in 2024 and associated actions for updating.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Assess CEOS Agency changes in GHG observation continuity</a:t>
            </a:r>
            <a:r>
              <a:rPr lang="en-GB" sz="2400"/>
              <a:t> and data supply/product generation outlook through to GST2 (2028).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Review activities underway to document best practices and standards for measurement of GHGs</a:t>
            </a:r>
            <a:r>
              <a:rPr lang="en-GB" sz="2400"/>
              <a:t> from space and seek consensus on coordination and CEOS goals.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Discuss way forward for CEOS relationship with IMEO and acknowledge the national policy dimension.</a:t>
            </a:r>
            <a:endParaRPr b="1" sz="2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76050" y="175950"/>
            <a:ext cx="110067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Greenhouse Gas Observation Session</a:t>
            </a:r>
            <a:endParaRPr sz="3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24225" y="1211899"/>
            <a:ext cx="11495400" cy="500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Update on </a:t>
            </a:r>
            <a:r>
              <a:rPr b="1" lang="en-GB" sz="2200"/>
              <a:t>biodiversity</a:t>
            </a:r>
            <a:r>
              <a:rPr lang="en-GB" sz="2200"/>
              <a:t> initiatives led by 2024 CEOS Chair, CSA; </a:t>
            </a:r>
            <a:r>
              <a:rPr b="1" lang="en-GB" sz="2200"/>
              <a:t>EETT Demonstrator reports</a:t>
            </a:r>
            <a:r>
              <a:rPr lang="en-GB" sz="2200"/>
              <a:t>;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Discuss ideas from CEOS Chair regarding the future of biodiversity in CEOS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Discussion and potential decision on </a:t>
            </a:r>
            <a:r>
              <a:rPr b="1" lang="en-GB" sz="2200"/>
              <a:t>COAST VC </a:t>
            </a:r>
            <a:r>
              <a:rPr lang="en-GB" sz="2200"/>
              <a:t>Full Proposal, Implementation Plan, and Terms of Reference.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Update on </a:t>
            </a:r>
            <a:r>
              <a:rPr b="1" lang="en-GB" sz="2200"/>
              <a:t>CEOS Aquatic Carbon Roadmap</a:t>
            </a:r>
            <a:r>
              <a:rPr lang="en-GB" sz="2200"/>
              <a:t> + decisions to drive forward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Discuss </a:t>
            </a:r>
            <a:r>
              <a:rPr b="1" lang="en-GB" sz="2200"/>
              <a:t>GEOGLAM agricultural priority data needs</a:t>
            </a:r>
            <a:r>
              <a:rPr lang="en-GB" sz="2200"/>
              <a:t> and possible CEOS response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❖"/>
            </a:pPr>
            <a:r>
              <a:rPr b="1" lang="en-GB" sz="2200"/>
              <a:t>CEOS relationship with ICGS-SAR</a:t>
            </a:r>
            <a:r>
              <a:rPr lang="en-GB" sz="2200"/>
              <a:t> - discuss approach for increased coordination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Review </a:t>
            </a:r>
            <a:r>
              <a:rPr b="1" lang="en-GB" sz="2200"/>
              <a:t>SDGs, CEOS comms</a:t>
            </a:r>
            <a:r>
              <a:rPr lang="en-GB" sz="2200"/>
              <a:t> activities</a:t>
            </a:r>
            <a:endParaRPr sz="2200"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76050" y="175950"/>
            <a:ext cx="104898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Existing and Emerging Business, Other Business</a:t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324225" y="1211899"/>
            <a:ext cx="11495400" cy="500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Decision: </a:t>
            </a:r>
            <a:r>
              <a:rPr b="1" lang="en-GB" sz="2400"/>
              <a:t>Updated P-VC Terms of Reference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Review and discuss: </a:t>
            </a:r>
            <a:r>
              <a:rPr b="1" lang="en-GB" sz="2400"/>
              <a:t>ESA PolInSAR</a:t>
            </a:r>
            <a:r>
              <a:rPr lang="en-GB" sz="2400"/>
              <a:t> recommendations (from LSI-VC)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Review and discuss: </a:t>
            </a:r>
            <a:r>
              <a:rPr b="1" lang="en-GB" sz="2400"/>
              <a:t>CEOS-ARD Strategy 2024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b="1" lang="en-GB" sz="2400"/>
              <a:t>Ocean Surface Topography (OST-VC) leadership</a:t>
            </a:r>
            <a:r>
              <a:rPr lang="en-GB" sz="2400"/>
              <a:t> update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For Information: Report on Tokyo </a:t>
            </a:r>
            <a:r>
              <a:rPr b="1" lang="en-GB" sz="2400"/>
              <a:t>LSI-VC industry engagement session</a:t>
            </a:r>
            <a:endParaRPr b="1"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❖"/>
            </a:pPr>
            <a:r>
              <a:rPr lang="en-GB" sz="2400"/>
              <a:t>For information: </a:t>
            </a:r>
            <a:r>
              <a:rPr b="1" lang="en-GB" sz="2400"/>
              <a:t>CEOS Analytics Lab (CAL) commercial data interoperability study </a:t>
            </a:r>
            <a:endParaRPr b="1" sz="2400"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176050" y="175950"/>
            <a:ext cx="104898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/>
              <a:t>Existing and Emerging Business II</a:t>
            </a:r>
            <a:endParaRPr sz="2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Updates: CEOS Plenary actions due at SIT-39</a:t>
            </a:r>
            <a:endParaRPr sz="4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