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EyvZAdmWZOiMVlVU00p5bc+Gk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7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8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drive/folders/1eWWkaHdixiTHWsnN7PV0MFufuudqEljJ" TargetMode="External"/><Relationship Id="rId4" Type="http://schemas.openxmlformats.org/officeDocument/2006/relationships/hyperlink" Target="https://drive.google.com/drive/folders/1eWWkaHdixiTHWsnN7PV0MFufuudqEljJ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8614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SIT-3</a:t>
            </a:r>
            <a:r>
              <a:rPr lang="en-GB" sz="7500"/>
              <a:t>9 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Session 1: Welcome and Opening Session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Team, JAXA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#1.1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/>
          <p:nvPr/>
        </p:nvSpPr>
        <p:spPr>
          <a:xfrm>
            <a:off x="94026" y="103250"/>
            <a:ext cx="967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Existing &amp; Emerging Activities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25150"/>
            <a:ext cx="11887201" cy="5177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i="1" lang="en-GB"/>
              <a:t>Round table introduction by Principals of members of their delegation (in person and online)</a:t>
            </a:r>
            <a:endParaRPr i="1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8" name="Google Shape;128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i="1" lang="en-GB"/>
              <a:t>Tour de Table</a:t>
            </a:r>
            <a:endParaRPr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/>
          <p:nvPr>
            <p:ph idx="1" type="body"/>
          </p:nvPr>
        </p:nvSpPr>
        <p:spPr>
          <a:xfrm>
            <a:off x="127050" y="1273875"/>
            <a:ext cx="11937900" cy="48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b="1" lang="en-GB" sz="1900"/>
              <a:t>Both in room and online presenters should join the WebEx and share screen to present</a:t>
            </a:r>
            <a:endParaRPr b="1" sz="1900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If you cannot present via webex, please arrange with SIT Chair Team ahead of your item to use the clicker</a:t>
            </a:r>
            <a:endParaRPr sz="1900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Presentations should be self-uploaded </a:t>
            </a:r>
            <a:r>
              <a:rPr lang="en-GB" sz="1900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-GB" sz="1900"/>
              <a:t>. (default view only, ask SIT Chair Team for edit access as required)</a:t>
            </a:r>
            <a:endParaRPr sz="1900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 u="sng">
                <a:solidFill>
                  <a:schemeClr val="hlink"/>
                </a:solidFill>
                <a:hlinkClick r:id="rId4"/>
              </a:rPr>
              <a:t>https://drive.google.com/drive/folders/1eWWkaHdixiTHWsnN7PV0MFufuudqEljJ</a:t>
            </a:r>
            <a:endParaRPr sz="1900"/>
          </a:p>
          <a:p>
            <a:pPr indent="0" lvl="0" marL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</a:pPr>
            <a:r>
              <a:rPr b="1" lang="en-GB" sz="2000"/>
              <a:t>Online Participants</a:t>
            </a:r>
            <a:endParaRPr b="1" sz="2000"/>
          </a:p>
          <a:p>
            <a:pPr indent="-3492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b="1" lang="en-GB" sz="1900"/>
              <a:t>Please do not activate your webcam unless you are presenting</a:t>
            </a:r>
            <a:endParaRPr b="1" sz="1900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If your bandwidth is slow while presenting, please turn off your webcam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b="1" lang="en-GB" sz="1900"/>
              <a:t>Please mute if you are not presenting or making an intervention</a:t>
            </a:r>
            <a:endParaRPr b="1"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❖"/>
            </a:pPr>
            <a:r>
              <a:rPr b="1" lang="en-GB" sz="1900"/>
              <a:t>If you want to intervene, please, send a message in the chat</a:t>
            </a:r>
            <a:endParaRPr sz="2600"/>
          </a:p>
        </p:txBody>
      </p:sp>
      <p:sp>
        <p:nvSpPr>
          <p:cNvPr id="134" name="Google Shape;134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Hybrid Meeting Protocols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title"/>
          </p:nvPr>
        </p:nvSpPr>
        <p:spPr>
          <a:xfrm>
            <a:off x="176050" y="175950"/>
            <a:ext cx="104115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5000"/>
              <a:t>Welcoming Remarks</a:t>
            </a:r>
            <a:endParaRPr i="1" sz="5000"/>
          </a:p>
          <a:p>
            <a:pPr indent="0" lvl="0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Hironori Maejima</a:t>
            </a:r>
            <a:endParaRPr i="1" sz="4000"/>
          </a:p>
          <a:p>
            <a:pPr indent="0" lvl="0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2500"/>
              <a:t>CEOS SIT Chair 2024-2025</a:t>
            </a:r>
            <a:endParaRPr/>
          </a:p>
          <a:p>
            <a:pPr indent="45720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2500"/>
              <a:t>Senior Chief Officer of Earth	</a:t>
            </a:r>
            <a:endParaRPr i="1" sz="2500"/>
          </a:p>
          <a:p>
            <a:pPr indent="0" lvl="0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2500"/>
              <a:t>Observation Missions</a:t>
            </a:r>
            <a:endParaRPr i="1" sz="2500"/>
          </a:p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2500"/>
              <a:t>	JAXA </a:t>
            </a:r>
            <a:endParaRPr i="1" sz="2500"/>
          </a:p>
        </p:txBody>
      </p:sp>
      <p:sp>
        <p:nvSpPr>
          <p:cNvPr id="73" name="Google Shape;73;p2"/>
          <p:cNvSpPr/>
          <p:nvPr/>
        </p:nvSpPr>
        <p:spPr>
          <a:xfrm>
            <a:off x="7222284" y="42526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Team, JAXA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#1.1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スーツを着た男性&#10;&#10;自動的に生成された説明"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049" y="477849"/>
            <a:ext cx="2780972" cy="295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/>
        </p:nvSpPr>
        <p:spPr>
          <a:xfrm>
            <a:off x="348330" y="1185782"/>
            <a:ext cx="11112000" cy="58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Focused:</a:t>
            </a:r>
            <a:r>
              <a:rPr b="1" i="0" lang="en-GB" sz="1800" u="none" cap="none" strike="noStrike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few priorities reflecting major thrusts across civil EO programmes and priority needs, consistent with past CEOS outcomes 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Tangible and achievable outcomes with enduring benefit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Ensuring continuity:</a:t>
            </a: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existing SIT and CEOS WP activities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Reflecting resource availability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Stressing CEOS agency participation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Consistent with the original vision for SIT:</a:t>
            </a:r>
            <a:endParaRPr b="1" i="0" sz="18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Principals in SIT meetings address significant challenges via coordination and observing system harmonisation across space agencies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i="0" lang="en-GB" sz="1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Effective use of the different meetings:</a:t>
            </a:r>
            <a:endParaRPr b="1" i="0" sz="18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SIT: Significant debate and decision - for Principals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TW: Working Teams reporting, interaction, and prep for Plenary 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meetings cannot accommodate reporting of all CEOS business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effective intersection between CEOS management and WP contributors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SIT 2024-25 Approach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idx="1" type="body"/>
          </p:nvPr>
        </p:nvSpPr>
        <p:spPr>
          <a:xfrm>
            <a:off x="324225" y="1274525"/>
            <a:ext cx="11495400" cy="4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 u="sng"/>
              <a:t>JAXA SIT Chair Priorities</a:t>
            </a:r>
            <a:endParaRPr b="1" sz="2400" u="sng"/>
          </a:p>
          <a:p>
            <a:pPr indent="-3555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>
                <a:solidFill>
                  <a:srgbClr val="92D050"/>
                </a:solidFill>
              </a:rPr>
              <a:t>Climate Policy Impact </a:t>
            </a:r>
            <a:r>
              <a:rPr b="1" lang="en-GB" sz="2000"/>
              <a:t>– </a:t>
            </a:r>
            <a:r>
              <a:rPr lang="en-GB" sz="2000"/>
              <a:t>addressing obstacles and opportunities for CEOS agency data, particularly </a:t>
            </a:r>
            <a:r>
              <a:rPr lang="en-GB" sz="2000" u="sng"/>
              <a:t>AFOLU/Biomass map datasets,</a:t>
            </a:r>
            <a:r>
              <a:rPr lang="en-GB" sz="2000"/>
              <a:t> to have maximum impact in the key climate policy processes such as the Global Stocktake of the Paris Agreement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3555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>
                <a:solidFill>
                  <a:srgbClr val="92D050"/>
                </a:solidFill>
              </a:rPr>
              <a:t>GHG observations from space </a:t>
            </a:r>
            <a:r>
              <a:rPr b="1" lang="en-GB" sz="2000"/>
              <a:t>– </a:t>
            </a:r>
            <a:r>
              <a:rPr lang="en-GB" sz="2000"/>
              <a:t>addressing coordination for data continuity challenges ahead and developing good practices so that operators of all kinds may contribute to societal needs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 u="sng"/>
              <a:t>Supporting existing &amp; emerging CEOS business</a:t>
            </a:r>
            <a:endParaRPr b="1" sz="2400" u="sng"/>
          </a:p>
          <a:p>
            <a:pPr indent="-3555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Escalating, elevating and expediting the CEOS WP activities underway and planned in which CEOS agencies are investing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JAXA SIT Chair Priorities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/>
        </p:nvSpPr>
        <p:spPr>
          <a:xfrm>
            <a:off x="254349" y="1039521"/>
            <a:ext cx="11632500" cy="5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Addressing opportunities for EO data impact on climate policies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b="0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Significance of AFOLU datasets to understand sink and source of GHG from the land surface which is the primary domain of human and natural activities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b="0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Progress AFOLU Roadmap implementation and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b="0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Important dataset harmonisation studies offer insights and new opportunities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National Case Studies on EO data impact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b="0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Space based AFOLU datasets (e.g., Biomass map) for potential GHG inventory reporting in Asian countries 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b="0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Asia focus of SilvaCarbon: working dataset for reporting and more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Responding to GST1 outcomes and reinforcement of UNFCCC engagement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b="0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EO-related support arising from 1st Global Stocktake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b="0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Propose to launch a coordinated effort targeting EO data role in the next update of the IPCC Task Force on Inventories Good Practice Guidance (circa GST2 in 5 years)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0"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Highly insecure interface for CEOS (and GEO, WMO) to UNFCCC SEC and COP process to explore mechanisms for improvement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policy engagement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b="0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Updated Space Agency Response to GCOS IP (Plenary 2024)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b="0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Alternate angles (eg Covenant of Mayors)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94026" y="103250"/>
            <a:ext cx="967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Climate Policy Impact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/>
        </p:nvSpPr>
        <p:spPr>
          <a:xfrm>
            <a:off x="94026" y="103250"/>
            <a:ext cx="967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Climate Policy Impact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25150"/>
            <a:ext cx="11887201" cy="5177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/>
        </p:nvSpPr>
        <p:spPr>
          <a:xfrm>
            <a:off x="279750" y="1096675"/>
            <a:ext cx="11827500" cy="57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Observation continuity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Multiple delays, cancellations or program reductions of concern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 GHG mission portal (with ESA MIM team) to aid coordination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 space agency response to GCOS IP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Roadmap Implementation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of the GHG Roadmap including CO2 emission from mega cities.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Roadmap update 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Good Practices for GHG Emission Estimates from Space</a:t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Diverse data contributors to goals like IMEO MARS - CEOS can help optimise contributions of smaller missions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Best Practices document including methods for evaluating commercial products through engagement with IMEO, WMO+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Case studies to monitor Methane from rice field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-GB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Active engagement with policy entities – UNEP IMEO and WMO G</a:t>
            </a:r>
            <a:r>
              <a:rPr b="1" lang="en-GB" sz="16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</a:t>
            </a:r>
            <a:endParaRPr b="1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Roadmap with CEOS inputs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Active engagement in WMO G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 discussion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to Global Methane Pledge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778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94026" y="103250"/>
            <a:ext cx="967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Observations from Space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/>
        </p:nvSpPr>
        <p:spPr>
          <a:xfrm>
            <a:off x="94026" y="103250"/>
            <a:ext cx="967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Observations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25150"/>
            <a:ext cx="11887201" cy="5177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/>
        </p:nvSpPr>
        <p:spPr>
          <a:xfrm>
            <a:off x="311375" y="1321500"/>
            <a:ext cx="116325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for current CEOS WP tasks &amp; deliverables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2024-2026 CEOS Work Plan, 2025-2027 CEOS Work Plan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Including GEO contributions and interfaces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SDGs, ARD etc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Expedite emerging business as required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Aquatic Carbon Roadmap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Biodiversity Initiative of 2024 CEOS Chair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Ecosystem Extent Task Team Demonstrator outcomes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Review and reinforcement of the VC construct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COAST VC Terms of Reference and Implementation Plan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Updated VC timelines and comms materials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Continuity challenges for thematic observations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for GEOGLAM requirements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9"/>
          <p:cNvSpPr txBox="1"/>
          <p:nvPr/>
        </p:nvSpPr>
        <p:spPr>
          <a:xfrm>
            <a:off x="94026" y="103250"/>
            <a:ext cx="967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Existing &amp; Emerging Business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