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6858000" cx="12192000"/>
  <p:notesSz cx="6858000" cy="9144000"/>
  <p:embeddedFontLst>
    <p:embeddedFont>
      <p:font typeface="Montserra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Montserrat-regular.fntdata"/><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Montserrat-italic.fntdata"/><Relationship Id="rId10" Type="http://schemas.openxmlformats.org/officeDocument/2006/relationships/slide" Target="slides/slide6.xml"/><Relationship Id="rId54" Type="http://schemas.openxmlformats.org/officeDocument/2006/relationships/font" Target="fonts/Montserrat-bold.fntdata"/><Relationship Id="rId13" Type="http://schemas.openxmlformats.org/officeDocument/2006/relationships/slide" Target="slides/slide9.xml"/><Relationship Id="rId12" Type="http://schemas.openxmlformats.org/officeDocument/2006/relationships/slide" Target="slides/slide8.xml"/><Relationship Id="rId56" Type="http://schemas.openxmlformats.org/officeDocument/2006/relationships/font" Target="fonts/Montserrat-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f5fb28b317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f5fb28b31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f5fb28b317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f5fb28b31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f5fb28b317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f5fb28b31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f5fb28b317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f5fb28b31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f5fb28b317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f5fb28b31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f5fb28b317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f5fb28b31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f5fb28b317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f5fb28b31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f5fb28b317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f5fb28b31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f5fb28b317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f5fb28b31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f5fb28b317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f5fb28b31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f5fb28b317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f5fb28b31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f5fb28b317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f5fb28b317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f5fb28b317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f5fb28b31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f5fb28b317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f5fb28b317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f5fb28b317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f5fb28b317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f5fb28b317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f5fb28b31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f5fb28b317_0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f5fb28b31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f5fb28b317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f5fb28b31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f5fb28b317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f5fb28b31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f5fb28b317_0_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f5fb28b317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f5fb28b317_0_1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f5fb28b317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f5fb28b317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f5fb28b31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f5fb28b317_0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f5fb28b317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f5fb28b317_0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f5fb28b317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f5fb28b317_0_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f5fb28b317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f5fb28b317_0_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f5fb28b317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f5fb28b317_0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f5fb28b317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f5fb28b317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f5fb28b317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28561318b2_4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28561318b2_4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09a7462ab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09a7462a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09a7462ab6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09a7462ab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09a7462ab6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09a7462ab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f5fb28b317_0_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f5fb28b31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f5fb28b317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f5fb28b317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f5fb28b317_0_2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f5fb28b317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09a7462ab6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09a7462ab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f5fb28b317_0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f5fb28b317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f5fb28b317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f5fb28b317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f5fb28b317_0_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f5fb28b317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f08e3c9e70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f08e3c9e7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f5fb28b317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f5fb28b31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f5fb28b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f5fb28b31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f5fb28b317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f5fb28b31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f5fb28b317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f5fb28b31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2.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38</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29-30 March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iopscience.iop.org/article/10.1088/1748-9326/acba3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i="1" lang="en-GB" sz="4000"/>
              <a:t>Review of SIT-38 Session Outcomes</a:t>
            </a:r>
            <a:endParaRPr i="1" sz="4000">
              <a:latin typeface="Montserrat"/>
              <a:ea typeface="Montserrat"/>
              <a:cs typeface="Montserrat"/>
              <a:sym typeface="Montserrat"/>
            </a:endParaRPr>
          </a:p>
        </p:txBody>
      </p:sp>
      <p:sp>
        <p:nvSpPr>
          <p:cNvPr id="67" name="Google Shape;67;p7"/>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SIT Chair Team</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#9.6</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SIT</a:t>
            </a:r>
            <a:r>
              <a:rPr b="1" lang="en-GB" sz="2200">
                <a:solidFill>
                  <a:schemeClr val="accent1"/>
                </a:solidFill>
                <a:latin typeface="Montserrat"/>
                <a:ea typeface="Montserrat"/>
                <a:cs typeface="Montserrat"/>
                <a:sym typeface="Montserrat"/>
              </a:rPr>
              <a:t>-38 2023, ESA/ESRIN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29th - 30th March 2023</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Briefly considered the intersection in IPCC terms of the observations and outputs of the AFOLU and GHG Roadmaps</a:t>
            </a:r>
            <a:endParaRPr b="1" i="1" sz="1600">
              <a:latin typeface="Arial"/>
              <a:ea typeface="Arial"/>
              <a:cs typeface="Arial"/>
              <a:sym typeface="Arial"/>
            </a:endParaRPr>
          </a:p>
          <a:p>
            <a:pPr indent="0" lvl="0" marL="457200" rtl="0" algn="l">
              <a:lnSpc>
                <a:spcPct val="150000"/>
              </a:lnSpc>
              <a:spcBef>
                <a:spcPts val="1000"/>
              </a:spcBef>
              <a:spcAft>
                <a:spcPts val="0"/>
              </a:spcAft>
              <a:buNone/>
            </a:pPr>
            <a:r>
              <a:t/>
            </a:r>
            <a:endParaRPr b="1" i="1" sz="1600">
              <a:latin typeface="Arial"/>
              <a:ea typeface="Arial"/>
              <a:cs typeface="Arial"/>
              <a:sym typeface="Arial"/>
            </a:endParaRPr>
          </a:p>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Actions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
        <p:nvSpPr>
          <p:cNvPr id="121" name="Google Shape;121;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100"/>
              <a:t>2.7 AFOLU and GHG roadmaps - comparison of paradigms</a:t>
            </a:r>
            <a:endParaRPr sz="3100"/>
          </a:p>
        </p:txBody>
      </p:sp>
      <p:pic>
        <p:nvPicPr>
          <p:cNvPr id="122" name="Google Shape;122;p16"/>
          <p:cNvPicPr preferRelativeResize="0"/>
          <p:nvPr/>
        </p:nvPicPr>
        <p:blipFill>
          <a:blip r:embed="rId3">
            <a:alphaModFix/>
          </a:blip>
          <a:stretch>
            <a:fillRect/>
          </a:stretch>
        </p:blipFill>
        <p:spPr>
          <a:xfrm>
            <a:off x="5695826" y="2490350"/>
            <a:ext cx="5801275" cy="3263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CEOS Response to new GCOS IP underway from April</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ECV inventory will be updated and restructured</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Statement for COP will be planned as usual</a:t>
            </a:r>
            <a:endParaRPr b="1" i="1" sz="1600">
              <a:latin typeface="Arial"/>
              <a:ea typeface="Arial"/>
              <a:cs typeface="Arial"/>
              <a:sym typeface="Arial"/>
            </a:endParaRPr>
          </a:p>
          <a:p>
            <a:pPr indent="0" lvl="0" marL="914400" rtl="0" algn="l">
              <a:lnSpc>
                <a:spcPct val="150000"/>
              </a:lnSpc>
              <a:spcBef>
                <a:spcPts val="1000"/>
              </a:spcBef>
              <a:spcAft>
                <a:spcPts val="0"/>
              </a:spcAft>
              <a:buNone/>
            </a:pPr>
            <a:r>
              <a:t/>
            </a:r>
            <a:endParaRPr b="1" i="1" sz="1600">
              <a:latin typeface="Arial"/>
              <a:ea typeface="Arial"/>
              <a:cs typeface="Arial"/>
              <a:sym typeface="Arial"/>
            </a:endParaRPr>
          </a:p>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Actions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CEOS Principals to consider nominating agency representatives to WGClimate if not already participating (in particular around oceans)</a:t>
            </a:r>
            <a:endParaRPr b="1" i="1" sz="1600">
              <a:latin typeface="Arial"/>
              <a:ea typeface="Arial"/>
              <a:cs typeface="Arial"/>
              <a:sym typeface="Arial"/>
            </a:endParaRPr>
          </a:p>
          <a:p>
            <a:pPr indent="0" lvl="0" marL="457200" rtl="0" algn="l">
              <a:lnSpc>
                <a:spcPct val="150000"/>
              </a:lnSpc>
              <a:spcBef>
                <a:spcPts val="1000"/>
              </a:spcBef>
              <a:spcAft>
                <a:spcPts val="0"/>
              </a:spcAft>
              <a:buNone/>
            </a:pPr>
            <a:r>
              <a:t/>
            </a:r>
            <a:endParaRPr/>
          </a:p>
        </p:txBody>
      </p:sp>
      <p:sp>
        <p:nvSpPr>
          <p:cNvPr id="128" name="Google Shape;128;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2.8 WGClimate Activities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IMEO-CEOS relationship remains high priority for SIT given the significance and relevance for EO</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4 practical data threads underway: GHGSAT (CSA), TROPOMI NRT (ESA/EC), EnMAP (DLR), Joint data campaigns</a:t>
            </a:r>
            <a:endParaRPr b="1" i="1" sz="1600">
              <a:latin typeface="Arial"/>
              <a:ea typeface="Arial"/>
              <a:cs typeface="Arial"/>
              <a:sym typeface="Arial"/>
            </a:endParaRPr>
          </a:p>
          <a:p>
            <a:pPr indent="0" lvl="0" marL="457200" rtl="0" algn="l">
              <a:lnSpc>
                <a:spcPct val="150000"/>
              </a:lnSpc>
              <a:spcBef>
                <a:spcPts val="1000"/>
              </a:spcBef>
              <a:spcAft>
                <a:spcPts val="0"/>
              </a:spcAft>
              <a:buNone/>
            </a:pPr>
            <a:r>
              <a:t/>
            </a:r>
            <a:endParaRPr b="1" i="1" sz="1600">
              <a:latin typeface="Arial"/>
              <a:ea typeface="Arial"/>
              <a:cs typeface="Arial"/>
              <a:sym typeface="Arial"/>
            </a:endParaRPr>
          </a:p>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Action and Decisions recorded and 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
        <p:nvSpPr>
          <p:cNvPr id="134" name="Google Shape;134;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2.9 Update on CEOS Support to IMEO</a:t>
            </a:r>
            <a:endParaRPr sz="3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GEO-TREES implements the recommendations of the CEOS Aboveground Biomass Land Product Validation protocol by establishing 100 validation sites (50 MEur over a five year period). </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1% of required funds so far (CNES, ESA), further 1% under finalisation for 2 sites</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
        <p:nvSpPr>
          <p:cNvPr id="140" name="Google Shape;140;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2.10 GEO-TREES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Implementation well underway, targeting GST1 and COP later this year</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Simon Stiell of UNFCCC SEC EXEC agreed to feature in the foreword</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Many CEOS groups are contributing content</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CEOS SEC will provide usual review function - aimed for June</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Will look for further outreach opportunities like GEO Ministerial</a:t>
            </a:r>
            <a:endParaRPr b="1" i="1" sz="1600">
              <a:latin typeface="Arial"/>
              <a:ea typeface="Arial"/>
              <a:cs typeface="Arial"/>
              <a:sym typeface="Arial"/>
            </a:endParaRPr>
          </a:p>
          <a:p>
            <a:pPr indent="0" lvl="0" marL="914400" rtl="0" algn="l">
              <a:lnSpc>
                <a:spcPct val="150000"/>
              </a:lnSpc>
              <a:spcBef>
                <a:spcPts val="1000"/>
              </a:spcBef>
              <a:spcAft>
                <a:spcPts val="0"/>
              </a:spcAft>
              <a:buNone/>
            </a:pPr>
            <a:r>
              <a:t/>
            </a:r>
            <a:endParaRPr b="1" i="1" sz="1600">
              <a:latin typeface="Arial"/>
              <a:ea typeface="Arial"/>
              <a:cs typeface="Arial"/>
              <a:sym typeface="Arial"/>
            </a:endParaRPr>
          </a:p>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Actions and Decisions recorded &amp; 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None</a:t>
            </a:r>
            <a:endParaRPr/>
          </a:p>
        </p:txBody>
      </p:sp>
      <p:sp>
        <p:nvSpPr>
          <p:cNvPr id="146" name="Google Shape;146;p2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2.11 EO Handbook Progress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0" name="Shape 150"/>
        <p:cNvGrpSpPr/>
        <p:nvPr/>
      </p:nvGrpSpPr>
      <p:grpSpPr>
        <a:xfrm>
          <a:off x="0" y="0"/>
          <a:ext cx="0" cy="0"/>
          <a:chOff x="0" y="0"/>
          <a:chExt cx="0" cy="0"/>
        </a:xfrm>
      </p:grpSpPr>
      <p:sp>
        <p:nvSpPr>
          <p:cNvPr id="151" name="Google Shape;151;p21"/>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a:p>
        </p:txBody>
      </p:sp>
      <p:sp>
        <p:nvSpPr>
          <p:cNvPr id="152" name="Google Shape;152;p2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2.12 Discussion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6" name="Shape 156"/>
        <p:cNvGrpSpPr/>
        <p:nvPr/>
      </p:nvGrpSpPr>
      <p:grpSpPr>
        <a:xfrm>
          <a:off x="0" y="0"/>
          <a:ext cx="0" cy="0"/>
          <a:chOff x="0" y="0"/>
          <a:chExt cx="0" cy="0"/>
        </a:xfrm>
      </p:grpSpPr>
      <p:sp>
        <p:nvSpPr>
          <p:cNvPr id="157" name="Google Shape;157;p22"/>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t/>
            </a:r>
            <a:endParaRPr/>
          </a:p>
        </p:txBody>
      </p:sp>
      <p:sp>
        <p:nvSpPr>
          <p:cNvPr id="158" name="Google Shape;158;p2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t>3.1 Sustainable Development Goals Session Introduction</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3.2 CEOS Support to the SDGs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64" name="Google Shape;164;p23"/>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2023 deliverables with identified resources and tasks have been added to the CEOS Work Plan</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New SDG Coordination Group has been working well, but increased awareness/engagement is needed across CEOS groups to remain relevant and have greatest impact</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Future deliverables are under consideration for: wetland inventory (via new Ecosystem Task Team), SDG dashboard, and New Space</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SIT Chair provides strategic oversight. SEO is the implementation lead. Need to continue to work closely with JAXA (to be represented in this CG) in the transition of the SIT Chair for 2024, to ensure efficient functioning</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Need to review the relationship and roles with GEO SEC</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 and 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8" name="Shape 168"/>
        <p:cNvGrpSpPr/>
        <p:nvPr/>
      </p:nvGrpSpPr>
      <p:grpSpPr>
        <a:xfrm>
          <a:off x="0" y="0"/>
          <a:ext cx="0" cy="0"/>
          <a:chOff x="0" y="0"/>
          <a:chExt cx="0" cy="0"/>
        </a:xfrm>
      </p:grpSpPr>
      <p:sp>
        <p:nvSpPr>
          <p:cNvPr id="169" name="Google Shape;169;p24"/>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a:p>
        </p:txBody>
      </p:sp>
      <p:sp>
        <p:nvSpPr>
          <p:cNvPr id="170" name="Google Shape;170;p2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800"/>
              <a:t>4.1 Biodiversity Session Introduction</a:t>
            </a:r>
            <a:endParaRPr sz="3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The overall driver for the task team is to increase the engagement CEOS has with Biodiversity: The Task Team is a vehicle for that.</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White paper (integrated international perspective on how space-based Earth observations can be used to support ecosystem mapping and monitoring with a focus on ecosystem extent) aimed at Plenary 2023 </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Demonstrator (scope TBD) delivered by Plenary 2024</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Thanks expressed to Marie-Josee Bourassa who is retiring from CSA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Agreed the nominations of additional co-leads of the Ecosystem Extent Task Team (EETT) from CSIRO (Shaun Levick) and USGS (Roger Sayre)</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
        <p:nvSpPr>
          <p:cNvPr id="176" name="Google Shape;176;p2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500"/>
              <a:t>4.2 Ecosystems Extent Task Team (EETT)</a:t>
            </a:r>
            <a:endParaRPr sz="35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GB"/>
              <a:t> 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 name="Shape 71"/>
        <p:cNvGrpSpPr/>
        <p:nvPr/>
      </p:nvGrpSpPr>
      <p:grpSpPr>
        <a:xfrm>
          <a:off x="0" y="0"/>
          <a:ext cx="0" cy="0"/>
          <a:chOff x="0" y="0"/>
          <a:chExt cx="0" cy="0"/>
        </a:xfrm>
      </p:grpSpPr>
      <p:sp>
        <p:nvSpPr>
          <p:cNvPr id="72" name="Google Shape;72;p8"/>
          <p:cNvSpPr txBox="1"/>
          <p:nvPr/>
        </p:nvSpPr>
        <p:spPr>
          <a:xfrm>
            <a:off x="357105" y="1290957"/>
            <a:ext cx="11112000" cy="2124000"/>
          </a:xfrm>
          <a:prstGeom prst="rect">
            <a:avLst/>
          </a:prstGeom>
          <a:noFill/>
          <a:ln>
            <a:noFill/>
          </a:ln>
        </p:spPr>
        <p:txBody>
          <a:bodyPr anchorCtr="0" anchor="t" bIns="45700" lIns="91425" spcFirstLastPara="1" rIns="91425" wrap="square" tIns="45700">
            <a:spAutoFit/>
          </a:bodyPr>
          <a:lstStyle/>
          <a:p>
            <a:pPr indent="-381000" lvl="0" marL="457200" rtl="0" algn="l">
              <a:lnSpc>
                <a:spcPct val="150000"/>
              </a:lnSpc>
              <a:spcBef>
                <a:spcPts val="1000"/>
              </a:spcBef>
              <a:spcAft>
                <a:spcPts val="0"/>
              </a:spcAft>
              <a:buClr>
                <a:schemeClr val="dk1"/>
              </a:buClr>
              <a:buSzPts val="2400"/>
              <a:buFont typeface="Noto Sans Symbols"/>
              <a:buChar char="❖"/>
            </a:pPr>
            <a:r>
              <a:rPr b="1" i="1" lang="en-GB" sz="2400" u="sng">
                <a:solidFill>
                  <a:schemeClr val="dk1"/>
                </a:solidFill>
              </a:rPr>
              <a:t>Issue raised</a:t>
            </a:r>
            <a:endParaRPr b="1" i="1" sz="2400" u="sng">
              <a:solidFill>
                <a:schemeClr val="dk1"/>
              </a:solidFill>
            </a:endParaRPr>
          </a:p>
          <a:p>
            <a:pPr indent="-381000" lvl="1" marL="914400" rtl="0" algn="l">
              <a:lnSpc>
                <a:spcPct val="150000"/>
              </a:lnSpc>
              <a:spcBef>
                <a:spcPts val="0"/>
              </a:spcBef>
              <a:spcAft>
                <a:spcPts val="0"/>
              </a:spcAft>
              <a:buClr>
                <a:schemeClr val="dk1"/>
              </a:buClr>
              <a:buSzPts val="2400"/>
              <a:buFont typeface="Noto Sans Symbols"/>
              <a:buChar char="➢"/>
            </a:pPr>
            <a:r>
              <a:rPr b="1" i="1" lang="en-GB" sz="2400">
                <a:solidFill>
                  <a:schemeClr val="dk1"/>
                </a:solidFill>
              </a:rPr>
              <a:t>None</a:t>
            </a:r>
            <a:endParaRPr b="1" i="1" sz="2400">
              <a:solidFill>
                <a:schemeClr val="dk1"/>
              </a:solidFill>
            </a:endParaRPr>
          </a:p>
          <a:p>
            <a:pPr indent="-381000" lvl="0" marL="457200" rtl="0" algn="l">
              <a:lnSpc>
                <a:spcPct val="150000"/>
              </a:lnSpc>
              <a:spcBef>
                <a:spcPts val="0"/>
              </a:spcBef>
              <a:spcAft>
                <a:spcPts val="0"/>
              </a:spcAft>
              <a:buClr>
                <a:schemeClr val="dk1"/>
              </a:buClr>
              <a:buSzPts val="2400"/>
              <a:buFont typeface="Noto Sans Symbols"/>
              <a:buChar char="❖"/>
            </a:pPr>
            <a:r>
              <a:rPr b="1" i="1" lang="en-GB" sz="2400" u="sng">
                <a:solidFill>
                  <a:schemeClr val="dk1"/>
                </a:solidFill>
              </a:rPr>
              <a:t>Action and Decisions recorded</a:t>
            </a:r>
            <a:endParaRPr b="1" i="1" sz="2400" u="sng">
              <a:solidFill>
                <a:schemeClr val="dk1"/>
              </a:solidFill>
            </a:endParaRPr>
          </a:p>
          <a:p>
            <a:pPr indent="-381000" lvl="1" marL="914400" rtl="0" algn="l">
              <a:lnSpc>
                <a:spcPct val="150000"/>
              </a:lnSpc>
              <a:spcBef>
                <a:spcPts val="0"/>
              </a:spcBef>
              <a:spcAft>
                <a:spcPts val="0"/>
              </a:spcAft>
              <a:buClr>
                <a:schemeClr val="dk1"/>
              </a:buClr>
              <a:buSzPts val="2400"/>
              <a:buFont typeface="Noto Sans Symbols"/>
              <a:buChar char="➢"/>
            </a:pPr>
            <a:r>
              <a:rPr b="1" i="1" lang="en-GB" sz="2400">
                <a:solidFill>
                  <a:schemeClr val="dk1"/>
                </a:solidFill>
              </a:rPr>
              <a:t>None</a:t>
            </a:r>
            <a:endParaRPr b="1" sz="2400">
              <a:solidFill>
                <a:schemeClr val="dk1"/>
              </a:solidFill>
              <a:latin typeface="Montserrat"/>
              <a:ea typeface="Montserrat"/>
              <a:cs typeface="Montserrat"/>
              <a:sym typeface="Montserrat"/>
            </a:endParaRPr>
          </a:p>
        </p:txBody>
      </p:sp>
      <p:sp>
        <p:nvSpPr>
          <p:cNvPr id="73" name="Google Shape;73;p8"/>
          <p:cNvSpPr txBox="1"/>
          <p:nvPr/>
        </p:nvSpPr>
        <p:spPr>
          <a:xfrm>
            <a:off x="94026" y="103250"/>
            <a:ext cx="100944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lang="en-GB" sz="4200">
                <a:solidFill>
                  <a:schemeClr val="lt1"/>
                </a:solidFill>
                <a:latin typeface="Montserrat"/>
                <a:ea typeface="Montserrat"/>
                <a:cs typeface="Montserrat"/>
                <a:sym typeface="Montserrat"/>
              </a:rPr>
              <a:t>1.1 Welcome and Opening Remarks </a:t>
            </a:r>
            <a:endParaRPr sz="12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COP-15 saw adoption of the Kunming-Montreal Global Biodiversity Framework (GBF)</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The Global Biodiversity Observation System (GBiOS) is led by GEO BON</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EO is recognised as an important source of information for the implementation of the GBF.</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Arial"/>
              <a:buChar char="■"/>
            </a:pPr>
            <a:r>
              <a:rPr b="1" i="1" lang="en-GB" sz="1600">
                <a:latin typeface="Arial"/>
                <a:ea typeface="Arial"/>
                <a:cs typeface="Arial"/>
                <a:sym typeface="Arial"/>
              </a:rPr>
              <a:t>Opportunities for CEOS to support the production of indicators </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Arial"/>
              <a:buChar char="■"/>
            </a:pPr>
            <a:r>
              <a:rPr b="1" i="1" lang="en-GB" sz="1600">
                <a:latin typeface="Arial"/>
                <a:ea typeface="Arial"/>
                <a:cs typeface="Arial"/>
                <a:sym typeface="Arial"/>
              </a:rPr>
              <a:t>Important for CEOS to engage with existing mechanisms on technical and scientific cooperation </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a:p>
        </p:txBody>
      </p:sp>
      <p:sp>
        <p:nvSpPr>
          <p:cNvPr id="182" name="Google Shape;182;p2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4.3 Biodiversity COP-15 Outcomes</a:t>
            </a:r>
            <a:endParaRPr sz="40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6" name="Shape 186"/>
        <p:cNvGrpSpPr/>
        <p:nvPr/>
      </p:nvGrpSpPr>
      <p:grpSpPr>
        <a:xfrm>
          <a:off x="0" y="0"/>
          <a:ext cx="0" cy="0"/>
          <a:chOff x="0" y="0"/>
          <a:chExt cx="0" cy="0"/>
        </a:xfrm>
      </p:grpSpPr>
      <p:sp>
        <p:nvSpPr>
          <p:cNvPr id="187" name="Google Shape;187;p27"/>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a:p>
        </p:txBody>
      </p:sp>
      <p:sp>
        <p:nvSpPr>
          <p:cNvPr id="188" name="Google Shape;188;p2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300"/>
              <a:t>5.1 Oceans and Coasts Session Introductio</a:t>
            </a:r>
            <a:r>
              <a:rPr lang="en-GB" sz="3400"/>
              <a:t>n</a:t>
            </a:r>
            <a:endParaRPr sz="3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Vision 2030 is a collective ambition for the Ocean Decade Challenges - Next step in development is collectively identify the end-goal Ocean Decade Challenges, and steps measure progress to that goal</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2024 Ocean Decade Conference is in Barcelona, Spain: 10 - 12 April 2024</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To achieve transformation for the Ocean Decade GOOS has launched 3 integrated programmes: OBSERVING CO-DESIGN // COAST PREDICT  // CAPACITY DEVELOPMENT</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GOOS wants to identify organizational  points of contact and establish regular communications designed to exchange progress and requirements </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Keen to look at priorities for shared interests with CEOS</a:t>
            </a:r>
            <a:endParaRPr b="1" i="1" sz="1600">
              <a:latin typeface="Arial"/>
              <a:ea typeface="Arial"/>
              <a:cs typeface="Arial"/>
              <a:sym typeface="Arial"/>
            </a:endParaRPr>
          </a:p>
          <a:p>
            <a:pPr indent="0" lvl="0" marL="914400" rtl="0" algn="l">
              <a:lnSpc>
                <a:spcPct val="150000"/>
              </a:lnSpc>
              <a:spcBef>
                <a:spcPts val="1000"/>
              </a:spcBef>
              <a:spcAft>
                <a:spcPts val="0"/>
              </a:spcAft>
              <a:buNone/>
            </a:pPr>
            <a:r>
              <a:t/>
            </a:r>
            <a:endParaRPr b="1" i="1" sz="1600">
              <a:latin typeface="Arial"/>
              <a:ea typeface="Arial"/>
              <a:cs typeface="Arial"/>
              <a:sym typeface="Arial"/>
            </a:endParaRPr>
          </a:p>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Actions and Decisions recorded and 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
        <p:nvSpPr>
          <p:cNvPr id="194" name="Google Shape;194;p2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900"/>
              <a:t>5.2 UN Decade of Ocean Science for Sustainable Development</a:t>
            </a:r>
            <a:endParaRPr sz="2900"/>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COVERAGE sought to implement a five-year CEOS-endorsed New Initiative to visualize and access diverse ocean satellite and in situ observations and demonstrate its utility for marine biodiversity and sustainable resource management</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COVERAGE team implemented a cloud-enabled technical platform that provides harmonized access and analysis of satellite and in situ ocean data from distributed sources.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COVERAGE achieved all stated objectives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Thanks to Vardis Tsontos, Jorge Vazquez, and the COVERAGE team at NASA JPL for leading this five-year effort and CEOS partners: EUMETSAT, CNES, NOAA, and the European Commission.</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Actions and Decisions recorded &amp; 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
        <p:nvSpPr>
          <p:cNvPr id="200" name="Google Shape;200;p29"/>
          <p:cNvSpPr txBox="1"/>
          <p:nvPr>
            <p:ph type="title"/>
          </p:nvPr>
        </p:nvSpPr>
        <p:spPr>
          <a:xfrm>
            <a:off x="176050" y="175950"/>
            <a:ext cx="96045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t>5.3 COVERAGE Project Summary and Evaluation</a:t>
            </a:r>
            <a:endParaRPr sz="3000"/>
          </a:p>
          <a:p>
            <a:pPr indent="0" lvl="0" marL="0" rtl="0" algn="l">
              <a:spcBef>
                <a:spcPts val="0"/>
              </a:spcBef>
              <a:spcAft>
                <a:spcPts val="0"/>
              </a:spcAft>
              <a:buClr>
                <a:schemeClr val="dk1"/>
              </a:buClr>
              <a:buSzPts val="1100"/>
              <a:buFont typeface="Arial"/>
              <a:buNone/>
            </a:pPr>
            <a:r>
              <a:t/>
            </a:r>
            <a:endParaRPr sz="4100"/>
          </a:p>
          <a:p>
            <a:pPr indent="0" lvl="0" marL="0" rtl="0" algn="l">
              <a:spcBef>
                <a:spcPts val="0"/>
              </a:spcBef>
              <a:spcAft>
                <a:spcPts val="0"/>
              </a:spcAft>
              <a:buNone/>
            </a:pPr>
            <a:r>
              <a:t/>
            </a:r>
            <a:endParaRPr sz="4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idx="1" type="body"/>
          </p:nvPr>
        </p:nvSpPr>
        <p:spPr>
          <a:xfrm>
            <a:off x="348300" y="1097550"/>
            <a:ext cx="116970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Progress since SIT-37 includes: successful stakeholder outreach programs; several publications and science talks internationally; ongoing stakeholder co-design/co-development of products for pilots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Progress Highlights include:  </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Courier New"/>
              <a:buChar char="■"/>
            </a:pPr>
            <a:r>
              <a:rPr b="1" i="1" lang="en-GB" sz="1600">
                <a:latin typeface="Arial"/>
                <a:ea typeface="Arial"/>
                <a:cs typeface="Arial"/>
                <a:sym typeface="Arial"/>
              </a:rPr>
              <a:t>expansion of GA’s Shoreline Mapping product Africa-wide through Digital Earth Africa</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Courier New"/>
              <a:buChar char="■"/>
            </a:pPr>
            <a:r>
              <a:rPr b="1" i="1" lang="en-GB" sz="1600">
                <a:latin typeface="Arial"/>
                <a:ea typeface="Arial"/>
                <a:cs typeface="Arial"/>
                <a:sym typeface="Arial"/>
              </a:rPr>
              <a:t>successful Cal/Val testing in Latin America for the Coastal Eutrophication Indicators</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Courier New"/>
              <a:buChar char="■"/>
            </a:pPr>
            <a:r>
              <a:rPr b="1" i="1" lang="en-GB" sz="1600">
                <a:latin typeface="Arial"/>
                <a:ea typeface="Arial"/>
                <a:cs typeface="Arial"/>
                <a:sym typeface="Arial"/>
              </a:rPr>
              <a:t>public Beta-Testing release of COAST Application Knowledge Hub </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Courier New"/>
              <a:buChar char="■"/>
            </a:pPr>
            <a:r>
              <a:rPr b="1" i="1" lang="en-GB" sz="1600">
                <a:latin typeface="Arial"/>
                <a:ea typeface="Arial"/>
                <a:cs typeface="Arial"/>
                <a:sym typeface="Arial"/>
              </a:rPr>
              <a:t>ISRO held user/stakeholder  workshop to demonstrate their SAR products on flooding, coastline mapping, bathymetry of river deltas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Next steps include: Transition of demonstrated pilot products to additional regions, esp least developed nations.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Continuity mechanism TBD but important as COAST is formal Ocean Decade Contribution</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Actions and Decisions recorded and 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
        <p:nvSpPr>
          <p:cNvPr id="206" name="Google Shape;206;p3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5.4 CEOS-COAST Pilots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GB"/>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idx="1" type="body"/>
          </p:nvPr>
        </p:nvSpPr>
        <p:spPr>
          <a:xfrm>
            <a:off x="348308" y="1351058"/>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OCG extended at 2022 Plenary for six months. Requesting approval for a 6 additional month extension of OCG to finalize this proposal by Plenary 2023</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Two options going forward have been formulated:</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Arial"/>
              <a:buChar char="■"/>
            </a:pPr>
            <a:r>
              <a:rPr b="1" i="1" lang="en-GB" sz="1600">
                <a:latin typeface="Arial"/>
                <a:ea typeface="Arial"/>
                <a:cs typeface="Arial"/>
                <a:sym typeface="Arial"/>
              </a:rPr>
              <a:t>Form a new 2-year Ocean/Coastal CEOS AHT that is potentially a stepping stone to a new CEOS Working Group. </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Arial"/>
              <a:buChar char="■"/>
            </a:pPr>
            <a:r>
              <a:rPr b="1" i="1" lang="en-GB" sz="1600">
                <a:latin typeface="Arial"/>
                <a:ea typeface="Arial"/>
                <a:cs typeface="Arial"/>
                <a:sym typeface="Arial"/>
              </a:rPr>
              <a:t>Establish a cross-cutting informal team, under the SIT Chair, of dedicated Domain SMEs for Oceans, Coasts and Cryosphere (potentially Atmosphere and Land as well if the need/desire exists within CEOS). </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Discussion on need for clarity of the case being made before considering organisational aspects</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Actions and Decisions recorded and 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Agreed to an extension until 2023 CEOS Plenary of the Oceans Coordination Group to finalise the proposed way forward.</a:t>
            </a:r>
            <a:endParaRPr b="1" i="1" sz="1600">
              <a:latin typeface="Arial"/>
              <a:ea typeface="Arial"/>
              <a:cs typeface="Arial"/>
              <a:sym typeface="Arial"/>
            </a:endParaRPr>
          </a:p>
          <a:p>
            <a:pPr indent="0" lvl="0" marL="0" rtl="0" algn="l">
              <a:lnSpc>
                <a:spcPct val="150000"/>
              </a:lnSpc>
              <a:spcBef>
                <a:spcPts val="1000"/>
              </a:spcBef>
              <a:spcAft>
                <a:spcPts val="0"/>
              </a:spcAft>
              <a:buNone/>
            </a:pPr>
            <a:r>
              <a:t/>
            </a:r>
            <a:endParaRPr b="1" i="1" sz="1600">
              <a:latin typeface="Arial"/>
              <a:ea typeface="Arial"/>
              <a:cs typeface="Arial"/>
              <a:sym typeface="Arial"/>
            </a:endParaRPr>
          </a:p>
          <a:p>
            <a:pPr indent="0" lvl="0" marL="0" rtl="0" algn="l">
              <a:lnSpc>
                <a:spcPct val="150000"/>
              </a:lnSpc>
              <a:spcBef>
                <a:spcPts val="1000"/>
              </a:spcBef>
              <a:spcAft>
                <a:spcPts val="0"/>
              </a:spcAft>
              <a:buNone/>
            </a:pPr>
            <a:r>
              <a:t/>
            </a:r>
            <a:endParaRPr/>
          </a:p>
        </p:txBody>
      </p:sp>
      <p:sp>
        <p:nvSpPr>
          <p:cNvPr id="212" name="Google Shape;212;p3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5.5 Ocean Coordination Team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6" name="Shape 216"/>
        <p:cNvGrpSpPr/>
        <p:nvPr/>
      </p:nvGrpSpPr>
      <p:grpSpPr>
        <a:xfrm>
          <a:off x="0" y="0"/>
          <a:ext cx="0" cy="0"/>
          <a:chOff x="0" y="0"/>
          <a:chExt cx="0" cy="0"/>
        </a:xfrm>
      </p:grpSpPr>
      <p:sp>
        <p:nvSpPr>
          <p:cNvPr id="217" name="Google Shape;217;p32"/>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a:p>
        </p:txBody>
      </p:sp>
      <p:sp>
        <p:nvSpPr>
          <p:cNvPr id="218" name="Google Shape;218;p3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800"/>
              <a:t>5.6 Day 1 General Closing Remarks</a:t>
            </a:r>
            <a:endParaRPr sz="38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Overview of the space economy and definitions of New Space</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Trends supporting growth in EO data products &amp; services</a:t>
            </a:r>
            <a:endParaRPr b="1" i="1" sz="1600">
              <a:latin typeface="Arial"/>
              <a:ea typeface="Arial"/>
              <a:cs typeface="Arial"/>
              <a:sym typeface="Arial"/>
            </a:endParaRPr>
          </a:p>
          <a:p>
            <a:pPr indent="0" lvl="0" marL="457200" rtl="0" algn="l">
              <a:lnSpc>
                <a:spcPct val="150000"/>
              </a:lnSpc>
              <a:spcBef>
                <a:spcPts val="1000"/>
              </a:spcBef>
              <a:spcAft>
                <a:spcPts val="0"/>
              </a:spcAft>
              <a:buNone/>
            </a:pPr>
            <a:r>
              <a:t/>
            </a:r>
            <a:endParaRPr b="1" i="1" sz="1600">
              <a:latin typeface="Arial"/>
              <a:ea typeface="Arial"/>
              <a:cs typeface="Arial"/>
              <a:sym typeface="Arial"/>
            </a:endParaRPr>
          </a:p>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Actions and Decisions recorded and 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b="1" i="1" sz="1600">
              <a:latin typeface="Arial"/>
              <a:ea typeface="Arial"/>
              <a:cs typeface="Arial"/>
              <a:sym typeface="Arial"/>
            </a:endParaRPr>
          </a:p>
          <a:p>
            <a:pPr indent="0" lvl="0" marL="457200" rtl="0" algn="l">
              <a:lnSpc>
                <a:spcPct val="150000"/>
              </a:lnSpc>
              <a:spcBef>
                <a:spcPts val="1000"/>
              </a:spcBef>
              <a:spcAft>
                <a:spcPts val="0"/>
              </a:spcAft>
              <a:buNone/>
            </a:pPr>
            <a:r>
              <a:t/>
            </a:r>
            <a:endParaRPr/>
          </a:p>
        </p:txBody>
      </p:sp>
      <p:sp>
        <p:nvSpPr>
          <p:cNvPr id="224" name="Google Shape;224;p3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900"/>
              <a:t>6.1 New Space Session Introduction</a:t>
            </a:r>
            <a:endParaRPr sz="3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4"/>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UKSA promotes EO and New Space concepts as a priority. See a number of open questions for CEOS:</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Arial"/>
              <a:buChar char="■"/>
            </a:pPr>
            <a:r>
              <a:rPr b="1" i="1" lang="en-GB" sz="1600">
                <a:latin typeface="Arial"/>
                <a:ea typeface="Arial"/>
                <a:cs typeface="Arial"/>
                <a:sym typeface="Arial"/>
              </a:rPr>
              <a:t>How should the activities of CEOS incorporate all missions?</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Arial"/>
              <a:buChar char="■"/>
            </a:pPr>
            <a:r>
              <a:rPr b="1" i="1" lang="en-GB" sz="1600">
                <a:latin typeface="Arial"/>
                <a:ea typeface="Arial"/>
                <a:cs typeface="Arial"/>
                <a:sym typeface="Arial"/>
              </a:rPr>
              <a:t>Should data policy of CEOS be adapted to account for different business models – or should institutionally bought data be available as free and open like the data of institutionally built missions? </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Arial"/>
              <a:buChar char="■"/>
            </a:pPr>
            <a:r>
              <a:rPr b="1" i="1" lang="en-GB" sz="1600">
                <a:latin typeface="Arial"/>
                <a:ea typeface="Arial"/>
                <a:cs typeface="Arial"/>
                <a:sym typeface="Arial"/>
              </a:rPr>
              <a:t>How to ensure all types of missions can be progressed to suit all types of user needs?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JAXA explained about Consortium for Satellite Earth Observation (CONSEO): Platform for Industry, Academia, Government Partnership in Japan - moving to establish new business partnerships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NASA explained the Commercial Smallsat Data Acquisition (CSDA) Program </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Actions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b="1" i="1" sz="1600">
              <a:latin typeface="Arial"/>
              <a:ea typeface="Arial"/>
              <a:cs typeface="Arial"/>
              <a:sym typeface="Arial"/>
            </a:endParaRPr>
          </a:p>
          <a:p>
            <a:pPr indent="0" lvl="0" marL="0" rtl="0" algn="l">
              <a:lnSpc>
                <a:spcPct val="150000"/>
              </a:lnSpc>
              <a:spcBef>
                <a:spcPts val="1000"/>
              </a:spcBef>
              <a:spcAft>
                <a:spcPts val="0"/>
              </a:spcAft>
              <a:buNone/>
            </a:pPr>
            <a:r>
              <a:t/>
            </a:r>
            <a:endParaRPr/>
          </a:p>
        </p:txBody>
      </p:sp>
      <p:sp>
        <p:nvSpPr>
          <p:cNvPr id="230" name="Google Shape;230;p3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6.2 Agency Interventions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Definition should be careful not to favour particular companies or sectors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Our opportunity is to optimise impact of EO, including now by many smaller companies - via support on standards, data quality, interoperability etc (which they dont have capacity to do alone)</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CEOS Agencies invited to comment on the New Space Task Team Paper ahead of the next Team call</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Arial"/>
              <a:buChar char="■"/>
            </a:pPr>
            <a:r>
              <a:rPr b="1" i="1" lang="en-GB" sz="1600">
                <a:latin typeface="Arial"/>
                <a:ea typeface="Arial"/>
                <a:cs typeface="Arial"/>
                <a:sym typeface="Arial"/>
              </a:rPr>
              <a:t>By mid-April, in light of SIT-38 discussions</a:t>
            </a:r>
            <a:endParaRPr b="1" i="1" sz="1600">
              <a:latin typeface="Arial"/>
              <a:ea typeface="Arial"/>
              <a:cs typeface="Arial"/>
              <a:sym typeface="Arial"/>
            </a:endParaRPr>
          </a:p>
        </p:txBody>
      </p:sp>
      <p:sp>
        <p:nvSpPr>
          <p:cNvPr id="236" name="Google Shape;236;p3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6.3 New Space Task Team (NSTT)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nvSpPr>
        <p:spPr>
          <a:xfrm>
            <a:off x="94025" y="103250"/>
            <a:ext cx="116082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200">
                <a:solidFill>
                  <a:schemeClr val="lt1"/>
                </a:solidFill>
                <a:latin typeface="Montserrat"/>
                <a:ea typeface="Montserrat"/>
                <a:cs typeface="Montserrat"/>
                <a:sym typeface="Montserrat"/>
              </a:rPr>
              <a:t>1.2 CEOS 2023-2025 Work Plan</a:t>
            </a:r>
            <a:endParaRPr sz="4200">
              <a:solidFill>
                <a:schemeClr val="lt1"/>
              </a:solidFill>
              <a:latin typeface="Montserrat"/>
              <a:ea typeface="Montserrat"/>
              <a:cs typeface="Montserrat"/>
              <a:sym typeface="Montserrat"/>
            </a:endParaRPr>
          </a:p>
        </p:txBody>
      </p:sp>
      <p:sp>
        <p:nvSpPr>
          <p:cNvPr id="79" name="Google Shape;79;p9"/>
          <p:cNvSpPr txBox="1"/>
          <p:nvPr/>
        </p:nvSpPr>
        <p:spPr>
          <a:xfrm>
            <a:off x="357100" y="1290946"/>
            <a:ext cx="11112000" cy="3786600"/>
          </a:xfrm>
          <a:prstGeom prst="rect">
            <a:avLst/>
          </a:prstGeom>
          <a:noFill/>
          <a:ln>
            <a:noFill/>
          </a:ln>
        </p:spPr>
        <p:txBody>
          <a:bodyPr anchorCtr="0" anchor="t" bIns="45700" lIns="91425" spcFirstLastPara="1" rIns="91425" wrap="square" tIns="45700">
            <a:spAutoFit/>
          </a:bodyPr>
          <a:lstStyle/>
          <a:p>
            <a:pPr indent="-381000" lvl="0" marL="457200" rtl="0" algn="l">
              <a:lnSpc>
                <a:spcPct val="150000"/>
              </a:lnSpc>
              <a:spcBef>
                <a:spcPts val="1000"/>
              </a:spcBef>
              <a:spcAft>
                <a:spcPts val="0"/>
              </a:spcAft>
              <a:buClr>
                <a:schemeClr val="dk1"/>
              </a:buClr>
              <a:buSzPts val="2400"/>
              <a:buFont typeface="Noto Sans Symbols"/>
              <a:buChar char="❖"/>
            </a:pPr>
            <a:r>
              <a:rPr b="1" i="1" lang="en-GB" sz="2400" u="sng">
                <a:solidFill>
                  <a:schemeClr val="dk1"/>
                </a:solidFill>
              </a:rPr>
              <a:t>Issue raised</a:t>
            </a:r>
            <a:endParaRPr b="1" i="1" sz="2400" u="sng">
              <a:solidFill>
                <a:schemeClr val="dk1"/>
              </a:solidFill>
            </a:endParaRPr>
          </a:p>
          <a:p>
            <a:pPr indent="-381000" lvl="1" marL="914400" rtl="0" algn="l">
              <a:lnSpc>
                <a:spcPct val="150000"/>
              </a:lnSpc>
              <a:spcBef>
                <a:spcPts val="0"/>
              </a:spcBef>
              <a:spcAft>
                <a:spcPts val="0"/>
              </a:spcAft>
              <a:buClr>
                <a:schemeClr val="dk1"/>
              </a:buClr>
              <a:buSzPts val="2400"/>
              <a:buFont typeface="Noto Sans Symbols"/>
              <a:buChar char="➢"/>
            </a:pPr>
            <a:r>
              <a:rPr b="1" i="1" lang="en-GB" sz="2400">
                <a:solidFill>
                  <a:schemeClr val="dk1"/>
                </a:solidFill>
              </a:rPr>
              <a:t>2023-2025 Work Plan has been endorsed virtually prior to SIT-38</a:t>
            </a:r>
            <a:endParaRPr b="1" i="1" sz="2400">
              <a:solidFill>
                <a:schemeClr val="dk1"/>
              </a:solidFill>
            </a:endParaRPr>
          </a:p>
          <a:p>
            <a:pPr indent="-381000" lvl="1" marL="914400" rtl="0" algn="l">
              <a:lnSpc>
                <a:spcPct val="150000"/>
              </a:lnSpc>
              <a:spcBef>
                <a:spcPts val="0"/>
              </a:spcBef>
              <a:spcAft>
                <a:spcPts val="0"/>
              </a:spcAft>
              <a:buClr>
                <a:schemeClr val="dk1"/>
              </a:buClr>
              <a:buSzPts val="2400"/>
              <a:buFont typeface="Noto Sans Symbols"/>
              <a:buChar char="➢"/>
            </a:pPr>
            <a:r>
              <a:rPr b="1" i="1" lang="en-GB" sz="2400">
                <a:solidFill>
                  <a:schemeClr val="dk1"/>
                </a:solidFill>
              </a:rPr>
              <a:t>Thanks to all contributors</a:t>
            </a:r>
            <a:endParaRPr b="1" i="1" sz="2400">
              <a:solidFill>
                <a:schemeClr val="dk1"/>
              </a:solidFill>
            </a:endParaRPr>
          </a:p>
          <a:p>
            <a:pPr indent="-381000" lvl="0" marL="457200" rtl="0" algn="l">
              <a:lnSpc>
                <a:spcPct val="150000"/>
              </a:lnSpc>
              <a:spcBef>
                <a:spcPts val="0"/>
              </a:spcBef>
              <a:spcAft>
                <a:spcPts val="0"/>
              </a:spcAft>
              <a:buClr>
                <a:schemeClr val="dk1"/>
              </a:buClr>
              <a:buSzPts val="2400"/>
              <a:buFont typeface="Noto Sans Symbols"/>
              <a:buChar char="❖"/>
            </a:pPr>
            <a:r>
              <a:rPr b="1" i="1" lang="en-GB" sz="2400" u="sng">
                <a:solidFill>
                  <a:schemeClr val="dk1"/>
                </a:solidFill>
              </a:rPr>
              <a:t>Action and Decisions recorded</a:t>
            </a:r>
            <a:endParaRPr b="1" i="1" sz="2400" u="sng">
              <a:solidFill>
                <a:schemeClr val="dk1"/>
              </a:solidFill>
            </a:endParaRPr>
          </a:p>
          <a:p>
            <a:pPr indent="-381000" lvl="1" marL="914400" rtl="0" algn="l">
              <a:lnSpc>
                <a:spcPct val="150000"/>
              </a:lnSpc>
              <a:spcBef>
                <a:spcPts val="0"/>
              </a:spcBef>
              <a:spcAft>
                <a:spcPts val="0"/>
              </a:spcAft>
              <a:buClr>
                <a:schemeClr val="dk1"/>
              </a:buClr>
              <a:buSzPts val="2400"/>
              <a:buFont typeface="Noto Sans Symbols"/>
              <a:buChar char="➢"/>
            </a:pPr>
            <a:r>
              <a:rPr b="1" i="1" lang="en-GB" sz="2400">
                <a:solidFill>
                  <a:schemeClr val="dk1"/>
                </a:solidFill>
              </a:rPr>
              <a:t>None</a:t>
            </a:r>
            <a:endParaRPr b="1" i="1" sz="2400">
              <a:solidFill>
                <a:schemeClr val="dk1"/>
              </a:solidFill>
            </a:endParaRPr>
          </a:p>
          <a:p>
            <a:pPr indent="-381000" lvl="0" marL="457200" rtl="0" algn="l">
              <a:lnSpc>
                <a:spcPct val="150000"/>
              </a:lnSpc>
              <a:spcBef>
                <a:spcPts val="0"/>
              </a:spcBef>
              <a:spcAft>
                <a:spcPts val="0"/>
              </a:spcAft>
              <a:buClr>
                <a:schemeClr val="dk1"/>
              </a:buClr>
              <a:buSzPts val="2400"/>
              <a:buFont typeface="Noto Sans Symbols"/>
              <a:buChar char="❖"/>
            </a:pPr>
            <a:r>
              <a:rPr b="1" i="1" lang="en-GB" sz="2400" u="sng">
                <a:solidFill>
                  <a:schemeClr val="dk1"/>
                </a:solidFill>
              </a:rPr>
              <a:t>Documents</a:t>
            </a:r>
            <a:endParaRPr b="1" i="1" sz="2400" u="sng">
              <a:solidFill>
                <a:schemeClr val="dk1"/>
              </a:solidFill>
            </a:endParaRPr>
          </a:p>
          <a:p>
            <a:pPr indent="-381000" lvl="1" marL="914400" rtl="0" algn="l">
              <a:lnSpc>
                <a:spcPct val="150000"/>
              </a:lnSpc>
              <a:spcBef>
                <a:spcPts val="0"/>
              </a:spcBef>
              <a:spcAft>
                <a:spcPts val="0"/>
              </a:spcAft>
              <a:buClr>
                <a:schemeClr val="dk1"/>
              </a:buClr>
              <a:buSzPts val="2400"/>
              <a:buFont typeface="Noto Sans Symbols"/>
              <a:buChar char="➢"/>
            </a:pPr>
            <a:r>
              <a:rPr b="1" i="1" lang="en-GB" sz="2400">
                <a:solidFill>
                  <a:schemeClr val="dk1"/>
                </a:solidFill>
              </a:rPr>
              <a:t>2023-2025 CEOS Work Plan</a:t>
            </a:r>
            <a:endParaRPr sz="24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0" name="Shape 240"/>
        <p:cNvGrpSpPr/>
        <p:nvPr/>
      </p:nvGrpSpPr>
      <p:grpSpPr>
        <a:xfrm>
          <a:off x="0" y="0"/>
          <a:ext cx="0" cy="0"/>
          <a:chOff x="0" y="0"/>
          <a:chExt cx="0" cy="0"/>
        </a:xfrm>
      </p:grpSpPr>
      <p:sp>
        <p:nvSpPr>
          <p:cNvPr id="241" name="Google Shape;241;p36"/>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a:p>
        </p:txBody>
      </p:sp>
      <p:sp>
        <p:nvSpPr>
          <p:cNvPr id="242" name="Google Shape;242;p3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6.4 Discussions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6" name="Shape 246"/>
        <p:cNvGrpSpPr/>
        <p:nvPr/>
      </p:nvGrpSpPr>
      <p:grpSpPr>
        <a:xfrm>
          <a:off x="0" y="0"/>
          <a:ext cx="0" cy="0"/>
          <a:chOff x="0" y="0"/>
          <a:chExt cx="0" cy="0"/>
        </a:xfrm>
      </p:grpSpPr>
      <p:sp>
        <p:nvSpPr>
          <p:cNvPr id="247" name="Google Shape;247;p37"/>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t/>
            </a:r>
            <a:endParaRPr/>
          </a:p>
        </p:txBody>
      </p:sp>
      <p:sp>
        <p:nvSpPr>
          <p:cNvPr id="248" name="Google Shape;248;p3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800"/>
              <a:t>7.1 </a:t>
            </a:r>
            <a:r>
              <a:rPr lang="en-GB" sz="2800"/>
              <a:t>CEOS Working Group and Virtual Constellation Topics</a:t>
            </a: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Cal-Val opportunities:</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Arial"/>
              <a:buChar char="■"/>
            </a:pPr>
            <a:r>
              <a:rPr b="1" i="1" lang="en-GB" sz="1600">
                <a:latin typeface="Arial"/>
                <a:ea typeface="Arial"/>
                <a:cs typeface="Arial"/>
                <a:sym typeface="Arial"/>
              </a:rPr>
              <a:t>Comprehensive standard for mission quality defined by ESA &amp; NASA </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Arial"/>
              <a:buChar char="■"/>
            </a:pPr>
            <a:r>
              <a:rPr b="1" i="1" lang="en-GB" sz="1600">
                <a:latin typeface="Arial"/>
                <a:ea typeface="Arial"/>
                <a:cs typeface="Arial"/>
                <a:sym typeface="Arial"/>
              </a:rPr>
              <a:t>Currently in use in ESA/NASA commercial missions QA evaluation</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Arial"/>
              <a:buChar char="■"/>
            </a:pPr>
            <a:r>
              <a:rPr b="1" i="1" lang="en-GB" sz="1600">
                <a:latin typeface="Arial"/>
                <a:ea typeface="Arial"/>
                <a:cs typeface="Arial"/>
                <a:sym typeface="Arial"/>
              </a:rPr>
              <a:t>WGCV setting up a SITSAT coordination group</a:t>
            </a:r>
            <a:endParaRPr b="1" i="1" sz="1600">
              <a:latin typeface="Arial"/>
              <a:ea typeface="Arial"/>
              <a:cs typeface="Arial"/>
              <a:sym typeface="Arial"/>
            </a:endParaRPr>
          </a:p>
          <a:p>
            <a:pPr indent="0" lvl="0" marL="914400" rtl="0" algn="l">
              <a:lnSpc>
                <a:spcPct val="150000"/>
              </a:lnSpc>
              <a:spcBef>
                <a:spcPts val="1000"/>
              </a:spcBef>
              <a:spcAft>
                <a:spcPts val="0"/>
              </a:spcAft>
              <a:buNone/>
            </a:pPr>
            <a:r>
              <a:t/>
            </a:r>
            <a:endParaRPr b="1" i="1" sz="1600">
              <a:latin typeface="Arial"/>
              <a:ea typeface="Arial"/>
              <a:cs typeface="Arial"/>
              <a:sym typeface="Arial"/>
            </a:endParaRPr>
          </a:p>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Actions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a:p>
            <a:pPr indent="0" lvl="0" marL="457200" rtl="0" algn="l">
              <a:lnSpc>
                <a:spcPct val="150000"/>
              </a:lnSpc>
              <a:spcBef>
                <a:spcPts val="1000"/>
              </a:spcBef>
              <a:spcAft>
                <a:spcPts val="0"/>
              </a:spcAft>
              <a:buNone/>
            </a:pPr>
            <a:r>
              <a:t/>
            </a:r>
            <a:endParaRPr b="1" i="1" sz="1600" u="sng">
              <a:latin typeface="Arial"/>
              <a:ea typeface="Arial"/>
              <a:cs typeface="Arial"/>
              <a:sym typeface="Arial"/>
            </a:endParaRPr>
          </a:p>
        </p:txBody>
      </p:sp>
      <p:sp>
        <p:nvSpPr>
          <p:cNvPr id="254" name="Google Shape;254;p3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700"/>
              <a:t>7.2 Opportunities for Engagement with Commercial Sector in Cal-Val</a:t>
            </a:r>
            <a:endParaRPr sz="27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9"/>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WGISS-led Interoperability Framework explained </a:t>
            </a:r>
            <a:endParaRPr b="1" i="1" sz="1600">
              <a:latin typeface="Arial"/>
              <a:ea typeface="Arial"/>
              <a:cs typeface="Arial"/>
              <a:sym typeface="Arial"/>
            </a:endParaRPr>
          </a:p>
          <a:p>
            <a:pPr indent="0" lvl="0" marL="457200" rtl="0" algn="l">
              <a:lnSpc>
                <a:spcPct val="150000"/>
              </a:lnSpc>
              <a:spcBef>
                <a:spcPts val="1000"/>
              </a:spcBef>
              <a:spcAft>
                <a:spcPts val="0"/>
              </a:spcAft>
              <a:buNone/>
            </a:pPr>
            <a:r>
              <a:t/>
            </a:r>
            <a:endParaRPr b="1" i="1" sz="1600">
              <a:latin typeface="Arial"/>
              <a:ea typeface="Arial"/>
              <a:cs typeface="Arial"/>
              <a:sym typeface="Arial"/>
            </a:endParaRPr>
          </a:p>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Actions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Agreed that the deadlines for Actions 36-10 and 36-11 from 2022 Plenary, in relation to an interoperability framework from WGISS and volunteers from CEOS agencies to contribute, be extended to SIT TW 2023.</a:t>
            </a:r>
            <a:endParaRPr b="1" i="1" sz="1600">
              <a:latin typeface="Arial"/>
              <a:ea typeface="Arial"/>
              <a:cs typeface="Arial"/>
              <a:sym typeface="Arial"/>
            </a:endParaRPr>
          </a:p>
          <a:p>
            <a:pPr indent="0" lvl="0" marL="457200" rtl="0" algn="l">
              <a:lnSpc>
                <a:spcPct val="150000"/>
              </a:lnSpc>
              <a:spcBef>
                <a:spcPts val="1000"/>
              </a:spcBef>
              <a:spcAft>
                <a:spcPts val="0"/>
              </a:spcAft>
              <a:buNone/>
            </a:pPr>
            <a:r>
              <a:t/>
            </a:r>
            <a:endParaRPr/>
          </a:p>
        </p:txBody>
      </p:sp>
      <p:sp>
        <p:nvSpPr>
          <p:cNvPr id="260" name="Google Shape;260;p3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800"/>
              <a:t>7.3 CEOS Interoperability Framework</a:t>
            </a:r>
            <a:endParaRPr sz="38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txBox="1"/>
          <p:nvPr>
            <p:ph idx="1" type="body"/>
          </p:nvPr>
        </p:nvSpPr>
        <p:spPr>
          <a:xfrm>
            <a:off x="324233" y="12537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The state of CEOS engagement in various standards (small and big ‘s’) activities remains unclear and uncoordinated</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To date, there has been very little appetite or resources for this activity</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SIT TW 2022 side meeting agreed that increased coordination would be helpful</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The broader community is moving forward, making decisions and new tools and standards that impact CEOS agencies (e.g., STAC example - CEOS very much reactionary?) without coordinated CEOS engagement</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New Space session suggested CEOS has a key role to play in setting standards for New Space, but in fact it may be the other way around in some respects</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Actions and Decisions recorded and 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Recommended that the New Space Task Team take this forward as central to their scope </a:t>
            </a:r>
            <a:endParaRPr b="1" i="1" sz="1600">
              <a:latin typeface="Arial"/>
              <a:ea typeface="Arial"/>
              <a:cs typeface="Arial"/>
              <a:sym typeface="Arial"/>
            </a:endParaRPr>
          </a:p>
          <a:p>
            <a:pPr indent="0" lvl="0" marL="0" rtl="0" algn="l">
              <a:lnSpc>
                <a:spcPct val="150000"/>
              </a:lnSpc>
              <a:spcBef>
                <a:spcPts val="1000"/>
              </a:spcBef>
              <a:spcAft>
                <a:spcPts val="0"/>
              </a:spcAft>
              <a:buNone/>
            </a:pPr>
            <a:r>
              <a:t/>
            </a:r>
            <a:endParaRPr b="1" i="1" sz="1600">
              <a:latin typeface="Arial"/>
              <a:ea typeface="Arial"/>
              <a:cs typeface="Arial"/>
              <a:sym typeface="Arial"/>
            </a:endParaRPr>
          </a:p>
        </p:txBody>
      </p:sp>
      <p:sp>
        <p:nvSpPr>
          <p:cNvPr id="266" name="Google Shape;266;p40"/>
          <p:cNvSpPr txBox="1"/>
          <p:nvPr>
            <p:ph type="title"/>
          </p:nvPr>
        </p:nvSpPr>
        <p:spPr>
          <a:xfrm>
            <a:off x="176050" y="175950"/>
            <a:ext cx="9819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800"/>
              <a:t>7.4 CEOS Engagement with Standards Organisations </a:t>
            </a:r>
            <a:endParaRPr sz="2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0" name="Shape 270"/>
        <p:cNvGrpSpPr/>
        <p:nvPr/>
      </p:nvGrpSpPr>
      <p:grpSpPr>
        <a:xfrm>
          <a:off x="0" y="0"/>
          <a:ext cx="0" cy="0"/>
          <a:chOff x="0" y="0"/>
          <a:chExt cx="0" cy="0"/>
        </a:xfrm>
      </p:grpSpPr>
      <p:sp>
        <p:nvSpPr>
          <p:cNvPr id="271" name="Google Shape;271;p41"/>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a:p>
        </p:txBody>
      </p:sp>
      <p:sp>
        <p:nvSpPr>
          <p:cNvPr id="272" name="Google Shape;272;p4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7.7 Landsat Next Update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6" name="Shape 276"/>
        <p:cNvGrpSpPr/>
        <p:nvPr/>
      </p:nvGrpSpPr>
      <p:grpSpPr>
        <a:xfrm>
          <a:off x="0" y="0"/>
          <a:ext cx="0" cy="0"/>
          <a:chOff x="0" y="0"/>
          <a:chExt cx="0" cy="0"/>
        </a:xfrm>
      </p:grpSpPr>
      <p:sp>
        <p:nvSpPr>
          <p:cNvPr id="277" name="Google Shape;277;p42"/>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a:p>
        </p:txBody>
      </p:sp>
      <p:sp>
        <p:nvSpPr>
          <p:cNvPr id="278" name="Google Shape;278;p4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800"/>
              <a:t>7.8 Copernicus Data Space Ecosystem</a:t>
            </a:r>
            <a:endParaRPr sz="38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3"/>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Good progress has been made in pilot phase</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Over 600 individuals from 87 countries on six continents have used EOTEC DevNet to build connections, promote their activities, identify new opportunities and resources, and partner around common objectives.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WGCap-12 meeting held in conjunction with UNSpace meeting</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WGCapD needs a new Vice-Chair </a:t>
            </a:r>
            <a:endParaRPr b="1" i="1" sz="1600">
              <a:latin typeface="Arial"/>
              <a:ea typeface="Arial"/>
              <a:cs typeface="Arial"/>
              <a:sym typeface="Arial"/>
            </a:endParaRPr>
          </a:p>
          <a:p>
            <a:pPr indent="0" lvl="0" marL="914400" rtl="0" algn="l">
              <a:lnSpc>
                <a:spcPct val="150000"/>
              </a:lnSpc>
              <a:spcBef>
                <a:spcPts val="1000"/>
              </a:spcBef>
              <a:spcAft>
                <a:spcPts val="0"/>
              </a:spcAft>
              <a:buNone/>
            </a:pPr>
            <a:r>
              <a:t/>
            </a:r>
            <a:endParaRPr b="1" i="1" sz="1600">
              <a:latin typeface="Arial"/>
              <a:ea typeface="Arial"/>
              <a:cs typeface="Arial"/>
              <a:sym typeface="Arial"/>
            </a:endParaRPr>
          </a:p>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CEOS Agencies encouraged to consider nominating a Vice-Chair for the WGCapD for when SANSA assumes the Chair at 2023 Plenary</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t/>
            </a:r>
            <a:endParaRPr/>
          </a:p>
        </p:txBody>
      </p:sp>
      <p:sp>
        <p:nvSpPr>
          <p:cNvPr id="284" name="Google Shape;284;p4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700"/>
              <a:t>7.7 </a:t>
            </a:r>
            <a:r>
              <a:rPr lang="en-GB" sz="2700"/>
              <a:t>EOTEC DevNet Sustainability Plan</a:t>
            </a:r>
            <a:endParaRPr sz="27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GB"/>
              <a:t>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4"/>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WG Disasters pilots and demonstrators proceeding well</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There are 15 GSNL (Geohazards Supersites &amp; Natural Laboratories)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Vice-chair nomination from UNOOSA</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Kahramanmaraş Event Supersite science results shown for Feb 6 Earthquake of Syria/Turkey</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Significant data quantity provided by CEOS agencies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JAXA noted ALOS-2 ScanSAR data is on GEE and available</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Actions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
        <p:nvSpPr>
          <p:cNvPr id="290" name="Google Shape;290;p4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700"/>
              <a:t>7.8 </a:t>
            </a:r>
            <a:r>
              <a:rPr lang="en-GB" sz="2700"/>
              <a:t>WG Disasters and Kahramanmaraş Supersite</a:t>
            </a:r>
            <a:endParaRPr sz="27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5"/>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The Precipitation Virtual Constellation is currently built around the Global Precipitation Measurement (GPM) mission, formed of the GPM Core Observatory and a constellation of international partner satellites/sensors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Passive microwave observation gaps foreseen</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The NASA Precipitation Processing System (PPS) operations end 1 year after GPM ends (2028?)</a:t>
            </a:r>
            <a:r>
              <a:rPr b="1" i="1" lang="en-GB" sz="1600">
                <a:latin typeface="Arial"/>
                <a:ea typeface="Arial"/>
                <a:cs typeface="Arial"/>
                <a:sym typeface="Arial"/>
              </a:rPr>
              <a:t> </a:t>
            </a:r>
            <a:endParaRPr b="1" i="1" sz="1600">
              <a:latin typeface="Arial"/>
              <a:ea typeface="Arial"/>
              <a:cs typeface="Arial"/>
              <a:sym typeface="Arial"/>
            </a:endParaRPr>
          </a:p>
          <a:p>
            <a:pPr indent="0" lvl="0" marL="914400" rtl="0" algn="l">
              <a:lnSpc>
                <a:spcPct val="150000"/>
              </a:lnSpc>
              <a:spcBef>
                <a:spcPts val="1000"/>
              </a:spcBef>
              <a:spcAft>
                <a:spcPts val="0"/>
              </a:spcAft>
              <a:buNone/>
            </a:pPr>
            <a:r>
              <a:t/>
            </a:r>
            <a:endParaRPr b="1" i="1" sz="1600">
              <a:latin typeface="Arial"/>
              <a:ea typeface="Arial"/>
              <a:cs typeface="Arial"/>
              <a:sym typeface="Arial"/>
            </a:endParaRPr>
          </a:p>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b="1" i="1" sz="1600">
              <a:latin typeface="Arial"/>
              <a:ea typeface="Arial"/>
              <a:cs typeface="Arial"/>
              <a:sym typeface="Arial"/>
            </a:endParaRPr>
          </a:p>
          <a:p>
            <a:pPr indent="0" lvl="0" marL="457200" rtl="0" algn="l">
              <a:lnSpc>
                <a:spcPct val="150000"/>
              </a:lnSpc>
              <a:spcBef>
                <a:spcPts val="1000"/>
              </a:spcBef>
              <a:spcAft>
                <a:spcPts val="0"/>
              </a:spcAft>
              <a:buNone/>
            </a:pPr>
            <a:r>
              <a:t/>
            </a:r>
            <a:endParaRPr/>
          </a:p>
        </p:txBody>
      </p:sp>
      <p:sp>
        <p:nvSpPr>
          <p:cNvPr id="296" name="Google Shape;296;p4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700"/>
              <a:t>7.10 Precipitation Observation Continuity</a:t>
            </a:r>
            <a:endParaRPr sz="27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GB"/>
              <a: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3" name="Shape 83"/>
        <p:cNvGrpSpPr/>
        <p:nvPr/>
      </p:nvGrpSpPr>
      <p:grpSpPr>
        <a:xfrm>
          <a:off x="0" y="0"/>
          <a:ext cx="0" cy="0"/>
          <a:chOff x="0" y="0"/>
          <a:chExt cx="0" cy="0"/>
        </a:xfrm>
      </p:grpSpPr>
      <p:sp>
        <p:nvSpPr>
          <p:cNvPr id="84" name="Google Shape;84;p10"/>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1000"/>
              </a:spcBef>
              <a:spcAft>
                <a:spcPts val="0"/>
              </a:spcAft>
              <a:buSzPts val="2400"/>
              <a:buFont typeface="Noto Sans Symbols"/>
              <a:buChar char="❖"/>
            </a:pPr>
            <a:r>
              <a:rPr b="1" i="1" lang="en-GB" sz="2400" u="sng">
                <a:latin typeface="Arial"/>
                <a:ea typeface="Arial"/>
                <a:cs typeface="Arial"/>
                <a:sym typeface="Arial"/>
              </a:rPr>
              <a:t>Issue raised</a:t>
            </a:r>
            <a:endParaRPr b="1" i="1" sz="2400" u="sng">
              <a:latin typeface="Arial"/>
              <a:ea typeface="Arial"/>
              <a:cs typeface="Arial"/>
              <a:sym typeface="Arial"/>
            </a:endParaRPr>
          </a:p>
          <a:p>
            <a:pPr indent="-381000" lvl="1" marL="914400" rtl="0" algn="l">
              <a:lnSpc>
                <a:spcPct val="150000"/>
              </a:lnSpc>
              <a:spcBef>
                <a:spcPts val="0"/>
              </a:spcBef>
              <a:spcAft>
                <a:spcPts val="0"/>
              </a:spcAft>
              <a:buSzPts val="2400"/>
              <a:buFont typeface="Noto Sans Symbols"/>
              <a:buChar char="➢"/>
            </a:pPr>
            <a:r>
              <a:rPr b="1" i="1" lang="en-GB">
                <a:latin typeface="Arial"/>
                <a:ea typeface="Arial"/>
                <a:cs typeface="Arial"/>
                <a:sym typeface="Arial"/>
              </a:rPr>
              <a:t>None.</a:t>
            </a:r>
            <a:endParaRPr b="1" i="1">
              <a:latin typeface="Arial"/>
              <a:ea typeface="Arial"/>
              <a:cs typeface="Arial"/>
              <a:sym typeface="Arial"/>
            </a:endParaRPr>
          </a:p>
          <a:p>
            <a:pPr indent="-381000" lvl="0" marL="457200" rtl="0" algn="l">
              <a:lnSpc>
                <a:spcPct val="150000"/>
              </a:lnSpc>
              <a:spcBef>
                <a:spcPts val="0"/>
              </a:spcBef>
              <a:spcAft>
                <a:spcPts val="0"/>
              </a:spcAft>
              <a:buSzPts val="2400"/>
              <a:buFont typeface="Noto Sans Symbols"/>
              <a:buChar char="❖"/>
            </a:pPr>
            <a:r>
              <a:rPr b="1" i="1" lang="en-GB" sz="2400" u="sng">
                <a:latin typeface="Arial"/>
                <a:ea typeface="Arial"/>
                <a:cs typeface="Arial"/>
                <a:sym typeface="Arial"/>
              </a:rPr>
              <a:t>Action and Decisions recorded</a:t>
            </a:r>
            <a:endParaRPr b="1" i="1" sz="2400" u="sng">
              <a:latin typeface="Arial"/>
              <a:ea typeface="Arial"/>
              <a:cs typeface="Arial"/>
              <a:sym typeface="Arial"/>
            </a:endParaRPr>
          </a:p>
          <a:p>
            <a:pPr indent="-381000" lvl="1" marL="914400" rtl="0" algn="l">
              <a:lnSpc>
                <a:spcPct val="150000"/>
              </a:lnSpc>
              <a:spcBef>
                <a:spcPts val="0"/>
              </a:spcBef>
              <a:spcAft>
                <a:spcPts val="0"/>
              </a:spcAft>
              <a:buSzPts val="2400"/>
              <a:buFont typeface="Noto Sans Symbols"/>
              <a:buChar char="➢"/>
            </a:pPr>
            <a:r>
              <a:rPr b="1" i="1" lang="en-GB">
                <a:latin typeface="Arial"/>
                <a:ea typeface="Arial"/>
                <a:cs typeface="Arial"/>
                <a:sym typeface="Arial"/>
              </a:rPr>
              <a:t>None.</a:t>
            </a:r>
            <a:endParaRPr/>
          </a:p>
        </p:txBody>
      </p:sp>
      <p:sp>
        <p:nvSpPr>
          <p:cNvPr id="85" name="Google Shape;85;p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sz="3200"/>
              <a:t>2.1 Carbon and Climate Session Introduction</a:t>
            </a:r>
            <a:endParaRPr sz="3200">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6"/>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GEOGLAM is establishing an agricultural rapid response center - an innovative, policy-driven framework for flexible, responsive action to urgent need.</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Open data from public space agencies is critical. Once rapid response process is triggered, increase the priority of non-standard acquisition public agency data products (e.g. SAR missions)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Support for EAV development through ARD products to support rapid response when/where required</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Help with the commercial sector to fill data gaps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Want to start conversation with CEOS and space agencies</a:t>
            </a:r>
            <a:endParaRPr b="1" i="1" sz="1600">
              <a:latin typeface="Arial"/>
              <a:ea typeface="Arial"/>
              <a:cs typeface="Arial"/>
              <a:sym typeface="Arial"/>
            </a:endParaRPr>
          </a:p>
          <a:p>
            <a:pPr indent="0" lvl="0" marL="914400" rtl="0" algn="l">
              <a:lnSpc>
                <a:spcPct val="150000"/>
              </a:lnSpc>
              <a:spcBef>
                <a:spcPts val="1000"/>
              </a:spcBef>
              <a:spcAft>
                <a:spcPts val="0"/>
              </a:spcAft>
              <a:buNone/>
            </a:pPr>
            <a:r>
              <a:t/>
            </a:r>
            <a:endParaRPr b="1" i="1" sz="1600">
              <a:latin typeface="Arial"/>
              <a:ea typeface="Arial"/>
              <a:cs typeface="Arial"/>
              <a:sym typeface="Arial"/>
            </a:endParaRPr>
          </a:p>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Actions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b="1" i="1" sz="1600">
              <a:latin typeface="Arial"/>
              <a:ea typeface="Arial"/>
              <a:cs typeface="Arial"/>
              <a:sym typeface="Arial"/>
            </a:endParaRPr>
          </a:p>
          <a:p>
            <a:pPr indent="0" lvl="0" marL="457200" rtl="0" algn="l">
              <a:lnSpc>
                <a:spcPct val="150000"/>
              </a:lnSpc>
              <a:spcBef>
                <a:spcPts val="1000"/>
              </a:spcBef>
              <a:spcAft>
                <a:spcPts val="0"/>
              </a:spcAft>
              <a:buNone/>
            </a:pPr>
            <a:r>
              <a:t/>
            </a:r>
            <a:endParaRPr/>
          </a:p>
        </p:txBody>
      </p:sp>
      <p:sp>
        <p:nvSpPr>
          <p:cNvPr id="302" name="Google Shape;302;p4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700"/>
              <a:t>7.11 </a:t>
            </a:r>
            <a:r>
              <a:rPr lang="en-GB" sz="2700"/>
              <a:t>GEOGLAM and Rapid Response for Food Security</a:t>
            </a:r>
            <a:endParaRPr sz="27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GB"/>
              <a:t>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7"/>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GEOGLAM is establishing an agricultural rapid response center - an innovative, policy-driven framework for flexible, responsive action to urgent need.</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Open data from public space agencies is critical. Once rapid response process is triggered, increase the priority of non-standard acquisition public agency data products (e.g. SAR missions)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Support for EAV development through ARD products to support rapid response when/where required</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Help with the commercial sector to fill data gaps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Want to start conversation with CEOS and space agencies</a:t>
            </a:r>
            <a:endParaRPr b="1" i="1" sz="1600">
              <a:latin typeface="Arial"/>
              <a:ea typeface="Arial"/>
              <a:cs typeface="Arial"/>
              <a:sym typeface="Arial"/>
            </a:endParaRPr>
          </a:p>
          <a:p>
            <a:pPr indent="0" lvl="0" marL="914400" rtl="0" algn="l">
              <a:lnSpc>
                <a:spcPct val="150000"/>
              </a:lnSpc>
              <a:spcBef>
                <a:spcPts val="1000"/>
              </a:spcBef>
              <a:spcAft>
                <a:spcPts val="0"/>
              </a:spcAft>
              <a:buNone/>
            </a:pPr>
            <a:r>
              <a:t/>
            </a:r>
            <a:endParaRPr b="1" i="1" sz="1600">
              <a:latin typeface="Arial"/>
              <a:ea typeface="Arial"/>
              <a:cs typeface="Arial"/>
              <a:sym typeface="Arial"/>
            </a:endParaRPr>
          </a:p>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Actions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b="1" i="1" sz="1600">
              <a:latin typeface="Arial"/>
              <a:ea typeface="Arial"/>
              <a:cs typeface="Arial"/>
              <a:sym typeface="Arial"/>
            </a:endParaRPr>
          </a:p>
          <a:p>
            <a:pPr indent="0" lvl="0" marL="457200" rtl="0" algn="l">
              <a:lnSpc>
                <a:spcPct val="150000"/>
              </a:lnSpc>
              <a:spcBef>
                <a:spcPts val="1000"/>
              </a:spcBef>
              <a:spcAft>
                <a:spcPts val="0"/>
              </a:spcAft>
              <a:buNone/>
            </a:pPr>
            <a:r>
              <a:t/>
            </a:r>
            <a:endParaRPr/>
          </a:p>
        </p:txBody>
      </p:sp>
      <p:sp>
        <p:nvSpPr>
          <p:cNvPr id="308" name="Google Shape;308;p4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700"/>
              <a:t>7.12 PM2.5 White Paper</a:t>
            </a:r>
            <a:endParaRPr sz="27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GB"/>
              <a: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2" name="Shape 312"/>
        <p:cNvGrpSpPr/>
        <p:nvPr/>
      </p:nvGrpSpPr>
      <p:grpSpPr>
        <a:xfrm>
          <a:off x="0" y="0"/>
          <a:ext cx="0" cy="0"/>
          <a:chOff x="0" y="0"/>
          <a:chExt cx="0" cy="0"/>
        </a:xfrm>
      </p:grpSpPr>
      <p:sp>
        <p:nvSpPr>
          <p:cNvPr id="313" name="Google Shape;313;p48"/>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a:p>
        </p:txBody>
      </p:sp>
      <p:sp>
        <p:nvSpPr>
          <p:cNvPr id="314" name="Google Shape;314;p4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8.1 CEOS Plenary Topics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9"/>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Chair reviewed their priorities on: GST/UNFCCC, GHG &amp; AFOLU Roadmaps, New Space task Team</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GISTDA reaching out to agencies who havent attended CEOS lately</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CEOS Plenary week confirmed for week of 13 Nov in Chiang Rai</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
        <p:nvSpPr>
          <p:cNvPr id="320" name="Google Shape;320;p4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400"/>
              <a:t>8.2 Progress on CEOS Chair 2023 Priorities</a:t>
            </a:r>
            <a:endParaRPr sz="3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0"/>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Post-2025 GEO Working Group is well underway</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The process leading to the Cape Town ministerial in November was outlined</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GEO-Land Degradation Neutrality (LDN) approach explained</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Noted the need for CEOS to have influence on the GEO foundational tasks</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
        <p:nvSpPr>
          <p:cNvPr id="326" name="Google Shape;326;p5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9.1 Update from GEO Secretariat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1"/>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SEO supporting range of CEOS activities, including: ARD, EAIL, Ecosystem Extent, ODC and New Space</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A cross-cloud comparison study has been </a:t>
            </a:r>
            <a:r>
              <a:rPr b="1" i="1" lang="en-GB" sz="1600">
                <a:latin typeface="Arial"/>
                <a:ea typeface="Arial"/>
                <a:cs typeface="Arial"/>
                <a:sym typeface="Arial"/>
              </a:rPr>
              <a:t>initiated</a:t>
            </a:r>
            <a:r>
              <a:rPr b="1" i="1" lang="en-GB" sz="1600">
                <a:latin typeface="Arial"/>
                <a:ea typeface="Arial"/>
                <a:cs typeface="Arial"/>
                <a:sym typeface="Arial"/>
              </a:rPr>
              <a:t> by SEO. Arose from Pecora meeting. </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Will report back to CEOS on lessons </a:t>
            </a:r>
            <a:r>
              <a:rPr b="1" i="1" lang="en-GB" sz="1600">
                <a:latin typeface="Arial"/>
                <a:ea typeface="Arial"/>
                <a:cs typeface="Arial"/>
                <a:sym typeface="Arial"/>
              </a:rPr>
              <a:t>learned from use of EO data in the different platforms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SEO will be at IGARSS and GEO Week in 2023</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Noted role of CEOS and SEO for the GEO Open Data effort</a:t>
            </a:r>
            <a:endParaRPr b="1" i="1" sz="1600">
              <a:latin typeface="Arial"/>
              <a:ea typeface="Arial"/>
              <a:cs typeface="Arial"/>
              <a:sym typeface="Arial"/>
            </a:endParaRPr>
          </a:p>
          <a:p>
            <a:pPr indent="0" lvl="0" marL="914400" rtl="0" algn="l">
              <a:lnSpc>
                <a:spcPct val="150000"/>
              </a:lnSpc>
              <a:spcBef>
                <a:spcPts val="1000"/>
              </a:spcBef>
              <a:spcAft>
                <a:spcPts val="0"/>
              </a:spcAft>
              <a:buNone/>
            </a:pPr>
            <a:r>
              <a:t/>
            </a:r>
            <a:endParaRPr b="1" i="1" sz="1600">
              <a:latin typeface="Arial"/>
              <a:ea typeface="Arial"/>
              <a:cs typeface="Arial"/>
              <a:sym typeface="Arial"/>
            </a:endParaRPr>
          </a:p>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Action and Decisions recorded and 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b="1" i="1" sz="1600">
              <a:latin typeface="Arial"/>
              <a:ea typeface="Arial"/>
              <a:cs typeface="Arial"/>
              <a:sym typeface="Arial"/>
            </a:endParaRPr>
          </a:p>
          <a:p>
            <a:pPr indent="0" lvl="0" marL="0" rtl="0" algn="l">
              <a:lnSpc>
                <a:spcPct val="150000"/>
              </a:lnSpc>
              <a:spcBef>
                <a:spcPts val="1000"/>
              </a:spcBef>
              <a:spcAft>
                <a:spcPts val="0"/>
              </a:spcAft>
              <a:buNone/>
            </a:pPr>
            <a:r>
              <a:t/>
            </a:r>
            <a:endParaRPr/>
          </a:p>
        </p:txBody>
      </p:sp>
      <p:sp>
        <p:nvSpPr>
          <p:cNvPr id="332" name="Google Shape;332;p51"/>
          <p:cNvSpPr txBox="1"/>
          <p:nvPr>
            <p:ph type="title"/>
          </p:nvPr>
        </p:nvSpPr>
        <p:spPr>
          <a:xfrm>
            <a:off x="176050" y="175950"/>
            <a:ext cx="9925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3300"/>
              <a:t>9.2 CEOS Systems Engineering Office Report</a:t>
            </a:r>
            <a:endParaRPr sz="3300"/>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2"/>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Overview of comms efforts in the past year</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spcBef>
                <a:spcPts val="0"/>
              </a:spcBef>
              <a:spcAft>
                <a:spcPts val="0"/>
              </a:spcAft>
              <a:buSzPts val="1600"/>
              <a:buFont typeface="Noto Sans Symbols"/>
              <a:buChar char="➢"/>
            </a:pPr>
            <a:r>
              <a:rPr b="1" i="1" lang="en-GB" sz="1600">
                <a:latin typeface="Arial"/>
                <a:ea typeface="Arial"/>
                <a:cs typeface="Arial"/>
                <a:sym typeface="Arial"/>
              </a:rPr>
              <a:t>On CEOS communications, CEOS Agencies are invited to provide the SEO with contact details for communications staff within their Agency willing to cooperate and to nominate any representatives interested in joining the CEOS Comms team. </a:t>
            </a:r>
            <a:endParaRPr b="1" i="1" sz="1600">
              <a:latin typeface="Arial"/>
              <a:ea typeface="Arial"/>
              <a:cs typeface="Arial"/>
              <a:sym typeface="Arial"/>
            </a:endParaRPr>
          </a:p>
          <a:p>
            <a:pPr indent="-330200" lvl="1" marL="914400" rtl="0" algn="l">
              <a:spcBef>
                <a:spcPts val="0"/>
              </a:spcBef>
              <a:spcAft>
                <a:spcPts val="0"/>
              </a:spcAft>
              <a:buSzPts val="1600"/>
              <a:buFont typeface="Noto Sans Symbols"/>
              <a:buChar char="➢"/>
            </a:pPr>
            <a:r>
              <a:rPr b="1" i="1" lang="en-GB" sz="1600">
                <a:latin typeface="Arial"/>
                <a:ea typeface="Arial"/>
                <a:cs typeface="Arial"/>
                <a:sym typeface="Arial"/>
              </a:rPr>
              <a:t>SEO to bring a new CEOS Comms Strategy to CEOS Plenary 2023 for approval</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
        <p:nvSpPr>
          <p:cNvPr id="338" name="Google Shape;338;p5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9.3 CEOS Communications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2" name="Shape 342"/>
        <p:cNvGrpSpPr/>
        <p:nvPr/>
      </p:nvGrpSpPr>
      <p:grpSpPr>
        <a:xfrm>
          <a:off x="0" y="0"/>
          <a:ext cx="0" cy="0"/>
          <a:chOff x="0" y="0"/>
          <a:chExt cx="0" cy="0"/>
        </a:xfrm>
      </p:grpSpPr>
      <p:sp>
        <p:nvSpPr>
          <p:cNvPr id="343" name="Google Shape;343;p53"/>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a:p>
        </p:txBody>
      </p:sp>
      <p:sp>
        <p:nvSpPr>
          <p:cNvPr id="344" name="Google Shape;344;p5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400"/>
              <a:t>9.4 Distinct Purposes for CEOS Meetings</a:t>
            </a:r>
            <a:endParaRPr sz="34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8" name="Shape 348"/>
        <p:cNvGrpSpPr/>
        <p:nvPr/>
      </p:nvGrpSpPr>
      <p:grpSpPr>
        <a:xfrm>
          <a:off x="0" y="0"/>
          <a:ext cx="0" cy="0"/>
          <a:chOff x="0" y="0"/>
          <a:chExt cx="0" cy="0"/>
        </a:xfrm>
      </p:grpSpPr>
      <p:sp>
        <p:nvSpPr>
          <p:cNvPr id="349" name="Google Shape;349;p54"/>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a:p>
        </p:txBody>
      </p:sp>
      <p:sp>
        <p:nvSpPr>
          <p:cNvPr id="350" name="Google Shape;350;p5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9.5 AOB</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49250" lvl="0" marL="457200" rtl="0" algn="l">
              <a:lnSpc>
                <a:spcPct val="150000"/>
              </a:lnSpc>
              <a:spcBef>
                <a:spcPts val="1000"/>
              </a:spcBef>
              <a:spcAft>
                <a:spcPts val="0"/>
              </a:spcAft>
              <a:buSzPts val="1900"/>
              <a:buFont typeface="Noto Sans Symbols"/>
              <a:buChar char="❖"/>
            </a:pPr>
            <a:r>
              <a:rPr b="1" i="1" lang="en-GB" sz="1900" u="sng">
                <a:latin typeface="Arial"/>
                <a:ea typeface="Arial"/>
                <a:cs typeface="Arial"/>
                <a:sym typeface="Arial"/>
              </a:rPr>
              <a:t>Issue raised</a:t>
            </a:r>
            <a:endParaRPr b="1" i="1" sz="1900" u="sng">
              <a:latin typeface="Arial"/>
              <a:ea typeface="Arial"/>
              <a:cs typeface="Arial"/>
              <a:sym typeface="Arial"/>
            </a:endParaRPr>
          </a:p>
          <a:p>
            <a:pPr indent="-349250" lvl="1" marL="914400" rtl="0" algn="l">
              <a:lnSpc>
                <a:spcPct val="150000"/>
              </a:lnSpc>
              <a:spcBef>
                <a:spcPts val="0"/>
              </a:spcBef>
              <a:spcAft>
                <a:spcPts val="0"/>
              </a:spcAft>
              <a:buSzPts val="1900"/>
              <a:buFont typeface="Noto Sans Symbols"/>
              <a:buChar char="➢"/>
            </a:pPr>
            <a:r>
              <a:rPr b="1" i="1" lang="en-GB" sz="1900">
                <a:latin typeface="Arial"/>
                <a:ea typeface="Arial"/>
                <a:cs typeface="Arial"/>
                <a:sym typeface="Arial"/>
              </a:rPr>
              <a:t>GST Strategy Document V3.1 approved at CEOS Plenary 2021 contains nine recommendations for specific actions on CEOS Agencies and bodies to support the GST</a:t>
            </a:r>
            <a:endParaRPr b="1" i="1" sz="1900">
              <a:latin typeface="Arial"/>
              <a:ea typeface="Arial"/>
              <a:cs typeface="Arial"/>
              <a:sym typeface="Arial"/>
            </a:endParaRPr>
          </a:p>
          <a:p>
            <a:pPr indent="-349250" lvl="1" marL="914400" rtl="0" algn="l">
              <a:lnSpc>
                <a:spcPct val="150000"/>
              </a:lnSpc>
              <a:spcBef>
                <a:spcPts val="0"/>
              </a:spcBef>
              <a:spcAft>
                <a:spcPts val="0"/>
              </a:spcAft>
              <a:buSzPts val="1900"/>
              <a:buFont typeface="Arial"/>
              <a:buChar char="➢"/>
            </a:pPr>
            <a:r>
              <a:rPr b="1" i="1" lang="en-GB" sz="1900">
                <a:latin typeface="Arial"/>
                <a:ea typeface="Arial"/>
                <a:cs typeface="Arial"/>
                <a:sym typeface="Arial"/>
              </a:rPr>
              <a:t>To support recommendations, multiple contributions to Earth Information Day at COP-27 have been made, there are preparations ongoing for EID at COP-28</a:t>
            </a:r>
            <a:endParaRPr b="1" i="1" sz="1900">
              <a:latin typeface="Arial"/>
              <a:ea typeface="Arial"/>
              <a:cs typeface="Arial"/>
              <a:sym typeface="Arial"/>
            </a:endParaRPr>
          </a:p>
          <a:p>
            <a:pPr indent="-349250" lvl="1" marL="914400" rtl="0" algn="l">
              <a:lnSpc>
                <a:spcPct val="150000"/>
              </a:lnSpc>
              <a:spcBef>
                <a:spcPts val="0"/>
              </a:spcBef>
              <a:spcAft>
                <a:spcPts val="0"/>
              </a:spcAft>
              <a:buSzPts val="1900"/>
              <a:buFont typeface="Arial"/>
              <a:buChar char="➢"/>
            </a:pPr>
            <a:r>
              <a:rPr b="1" i="1" lang="en-GB" sz="1900">
                <a:latin typeface="Arial"/>
                <a:ea typeface="Arial"/>
                <a:cs typeface="Arial"/>
                <a:sym typeface="Arial"/>
              </a:rPr>
              <a:t>Updates on each of the GST Strategy Recommendations can be found in the presentation</a:t>
            </a:r>
            <a:endParaRPr b="1" i="1" sz="1900">
              <a:latin typeface="Arial"/>
              <a:ea typeface="Arial"/>
              <a:cs typeface="Arial"/>
              <a:sym typeface="Arial"/>
            </a:endParaRPr>
          </a:p>
          <a:p>
            <a:pPr indent="0" lvl="0" marL="457200" rtl="0" algn="l">
              <a:lnSpc>
                <a:spcPct val="150000"/>
              </a:lnSpc>
              <a:spcBef>
                <a:spcPts val="1000"/>
              </a:spcBef>
              <a:spcAft>
                <a:spcPts val="0"/>
              </a:spcAft>
              <a:buNone/>
            </a:pPr>
            <a:r>
              <a:t/>
            </a:r>
            <a:endParaRPr b="1" i="1" sz="1900" u="sng">
              <a:latin typeface="Arial"/>
              <a:ea typeface="Arial"/>
              <a:cs typeface="Arial"/>
              <a:sym typeface="Arial"/>
            </a:endParaRPr>
          </a:p>
          <a:p>
            <a:pPr indent="-349250" lvl="0" marL="457200" rtl="0" algn="l">
              <a:lnSpc>
                <a:spcPct val="150000"/>
              </a:lnSpc>
              <a:spcBef>
                <a:spcPts val="1000"/>
              </a:spcBef>
              <a:spcAft>
                <a:spcPts val="0"/>
              </a:spcAft>
              <a:buSzPts val="1900"/>
              <a:buFont typeface="Noto Sans Symbols"/>
              <a:buChar char="❖"/>
            </a:pPr>
            <a:r>
              <a:rPr b="1" i="1" lang="en-GB" sz="1900" u="sng">
                <a:latin typeface="Arial"/>
                <a:ea typeface="Arial"/>
                <a:cs typeface="Arial"/>
                <a:sym typeface="Arial"/>
              </a:rPr>
              <a:t>Actions and Decisions recorded</a:t>
            </a:r>
            <a:r>
              <a:rPr b="1" i="1" lang="en-GB" sz="1900">
                <a:latin typeface="Arial"/>
                <a:ea typeface="Arial"/>
                <a:cs typeface="Arial"/>
                <a:sym typeface="Arial"/>
              </a:rPr>
              <a:t> and </a:t>
            </a:r>
            <a:r>
              <a:rPr b="1" i="1" lang="en-GB" sz="1900" u="sng">
                <a:latin typeface="Arial"/>
                <a:ea typeface="Arial"/>
                <a:cs typeface="Arial"/>
                <a:sym typeface="Arial"/>
              </a:rPr>
              <a:t>Documents endorsed</a:t>
            </a:r>
            <a:endParaRPr b="1" i="1" sz="1900" u="sng">
              <a:latin typeface="Arial"/>
              <a:ea typeface="Arial"/>
              <a:cs typeface="Arial"/>
              <a:sym typeface="Arial"/>
            </a:endParaRPr>
          </a:p>
          <a:p>
            <a:pPr indent="-349250" lvl="1" marL="914400" rtl="0" algn="l">
              <a:lnSpc>
                <a:spcPct val="150000"/>
              </a:lnSpc>
              <a:spcBef>
                <a:spcPts val="0"/>
              </a:spcBef>
              <a:spcAft>
                <a:spcPts val="0"/>
              </a:spcAft>
              <a:buSzPts val="1900"/>
              <a:buFont typeface="Noto Sans Symbols"/>
              <a:buChar char="➢"/>
            </a:pPr>
            <a:r>
              <a:rPr b="1" i="1" lang="en-GB" sz="1900">
                <a:latin typeface="Arial"/>
                <a:ea typeface="Arial"/>
                <a:cs typeface="Arial"/>
                <a:sym typeface="Arial"/>
              </a:rPr>
              <a:t>None</a:t>
            </a:r>
            <a:endParaRPr sz="1900"/>
          </a:p>
        </p:txBody>
      </p:sp>
      <p:sp>
        <p:nvSpPr>
          <p:cNvPr id="91" name="Google Shape;91;p1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500"/>
              <a:t>2.2 Update on the CEOS Strategy for the Global Stocktake</a:t>
            </a:r>
            <a:endParaRPr sz="2500"/>
          </a:p>
          <a:p>
            <a:pPr indent="0" lvl="0" marL="0" rtl="0" algn="l">
              <a:spcBef>
                <a:spcPts val="0"/>
              </a:spcBef>
              <a:spcAft>
                <a:spcPts val="0"/>
              </a:spcAft>
              <a:buClr>
                <a:schemeClr val="dk1"/>
              </a:buClr>
              <a:buSzPts val="1100"/>
              <a:buFont typeface="Arial"/>
              <a:buNone/>
            </a:pPr>
            <a:r>
              <a:t/>
            </a:r>
            <a:endParaRPr sz="2500"/>
          </a:p>
          <a:p>
            <a:pPr indent="0" lvl="0" marL="0" rtl="0" algn="l">
              <a:spcBef>
                <a:spcPts val="0"/>
              </a:spcBef>
              <a:spcAft>
                <a:spcPts val="0"/>
              </a:spcAft>
              <a:buNone/>
            </a:pPr>
            <a:r>
              <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2"/>
          <p:cNvSpPr txBox="1"/>
          <p:nvPr>
            <p:ph idx="1" type="body"/>
          </p:nvPr>
        </p:nvSpPr>
        <p:spPr>
          <a:xfrm>
            <a:off x="348300" y="1231649"/>
            <a:ext cx="11495400" cy="51792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Next steps on the Roadmap:</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Arial"/>
              <a:buChar char="■"/>
            </a:pPr>
            <a:r>
              <a:rPr b="1" i="1" lang="en-GB" sz="1600">
                <a:latin typeface="Arial"/>
                <a:ea typeface="Arial"/>
                <a:cs typeface="Arial"/>
                <a:sym typeface="Arial"/>
              </a:rPr>
              <a:t>Align for GHG TT activities and converge with the AFOLU Roadmap  (covered in CARB-20-01 &amp; GST-2022-06)</a:t>
            </a:r>
            <a:endParaRPr b="1" i="1" sz="1600">
              <a:latin typeface="Arial"/>
              <a:ea typeface="Arial"/>
              <a:cs typeface="Arial"/>
              <a:sym typeface="Arial"/>
            </a:endParaRPr>
          </a:p>
          <a:p>
            <a:pPr indent="-330200" lvl="2" marL="1371600" rtl="0" algn="l">
              <a:lnSpc>
                <a:spcPct val="150000"/>
              </a:lnSpc>
              <a:spcBef>
                <a:spcPts val="0"/>
              </a:spcBef>
              <a:spcAft>
                <a:spcPts val="0"/>
              </a:spcAft>
              <a:buSzPts val="1600"/>
              <a:buFont typeface="Arial"/>
              <a:buChar char="■"/>
            </a:pPr>
            <a:r>
              <a:rPr b="1" i="1" lang="en-GB" sz="1600">
                <a:latin typeface="Arial"/>
                <a:ea typeface="Arial"/>
                <a:cs typeface="Arial"/>
                <a:sym typeface="Arial"/>
              </a:rPr>
              <a:t>Prepare the community for the products of new upcoming satellite missions &amp; ensure continuity to earlier/existing missions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Challenges noted for the GST product.  Substantial interest from public &amp; policymakers in the product.  </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Clear need for this information with over 50 countries not reporting emissions in the last decade.  </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These lessons learned provide the context and motivation to advance and improve on these products.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Noted need to consider operationalisation in due course</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Strong interest expressed from several CEOS agencies in the methane aspects in particular</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Actions and Decisions recorded</a:t>
            </a:r>
            <a:r>
              <a:rPr b="1" i="1" lang="en-GB" sz="1600">
                <a:latin typeface="Arial"/>
                <a:ea typeface="Arial"/>
                <a:cs typeface="Arial"/>
                <a:sym typeface="Arial"/>
              </a:rPr>
              <a:t> and </a:t>
            </a: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
        <p:nvSpPr>
          <p:cNvPr id="97" name="Google Shape;97;p12"/>
          <p:cNvSpPr txBox="1"/>
          <p:nvPr>
            <p:ph type="title"/>
          </p:nvPr>
        </p:nvSpPr>
        <p:spPr>
          <a:xfrm>
            <a:off x="176050" y="175950"/>
            <a:ext cx="11170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2.3 Greenhouse Gas (GHG) Roadmap</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WMO and partners are developing a top-down GHG monitoring framework, building on existing elements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Primary outputs will be: Time-continuous global fields of CO2, CH4 and N2O concentrations; Consolidated, top-down, monthly estimates of GHG fluxes </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19th World Meteorological Congress, May-June 2023; goal is intergovernmental agreement to develop and implement this system</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A number of further events planned, starting with: Greenhouse gas modeling/assimilation workshop, tentatively in Bonn late August/early September 2023</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Actions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None.</a:t>
            </a:r>
            <a:endParaRPr/>
          </a:p>
        </p:txBody>
      </p:sp>
      <p:sp>
        <p:nvSpPr>
          <p:cNvPr id="103" name="Google Shape;103;p1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2.4 WMO GHG Initiative Update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Roadmap remains in progress with multiple CEOS agency thematic expert contributors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Example progress in Agriculture was shown by Ian Jarvis, including on Essential Agricultural Variables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Emphasised the importance of this Roadmap to the inventory communities</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Noted the use of satellite data for emission factors in reporting but a trend away from using satellites for wall to wall mapping by many countries for UNFCCC reporting</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CEOS needs to reflect on measures to improve the uptake of EO data products for activity data</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Arial"/>
              <a:buChar char="➢"/>
            </a:pPr>
            <a:r>
              <a:rPr b="1" i="1" lang="en-GB" sz="1600">
                <a:latin typeface="Arial"/>
                <a:ea typeface="Arial"/>
                <a:cs typeface="Arial"/>
                <a:sym typeface="Arial"/>
              </a:rPr>
              <a:t>See </a:t>
            </a:r>
            <a:r>
              <a:rPr b="1" i="1" lang="en-GB" sz="1600" u="sng">
                <a:solidFill>
                  <a:schemeClr val="hlink"/>
                </a:solidFill>
                <a:latin typeface="Arial"/>
                <a:ea typeface="Arial"/>
                <a:cs typeface="Arial"/>
                <a:sym typeface="Arial"/>
                <a:hlinkClick r:id="rId3"/>
              </a:rPr>
              <a:t>https://iopscience.iop.org/article/10.1088/1748-9326/acba31</a:t>
            </a:r>
            <a:r>
              <a:rPr b="1" i="1" lang="en-GB" sz="1600">
                <a:latin typeface="Arial"/>
                <a:ea typeface="Arial"/>
                <a:cs typeface="Arial"/>
                <a:sym typeface="Arial"/>
              </a:rPr>
              <a:t> </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Actions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Documents endorsed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TBA</a:t>
            </a:r>
            <a:endParaRPr/>
          </a:p>
        </p:txBody>
      </p:sp>
      <p:sp>
        <p:nvSpPr>
          <p:cNvPr id="109" name="Google Shape;109;p1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2.5 CEOS AFOLU Roadmap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Font typeface="Noto Sans Symbols"/>
              <a:buChar char="❖"/>
            </a:pPr>
            <a:r>
              <a:rPr b="1" i="1" lang="en-GB" sz="1600" u="sng">
                <a:latin typeface="Arial"/>
                <a:ea typeface="Arial"/>
                <a:cs typeface="Arial"/>
                <a:sym typeface="Arial"/>
              </a:rPr>
              <a:t>Issues raised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Proposed Roadmap would serve as a guiding vision for long term space agency coordination around Aquatic Carbon by providing a framework for long-term (~ 15+ years) coordination of CEOS agency observing programmes in support of the needs for Aquatic carbon related information. </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The contribution and coordination from IOCCG/CEOS OCR-VC agencies will be essential to work towards actual deliverables. Most agencies have carbon-related activities on which the roadmap will build on ; </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At IOCCG level, an IOCCG Ocean (Aquatic?) Carbon from Space Task Force being initiated, and also Working Group on Primary Production, </a:t>
            </a:r>
            <a:endParaRPr b="1" i="1" sz="1600">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Need CEOS agencies to put the necessary resources to contribute to the roadmap</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rPr b="1" i="1" lang="en-GB" sz="1600" u="sng">
                <a:latin typeface="Arial"/>
                <a:ea typeface="Arial"/>
                <a:cs typeface="Arial"/>
                <a:sym typeface="Arial"/>
              </a:rPr>
              <a:t>Actions and Decisions recorded</a:t>
            </a:r>
            <a:endParaRPr b="1" i="1" sz="1600" u="sng">
              <a:latin typeface="Arial"/>
              <a:ea typeface="Arial"/>
              <a:cs typeface="Arial"/>
              <a:sym typeface="Arial"/>
            </a:endParaRPr>
          </a:p>
          <a:p>
            <a:pPr indent="-330200" lvl="1" marL="914400" rtl="0" algn="l">
              <a:lnSpc>
                <a:spcPct val="150000"/>
              </a:lnSpc>
              <a:spcBef>
                <a:spcPts val="0"/>
              </a:spcBef>
              <a:spcAft>
                <a:spcPts val="0"/>
              </a:spcAft>
              <a:buSzPts val="1600"/>
              <a:buFont typeface="Noto Sans Symbols"/>
              <a:buChar char="➢"/>
            </a:pPr>
            <a:r>
              <a:rPr b="1" i="1" lang="en-GB" sz="1600">
                <a:latin typeface="Arial"/>
                <a:ea typeface="Arial"/>
                <a:cs typeface="Arial"/>
                <a:sym typeface="Arial"/>
              </a:rPr>
              <a:t>OCR-VC to liaise with SIT Chair to provide an assessment of the resources required from the relevant CEOS agencies to undertake the development of the Aquatic Carbon Roadmap. SIT Chair will support communication of the requests to CEOS Principals.</a:t>
            </a:r>
            <a:endParaRPr b="1" i="1" sz="1600">
              <a:latin typeface="Arial"/>
              <a:ea typeface="Arial"/>
              <a:cs typeface="Arial"/>
              <a:sym typeface="Arial"/>
            </a:endParaRPr>
          </a:p>
          <a:p>
            <a:pPr indent="-330200" lvl="0" marL="457200" rtl="0" algn="l">
              <a:lnSpc>
                <a:spcPct val="150000"/>
              </a:lnSpc>
              <a:spcBef>
                <a:spcPts val="0"/>
              </a:spcBef>
              <a:spcAft>
                <a:spcPts val="0"/>
              </a:spcAft>
              <a:buSzPts val="1600"/>
              <a:buFont typeface="Noto Sans Symbols"/>
              <a:buChar char="❖"/>
            </a:pPr>
            <a:r>
              <a:t/>
            </a:r>
            <a:endParaRPr/>
          </a:p>
        </p:txBody>
      </p:sp>
      <p:sp>
        <p:nvSpPr>
          <p:cNvPr id="115" name="Google Shape;115;p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800"/>
              <a:t>2.6 Ocean Carbon Roadmap Proposal</a:t>
            </a:r>
            <a:endParaRPr sz="38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