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f5b115d6b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1f5b115d6b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5d9518bf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1f5d9518bf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38</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29-30 March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eos.org/document_management/Publications/Governing_Docs/CEOS_Governance_and_Processes_rev1.2_Sep2021.pdf" TargetMode="External"/><Relationship Id="rId4" Type="http://schemas.openxmlformats.org/officeDocument/2006/relationships/hyperlink" Target="https://ceos.org/document_management/Publications/Governing_Docs/Secretariat_Terms-of-Reference_Nov2013.pdf" TargetMode="External"/><Relationship Id="rId5" Type="http://schemas.openxmlformats.org/officeDocument/2006/relationships/hyperlink" Target="https://ceos.org/document_management/Publications/Governing_Docs/SIT-Chair_Terms-of-Reference_Nov2013.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i="1" lang="en-GB" sz="4000"/>
              <a:t>Distinct Purposes for CEOS Meetings</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t/>
            </a:r>
            <a:endParaRPr i="1" sz="400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SIT Chair Team</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#9.4</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8619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0"/>
              </a:spcBef>
              <a:spcAft>
                <a:spcPts val="0"/>
              </a:spcAft>
              <a:buClr>
                <a:schemeClr val="dk1"/>
              </a:buClr>
              <a:buSzPts val="2000"/>
              <a:buFont typeface="Calibri"/>
              <a:buChar char="❖"/>
            </a:pPr>
            <a:r>
              <a:rPr b="1" lang="en-GB" sz="2000">
                <a:solidFill>
                  <a:schemeClr val="dk1"/>
                </a:solidFill>
                <a:latin typeface="Calibri"/>
                <a:ea typeface="Calibri"/>
                <a:cs typeface="Calibri"/>
                <a:sym typeface="Calibri"/>
              </a:rPr>
              <a:t>Distinct Purpose for Various CEOS Meetings</a:t>
            </a:r>
            <a:endParaRPr b="1" sz="2000">
              <a:solidFill>
                <a:schemeClr val="dk1"/>
              </a:solidFill>
              <a:latin typeface="Calibri"/>
              <a:ea typeface="Calibri"/>
              <a:cs typeface="Calibri"/>
              <a:sym typeface="Calibri"/>
            </a:endParaRPr>
          </a:p>
          <a:p>
            <a:pPr indent="-239712" lvl="0" marL="214312" marR="0" rtl="0" algn="l">
              <a:lnSpc>
                <a:spcPct val="150000"/>
              </a:lnSpc>
              <a:spcBef>
                <a:spcPts val="0"/>
              </a:spcBef>
              <a:spcAft>
                <a:spcPts val="0"/>
              </a:spcAft>
              <a:buClr>
                <a:schemeClr val="dk1"/>
              </a:buClr>
              <a:buSzPts val="2000"/>
              <a:buFont typeface="Calibri"/>
              <a:buChar char="❖"/>
            </a:pPr>
            <a:r>
              <a:rPr b="1" lang="en-GB" sz="2000">
                <a:solidFill>
                  <a:schemeClr val="dk1"/>
                </a:solidFill>
                <a:latin typeface="Calibri"/>
                <a:ea typeface="Calibri"/>
                <a:cs typeface="Calibri"/>
                <a:sym typeface="Calibri"/>
              </a:rPr>
              <a:t>Working Group, Virtual Constellation, </a:t>
            </a:r>
            <a:r>
              <a:rPr b="1" i="1" lang="en-GB" sz="2000">
                <a:solidFill>
                  <a:schemeClr val="dk1"/>
                </a:solidFill>
                <a:latin typeface="Calibri"/>
                <a:ea typeface="Calibri"/>
                <a:cs typeface="Calibri"/>
                <a:sym typeface="Calibri"/>
              </a:rPr>
              <a:t>Ad Hoc</a:t>
            </a:r>
            <a:r>
              <a:rPr b="1" lang="en-GB" sz="2000">
                <a:solidFill>
                  <a:schemeClr val="dk1"/>
                </a:solidFill>
                <a:latin typeface="Calibri"/>
                <a:ea typeface="Calibri"/>
                <a:cs typeface="Calibri"/>
                <a:sym typeface="Calibri"/>
              </a:rPr>
              <a:t> Team sessions?</a:t>
            </a:r>
            <a:endParaRPr sz="2000">
              <a:solidFill>
                <a:schemeClr val="dk1"/>
              </a:solidFill>
              <a:latin typeface="Calibri"/>
              <a:ea typeface="Calibri"/>
              <a:cs typeface="Calibri"/>
              <a:sym typeface="Calibri"/>
            </a:endParaRPr>
          </a:p>
        </p:txBody>
      </p:sp>
      <p:sp>
        <p:nvSpPr>
          <p:cNvPr id="73" name="Google Shape;73;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Topics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6" y="103250"/>
            <a:ext cx="9957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200">
                <a:solidFill>
                  <a:schemeClr val="lt1"/>
                </a:solidFill>
                <a:latin typeface="Montserrat"/>
                <a:ea typeface="Montserrat"/>
                <a:cs typeface="Montserrat"/>
                <a:sym typeface="Montserrat"/>
              </a:rPr>
              <a:t>Distinct Purpose for CEOS Meetings</a:t>
            </a:r>
            <a:endParaRPr sz="1200">
              <a:latin typeface="Montserrat"/>
              <a:ea typeface="Montserrat"/>
              <a:cs typeface="Montserrat"/>
              <a:sym typeface="Montserrat"/>
            </a:endParaRPr>
          </a:p>
        </p:txBody>
      </p:sp>
      <p:sp>
        <p:nvSpPr>
          <p:cNvPr id="79" name="Google Shape;79;p9"/>
          <p:cNvSpPr txBox="1"/>
          <p:nvPr/>
        </p:nvSpPr>
        <p:spPr>
          <a:xfrm>
            <a:off x="311800" y="1109746"/>
            <a:ext cx="11112000" cy="5880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As flagged in SIT Chair report at SEC-302, SIT Chair team would like to work to ensure there is a </a:t>
            </a:r>
            <a:r>
              <a:rPr b="1" lang="en-GB" sz="1600">
                <a:solidFill>
                  <a:schemeClr val="dk1"/>
                </a:solidFill>
                <a:latin typeface="Montserrat"/>
                <a:ea typeface="Montserrat"/>
                <a:cs typeface="Montserrat"/>
                <a:sym typeface="Montserrat"/>
              </a:rPr>
              <a:t>clear sense of purpose</a:t>
            </a:r>
            <a:r>
              <a:rPr lang="en-GB" sz="1600">
                <a:solidFill>
                  <a:schemeClr val="dk1"/>
                </a:solidFill>
                <a:latin typeface="Montserrat"/>
                <a:ea typeface="Montserrat"/>
                <a:cs typeface="Montserrat"/>
                <a:sym typeface="Montserrat"/>
              </a:rPr>
              <a:t> for each CEOS meeting</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Close gap (three weeks) between the 2023 Technical Workshop and CEOS Plenary calls into focus the need to</a:t>
            </a:r>
            <a:r>
              <a:rPr b="1" lang="en-GB" sz="1600">
                <a:solidFill>
                  <a:schemeClr val="dk1"/>
                </a:solidFill>
                <a:latin typeface="Montserrat"/>
                <a:ea typeface="Montserrat"/>
                <a:cs typeface="Montserrat"/>
                <a:sym typeface="Montserrat"/>
              </a:rPr>
              <a:t> ensure differentiation, avoid duplication, </a:t>
            </a:r>
            <a:r>
              <a:rPr lang="en-GB" sz="1600">
                <a:solidFill>
                  <a:schemeClr val="dk1"/>
                </a:solidFill>
                <a:latin typeface="Montserrat"/>
                <a:ea typeface="Montserrat"/>
                <a:cs typeface="Montserrat"/>
                <a:sym typeface="Montserrat"/>
              </a:rPr>
              <a:t>and</a:t>
            </a:r>
            <a:r>
              <a:rPr b="1" lang="en-GB" sz="1600">
                <a:solidFill>
                  <a:schemeClr val="dk1"/>
                </a:solidFill>
                <a:latin typeface="Montserrat"/>
                <a:ea typeface="Montserrat"/>
                <a:cs typeface="Montserrat"/>
                <a:sym typeface="Montserrat"/>
              </a:rPr>
              <a:t> make best use of travel and meeting time</a:t>
            </a:r>
            <a:endParaRPr b="1"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CEOS SEC</a:t>
            </a:r>
            <a:r>
              <a:rPr lang="en-GB" sz="1600">
                <a:solidFill>
                  <a:schemeClr val="dk1"/>
                </a:solidFill>
                <a:latin typeface="Montserrat"/>
                <a:ea typeface="Montserrat"/>
                <a:cs typeface="Montserrat"/>
                <a:sym typeface="Montserrat"/>
              </a:rPr>
              <a:t> ideally a forum for discussion to progress issues between major meetings (less reporting)</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CEOS SIT</a:t>
            </a:r>
            <a:r>
              <a:rPr lang="en-GB" sz="1600">
                <a:solidFill>
                  <a:schemeClr val="dk1"/>
                </a:solidFill>
                <a:latin typeface="Montserrat"/>
                <a:ea typeface="Montserrat"/>
                <a:cs typeface="Montserrat"/>
                <a:sym typeface="Montserrat"/>
              </a:rPr>
              <a:t> Principal-level meeting to hear, discuss, coordinate, and agree requests for resources. Focus on strategic guidance with regard to governance, stakeholders.</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SIT Technical Workshop</a:t>
            </a:r>
            <a:r>
              <a:rPr lang="en-GB" sz="1600">
                <a:solidFill>
                  <a:schemeClr val="dk1"/>
                </a:solidFill>
                <a:latin typeface="Montserrat"/>
                <a:ea typeface="Montserrat"/>
                <a:cs typeface="Montserrat"/>
                <a:sym typeface="Montserrat"/>
              </a:rPr>
              <a:t> attended by technical experts and scientists focused on problem solving. Prepare the necessary information to make appropriate decisions at the CEOS Plenary.</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CEOS Plenary </a:t>
            </a:r>
            <a:r>
              <a:rPr lang="en-GB" sz="1600">
                <a:solidFill>
                  <a:schemeClr val="dk1"/>
                </a:solidFill>
                <a:latin typeface="Montserrat"/>
                <a:ea typeface="Montserrat"/>
                <a:cs typeface="Montserrat"/>
                <a:sym typeface="Montserrat"/>
              </a:rPr>
              <a:t>broadest possible Principal-level participation, and decision making on all CEOS matters</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800">
              <a:solidFill>
                <a:schemeClr val="dk1"/>
              </a:solidFill>
            </a:endParaRPr>
          </a:p>
          <a:p>
            <a:pPr indent="0" lvl="0" marL="0" marR="0" rtl="0" algn="l">
              <a:lnSpc>
                <a:spcPct val="150000"/>
              </a:lnSpc>
              <a:spcBef>
                <a:spcPts val="0"/>
              </a:spcBef>
              <a:spcAft>
                <a:spcPts val="0"/>
              </a:spcAft>
              <a:buNone/>
            </a:pPr>
            <a:r>
              <a:rPr b="1" lang="en-GB" sz="1600">
                <a:solidFill>
                  <a:schemeClr val="dk1"/>
                </a:solidFill>
              </a:rPr>
              <a:t>SIT-38 Discussion:</a:t>
            </a:r>
            <a:endParaRPr b="1" sz="1600">
              <a:solidFill>
                <a:schemeClr val="dk1"/>
              </a:solidFill>
            </a:endParaRPr>
          </a:p>
          <a:p>
            <a:pPr indent="-214312" lvl="0" marL="214312"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Discussion and </a:t>
            </a:r>
            <a:r>
              <a:rPr lang="en-GB" sz="1600">
                <a:solidFill>
                  <a:schemeClr val="dk1"/>
                </a:solidFill>
                <a:latin typeface="Montserrat"/>
                <a:ea typeface="Montserrat"/>
                <a:cs typeface="Montserrat"/>
                <a:sym typeface="Montserrat"/>
              </a:rPr>
              <a:t>concurrence</a:t>
            </a:r>
            <a:r>
              <a:rPr lang="en-GB" sz="1600">
                <a:solidFill>
                  <a:schemeClr val="dk1"/>
                </a:solidFill>
                <a:latin typeface="Montserrat"/>
                <a:ea typeface="Montserrat"/>
                <a:cs typeface="Montserrat"/>
                <a:sym typeface="Montserrat"/>
              </a:rPr>
              <a:t> on these descriptions</a:t>
            </a:r>
            <a:endParaRPr sz="1600">
              <a:solidFill>
                <a:schemeClr val="dk1"/>
              </a:solidFill>
              <a:latin typeface="Montserrat"/>
              <a:ea typeface="Montserrat"/>
              <a:cs typeface="Montserrat"/>
              <a:sym typeface="Montserrat"/>
            </a:endParaRPr>
          </a:p>
          <a:p>
            <a:pPr indent="-214312" lvl="0" marL="214312"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Approaches to ensure differentiation for 2023 and beyond</a:t>
            </a:r>
            <a:endParaRPr sz="1600">
              <a:solidFill>
                <a:schemeClr val="dk1"/>
              </a:solidFill>
            </a:endParaRPr>
          </a:p>
          <a:p>
            <a:pPr indent="0" lvl="0" marL="0" marR="0" rtl="0" algn="l">
              <a:lnSpc>
                <a:spcPct val="150000"/>
              </a:lnSpc>
              <a:spcBef>
                <a:spcPts val="0"/>
              </a:spcBef>
              <a:spcAft>
                <a:spcPts val="0"/>
              </a:spcAft>
              <a:buNone/>
            </a:pPr>
            <a:r>
              <a:t/>
            </a:r>
            <a:endParaRPr sz="800">
              <a:solidFill>
                <a:schemeClr val="dk1"/>
              </a:solidFill>
            </a:endParaRPr>
          </a:p>
          <a:p>
            <a:pPr indent="0" lvl="0" marL="0" marR="0" rtl="0" algn="l">
              <a:lnSpc>
                <a:spcPct val="150000"/>
              </a:lnSpc>
              <a:spcBef>
                <a:spcPts val="0"/>
              </a:spcBef>
              <a:spcAft>
                <a:spcPts val="0"/>
              </a:spcAft>
              <a:buNone/>
            </a:pPr>
            <a:r>
              <a:rPr b="1" i="1" lang="en-GB" sz="1600" u="sng">
                <a:solidFill>
                  <a:schemeClr val="hlink"/>
                </a:solidFill>
                <a:hlinkClick action="ppaction://hlinksldjump" r:id="rId3"/>
              </a:rPr>
              <a:t>See full SEC-302 descriptions for 2023 in background slides</a:t>
            </a:r>
            <a:endParaRPr b="1" i="1" sz="1600">
              <a:solidFill>
                <a:schemeClr val="dk1"/>
              </a:solidFill>
            </a:endParaRPr>
          </a:p>
          <a:p>
            <a:pPr indent="-112713" lvl="0" marL="214313" marR="0" rtl="0" algn="l">
              <a:lnSpc>
                <a:spcPct val="150000"/>
              </a:lnSpc>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94026" y="103250"/>
            <a:ext cx="99573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VC/WG/AHT Side Sessions</a:t>
            </a:r>
            <a:endParaRPr sz="300">
              <a:latin typeface="Montserrat"/>
              <a:ea typeface="Montserrat"/>
              <a:cs typeface="Montserrat"/>
              <a:sym typeface="Montserrat"/>
            </a:endParaRPr>
          </a:p>
        </p:txBody>
      </p:sp>
      <p:sp>
        <p:nvSpPr>
          <p:cNvPr id="85" name="Google Shape;85;p10"/>
          <p:cNvSpPr txBox="1"/>
          <p:nvPr/>
        </p:nvSpPr>
        <p:spPr>
          <a:xfrm>
            <a:off x="226475" y="1290950"/>
            <a:ext cx="11786100" cy="44022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Pre-COVID CEOS SIT Chair had hosted dedicated Virtual Constellation and Working Group sessions</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Objectives included:</a:t>
            </a:r>
            <a:endParaRPr sz="1600">
              <a:solidFill>
                <a:schemeClr val="dk1"/>
              </a:solidFill>
              <a:latin typeface="Montserrat"/>
              <a:ea typeface="Montserrat"/>
              <a:cs typeface="Montserrat"/>
              <a:sym typeface="Montserrat"/>
            </a:endParaRPr>
          </a:p>
          <a:p>
            <a:pPr indent="-330200" lvl="1" marL="914400"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allowing time for detailed </a:t>
            </a:r>
            <a:r>
              <a:rPr lang="en-GB" sz="1600">
                <a:solidFill>
                  <a:schemeClr val="dk1"/>
                </a:solidFill>
                <a:latin typeface="Montserrat"/>
                <a:ea typeface="Montserrat"/>
                <a:cs typeface="Montserrat"/>
                <a:sym typeface="Montserrat"/>
              </a:rPr>
              <a:t>discussion</a:t>
            </a:r>
            <a:endParaRPr sz="1600">
              <a:solidFill>
                <a:schemeClr val="dk1"/>
              </a:solidFill>
              <a:latin typeface="Montserrat"/>
              <a:ea typeface="Montserrat"/>
              <a:cs typeface="Montserrat"/>
              <a:sym typeface="Montserrat"/>
            </a:endParaRPr>
          </a:p>
          <a:p>
            <a:pPr indent="-330200" lvl="1" marL="914400"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promoting cross-coordination </a:t>
            </a:r>
            <a:r>
              <a:rPr lang="en-GB" sz="1600">
                <a:solidFill>
                  <a:schemeClr val="dk1"/>
                </a:solidFill>
                <a:latin typeface="Montserrat"/>
                <a:ea typeface="Montserrat"/>
                <a:cs typeface="Montserrat"/>
                <a:sym typeface="Montserrat"/>
              </a:rPr>
              <a:t>between WGs and VCs</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Technical Workshop 2019 was the last time a VC/WG/AHT session was held</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Virtual meetings didn’t allow time for these important interactions</a:t>
            </a:r>
            <a:endParaRPr sz="1600">
              <a:solidFill>
                <a:schemeClr val="dk1"/>
              </a:solidFill>
              <a:latin typeface="Montserrat"/>
              <a:ea typeface="Montserrat"/>
              <a:cs typeface="Montserrat"/>
              <a:sym typeface="Montserrat"/>
            </a:endParaRPr>
          </a:p>
          <a:p>
            <a:pPr indent="-330200" lvl="1" marL="914400"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“Working Teams All Hands Calls” are one attempt to mitigate the gap</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In the past agenda was driven by WGs and  VCs,</a:t>
            </a:r>
            <a:br>
              <a:rPr lang="en-GB" sz="1600">
                <a:solidFill>
                  <a:schemeClr val="dk1"/>
                </a:solidFill>
                <a:latin typeface="Montserrat"/>
                <a:ea typeface="Montserrat"/>
                <a:cs typeface="Montserrat"/>
                <a:sym typeface="Montserrat"/>
              </a:rPr>
            </a:br>
            <a:r>
              <a:rPr lang="en-GB" sz="1600">
                <a:solidFill>
                  <a:schemeClr val="dk1"/>
                </a:solidFill>
                <a:latin typeface="Montserrat"/>
                <a:ea typeface="Montserrat"/>
                <a:cs typeface="Montserrat"/>
                <a:sym typeface="Montserrat"/>
              </a:rPr>
              <a:t>and the day was lead by WG Chairs and VC Leads</a:t>
            </a:r>
            <a:endParaRPr sz="1600">
              <a:solidFill>
                <a:schemeClr val="dk1"/>
              </a:solidFill>
              <a:latin typeface="Montserrat"/>
              <a:ea typeface="Montserrat"/>
              <a:cs typeface="Montserrat"/>
              <a:sym typeface="Montserrat"/>
            </a:endParaRPr>
          </a:p>
          <a:p>
            <a:pPr indent="-214312" lvl="0" marL="214312"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VC Chats held with SIT Chair in Q1 2022 and Q1 2023</a:t>
            </a:r>
            <a:br>
              <a:rPr lang="en-GB" sz="1600">
                <a:solidFill>
                  <a:schemeClr val="dk1"/>
                </a:solidFill>
                <a:latin typeface="Montserrat"/>
                <a:ea typeface="Montserrat"/>
                <a:cs typeface="Montserrat"/>
                <a:sym typeface="Montserrat"/>
              </a:rPr>
            </a:br>
            <a:r>
              <a:rPr lang="en-GB" sz="1600">
                <a:solidFill>
                  <a:schemeClr val="dk1"/>
                </a:solidFill>
                <a:latin typeface="Montserrat"/>
                <a:ea typeface="Montserrat"/>
                <a:cs typeface="Montserrat"/>
                <a:sym typeface="Montserrat"/>
              </a:rPr>
              <a:t>have promoted information flow, but a further</a:t>
            </a:r>
            <a:br>
              <a:rPr lang="en-GB" sz="1600">
                <a:solidFill>
                  <a:schemeClr val="dk1"/>
                </a:solidFill>
                <a:latin typeface="Montserrat"/>
                <a:ea typeface="Montserrat"/>
                <a:cs typeface="Montserrat"/>
                <a:sym typeface="Montserrat"/>
              </a:rPr>
            </a:br>
            <a:r>
              <a:rPr lang="en-GB" sz="1600">
                <a:solidFill>
                  <a:schemeClr val="dk1"/>
                </a:solidFill>
                <a:latin typeface="Montserrat"/>
                <a:ea typeface="Montserrat"/>
                <a:cs typeface="Montserrat"/>
                <a:sym typeface="Montserrat"/>
              </a:rPr>
              <a:t>increase may be helpful</a:t>
            </a:r>
            <a:endParaRPr sz="1600">
              <a:solidFill>
                <a:schemeClr val="dk1"/>
              </a:solidFill>
              <a:latin typeface="Montserrat"/>
              <a:ea typeface="Montserrat"/>
              <a:cs typeface="Montserrat"/>
              <a:sym typeface="Montserrat"/>
            </a:endParaRPr>
          </a:p>
        </p:txBody>
      </p:sp>
      <p:pic>
        <p:nvPicPr>
          <p:cNvPr id="86" name="Google Shape;86;p10"/>
          <p:cNvPicPr preferRelativeResize="0"/>
          <p:nvPr/>
        </p:nvPicPr>
        <p:blipFill rotWithShape="1">
          <a:blip r:embed="rId3">
            <a:alphaModFix/>
          </a:blip>
          <a:srcRect b="0" l="0" r="0" t="44818"/>
          <a:stretch/>
        </p:blipFill>
        <p:spPr>
          <a:xfrm>
            <a:off x="9151225" y="4169000"/>
            <a:ext cx="2656874" cy="2382401"/>
          </a:xfrm>
          <a:prstGeom prst="rect">
            <a:avLst/>
          </a:prstGeom>
          <a:noFill/>
          <a:ln>
            <a:noFill/>
          </a:ln>
        </p:spPr>
      </p:pic>
      <p:pic>
        <p:nvPicPr>
          <p:cNvPr id="87" name="Google Shape;87;p10"/>
          <p:cNvPicPr preferRelativeResize="0"/>
          <p:nvPr/>
        </p:nvPicPr>
        <p:blipFill rotWithShape="1">
          <a:blip r:embed="rId3">
            <a:alphaModFix/>
          </a:blip>
          <a:srcRect b="54744" l="0" r="0" t="0"/>
          <a:stretch/>
        </p:blipFill>
        <p:spPr>
          <a:xfrm>
            <a:off x="6383950" y="4169000"/>
            <a:ext cx="2656874" cy="19538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94026" y="103250"/>
            <a:ext cx="99573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VC/WG/AHT Side Session</a:t>
            </a:r>
            <a:endParaRPr sz="300">
              <a:latin typeface="Montserrat"/>
              <a:ea typeface="Montserrat"/>
              <a:cs typeface="Montserrat"/>
              <a:sym typeface="Montserrat"/>
            </a:endParaRPr>
          </a:p>
        </p:txBody>
      </p:sp>
      <p:sp>
        <p:nvSpPr>
          <p:cNvPr id="93" name="Google Shape;93;p11"/>
          <p:cNvSpPr txBox="1"/>
          <p:nvPr/>
        </p:nvSpPr>
        <p:spPr>
          <a:xfrm>
            <a:off x="226475" y="1290950"/>
            <a:ext cx="11786100" cy="55104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50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SIT Chair Team poll of VC/WG leads and chairs</a:t>
            </a:r>
            <a:endParaRPr sz="1600">
              <a:solidFill>
                <a:schemeClr val="dk1"/>
              </a:solidFill>
              <a:latin typeface="Montserrat"/>
              <a:ea typeface="Montserrat"/>
              <a:cs typeface="Montserrat"/>
              <a:sym typeface="Montserrat"/>
            </a:endParaRPr>
          </a:p>
          <a:p>
            <a:pPr indent="-330200" lvl="1" marL="914400"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LSI-VC</a:t>
            </a:r>
            <a:r>
              <a:rPr lang="en-GB" sz="1600">
                <a:solidFill>
                  <a:schemeClr val="dk1"/>
                </a:solidFill>
                <a:latin typeface="Montserrat"/>
                <a:ea typeface="Montserrat"/>
                <a:cs typeface="Montserrat"/>
                <a:sym typeface="Montserrat"/>
              </a:rPr>
              <a:t> - prefer focused topic side-meetings drawing in cross VC/WG parties - such as the New Space, SDGs, ARD meetings that we already convene. This works well and is time-efficient.</a:t>
            </a:r>
            <a:endParaRPr sz="1600">
              <a:solidFill>
                <a:schemeClr val="dk1"/>
              </a:solidFill>
              <a:latin typeface="Montserrat"/>
              <a:ea typeface="Montserrat"/>
              <a:cs typeface="Montserrat"/>
              <a:sym typeface="Montserrat"/>
            </a:endParaRPr>
          </a:p>
          <a:p>
            <a:pPr indent="-330200" lvl="1" marL="914400"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WGClimate:</a:t>
            </a:r>
            <a:r>
              <a:rPr lang="en-GB" sz="1600">
                <a:solidFill>
                  <a:schemeClr val="dk1"/>
                </a:solidFill>
                <a:latin typeface="Montserrat"/>
                <a:ea typeface="Montserrat"/>
                <a:cs typeface="Montserrat"/>
                <a:sym typeface="Montserrat"/>
              </a:rPr>
              <a:t> Similar, no particular need for joint session with other VCs/WGs</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marR="0" rtl="0" algn="l">
              <a:lnSpc>
                <a:spcPct val="150000"/>
              </a:lnSpc>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Further inputs are welcome to SIT Chair Team - say by 14th April - to inform a decision on whether to hold such a session on Tuesday 17th October before SIT TW</a:t>
            </a:r>
            <a:endParaRPr b="1" sz="16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60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Montserrat"/>
              <a:ea typeface="Montserrat"/>
              <a:cs typeface="Montserrat"/>
              <a:sym typeface="Montserrat"/>
            </a:endParaRPr>
          </a:p>
        </p:txBody>
      </p:sp>
      <p:sp>
        <p:nvSpPr>
          <p:cNvPr id="99" name="Google Shape;99;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Background Materials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idx="1" type="body"/>
          </p:nvPr>
        </p:nvSpPr>
        <p:spPr>
          <a:xfrm>
            <a:off x="324233" y="1101333"/>
            <a:ext cx="11495400" cy="4662900"/>
          </a:xfrm>
          <a:prstGeom prst="rect">
            <a:avLst/>
          </a:prstGeom>
          <a:noFill/>
          <a:ln>
            <a:noFill/>
          </a:ln>
        </p:spPr>
        <p:txBody>
          <a:bodyPr anchorCtr="0" anchor="t" bIns="45700" lIns="91425" spcFirstLastPara="1" rIns="91425" wrap="square" tIns="45700">
            <a:noAutofit/>
          </a:bodyPr>
          <a:lstStyle/>
          <a:p>
            <a:pPr indent="-330200" lvl="0" marL="228600" rtl="0" algn="just">
              <a:lnSpc>
                <a:spcPct val="100000"/>
              </a:lnSpc>
              <a:spcBef>
                <a:spcPts val="0"/>
              </a:spcBef>
              <a:spcAft>
                <a:spcPts val="0"/>
              </a:spcAft>
              <a:buSzPts val="1600"/>
              <a:buFont typeface="Calibri"/>
              <a:buChar char="﹣"/>
            </a:pPr>
            <a:r>
              <a:rPr b="1" i="1" lang="en-GB" sz="1600">
                <a:latin typeface="Calibri"/>
                <a:ea typeface="Calibri"/>
                <a:cs typeface="Calibri"/>
                <a:sym typeface="Calibri"/>
              </a:rPr>
              <a:t>Scope of meetings:</a:t>
            </a:r>
            <a:r>
              <a:rPr i="1" lang="en-GB" sz="1600">
                <a:latin typeface="Calibri"/>
                <a:ea typeface="Calibri"/>
                <a:cs typeface="Calibri"/>
                <a:sym typeface="Calibri"/>
              </a:rPr>
              <a:t> from </a:t>
            </a:r>
            <a:r>
              <a:rPr i="1" lang="en-GB" sz="1600" u="sng">
                <a:solidFill>
                  <a:srgbClr val="1155CC"/>
                </a:solidFill>
                <a:latin typeface="Calibri"/>
                <a:ea typeface="Calibri"/>
                <a:cs typeface="Calibri"/>
                <a:sym typeface="Calibri"/>
                <a:hlinkClick r:id="rId3">
                  <a:extLst>
                    <a:ext uri="{A12FA001-AC4F-418D-AE19-62706E023703}">
                      <ahyp:hlinkClr val="tx"/>
                    </a:ext>
                  </a:extLst>
                </a:hlinkClick>
              </a:rPr>
              <a:t>Governance and Processes document Table 4-1</a:t>
            </a:r>
            <a:r>
              <a:rPr i="1" lang="en-GB" sz="1600">
                <a:latin typeface="Calibri"/>
                <a:ea typeface="Calibri"/>
                <a:cs typeface="Calibri"/>
                <a:sym typeface="Calibri"/>
              </a:rPr>
              <a:t>, with scope for interpretation by CEOS leadership, SIT Chair. and CEOS Chair.</a:t>
            </a:r>
            <a:endParaRPr b="1" i="1" sz="1600">
              <a:latin typeface="Calibri"/>
              <a:ea typeface="Calibri"/>
              <a:cs typeface="Calibri"/>
              <a:sym typeface="Calibri"/>
            </a:endParaRPr>
          </a:p>
          <a:p>
            <a:pPr indent="-330200" lvl="0" marL="228600" rtl="0" algn="just">
              <a:lnSpc>
                <a:spcPct val="100000"/>
              </a:lnSpc>
              <a:spcBef>
                <a:spcPts val="200"/>
              </a:spcBef>
              <a:spcAft>
                <a:spcPts val="0"/>
              </a:spcAft>
              <a:buSzPts val="1600"/>
              <a:buFont typeface="Calibri"/>
              <a:buChar char="﹣"/>
            </a:pPr>
            <a:r>
              <a:rPr b="1" i="1" lang="en-GB" sz="1600">
                <a:latin typeface="Calibri"/>
                <a:ea typeface="Calibri"/>
                <a:cs typeface="Calibri"/>
                <a:sym typeface="Calibri"/>
              </a:rPr>
              <a:t>SEC meetings:</a:t>
            </a:r>
            <a:r>
              <a:rPr i="1" lang="en-GB" sz="1600">
                <a:latin typeface="Calibri"/>
                <a:ea typeface="Calibri"/>
                <a:cs typeface="Calibri"/>
                <a:sym typeface="Calibri"/>
              </a:rPr>
              <a:t> with deference to the </a:t>
            </a:r>
            <a:r>
              <a:rPr i="1" lang="en-GB" sz="1600" u="sng">
                <a:solidFill>
                  <a:srgbClr val="1155CC"/>
                </a:solidFill>
                <a:latin typeface="Calibri"/>
                <a:ea typeface="Calibri"/>
                <a:cs typeface="Calibri"/>
                <a:sym typeface="Calibri"/>
                <a:hlinkClick r:id="rId4">
                  <a:extLst>
                    <a:ext uri="{A12FA001-AC4F-418D-AE19-62706E023703}">
                      <ahyp:hlinkClr val="tx"/>
                    </a:ext>
                  </a:extLst>
                </a:hlinkClick>
              </a:rPr>
              <a:t>CEOS SEC Terms of Reference</a:t>
            </a:r>
            <a:r>
              <a:rPr i="1" lang="en-GB" sz="1600">
                <a:latin typeface="Calibri"/>
                <a:ea typeface="Calibri"/>
                <a:cs typeface="Calibri"/>
                <a:sym typeface="Calibri"/>
              </a:rPr>
              <a:t>, ideally, these should become more of a forum for discussion to progress issues between major meetings. There has been an increased focus on reporting, which should ideally be deferred to the written reports, with the verbal reports focusing on key decision points and locking in progress month-to-month to support decision making at major meetings.</a:t>
            </a:r>
            <a:endParaRPr i="1" sz="1600">
              <a:latin typeface="Calibri"/>
              <a:ea typeface="Calibri"/>
              <a:cs typeface="Calibri"/>
              <a:sym typeface="Calibri"/>
            </a:endParaRPr>
          </a:p>
          <a:p>
            <a:pPr indent="-330200" lvl="0" marL="228600" rtl="0" algn="just">
              <a:lnSpc>
                <a:spcPct val="100000"/>
              </a:lnSpc>
              <a:spcBef>
                <a:spcPts val="200"/>
              </a:spcBef>
              <a:spcAft>
                <a:spcPts val="0"/>
              </a:spcAft>
              <a:buSzPts val="1600"/>
              <a:buFont typeface="Calibri"/>
              <a:buChar char="﹣"/>
            </a:pPr>
            <a:r>
              <a:rPr b="1" i="1" lang="en-GB" sz="1600">
                <a:latin typeface="Calibri"/>
                <a:ea typeface="Calibri"/>
                <a:cs typeface="Calibri"/>
                <a:sym typeface="Calibri"/>
              </a:rPr>
              <a:t>SIT-38 (28-30 March 2023, ESRIN):</a:t>
            </a:r>
            <a:r>
              <a:rPr i="1" lang="en-GB" sz="1600">
                <a:latin typeface="Calibri"/>
                <a:ea typeface="Calibri"/>
                <a:cs typeface="Calibri"/>
                <a:sym typeface="Calibri"/>
              </a:rPr>
              <a:t> with reference to the </a:t>
            </a:r>
            <a:r>
              <a:rPr i="1" lang="en-GB" sz="1600" u="sng">
                <a:solidFill>
                  <a:srgbClr val="1155CC"/>
                </a:solidFill>
                <a:latin typeface="Calibri"/>
                <a:ea typeface="Calibri"/>
                <a:cs typeface="Calibri"/>
                <a:sym typeface="Calibri"/>
                <a:hlinkClick r:id="rId5">
                  <a:extLst>
                    <a:ext uri="{A12FA001-AC4F-418D-AE19-62706E023703}">
                      <ahyp:hlinkClr val="tx"/>
                    </a:ext>
                  </a:extLst>
                </a:hlinkClick>
              </a:rPr>
              <a:t>SIT Chair Terms of Reference</a:t>
            </a:r>
            <a:r>
              <a:rPr i="1" lang="en-GB" sz="1600">
                <a:latin typeface="Calibri"/>
                <a:ea typeface="Calibri"/>
                <a:cs typeface="Calibri"/>
                <a:sym typeface="Calibri"/>
              </a:rPr>
              <a:t>, this is a Principal-level meeting focused on hearing, discussing, and agreeing requests for, and coordination of, implementation resources. The SIT Chair team intends to follow the successful model employed in our return to face-to-face / hybrid meetings at the Technical Workshop 2022 and structure the agenda time around 2-3 larger in depth blocks focused on progressing the main issues. This meeting may include a Plenary session for matters that the CEOS Chair deems necessary for consideration, including the endorsement by CEOS of documents.</a:t>
            </a:r>
            <a:endParaRPr i="1" sz="1600">
              <a:latin typeface="Calibri"/>
              <a:ea typeface="Calibri"/>
              <a:cs typeface="Calibri"/>
              <a:sym typeface="Calibri"/>
            </a:endParaRPr>
          </a:p>
          <a:p>
            <a:pPr indent="-330200" lvl="0" marL="228600" rtl="0" algn="just">
              <a:lnSpc>
                <a:spcPct val="100000"/>
              </a:lnSpc>
              <a:spcBef>
                <a:spcPts val="200"/>
              </a:spcBef>
              <a:spcAft>
                <a:spcPts val="0"/>
              </a:spcAft>
              <a:buSzPts val="1600"/>
              <a:buFont typeface="Calibri"/>
              <a:buChar char="﹣"/>
            </a:pPr>
            <a:r>
              <a:rPr b="1" i="1" lang="en-GB" sz="1600">
                <a:latin typeface="Calibri"/>
                <a:ea typeface="Calibri"/>
                <a:cs typeface="Calibri"/>
                <a:sym typeface="Calibri"/>
              </a:rPr>
              <a:t>SIT Technical Workshop (17-19 October 2023, ESRIN):</a:t>
            </a:r>
            <a:r>
              <a:rPr i="1" lang="en-GB" sz="1600">
                <a:latin typeface="Calibri"/>
                <a:ea typeface="Calibri"/>
                <a:cs typeface="Calibri"/>
                <a:sym typeface="Calibri"/>
              </a:rPr>
              <a:t> this year’s Technical Workshop falls three weeks prior to CEOS Plenary, and so this calls into particular focus the need to differentiate from the Plenary meeting. In particular, to make best use of expert and Principal time, we would like to observe closely the Governance and Processes guidance that attendance be by, “Mostly technical experts and scientists”, with “Few CEOS Principals (not required, depending on agenda/issues)”. Ideally where the SIT meeting’s original purpose was for making resource decisions, this SIT TW should be focused on problem solving.</a:t>
            </a:r>
            <a:endParaRPr i="1" sz="1600">
              <a:latin typeface="Calibri"/>
              <a:ea typeface="Calibri"/>
              <a:cs typeface="Calibri"/>
              <a:sym typeface="Calibri"/>
            </a:endParaRPr>
          </a:p>
          <a:p>
            <a:pPr indent="-330200" lvl="0" marL="228600" rtl="0" algn="just">
              <a:lnSpc>
                <a:spcPct val="100000"/>
              </a:lnSpc>
              <a:spcBef>
                <a:spcPts val="200"/>
              </a:spcBef>
              <a:spcAft>
                <a:spcPts val="200"/>
              </a:spcAft>
              <a:buSzPts val="1600"/>
              <a:buFont typeface="Calibri"/>
              <a:buChar char="﹣"/>
            </a:pPr>
            <a:r>
              <a:rPr b="1" i="1" lang="en-GB" sz="1600">
                <a:latin typeface="Calibri"/>
                <a:ea typeface="Calibri"/>
                <a:cs typeface="Calibri"/>
                <a:sym typeface="Calibri"/>
              </a:rPr>
              <a:t>CEOS Plenary 2023 (13-15 November 2023, Thailand):</a:t>
            </a:r>
            <a:r>
              <a:rPr i="1" lang="en-GB" sz="1600">
                <a:latin typeface="Calibri"/>
                <a:ea typeface="Calibri"/>
                <a:cs typeface="Calibri"/>
                <a:sym typeface="Calibri"/>
              </a:rPr>
              <a:t> following closely from the Technical Workshop, there will be little time to progress and prepare issues between the two meetings. This calls into focus the need to ensure CEOS SEC is used effectively as a decision making forum during the course of the year, in particular between the close of SIT-38 and Technical Workshop (6.5 months April to mid-October). The expectation for Plenary is of course the broadest possible Principal-level participation, and decision making on all matters that require CEOS attention.</a:t>
            </a:r>
            <a:endParaRPr i="1" sz="3300"/>
          </a:p>
        </p:txBody>
      </p:sp>
      <p:sp>
        <p:nvSpPr>
          <p:cNvPr id="105" name="Google Shape;105;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4200"/>
              <a:t>SEC-302 SIT Chair Report Extract</a:t>
            </a:r>
            <a:endParaRPr sz="4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