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9"/>
  </p:notesMasterIdLst>
  <p:sldIdLst>
    <p:sldId id="256" r:id="rId2"/>
    <p:sldId id="259" r:id="rId3"/>
    <p:sldId id="262" r:id="rId4"/>
    <p:sldId id="266" r:id="rId5"/>
    <p:sldId id="261" r:id="rId6"/>
    <p:sldId id="267" r:id="rId7"/>
    <p:sldId id="264" r:id="rId8"/>
  </p:sldIdLst>
  <p:sldSz cx="12192000" cy="68580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83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52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14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47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48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</a:t>
            </a:r>
            <a:r>
              <a:rPr lang="en-GB" b="1">
                <a:solidFill>
                  <a:schemeClr val="accent1"/>
                </a:solidFill>
              </a:rPr>
              <a:t>38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29-30 March 2023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239547" y="245789"/>
            <a:ext cx="5392903" cy="317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800" dirty="0"/>
              <a:t>Systems Engineering Office</a:t>
            </a:r>
            <a:br>
              <a:rPr lang="en-US" sz="4800" dirty="0"/>
            </a:br>
            <a:r>
              <a:rPr lang="en-US" sz="4800" dirty="0"/>
              <a:t>Report</a:t>
            </a:r>
            <a:endParaRPr sz="4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190534" y="4616450"/>
            <a:ext cx="483294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Borges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NASA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-38 2023, ESA/ESRIN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30 March 2023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0" y="1276350"/>
            <a:ext cx="8134350" cy="491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“Provi</a:t>
            </a:r>
            <a:r>
              <a:rPr lang="en-US" sz="2400" dirty="0"/>
              <a:t>de systems engineering leadership and support to CEOS through management and technical services and the development of tools and products that facilitate systems engineering solutions for societal benefit.”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CEOS website infrastructure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Deliverables Tracking Tool 2.0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CEOS Visualization Environment (COVE)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Open Source Software Inventory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Future Data Architectures Inventory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Training Calendar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EOTEC DevNet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Open Data Cube (ODC)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CEOS MIM Database Team support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381000" y="175939"/>
            <a:ext cx="9182048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SEO Fundamentals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90C0B-29E7-4172-91C2-FEB30072B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44"/>
          <a:stretch/>
        </p:blipFill>
        <p:spPr>
          <a:xfrm>
            <a:off x="8770061" y="1455897"/>
            <a:ext cx="3197259" cy="1141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2C5100-0FCC-4AF0-95B6-C636267F1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0" y="2272357"/>
            <a:ext cx="3694481" cy="1002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9B05D-33F3-49E0-86DB-AE1AD37930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"/>
          <a:stretch/>
        </p:blipFill>
        <p:spPr>
          <a:xfrm>
            <a:off x="7523689" y="3105150"/>
            <a:ext cx="4450860" cy="1506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E76FF-7BEA-4F83-B4A9-68807597E1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049"/>
          <a:stretch/>
        </p:blipFill>
        <p:spPr>
          <a:xfrm>
            <a:off x="7175500" y="3968272"/>
            <a:ext cx="4810870" cy="1625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5B972-9149-474C-96EE-8A9B217D1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551" y="4616494"/>
            <a:ext cx="5172819" cy="1378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0" y="1442527"/>
            <a:ext cx="8168185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CEOS Analysis Ready Data (ARD) Oversight Group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Nighttime Lights Surface Reflectance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OGC ARD SWG / ISO NP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CEOS Earth Analytics Interoperability Lab (EAIL)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SEO / CSIRO Chile partnership to leverage analytics platform (AWS, ODC, Jupyter, Dask)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COAST, WGDisasters (Flood), WGCV (DEMIX)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Ecosystem Extent Task Team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Demonstrator support (in discussion)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SEO Activities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8" name="Picture 4" descr="Open Geospatial Consortium - Wikipedia">
            <a:extLst>
              <a:ext uri="{FF2B5EF4-FFF2-40B4-BE49-F238E27FC236}">
                <a16:creationId xmlns:a16="http://schemas.microsoft.com/office/drawing/2014/main" id="{914D2B97-6C7B-41AD-84DC-D7FA0A24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97" y="1219922"/>
            <a:ext cx="2390913" cy="12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CA2E6-D1E5-4D35-8187-EB8FE7A68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697" y="2527002"/>
            <a:ext cx="3716680" cy="3283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ISO (International Organization for Standardization) Definition | Arena">
            <a:extLst>
              <a:ext uri="{FF2B5EF4-FFF2-40B4-BE49-F238E27FC236}">
                <a16:creationId xmlns:a16="http://schemas.microsoft.com/office/drawing/2014/main" id="{400F50F5-5B2A-43EF-AC5F-02E6358C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630" y="1442527"/>
            <a:ext cx="943530" cy="7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8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176048" y="1129654"/>
            <a:ext cx="8307976" cy="534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Open Data Cube (ODC)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Digital Earth initiatives (Africa, Pacific</a:t>
            </a:r>
            <a:r>
              <a:rPr lang="en-US" dirty="0"/>
              <a:t>)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MS Planetary Computer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Interoperability Framework / Roadmap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Use cases (Jupyter, ODC)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New Space Task Team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CEOS Data Policy Portal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COVE – new space mission inclusion feasibility</a:t>
            </a:r>
          </a:p>
          <a:p>
            <a:pPr marL="63500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CEOS SDG Coordination Group 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Implementation Lead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ODC Sandbox / SDG 15.3.1 GPG Assessment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SEO Activities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oogle Shape;74;p3" descr="Calendar&#10;&#10;Description automatically generated">
            <a:extLst>
              <a:ext uri="{FF2B5EF4-FFF2-40B4-BE49-F238E27FC236}">
                <a16:creationId xmlns:a16="http://schemas.microsoft.com/office/drawing/2014/main" id="{804D6504-2205-45D5-BB4E-52215EC9BB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3978" y="1129654"/>
            <a:ext cx="2533702" cy="53473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17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324233" y="1260629"/>
            <a:ext cx="8784256" cy="496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Motivations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Pecora Key Findings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GEO Common Infrastructure / GIDTT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Improving user experience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Understand differences in cloud providers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 plans for future benchmarking/optimizations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Platforms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Microsoft - Azure Cloud, Azure Labs, AWS Open Data Catalog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Amazon - AWS Cloud, SageMaker, AWS Open Data Catalog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Sentinel Hub - Singergise, CreoDIAS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Google - Google Cloud, Colab, Earth Engine</a:t>
            </a:r>
          </a:p>
          <a:p>
            <a:pPr marL="63500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Cross-Cloud Comparison Study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8" descr="Popular Questions About Microsoft Azure Answered - 2WTech : 2WTech">
            <a:extLst>
              <a:ext uri="{FF2B5EF4-FFF2-40B4-BE49-F238E27FC236}">
                <a16:creationId xmlns:a16="http://schemas.microsoft.com/office/drawing/2014/main" id="{62BA506B-762A-42FB-9937-B26F0010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3096" y="1399225"/>
            <a:ext cx="2344671" cy="12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roduction to Cloud Security with AWS | by Aregbesola Olumuyiwa |  DataDrivenInvestor">
            <a:extLst>
              <a:ext uri="{FF2B5EF4-FFF2-40B4-BE49-F238E27FC236}">
                <a16:creationId xmlns:a16="http://schemas.microsoft.com/office/drawing/2014/main" id="{BFF8C0BA-C109-4ACC-8A19-6021DA26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3453" y="2632513"/>
            <a:ext cx="1985008" cy="14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ntinel Hub">
            <a:extLst>
              <a:ext uri="{FF2B5EF4-FFF2-40B4-BE49-F238E27FC236}">
                <a16:creationId xmlns:a16="http://schemas.microsoft.com/office/drawing/2014/main" id="{1A311039-03B1-4FC5-A958-CF4C93AE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621" y="4131301"/>
            <a:ext cx="2344671" cy="8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26B54-C0E7-44D5-AE5A-73757B0D0E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528" y="5122414"/>
            <a:ext cx="1439360" cy="1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3286125" y="1354346"/>
            <a:ext cx="8361378" cy="488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Objectives</a:t>
            </a:r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Understand quantitative and qualitative differences in performance from a user experience perspective</a:t>
            </a:r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Reduce barriers to entry, help users get started, provide resources for new users</a:t>
            </a:r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Test new CEOS ARD datasets in various cloud environments</a:t>
            </a:r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Contribute to CEOS good practices: </a:t>
            </a:r>
          </a:p>
          <a:p>
            <a:pPr marL="635000" lvl="1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Cloud search, discovery, access, exploitation</a:t>
            </a:r>
          </a:p>
          <a:p>
            <a:pPr marL="635000" indent="-457200" algn="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Cross</a:t>
            </a:r>
            <a:r>
              <a:rPr lang="en-US" dirty="0"/>
              <a:t>-Cloud Comparison Study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160CF-27DF-473A-8F62-5750F063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8" y="3797674"/>
            <a:ext cx="3913095" cy="2315180"/>
          </a:xfrm>
          <a:prstGeom prst="rect">
            <a:avLst/>
          </a:prstGeom>
        </p:spPr>
      </p:pic>
      <p:pic>
        <p:nvPicPr>
          <p:cNvPr id="5" name="Picture 2" descr="STAC: Creating an Ecosystem of SpatioTemporal Assets | Azavea">
            <a:extLst>
              <a:ext uri="{FF2B5EF4-FFF2-40B4-BE49-F238E27FC236}">
                <a16:creationId xmlns:a16="http://schemas.microsoft.com/office/drawing/2014/main" id="{82CA9B3C-8DDF-43F6-A8AB-0AFE3171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" y="1842861"/>
            <a:ext cx="2556769" cy="18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5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177553" y="1558533"/>
            <a:ext cx="7217547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CEOS Communications Team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ARD 23, California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GEO Open Data Open Knowledge Workshop, Geneva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IGARSS, California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GEO Week 2023, Cape Town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336550" y="175939"/>
            <a:ext cx="9226498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CEOS Outreach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8" name="Picture 4" descr="IEEE IGARSS 2023 || Pasadena, California, USA || 16 - 21 July, 2023">
            <a:extLst>
              <a:ext uri="{FF2B5EF4-FFF2-40B4-BE49-F238E27FC236}">
                <a16:creationId xmlns:a16="http://schemas.microsoft.com/office/drawing/2014/main" id="{5F313699-F5D4-4D44-A28C-7409ABDC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46" y="3954885"/>
            <a:ext cx="2507202" cy="8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O logo">
            <a:extLst>
              <a:ext uri="{FF2B5EF4-FFF2-40B4-BE49-F238E27FC236}">
                <a16:creationId xmlns:a16="http://schemas.microsoft.com/office/drawing/2014/main" id="{07E8E916-F3F6-4AA1-B22D-C48135925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86" y="5100114"/>
            <a:ext cx="3202316" cy="7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7CA0A7-4528-4D14-A90D-8E91C5FB2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741" y="2645802"/>
            <a:ext cx="4391025" cy="1019175"/>
          </a:xfrm>
          <a:prstGeom prst="rect">
            <a:avLst/>
          </a:prstGeom>
        </p:spPr>
      </p:pic>
      <p:pic>
        <p:nvPicPr>
          <p:cNvPr id="5" name="Picture 4" descr="A picture containing text, ax, tool&#10;&#10;Description automatically generated">
            <a:extLst>
              <a:ext uri="{FF2B5EF4-FFF2-40B4-BE49-F238E27FC236}">
                <a16:creationId xmlns:a16="http://schemas.microsoft.com/office/drawing/2014/main" id="{3C31E919-50BC-4F84-A5CA-0D29A6D7C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381" y="1677880"/>
            <a:ext cx="2813333" cy="6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402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361</Words>
  <Application>Microsoft Office PowerPoint</Application>
  <PresentationFormat>Widescreen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Montserrat</vt:lpstr>
      <vt:lpstr>Arial</vt:lpstr>
      <vt:lpstr>ceos</vt:lpstr>
      <vt:lpstr>Systems Engineering Office Report</vt:lpstr>
      <vt:lpstr>SEO Fundamentals</vt:lpstr>
      <vt:lpstr>SEO Activities</vt:lpstr>
      <vt:lpstr>SEO Activities</vt:lpstr>
      <vt:lpstr>Cross-Cloud Comparison Study</vt:lpstr>
      <vt:lpstr>Cross-Cloud Comparison Study</vt:lpstr>
      <vt:lpstr>CEOS Outreach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SIT-38  2023 Presentation Template and Guidance</dc:title>
  <dc:creator>Borges, David E. (LARC-E303)</dc:creator>
  <cp:lastModifiedBy>Borges, David E. (LARC-E303)</cp:lastModifiedBy>
  <cp:revision>29</cp:revision>
  <dcterms:modified xsi:type="dcterms:W3CDTF">2023-03-25T13:01:34Z</dcterms:modified>
</cp:coreProperties>
</file>