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3" r:id="rId1"/>
  </p:sldMasterIdLst>
  <p:notesMasterIdLst>
    <p:notesMasterId r:id="rId13"/>
  </p:notesMasterIdLst>
  <p:sldIdLst>
    <p:sldId id="256" r:id="rId2"/>
    <p:sldId id="259" r:id="rId3"/>
    <p:sldId id="260" r:id="rId4"/>
    <p:sldId id="345" r:id="rId5"/>
    <p:sldId id="346" r:id="rId6"/>
    <p:sldId id="3641" r:id="rId7"/>
    <p:sldId id="3642" r:id="rId8"/>
    <p:sldId id="3637" r:id="rId9"/>
    <p:sldId id="3638" r:id="rId10"/>
    <p:sldId id="3640" r:id="rId11"/>
    <p:sldId id="347" r:id="rId12"/>
  </p:sldIdLst>
  <p:sldSz cx="12192000" cy="6858000"/>
  <p:notesSz cx="6858000" cy="9144000"/>
  <p:embeddedFontLst>
    <p:embeddedFont>
      <p:font typeface="Montserrat" pitchFamily="2" charset="77"/>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p:restoredTop sz="94628"/>
  </p:normalViewPr>
  <p:slideViewPr>
    <p:cSldViewPr snapToGrid="0" snapToObjects="1">
      <p:cViewPr>
        <p:scale>
          <a:sx n="84" d="100"/>
          <a:sy n="84" d="100"/>
        </p:scale>
        <p:origin x="592" y="94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48791C-7A0B-456A-8AA7-8EDD70232A48}" type="doc">
      <dgm:prSet loTypeId="urn:microsoft.com/office/officeart/2016/7/layout/RoundedRectangleTimeline" loCatId="timeline" qsTypeId="urn:microsoft.com/office/officeart/2005/8/quickstyle/simple1" qsCatId="simple" csTypeId="urn:microsoft.com/office/officeart/2005/8/colors/accent1_3" csCatId="accent1" phldr="1"/>
      <dgm:spPr/>
      <dgm:t>
        <a:bodyPr/>
        <a:lstStyle/>
        <a:p>
          <a:endParaRPr lang="en-US"/>
        </a:p>
      </dgm:t>
    </dgm:pt>
    <dgm:pt modelId="{D0C4FC2A-8F1E-430C-8E58-78367F22F369}">
      <dgm:prSet phldrT="[Text]" custT="1"/>
      <dgm:spPr/>
      <dgm:t>
        <a:bodyPr/>
        <a:lstStyle/>
        <a:p>
          <a:r>
            <a:rPr lang="en-US" sz="1800">
              <a:latin typeface="Calibri Light" panose="020F0302020204030204"/>
            </a:rPr>
            <a:t>Mar</a:t>
          </a:r>
          <a:endParaRPr lang="en-US" sz="1800"/>
        </a:p>
      </dgm:t>
    </dgm:pt>
    <dgm:pt modelId="{B1A78C8D-76B5-4DF3-8307-128CDEA92EB1}" type="parTrans" cxnId="{5CC5806E-7AB2-4BE5-964D-8223125FEF02}">
      <dgm:prSet/>
      <dgm:spPr/>
      <dgm:t>
        <a:bodyPr/>
        <a:lstStyle/>
        <a:p>
          <a:endParaRPr lang="en-US" sz="3200"/>
        </a:p>
      </dgm:t>
    </dgm:pt>
    <dgm:pt modelId="{5641A3FC-8A23-4079-93D6-29F0352D8054}" type="sibTrans" cxnId="{5CC5806E-7AB2-4BE5-964D-8223125FEF02}">
      <dgm:prSet/>
      <dgm:spPr/>
      <dgm:t>
        <a:bodyPr/>
        <a:lstStyle/>
        <a:p>
          <a:endParaRPr lang="en-US" sz="3200"/>
        </a:p>
      </dgm:t>
    </dgm:pt>
    <dgm:pt modelId="{8D23DBB8-A59E-4CD9-957A-8A53A563D370}">
      <dgm:prSet phldrT="[Text]" phldr="0" custT="1"/>
      <dgm:spPr/>
      <dgm:t>
        <a:bodyPr/>
        <a:lstStyle/>
        <a:p>
          <a:pPr marL="0" lvl="0" indent="0" algn="ctr" defTabSz="488950" rtl="0">
            <a:lnSpc>
              <a:spcPct val="90000"/>
            </a:lnSpc>
            <a:spcBef>
              <a:spcPct val="0"/>
            </a:spcBef>
            <a:spcAft>
              <a:spcPct val="35000"/>
            </a:spcAft>
            <a:buNone/>
          </a:pPr>
          <a:r>
            <a:rPr lang="en-US" sz="1600" b="0" kern="1200">
              <a:solidFill>
                <a:srgbClr val="FFFFFF">
                  <a:lumMod val="50000"/>
                </a:srgbClr>
              </a:solidFill>
              <a:latin typeface="Calibri"/>
              <a:ea typeface="+mn-ea"/>
              <a:cs typeface="+mn-cs"/>
            </a:rPr>
            <a:t>GEO community </a:t>
          </a:r>
          <a:br>
            <a:rPr lang="en-US" sz="1600" b="0" kern="1200">
              <a:solidFill>
                <a:srgbClr val="FFFFFF">
                  <a:lumMod val="50000"/>
                </a:srgbClr>
              </a:solidFill>
              <a:latin typeface="Calibri"/>
              <a:ea typeface="+mn-ea"/>
              <a:cs typeface="+mn-cs"/>
            </a:rPr>
          </a:br>
          <a:r>
            <a:rPr lang="en-US" sz="1600" b="0" kern="1200">
              <a:solidFill>
                <a:srgbClr val="FFFFFF">
                  <a:lumMod val="50000"/>
                </a:srgbClr>
              </a:solidFill>
              <a:latin typeface="Calibri"/>
              <a:ea typeface="+mn-ea"/>
              <a:cs typeface="+mn-cs"/>
            </a:rPr>
            <a:t>input</a:t>
          </a:r>
        </a:p>
      </dgm:t>
    </dgm:pt>
    <dgm:pt modelId="{65AE919E-CAC3-4DAE-B07F-BDE0DB06FF1E}" type="parTrans" cxnId="{3A1788C8-83EF-4835-9E04-1D0C65FFC57C}">
      <dgm:prSet/>
      <dgm:spPr/>
      <dgm:t>
        <a:bodyPr/>
        <a:lstStyle/>
        <a:p>
          <a:endParaRPr lang="en-US" sz="3200"/>
        </a:p>
      </dgm:t>
    </dgm:pt>
    <dgm:pt modelId="{F0DE20B3-70E5-4D17-9643-807D21A38F58}" type="sibTrans" cxnId="{3A1788C8-83EF-4835-9E04-1D0C65FFC57C}">
      <dgm:prSet/>
      <dgm:spPr/>
      <dgm:t>
        <a:bodyPr/>
        <a:lstStyle/>
        <a:p>
          <a:endParaRPr lang="en-US" sz="3200"/>
        </a:p>
      </dgm:t>
    </dgm:pt>
    <dgm:pt modelId="{50A0E4B0-B9C3-498F-B8FF-3B241A1F67C1}">
      <dgm:prSet phldrT="[Text]" custT="1"/>
      <dgm:spPr/>
      <dgm:t>
        <a:bodyPr/>
        <a:lstStyle/>
        <a:p>
          <a:r>
            <a:rPr lang="en-US" sz="1800">
              <a:latin typeface="Calibri Light" panose="020F0302020204030204"/>
            </a:rPr>
            <a:t>Apr</a:t>
          </a:r>
          <a:endParaRPr lang="en-US" sz="1800"/>
        </a:p>
      </dgm:t>
    </dgm:pt>
    <dgm:pt modelId="{77AFA2A2-2CB1-40A2-BE86-9A5E287E137D}" type="parTrans" cxnId="{949905E2-6CEF-446E-903D-D105FBBA45D8}">
      <dgm:prSet/>
      <dgm:spPr/>
      <dgm:t>
        <a:bodyPr/>
        <a:lstStyle/>
        <a:p>
          <a:endParaRPr lang="en-US" sz="3200"/>
        </a:p>
      </dgm:t>
    </dgm:pt>
    <dgm:pt modelId="{7E66A3E7-F39E-46F0-83B8-21DD4296FB88}" type="sibTrans" cxnId="{949905E2-6CEF-446E-903D-D105FBBA45D8}">
      <dgm:prSet/>
      <dgm:spPr/>
      <dgm:t>
        <a:bodyPr/>
        <a:lstStyle/>
        <a:p>
          <a:endParaRPr lang="en-US" sz="3200"/>
        </a:p>
      </dgm:t>
    </dgm:pt>
    <dgm:pt modelId="{898B4C97-F982-4C45-B72F-A8AF79E0416D}">
      <dgm:prSet phldrT="[Text]" custT="1"/>
      <dgm:spPr/>
      <dgm:t>
        <a:bodyPr/>
        <a:lstStyle/>
        <a:p>
          <a:pPr algn="ctr" rtl="0">
            <a:spcAft>
              <a:spcPts val="0"/>
            </a:spcAft>
          </a:pPr>
          <a:r>
            <a:rPr lang="en-US" sz="1600" b="0">
              <a:solidFill>
                <a:schemeClr val="bg1">
                  <a:lumMod val="50000"/>
                </a:schemeClr>
              </a:solidFill>
              <a:latin typeface="+mj-lt"/>
            </a:rPr>
            <a:t>Wider engagement </a:t>
          </a:r>
          <a:br>
            <a:rPr lang="en-US" sz="1600" b="0">
              <a:solidFill>
                <a:schemeClr val="bg1">
                  <a:lumMod val="50000"/>
                </a:schemeClr>
              </a:solidFill>
              <a:latin typeface="+mj-lt"/>
            </a:rPr>
          </a:br>
          <a:r>
            <a:rPr lang="en-US" sz="1600" b="0">
              <a:solidFill>
                <a:schemeClr val="bg1">
                  <a:lumMod val="50000"/>
                </a:schemeClr>
              </a:solidFill>
              <a:latin typeface="+mj-lt"/>
            </a:rPr>
            <a:t>with heat </a:t>
          </a:r>
          <a:br>
            <a:rPr lang="en-US" sz="1600" b="0">
              <a:solidFill>
                <a:schemeClr val="bg1">
                  <a:lumMod val="50000"/>
                </a:schemeClr>
              </a:solidFill>
              <a:latin typeface="+mj-lt"/>
            </a:rPr>
          </a:br>
          <a:r>
            <a:rPr lang="en-US" sz="1600" b="0">
              <a:solidFill>
                <a:schemeClr val="bg1">
                  <a:lumMod val="50000"/>
                </a:schemeClr>
              </a:solidFill>
              <a:latin typeface="+mj-lt"/>
            </a:rPr>
            <a:t>&amp; health </a:t>
          </a:r>
        </a:p>
        <a:p>
          <a:pPr algn="ctr" rtl="0">
            <a:spcAft>
              <a:spcPts val="0"/>
            </a:spcAft>
          </a:pPr>
          <a:r>
            <a:rPr lang="en-US" sz="1600" b="0">
              <a:solidFill>
                <a:schemeClr val="bg1">
                  <a:lumMod val="50000"/>
                </a:schemeClr>
              </a:solidFill>
              <a:latin typeface="+mj-lt"/>
            </a:rPr>
            <a:t>community</a:t>
          </a:r>
        </a:p>
      </dgm:t>
    </dgm:pt>
    <dgm:pt modelId="{0DC8BE84-2A0A-4491-A94C-48F265F34F57}" type="parTrans" cxnId="{80998CA5-4278-4A05-82E2-4F040268B738}">
      <dgm:prSet/>
      <dgm:spPr/>
      <dgm:t>
        <a:bodyPr/>
        <a:lstStyle/>
        <a:p>
          <a:endParaRPr lang="en-US" sz="3200"/>
        </a:p>
      </dgm:t>
    </dgm:pt>
    <dgm:pt modelId="{49717B6C-5AE4-4897-B114-D974A8D120D0}" type="sibTrans" cxnId="{80998CA5-4278-4A05-82E2-4F040268B738}">
      <dgm:prSet/>
      <dgm:spPr/>
      <dgm:t>
        <a:bodyPr/>
        <a:lstStyle/>
        <a:p>
          <a:endParaRPr lang="en-US" sz="3200"/>
        </a:p>
      </dgm:t>
    </dgm:pt>
    <dgm:pt modelId="{8C69C29E-12D6-448F-BC0A-0B590DF27235}">
      <dgm:prSet phldrT="[Text]" phldr="0" custT="1"/>
      <dgm:spPr>
        <a:solidFill>
          <a:srgbClr val="6EAAB4">
            <a:shade val="80000"/>
            <a:hueOff val="0"/>
            <a:satOff val="0"/>
            <a:lumOff val="0"/>
            <a:alphaOff val="0"/>
          </a:srgbClr>
        </a:solidFill>
        <a:ln w="25400" cap="flat" cmpd="sng" algn="ctr">
          <a:solidFill>
            <a:srgbClr val="6EAAB4">
              <a:shade val="80000"/>
              <a:hueOff val="0"/>
              <a:satOff val="0"/>
              <a:lumOff val="0"/>
              <a:alphaOff val="0"/>
            </a:srgbClr>
          </a:solidFill>
          <a:prstDash val="solid"/>
        </a:ln>
        <a:effectLst/>
      </dgm:spPr>
      <dgm:t>
        <a:bodyPr spcFirstLastPara="0" vert="horz" wrap="square" lIns="83820" tIns="83820" rIns="83820" bIns="83820" numCol="1" spcCol="1270" anchor="ctr" anchorCtr="1"/>
        <a:lstStyle/>
        <a:p>
          <a:pPr marL="0" lvl="0" indent="0" algn="ctr" defTabSz="488950">
            <a:lnSpc>
              <a:spcPct val="90000"/>
            </a:lnSpc>
            <a:spcBef>
              <a:spcPct val="0"/>
            </a:spcBef>
            <a:spcAft>
              <a:spcPct val="35000"/>
            </a:spcAft>
            <a:buNone/>
          </a:pPr>
          <a:r>
            <a:rPr lang="en-US" sz="1800" kern="1200">
              <a:solidFill>
                <a:srgbClr val="FFFFFF"/>
              </a:solidFill>
              <a:latin typeface="Calibri Light" panose="020F0302020204030204"/>
              <a:ea typeface="+mn-ea"/>
              <a:cs typeface="+mn-cs"/>
            </a:rPr>
            <a:t>May</a:t>
          </a:r>
        </a:p>
      </dgm:t>
    </dgm:pt>
    <dgm:pt modelId="{5AE4F49A-3222-45AC-8384-8536A3190A9D}" type="parTrans" cxnId="{26A5FEBE-06B7-4AE0-B851-9B8D7BF8172E}">
      <dgm:prSet/>
      <dgm:spPr/>
      <dgm:t>
        <a:bodyPr/>
        <a:lstStyle/>
        <a:p>
          <a:endParaRPr lang="en-US" sz="3200"/>
        </a:p>
      </dgm:t>
    </dgm:pt>
    <dgm:pt modelId="{29634A3B-4B2D-49A6-BD1C-505DE54467EC}" type="sibTrans" cxnId="{26A5FEBE-06B7-4AE0-B851-9B8D7BF8172E}">
      <dgm:prSet/>
      <dgm:spPr/>
      <dgm:t>
        <a:bodyPr/>
        <a:lstStyle/>
        <a:p>
          <a:endParaRPr lang="en-US" sz="3200"/>
        </a:p>
      </dgm:t>
    </dgm:pt>
    <dgm:pt modelId="{9B823BD0-1546-4FE1-AEE4-F33ED16EF688}">
      <dgm:prSet phldrT="[Text]" custT="1"/>
      <dgm:spPr/>
      <dgm:t>
        <a:bodyPr/>
        <a:lstStyle/>
        <a:p>
          <a:pPr algn="ctr" rtl="0"/>
          <a:r>
            <a:rPr lang="en-US" sz="1600" b="0">
              <a:solidFill>
                <a:schemeClr val="bg1">
                  <a:lumMod val="50000"/>
                </a:schemeClr>
              </a:solidFill>
              <a:latin typeface="+mj-lt"/>
            </a:rPr>
            <a:t>Revise concept note</a:t>
          </a:r>
        </a:p>
      </dgm:t>
    </dgm:pt>
    <dgm:pt modelId="{B6F42945-5587-4DFB-9553-6DA96B99077F}" type="parTrans" cxnId="{8F188685-B430-4307-9DD3-FACE033ABEEF}">
      <dgm:prSet/>
      <dgm:spPr/>
      <dgm:t>
        <a:bodyPr/>
        <a:lstStyle/>
        <a:p>
          <a:endParaRPr lang="en-US" sz="3200"/>
        </a:p>
      </dgm:t>
    </dgm:pt>
    <dgm:pt modelId="{FF529F3F-F4DF-4F00-9201-20B5E16DAFA9}" type="sibTrans" cxnId="{8F188685-B430-4307-9DD3-FACE033ABEEF}">
      <dgm:prSet/>
      <dgm:spPr/>
      <dgm:t>
        <a:bodyPr/>
        <a:lstStyle/>
        <a:p>
          <a:endParaRPr lang="en-US" sz="3200"/>
        </a:p>
      </dgm:t>
    </dgm:pt>
    <dgm:pt modelId="{E4C5EC4F-DFF3-45E3-8BAE-29B5F02039E5}" type="pres">
      <dgm:prSet presAssocID="{4548791C-7A0B-456A-8AA7-8EDD70232A48}" presName="Name0" presStyleCnt="0">
        <dgm:presLayoutVars>
          <dgm:chMax/>
          <dgm:chPref/>
          <dgm:animLvl val="lvl"/>
        </dgm:presLayoutVars>
      </dgm:prSet>
      <dgm:spPr/>
    </dgm:pt>
    <dgm:pt modelId="{251807CC-A279-4013-9C6E-6F6C2AA1601F}" type="pres">
      <dgm:prSet presAssocID="{D0C4FC2A-8F1E-430C-8E58-78367F22F369}" presName="composite1" presStyleCnt="0"/>
      <dgm:spPr/>
    </dgm:pt>
    <dgm:pt modelId="{E798B10A-30DF-41F9-B574-51B7CBB7FFBC}" type="pres">
      <dgm:prSet presAssocID="{D0C4FC2A-8F1E-430C-8E58-78367F22F369}" presName="parent1" presStyleLbl="alignNode1" presStyleIdx="0" presStyleCnt="3">
        <dgm:presLayoutVars>
          <dgm:chMax val="1"/>
          <dgm:chPref val="1"/>
          <dgm:bulletEnabled val="1"/>
        </dgm:presLayoutVars>
      </dgm:prSet>
      <dgm:spPr/>
    </dgm:pt>
    <dgm:pt modelId="{67240D45-3AE9-443B-8A04-8D08FD41CAF3}" type="pres">
      <dgm:prSet presAssocID="{D0C4FC2A-8F1E-430C-8E58-78367F22F369}" presName="Childtext1" presStyleLbl="revTx" presStyleIdx="0" presStyleCnt="3" custScaleX="63641" custLinFactNeighborX="3768">
        <dgm:presLayoutVars>
          <dgm:bulletEnabled val="1"/>
        </dgm:presLayoutVars>
      </dgm:prSet>
      <dgm:spPr/>
    </dgm:pt>
    <dgm:pt modelId="{2F2050A9-4232-45AF-8E84-12CD2578ABE0}" type="pres">
      <dgm:prSet presAssocID="{D0C4FC2A-8F1E-430C-8E58-78367F22F369}" presName="ConnectLine1" presStyleLbl="sibTrans1D1" presStyleIdx="0" presStyleCnt="3"/>
      <dgm:spPr>
        <a:noFill/>
        <a:ln w="9525" cap="flat" cmpd="sng" algn="ctr">
          <a:solidFill>
            <a:schemeClr val="accent1">
              <a:shade val="90000"/>
              <a:hueOff val="0"/>
              <a:satOff val="0"/>
              <a:lumOff val="0"/>
              <a:alphaOff val="0"/>
            </a:schemeClr>
          </a:solidFill>
          <a:prstDash val="dash"/>
        </a:ln>
        <a:effectLst/>
      </dgm:spPr>
    </dgm:pt>
    <dgm:pt modelId="{B151FA92-54FD-4EE6-81FE-2F266CD43B5B}" type="pres">
      <dgm:prSet presAssocID="{D0C4FC2A-8F1E-430C-8E58-78367F22F369}" presName="ConnectLineEnd1" presStyleLbl="lnNode1" presStyleIdx="0" presStyleCnt="3"/>
      <dgm:spPr/>
    </dgm:pt>
    <dgm:pt modelId="{40AB0B4C-459A-41C9-95CF-5F43EA3ABAE9}" type="pres">
      <dgm:prSet presAssocID="{D0C4FC2A-8F1E-430C-8E58-78367F22F369}" presName="EmptyPane1" presStyleCnt="0"/>
      <dgm:spPr/>
    </dgm:pt>
    <dgm:pt modelId="{B8D682FC-4152-4FCA-98C5-469D6ED69BB8}" type="pres">
      <dgm:prSet presAssocID="{5641A3FC-8A23-4079-93D6-29F0352D8054}" presName="spaceBetweenRectangles1" presStyleCnt="0"/>
      <dgm:spPr/>
    </dgm:pt>
    <dgm:pt modelId="{0447BC50-BFBF-4C54-9EC4-F75A128894BC}" type="pres">
      <dgm:prSet presAssocID="{50A0E4B0-B9C3-498F-B8FF-3B241A1F67C1}" presName="composite1" presStyleCnt="0"/>
      <dgm:spPr/>
    </dgm:pt>
    <dgm:pt modelId="{4A31058E-F065-4995-8EB0-690B2767B1F7}" type="pres">
      <dgm:prSet presAssocID="{50A0E4B0-B9C3-498F-B8FF-3B241A1F67C1}" presName="parent1" presStyleLbl="alignNode1" presStyleIdx="1" presStyleCnt="3">
        <dgm:presLayoutVars>
          <dgm:chMax val="1"/>
          <dgm:chPref val="1"/>
          <dgm:bulletEnabled val="1"/>
        </dgm:presLayoutVars>
      </dgm:prSet>
      <dgm:spPr/>
    </dgm:pt>
    <dgm:pt modelId="{AF092D50-1066-448B-8C90-A8D1E6C7CF9E}" type="pres">
      <dgm:prSet presAssocID="{50A0E4B0-B9C3-498F-B8FF-3B241A1F67C1}" presName="Childtext1" presStyleLbl="revTx" presStyleIdx="1" presStyleCnt="3" custScaleX="82180" custLinFactNeighborY="-9607">
        <dgm:presLayoutVars>
          <dgm:bulletEnabled val="1"/>
        </dgm:presLayoutVars>
      </dgm:prSet>
      <dgm:spPr/>
    </dgm:pt>
    <dgm:pt modelId="{88BC5CCD-32C5-4ED9-8BF5-572FB603B913}" type="pres">
      <dgm:prSet presAssocID="{50A0E4B0-B9C3-498F-B8FF-3B241A1F67C1}" presName="ConnectLine1" presStyleLbl="sibTrans1D1" presStyleIdx="1" presStyleCnt="3"/>
      <dgm:spPr>
        <a:noFill/>
        <a:ln w="9525" cap="flat" cmpd="sng" algn="ctr">
          <a:solidFill>
            <a:schemeClr val="accent1">
              <a:shade val="90000"/>
              <a:hueOff val="38840"/>
              <a:satOff val="-1116"/>
              <a:lumOff val="9937"/>
              <a:alphaOff val="0"/>
            </a:schemeClr>
          </a:solidFill>
          <a:prstDash val="dash"/>
        </a:ln>
        <a:effectLst/>
      </dgm:spPr>
    </dgm:pt>
    <dgm:pt modelId="{B8946166-2BEB-4A7B-8896-258DA0648283}" type="pres">
      <dgm:prSet presAssocID="{50A0E4B0-B9C3-498F-B8FF-3B241A1F67C1}" presName="ConnectLineEnd1" presStyleLbl="lnNode1" presStyleIdx="1" presStyleCnt="3"/>
      <dgm:spPr/>
    </dgm:pt>
    <dgm:pt modelId="{66C1F2A8-75D1-4D1B-9F92-2583DAC1CCF7}" type="pres">
      <dgm:prSet presAssocID="{50A0E4B0-B9C3-498F-B8FF-3B241A1F67C1}" presName="EmptyPane1" presStyleCnt="0"/>
      <dgm:spPr/>
    </dgm:pt>
    <dgm:pt modelId="{C1645A28-BFB4-4C72-9C70-534211CD4E79}" type="pres">
      <dgm:prSet presAssocID="{7E66A3E7-F39E-46F0-83B8-21DD4296FB88}" presName="spaceBetweenRectangles1" presStyleCnt="0"/>
      <dgm:spPr/>
    </dgm:pt>
    <dgm:pt modelId="{68385CB1-640A-4F4E-B197-B1DEDA29309F}" type="pres">
      <dgm:prSet presAssocID="{8C69C29E-12D6-448F-BC0A-0B590DF27235}" presName="composite1" presStyleCnt="0"/>
      <dgm:spPr/>
    </dgm:pt>
    <dgm:pt modelId="{3D2A5F19-AC6E-4D30-BDED-F99678DCE86F}" type="pres">
      <dgm:prSet presAssocID="{8C69C29E-12D6-448F-BC0A-0B590DF27235}" presName="parent1" presStyleLbl="alignNode1" presStyleIdx="2" presStyleCnt="3">
        <dgm:presLayoutVars>
          <dgm:chMax val="1"/>
          <dgm:chPref val="1"/>
          <dgm:bulletEnabled val="1"/>
        </dgm:presLayoutVars>
      </dgm:prSet>
      <dgm:spPr>
        <a:xfrm rot="5400000">
          <a:off x="2819057" y="1299381"/>
          <a:ext cx="365760" cy="1058837"/>
        </a:xfrm>
        <a:prstGeom prst="round2SameRect">
          <a:avLst/>
        </a:prstGeom>
      </dgm:spPr>
    </dgm:pt>
    <dgm:pt modelId="{11CFD235-DAF0-45A0-87A4-D9E457EB7F62}" type="pres">
      <dgm:prSet presAssocID="{8C69C29E-12D6-448F-BC0A-0B590DF27235}" presName="Childtext1" presStyleLbl="revTx" presStyleIdx="2" presStyleCnt="3" custScaleX="46202" custLinFactNeighborX="-3219" custLinFactNeighborY="10274">
        <dgm:presLayoutVars>
          <dgm:bulletEnabled val="1"/>
        </dgm:presLayoutVars>
      </dgm:prSet>
      <dgm:spPr/>
    </dgm:pt>
    <dgm:pt modelId="{1432937B-482F-4995-8C24-6EE0506E495A}" type="pres">
      <dgm:prSet presAssocID="{8C69C29E-12D6-448F-BC0A-0B590DF27235}" presName="ConnectLine1" presStyleLbl="sibTrans1D1" presStyleIdx="2" presStyleCnt="3"/>
      <dgm:spPr>
        <a:noFill/>
        <a:ln w="9525" cap="flat" cmpd="sng" algn="ctr">
          <a:solidFill>
            <a:schemeClr val="accent1">
              <a:shade val="90000"/>
              <a:hueOff val="77681"/>
              <a:satOff val="-2233"/>
              <a:lumOff val="19874"/>
              <a:alphaOff val="0"/>
            </a:schemeClr>
          </a:solidFill>
          <a:prstDash val="dash"/>
        </a:ln>
        <a:effectLst/>
      </dgm:spPr>
    </dgm:pt>
    <dgm:pt modelId="{EF4A1ED1-13A4-4CEF-9875-609D7043C4BE}" type="pres">
      <dgm:prSet presAssocID="{8C69C29E-12D6-448F-BC0A-0B590DF27235}" presName="ConnectLineEnd1" presStyleLbl="lnNode1" presStyleIdx="2" presStyleCnt="3"/>
      <dgm:spPr/>
    </dgm:pt>
    <dgm:pt modelId="{C2639743-72B3-4C22-A4A1-D415F60F9DCC}" type="pres">
      <dgm:prSet presAssocID="{8C69C29E-12D6-448F-BC0A-0B590DF27235}" presName="EmptyPane1" presStyleCnt="0"/>
      <dgm:spPr/>
    </dgm:pt>
  </dgm:ptLst>
  <dgm:cxnLst>
    <dgm:cxn modelId="{5E828902-2495-479B-BE9C-73BBE149DCCA}" type="presOf" srcId="{898B4C97-F982-4C45-B72F-A8AF79E0416D}" destId="{AF092D50-1066-448B-8C90-A8D1E6C7CF9E}" srcOrd="0" destOrd="0" presId="urn:microsoft.com/office/officeart/2016/7/layout/RoundedRectangleTimeline"/>
    <dgm:cxn modelId="{1494DA22-CDCB-414E-9D4A-D14906BB7316}" type="presOf" srcId="{50A0E4B0-B9C3-498F-B8FF-3B241A1F67C1}" destId="{4A31058E-F065-4995-8EB0-690B2767B1F7}" srcOrd="0" destOrd="0" presId="urn:microsoft.com/office/officeart/2016/7/layout/RoundedRectangleTimeline"/>
    <dgm:cxn modelId="{97059555-9AC8-4F43-812F-C2A777A43A8A}" type="presOf" srcId="{4548791C-7A0B-456A-8AA7-8EDD70232A48}" destId="{E4C5EC4F-DFF3-45E3-8BAE-29B5F02039E5}" srcOrd="0" destOrd="0" presId="urn:microsoft.com/office/officeart/2016/7/layout/RoundedRectangleTimeline"/>
    <dgm:cxn modelId="{5CC5806E-7AB2-4BE5-964D-8223125FEF02}" srcId="{4548791C-7A0B-456A-8AA7-8EDD70232A48}" destId="{D0C4FC2A-8F1E-430C-8E58-78367F22F369}" srcOrd="0" destOrd="0" parTransId="{B1A78C8D-76B5-4DF3-8307-128CDEA92EB1}" sibTransId="{5641A3FC-8A23-4079-93D6-29F0352D8054}"/>
    <dgm:cxn modelId="{E8CD946E-3389-4AC4-B760-E0BD0B1CD3D3}" type="presOf" srcId="{8D23DBB8-A59E-4CD9-957A-8A53A563D370}" destId="{67240D45-3AE9-443B-8A04-8D08FD41CAF3}" srcOrd="0" destOrd="0" presId="urn:microsoft.com/office/officeart/2016/7/layout/RoundedRectangleTimeline"/>
    <dgm:cxn modelId="{8F188685-B430-4307-9DD3-FACE033ABEEF}" srcId="{8C69C29E-12D6-448F-BC0A-0B590DF27235}" destId="{9B823BD0-1546-4FE1-AEE4-F33ED16EF688}" srcOrd="0" destOrd="0" parTransId="{B6F42945-5587-4DFB-9553-6DA96B99077F}" sibTransId="{FF529F3F-F4DF-4F00-9201-20B5E16DAFA9}"/>
    <dgm:cxn modelId="{DD903186-8118-483C-BFB9-DFFC85962152}" type="presOf" srcId="{D0C4FC2A-8F1E-430C-8E58-78367F22F369}" destId="{E798B10A-30DF-41F9-B574-51B7CBB7FFBC}" srcOrd="0" destOrd="0" presId="urn:microsoft.com/office/officeart/2016/7/layout/RoundedRectangleTimeline"/>
    <dgm:cxn modelId="{FE6AB587-9EC1-415A-9D3C-DA1C1FEB864C}" type="presOf" srcId="{9B823BD0-1546-4FE1-AEE4-F33ED16EF688}" destId="{11CFD235-DAF0-45A0-87A4-D9E457EB7F62}" srcOrd="0" destOrd="0" presId="urn:microsoft.com/office/officeart/2016/7/layout/RoundedRectangleTimeline"/>
    <dgm:cxn modelId="{75687D8E-FCD7-4D4B-97FD-E3FF6FF85132}" type="presOf" srcId="{8C69C29E-12D6-448F-BC0A-0B590DF27235}" destId="{3D2A5F19-AC6E-4D30-BDED-F99678DCE86F}" srcOrd="0" destOrd="0" presId="urn:microsoft.com/office/officeart/2016/7/layout/RoundedRectangleTimeline"/>
    <dgm:cxn modelId="{80998CA5-4278-4A05-82E2-4F040268B738}" srcId="{50A0E4B0-B9C3-498F-B8FF-3B241A1F67C1}" destId="{898B4C97-F982-4C45-B72F-A8AF79E0416D}" srcOrd="0" destOrd="0" parTransId="{0DC8BE84-2A0A-4491-A94C-48F265F34F57}" sibTransId="{49717B6C-5AE4-4897-B114-D974A8D120D0}"/>
    <dgm:cxn modelId="{26A5FEBE-06B7-4AE0-B851-9B8D7BF8172E}" srcId="{4548791C-7A0B-456A-8AA7-8EDD70232A48}" destId="{8C69C29E-12D6-448F-BC0A-0B590DF27235}" srcOrd="2" destOrd="0" parTransId="{5AE4F49A-3222-45AC-8384-8536A3190A9D}" sibTransId="{29634A3B-4B2D-49A6-BD1C-505DE54467EC}"/>
    <dgm:cxn modelId="{3A1788C8-83EF-4835-9E04-1D0C65FFC57C}" srcId="{D0C4FC2A-8F1E-430C-8E58-78367F22F369}" destId="{8D23DBB8-A59E-4CD9-957A-8A53A563D370}" srcOrd="0" destOrd="0" parTransId="{65AE919E-CAC3-4DAE-B07F-BDE0DB06FF1E}" sibTransId="{F0DE20B3-70E5-4D17-9643-807D21A38F58}"/>
    <dgm:cxn modelId="{949905E2-6CEF-446E-903D-D105FBBA45D8}" srcId="{4548791C-7A0B-456A-8AA7-8EDD70232A48}" destId="{50A0E4B0-B9C3-498F-B8FF-3B241A1F67C1}" srcOrd="1" destOrd="0" parTransId="{77AFA2A2-2CB1-40A2-BE86-9A5E287E137D}" sibTransId="{7E66A3E7-F39E-46F0-83B8-21DD4296FB88}"/>
    <dgm:cxn modelId="{929997A4-A592-40C2-BD2E-918C830B1DAC}" type="presParOf" srcId="{E4C5EC4F-DFF3-45E3-8BAE-29B5F02039E5}" destId="{251807CC-A279-4013-9C6E-6F6C2AA1601F}" srcOrd="0" destOrd="0" presId="urn:microsoft.com/office/officeart/2016/7/layout/RoundedRectangleTimeline"/>
    <dgm:cxn modelId="{2CB22C07-5A3B-45A4-A174-6C21332CD1B5}" type="presParOf" srcId="{251807CC-A279-4013-9C6E-6F6C2AA1601F}" destId="{E798B10A-30DF-41F9-B574-51B7CBB7FFBC}" srcOrd="0" destOrd="0" presId="urn:microsoft.com/office/officeart/2016/7/layout/RoundedRectangleTimeline"/>
    <dgm:cxn modelId="{0183A9B0-ED2B-487E-B156-AEDFF4611F60}" type="presParOf" srcId="{251807CC-A279-4013-9C6E-6F6C2AA1601F}" destId="{67240D45-3AE9-443B-8A04-8D08FD41CAF3}" srcOrd="1" destOrd="0" presId="urn:microsoft.com/office/officeart/2016/7/layout/RoundedRectangleTimeline"/>
    <dgm:cxn modelId="{6A698488-2F5A-48E6-96E6-0549FF39158C}" type="presParOf" srcId="{251807CC-A279-4013-9C6E-6F6C2AA1601F}" destId="{2F2050A9-4232-45AF-8E84-12CD2578ABE0}" srcOrd="2" destOrd="0" presId="urn:microsoft.com/office/officeart/2016/7/layout/RoundedRectangleTimeline"/>
    <dgm:cxn modelId="{8FF21A29-FE8F-4D17-9FCF-62905376639D}" type="presParOf" srcId="{251807CC-A279-4013-9C6E-6F6C2AA1601F}" destId="{B151FA92-54FD-4EE6-81FE-2F266CD43B5B}" srcOrd="3" destOrd="0" presId="urn:microsoft.com/office/officeart/2016/7/layout/RoundedRectangleTimeline"/>
    <dgm:cxn modelId="{2AD4F14B-C997-4B3B-8BA0-BB1A00D81FDE}" type="presParOf" srcId="{251807CC-A279-4013-9C6E-6F6C2AA1601F}" destId="{40AB0B4C-459A-41C9-95CF-5F43EA3ABAE9}" srcOrd="4" destOrd="0" presId="urn:microsoft.com/office/officeart/2016/7/layout/RoundedRectangleTimeline"/>
    <dgm:cxn modelId="{BB88E725-C2E2-492D-9552-5616FFDE776C}" type="presParOf" srcId="{E4C5EC4F-DFF3-45E3-8BAE-29B5F02039E5}" destId="{B8D682FC-4152-4FCA-98C5-469D6ED69BB8}" srcOrd="1" destOrd="0" presId="urn:microsoft.com/office/officeart/2016/7/layout/RoundedRectangleTimeline"/>
    <dgm:cxn modelId="{3C5A1D79-0BB5-44B7-ADFD-9204947C07B4}" type="presParOf" srcId="{E4C5EC4F-DFF3-45E3-8BAE-29B5F02039E5}" destId="{0447BC50-BFBF-4C54-9EC4-F75A128894BC}" srcOrd="2" destOrd="0" presId="urn:microsoft.com/office/officeart/2016/7/layout/RoundedRectangleTimeline"/>
    <dgm:cxn modelId="{775CE61A-8043-472D-800B-07C98A5421BF}" type="presParOf" srcId="{0447BC50-BFBF-4C54-9EC4-F75A128894BC}" destId="{4A31058E-F065-4995-8EB0-690B2767B1F7}" srcOrd="0" destOrd="0" presId="urn:microsoft.com/office/officeart/2016/7/layout/RoundedRectangleTimeline"/>
    <dgm:cxn modelId="{18059ED5-00AC-481F-BEDC-C1C5EC717D95}" type="presParOf" srcId="{0447BC50-BFBF-4C54-9EC4-F75A128894BC}" destId="{AF092D50-1066-448B-8C90-A8D1E6C7CF9E}" srcOrd="1" destOrd="0" presId="urn:microsoft.com/office/officeart/2016/7/layout/RoundedRectangleTimeline"/>
    <dgm:cxn modelId="{C01924FB-5270-4591-9FB7-8B70EF1C6783}" type="presParOf" srcId="{0447BC50-BFBF-4C54-9EC4-F75A128894BC}" destId="{88BC5CCD-32C5-4ED9-8BF5-572FB603B913}" srcOrd="2" destOrd="0" presId="urn:microsoft.com/office/officeart/2016/7/layout/RoundedRectangleTimeline"/>
    <dgm:cxn modelId="{3D413E7E-5EFA-4B29-8C91-8E2FBF28C4D4}" type="presParOf" srcId="{0447BC50-BFBF-4C54-9EC4-F75A128894BC}" destId="{B8946166-2BEB-4A7B-8896-258DA0648283}" srcOrd="3" destOrd="0" presId="urn:microsoft.com/office/officeart/2016/7/layout/RoundedRectangleTimeline"/>
    <dgm:cxn modelId="{FCA8EB60-68E2-4E11-B528-FFB36B7514D0}" type="presParOf" srcId="{0447BC50-BFBF-4C54-9EC4-F75A128894BC}" destId="{66C1F2A8-75D1-4D1B-9F92-2583DAC1CCF7}" srcOrd="4" destOrd="0" presId="urn:microsoft.com/office/officeart/2016/7/layout/RoundedRectangleTimeline"/>
    <dgm:cxn modelId="{5671AE37-28B4-45E7-B6FD-DB665BF6754C}" type="presParOf" srcId="{E4C5EC4F-DFF3-45E3-8BAE-29B5F02039E5}" destId="{C1645A28-BFB4-4C72-9C70-534211CD4E79}" srcOrd="3" destOrd="0" presId="urn:microsoft.com/office/officeart/2016/7/layout/RoundedRectangleTimeline"/>
    <dgm:cxn modelId="{80BBD7D1-BB7A-451B-8D0A-04DAF6CEDF01}" type="presParOf" srcId="{E4C5EC4F-DFF3-45E3-8BAE-29B5F02039E5}" destId="{68385CB1-640A-4F4E-B197-B1DEDA29309F}" srcOrd="4" destOrd="0" presId="urn:microsoft.com/office/officeart/2016/7/layout/RoundedRectangleTimeline"/>
    <dgm:cxn modelId="{3673E969-9BC3-4FE8-A4BB-F71BC560D303}" type="presParOf" srcId="{68385CB1-640A-4F4E-B197-B1DEDA29309F}" destId="{3D2A5F19-AC6E-4D30-BDED-F99678DCE86F}" srcOrd="0" destOrd="0" presId="urn:microsoft.com/office/officeart/2016/7/layout/RoundedRectangleTimeline"/>
    <dgm:cxn modelId="{3BEF4D2F-649E-4827-807C-FBA93D31A78A}" type="presParOf" srcId="{68385CB1-640A-4F4E-B197-B1DEDA29309F}" destId="{11CFD235-DAF0-45A0-87A4-D9E457EB7F62}" srcOrd="1" destOrd="0" presId="urn:microsoft.com/office/officeart/2016/7/layout/RoundedRectangleTimeline"/>
    <dgm:cxn modelId="{2B388D9D-50BB-4284-9501-F9FEFC64912D}" type="presParOf" srcId="{68385CB1-640A-4F4E-B197-B1DEDA29309F}" destId="{1432937B-482F-4995-8C24-6EE0506E495A}" srcOrd="2" destOrd="0" presId="urn:microsoft.com/office/officeart/2016/7/layout/RoundedRectangleTimeline"/>
    <dgm:cxn modelId="{2B9B0BF6-CA92-4E3F-885D-F11E845F6437}" type="presParOf" srcId="{68385CB1-640A-4F4E-B197-B1DEDA29309F}" destId="{EF4A1ED1-13A4-4CEF-9875-609D7043C4BE}" srcOrd="3" destOrd="0" presId="urn:microsoft.com/office/officeart/2016/7/layout/RoundedRectangleTimeline"/>
    <dgm:cxn modelId="{8BAFD5C5-FB87-4EED-B737-2AFFC92FF6EE}" type="presParOf" srcId="{68385CB1-640A-4F4E-B197-B1DEDA29309F}" destId="{C2639743-72B3-4C22-A4A1-D415F60F9DCC}" srcOrd="4" destOrd="0" presId="urn:microsoft.com/office/officeart/2016/7/layout/RoundedRectangleTimeline"/>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AAC56C9-922D-43E4-9BDB-438FF8CFC747}" type="doc">
      <dgm:prSet loTypeId="urn:microsoft.com/office/officeart/2016/7/layout/RoundedRectangleTimeline" loCatId="timeline" qsTypeId="urn:microsoft.com/office/officeart/2005/8/quickstyle/simple1" qsCatId="simple" csTypeId="urn:microsoft.com/office/officeart/2005/8/colors/accent2_3" csCatId="accent2" phldr="1"/>
      <dgm:spPr/>
      <dgm:t>
        <a:bodyPr/>
        <a:lstStyle/>
        <a:p>
          <a:endParaRPr lang="en-US"/>
        </a:p>
      </dgm:t>
    </dgm:pt>
    <dgm:pt modelId="{A975A065-4437-4AB0-86B2-506EC3DCD66F}">
      <dgm:prSet phldrT="[Text]" phldr="0" custT="1"/>
      <dgm:spPr>
        <a:solidFill>
          <a:srgbClr val="008C7D">
            <a:shade val="80000"/>
            <a:hueOff val="-315981"/>
            <a:satOff val="-79673"/>
            <a:lumOff val="40643"/>
            <a:alphaOff val="0"/>
          </a:srgbClr>
        </a:solidFill>
        <a:ln w="25400" cap="flat" cmpd="sng" algn="ctr">
          <a:solidFill>
            <a:srgbClr val="008C7D">
              <a:shade val="80000"/>
              <a:hueOff val="-315981"/>
              <a:satOff val="-79673"/>
              <a:lumOff val="40643"/>
              <a:alphaOff val="0"/>
            </a:srgbClr>
          </a:solidFill>
          <a:prstDash val="solid"/>
        </a:ln>
        <a:effectLst/>
      </dgm:spPr>
      <dgm:t>
        <a:bodyPr spcFirstLastPara="0" vert="horz" wrap="square" lIns="83820" tIns="83820" rIns="83820" bIns="83820" numCol="1" spcCol="1270" anchor="ctr" anchorCtr="1"/>
        <a:lstStyle/>
        <a:p>
          <a:pPr marL="0" lvl="0" indent="0" algn="ctr" defTabSz="488950">
            <a:lnSpc>
              <a:spcPct val="90000"/>
            </a:lnSpc>
            <a:spcBef>
              <a:spcPct val="0"/>
            </a:spcBef>
            <a:spcAft>
              <a:spcPct val="35000"/>
            </a:spcAft>
            <a:buNone/>
          </a:pPr>
          <a:r>
            <a:rPr lang="en-US" sz="1800" kern="1200">
              <a:solidFill>
                <a:srgbClr val="FFFFFF"/>
              </a:solidFill>
              <a:latin typeface="Calibri Light" panose="020F0302020204030204"/>
              <a:ea typeface="+mn-ea"/>
              <a:cs typeface="+mn-cs"/>
            </a:rPr>
            <a:t>Jun</a:t>
          </a:r>
        </a:p>
      </dgm:t>
    </dgm:pt>
    <dgm:pt modelId="{D3E224F8-6088-4539-862C-72561C9D8657}" type="parTrans" cxnId="{FC66C419-B181-4B01-B237-519D2E563254}">
      <dgm:prSet/>
      <dgm:spPr/>
      <dgm:t>
        <a:bodyPr/>
        <a:lstStyle/>
        <a:p>
          <a:endParaRPr lang="en-US" sz="3200"/>
        </a:p>
      </dgm:t>
    </dgm:pt>
    <dgm:pt modelId="{A2A50565-F822-4278-8979-452D0A714D0B}" type="sibTrans" cxnId="{FC66C419-B181-4B01-B237-519D2E563254}">
      <dgm:prSet/>
      <dgm:spPr/>
      <dgm:t>
        <a:bodyPr/>
        <a:lstStyle/>
        <a:p>
          <a:endParaRPr lang="en-US" sz="3200"/>
        </a:p>
      </dgm:t>
    </dgm:pt>
    <dgm:pt modelId="{7AE51956-76AD-415D-93DD-EEE7B90D3A81}">
      <dgm:prSet phldrT="[Text]" custT="1"/>
      <dgm:spPr/>
      <dgm:t>
        <a:bodyPr/>
        <a:lstStyle/>
        <a:p>
          <a:pPr algn="ctr" rtl="0"/>
          <a:r>
            <a:rPr lang="en-US" sz="1600" b="1"/>
            <a:t>Heat and Health concept endorsed at GEO symposium</a:t>
          </a:r>
        </a:p>
      </dgm:t>
    </dgm:pt>
    <dgm:pt modelId="{44B83592-356A-4D3F-B5F8-D44FA0581DAB}" type="parTrans" cxnId="{35BD0A0A-C9C0-48B3-8368-7712729FEA64}">
      <dgm:prSet/>
      <dgm:spPr/>
      <dgm:t>
        <a:bodyPr/>
        <a:lstStyle/>
        <a:p>
          <a:endParaRPr lang="en-US" sz="3200"/>
        </a:p>
      </dgm:t>
    </dgm:pt>
    <dgm:pt modelId="{D2AEF7AE-BB77-43A5-9895-B728BEAF426C}" type="sibTrans" cxnId="{35BD0A0A-C9C0-48B3-8368-7712729FEA64}">
      <dgm:prSet/>
      <dgm:spPr/>
      <dgm:t>
        <a:bodyPr/>
        <a:lstStyle/>
        <a:p>
          <a:endParaRPr lang="en-US" sz="3200"/>
        </a:p>
      </dgm:t>
    </dgm:pt>
    <dgm:pt modelId="{ADB696BB-3E9A-4190-9828-C88E9F8BD772}">
      <dgm:prSet phldrT="[Text]" phldr="0" custT="1"/>
      <dgm:spPr>
        <a:solidFill>
          <a:srgbClr val="6EAAB4">
            <a:shade val="80000"/>
            <a:hueOff val="0"/>
            <a:satOff val="0"/>
            <a:lumOff val="0"/>
            <a:alphaOff val="0"/>
          </a:srgbClr>
        </a:solidFill>
        <a:ln w="25400" cap="flat" cmpd="sng" algn="ctr">
          <a:solidFill>
            <a:srgbClr val="6EAAB4">
              <a:shade val="80000"/>
              <a:hueOff val="0"/>
              <a:satOff val="0"/>
              <a:lumOff val="0"/>
              <a:alphaOff val="0"/>
            </a:srgbClr>
          </a:solidFill>
          <a:prstDash val="solid"/>
        </a:ln>
        <a:effectLst/>
      </dgm:spPr>
      <dgm:t>
        <a:bodyPr spcFirstLastPara="0" vert="horz" wrap="square" lIns="83820" tIns="83820" rIns="83820" bIns="83820" numCol="1" spcCol="1270" anchor="ctr" anchorCtr="1"/>
        <a:lstStyle/>
        <a:p>
          <a:pPr marL="0" lvl="0" indent="0" algn="ctr" defTabSz="488950">
            <a:lnSpc>
              <a:spcPct val="90000"/>
            </a:lnSpc>
            <a:spcBef>
              <a:spcPct val="0"/>
            </a:spcBef>
            <a:spcAft>
              <a:spcPct val="35000"/>
            </a:spcAft>
            <a:buNone/>
          </a:pPr>
          <a:r>
            <a:rPr lang="en-US" sz="1800" kern="1200">
              <a:solidFill>
                <a:srgbClr val="FFFFFF"/>
              </a:solidFill>
              <a:latin typeface="Calibri Light" panose="020F0302020204030204"/>
              <a:ea typeface="+mn-ea"/>
              <a:cs typeface="+mn-cs"/>
            </a:rPr>
            <a:t>Jul</a:t>
          </a:r>
        </a:p>
      </dgm:t>
    </dgm:pt>
    <dgm:pt modelId="{1B7E717D-EA0C-46CD-BD8C-6D7409AF6F64}" type="parTrans" cxnId="{23B8A6C8-4233-4EA2-9EDA-00B5F19D5682}">
      <dgm:prSet/>
      <dgm:spPr/>
      <dgm:t>
        <a:bodyPr/>
        <a:lstStyle/>
        <a:p>
          <a:endParaRPr lang="en-US" sz="3200"/>
        </a:p>
      </dgm:t>
    </dgm:pt>
    <dgm:pt modelId="{A9220ECD-B63C-4DA1-81EF-93999E73B472}" type="sibTrans" cxnId="{23B8A6C8-4233-4EA2-9EDA-00B5F19D5682}">
      <dgm:prSet/>
      <dgm:spPr/>
      <dgm:t>
        <a:bodyPr/>
        <a:lstStyle/>
        <a:p>
          <a:endParaRPr lang="en-US" sz="3200"/>
        </a:p>
      </dgm:t>
    </dgm:pt>
    <dgm:pt modelId="{574C5A20-D8F7-484C-9DAA-9675F242FDDF}">
      <dgm:prSet phldrT="[Text]" phldr="0" custT="1"/>
      <dgm:spPr/>
      <dgm:t>
        <a:bodyPr/>
        <a:lstStyle/>
        <a:p>
          <a:pPr algn="ctr" rtl="0"/>
          <a:r>
            <a:rPr lang="en-US" sz="1600" b="0">
              <a:solidFill>
                <a:schemeClr val="bg1">
                  <a:lumMod val="50000"/>
                </a:schemeClr>
              </a:solidFill>
              <a:latin typeface="+mj-lt"/>
            </a:rPr>
            <a:t>Discussion at GEO ExCom61</a:t>
          </a:r>
        </a:p>
      </dgm:t>
    </dgm:pt>
    <dgm:pt modelId="{62C658B7-D137-41C3-A261-87B52B30010A}" type="parTrans" cxnId="{3790CA87-84E5-4B0E-9E58-89041F1A974C}">
      <dgm:prSet/>
      <dgm:spPr/>
      <dgm:t>
        <a:bodyPr/>
        <a:lstStyle/>
        <a:p>
          <a:endParaRPr lang="en-US" sz="3200"/>
        </a:p>
      </dgm:t>
    </dgm:pt>
    <dgm:pt modelId="{986E16DD-40AE-4A4F-85AD-9EF7D3A9C465}" type="sibTrans" cxnId="{3790CA87-84E5-4B0E-9E58-89041F1A974C}">
      <dgm:prSet/>
      <dgm:spPr/>
      <dgm:t>
        <a:bodyPr/>
        <a:lstStyle/>
        <a:p>
          <a:endParaRPr lang="en-US" sz="3200"/>
        </a:p>
      </dgm:t>
    </dgm:pt>
    <dgm:pt modelId="{F93F6DD3-4DBC-4E5E-8BE1-340918E439BD}">
      <dgm:prSet phldrT="[Text]" phldr="0" custT="1"/>
      <dgm:spPr>
        <a:solidFill>
          <a:srgbClr val="6EAAB4">
            <a:shade val="80000"/>
            <a:hueOff val="38831"/>
            <a:satOff val="372"/>
            <a:lumOff val="11366"/>
            <a:alphaOff val="0"/>
          </a:srgbClr>
        </a:solidFill>
        <a:ln w="25400" cap="flat" cmpd="sng" algn="ctr">
          <a:solidFill>
            <a:srgbClr val="6EAAB4">
              <a:shade val="80000"/>
              <a:hueOff val="38831"/>
              <a:satOff val="372"/>
              <a:lumOff val="11366"/>
              <a:alphaOff val="0"/>
            </a:srgbClr>
          </a:solidFill>
          <a:prstDash val="solid"/>
        </a:ln>
        <a:effectLst/>
      </dgm:spPr>
      <dgm:t>
        <a:bodyPr spcFirstLastPara="0" vert="horz" wrap="square" lIns="83820" tIns="83820" rIns="83820" bIns="83820" numCol="1" spcCol="1270" anchor="ctr" anchorCtr="1"/>
        <a:lstStyle/>
        <a:p>
          <a:pPr marL="0" lvl="0" indent="0" algn="ctr" defTabSz="488950">
            <a:lnSpc>
              <a:spcPct val="90000"/>
            </a:lnSpc>
            <a:spcBef>
              <a:spcPct val="0"/>
            </a:spcBef>
            <a:spcAft>
              <a:spcPct val="35000"/>
            </a:spcAft>
            <a:buNone/>
          </a:pPr>
          <a:r>
            <a:rPr lang="en-US" sz="1800" kern="1200">
              <a:solidFill>
                <a:srgbClr val="FFFFFF"/>
              </a:solidFill>
              <a:latin typeface="Calibri Light" panose="020F0302020204030204"/>
              <a:ea typeface="+mn-ea"/>
              <a:cs typeface="+mn-cs"/>
            </a:rPr>
            <a:t>Aug</a:t>
          </a:r>
        </a:p>
      </dgm:t>
    </dgm:pt>
    <dgm:pt modelId="{9E4C5CCF-CCC7-42E9-AE40-5EF0B8C32CA1}" type="parTrans" cxnId="{F92A9F1E-5861-488B-A3A1-FCDF4D6A6B44}">
      <dgm:prSet/>
      <dgm:spPr/>
      <dgm:t>
        <a:bodyPr/>
        <a:lstStyle/>
        <a:p>
          <a:endParaRPr lang="en-US" sz="3200"/>
        </a:p>
      </dgm:t>
    </dgm:pt>
    <dgm:pt modelId="{10A80DD0-08C6-4BC8-B475-609EF751CE09}" type="sibTrans" cxnId="{F92A9F1E-5861-488B-A3A1-FCDF4D6A6B44}">
      <dgm:prSet/>
      <dgm:spPr/>
      <dgm:t>
        <a:bodyPr/>
        <a:lstStyle/>
        <a:p>
          <a:endParaRPr lang="en-US" sz="3200"/>
        </a:p>
      </dgm:t>
    </dgm:pt>
    <dgm:pt modelId="{C43D2B4C-49EC-4288-8B38-CAFD98C2EAC9}">
      <dgm:prSet phldrT="[Text]" phldr="0" custT="1"/>
      <dgm:spPr/>
      <dgm:t>
        <a:bodyPr/>
        <a:lstStyle/>
        <a:p>
          <a:pPr algn="ctr" rtl="0"/>
          <a:r>
            <a:rPr lang="en-US" sz="1600" b="0">
              <a:solidFill>
                <a:schemeClr val="bg1">
                  <a:lumMod val="50000"/>
                </a:schemeClr>
              </a:solidFill>
              <a:latin typeface="+mj-lt"/>
            </a:rPr>
            <a:t>Detailing project concept</a:t>
          </a:r>
          <a:endParaRPr lang="en-US" sz="1600"/>
        </a:p>
      </dgm:t>
    </dgm:pt>
    <dgm:pt modelId="{A716F8D3-485F-4E43-97F4-BE0AA4326299}" type="parTrans" cxnId="{858BA1AE-F7B5-415C-BF87-026ACE4B749E}">
      <dgm:prSet/>
      <dgm:spPr/>
      <dgm:t>
        <a:bodyPr/>
        <a:lstStyle/>
        <a:p>
          <a:endParaRPr lang="en-US" sz="3200"/>
        </a:p>
      </dgm:t>
    </dgm:pt>
    <dgm:pt modelId="{3E385B70-5D3E-408A-ADE2-B2D9DEEF8E1C}" type="sibTrans" cxnId="{858BA1AE-F7B5-415C-BF87-026ACE4B749E}">
      <dgm:prSet/>
      <dgm:spPr/>
      <dgm:t>
        <a:bodyPr/>
        <a:lstStyle/>
        <a:p>
          <a:endParaRPr lang="en-US" sz="3200"/>
        </a:p>
      </dgm:t>
    </dgm:pt>
    <dgm:pt modelId="{105E8C30-1E34-46C8-A73A-FAFB9D00425B}" type="pres">
      <dgm:prSet presAssocID="{4AAC56C9-922D-43E4-9BDB-438FF8CFC747}" presName="Name0" presStyleCnt="0">
        <dgm:presLayoutVars>
          <dgm:chMax/>
          <dgm:chPref/>
          <dgm:animLvl val="lvl"/>
        </dgm:presLayoutVars>
      </dgm:prSet>
      <dgm:spPr/>
    </dgm:pt>
    <dgm:pt modelId="{080AF0A8-0A53-47F3-A6B7-6578F88A7CF9}" type="pres">
      <dgm:prSet presAssocID="{A975A065-4437-4AB0-86B2-506EC3DCD66F}" presName="composite1" presStyleCnt="0"/>
      <dgm:spPr/>
    </dgm:pt>
    <dgm:pt modelId="{EDA5CE7D-8D26-4EC9-A4F0-FF7D8273A9E7}" type="pres">
      <dgm:prSet presAssocID="{A975A065-4437-4AB0-86B2-506EC3DCD66F}" presName="parent1" presStyleLbl="alignNode1" presStyleIdx="0" presStyleCnt="3">
        <dgm:presLayoutVars>
          <dgm:chMax val="1"/>
          <dgm:chPref val="1"/>
          <dgm:bulletEnabled val="1"/>
        </dgm:presLayoutVars>
      </dgm:prSet>
      <dgm:spPr>
        <a:xfrm rot="16200000">
          <a:off x="701382" y="1299381"/>
          <a:ext cx="365760" cy="1058837"/>
        </a:xfrm>
        <a:prstGeom prst="round2SameRect">
          <a:avLst/>
        </a:prstGeom>
      </dgm:spPr>
    </dgm:pt>
    <dgm:pt modelId="{6A9C03B4-E01D-4C3D-A808-554EFFF1FF25}" type="pres">
      <dgm:prSet presAssocID="{A975A065-4437-4AB0-86B2-506EC3DCD66F}" presName="Childtext1" presStyleLbl="revTx" presStyleIdx="0" presStyleCnt="3" custScaleX="64170" custLinFactNeighborY="-29762">
        <dgm:presLayoutVars>
          <dgm:bulletEnabled val="1"/>
        </dgm:presLayoutVars>
      </dgm:prSet>
      <dgm:spPr/>
    </dgm:pt>
    <dgm:pt modelId="{C2D3A891-2B16-469D-B2B4-7E639AA38D61}" type="pres">
      <dgm:prSet presAssocID="{A975A065-4437-4AB0-86B2-506EC3DCD66F}" presName="ConnectLine1" presStyleLbl="sibTrans1D1" presStyleIdx="0" presStyleCnt="3"/>
      <dgm:spPr>
        <a:noFill/>
        <a:ln w="9525" cap="flat" cmpd="sng" algn="ctr">
          <a:solidFill>
            <a:schemeClr val="accent2">
              <a:shade val="90000"/>
              <a:hueOff val="0"/>
              <a:satOff val="0"/>
              <a:lumOff val="0"/>
              <a:alphaOff val="0"/>
            </a:schemeClr>
          </a:solidFill>
          <a:prstDash val="dash"/>
        </a:ln>
        <a:effectLst/>
      </dgm:spPr>
    </dgm:pt>
    <dgm:pt modelId="{717AD178-1DD6-47B8-BB4C-29DB8363EEE1}" type="pres">
      <dgm:prSet presAssocID="{A975A065-4437-4AB0-86B2-506EC3DCD66F}" presName="ConnectLineEnd1" presStyleLbl="lnNode1" presStyleIdx="0" presStyleCnt="3"/>
      <dgm:spPr/>
    </dgm:pt>
    <dgm:pt modelId="{6200EC24-CB13-49AC-BB69-D3C44C0DDB3C}" type="pres">
      <dgm:prSet presAssocID="{A975A065-4437-4AB0-86B2-506EC3DCD66F}" presName="EmptyPane1" presStyleCnt="0"/>
      <dgm:spPr/>
    </dgm:pt>
    <dgm:pt modelId="{82D9B18C-7938-4E84-9E47-0DBED491457B}" type="pres">
      <dgm:prSet presAssocID="{A2A50565-F822-4278-8979-452D0A714D0B}" presName="spaceBetweenRectangles1" presStyleCnt="0"/>
      <dgm:spPr/>
    </dgm:pt>
    <dgm:pt modelId="{998D8532-8BF2-425E-AC10-D883054EF05A}" type="pres">
      <dgm:prSet presAssocID="{ADB696BB-3E9A-4190-9828-C88E9F8BD772}" presName="composite1" presStyleCnt="0"/>
      <dgm:spPr/>
    </dgm:pt>
    <dgm:pt modelId="{447D4BCE-D573-49DA-83E0-AF14EF0EAD74}" type="pres">
      <dgm:prSet presAssocID="{ADB696BB-3E9A-4190-9828-C88E9F8BD772}" presName="parent1" presStyleLbl="alignNode1" presStyleIdx="1" presStyleCnt="3">
        <dgm:presLayoutVars>
          <dgm:chMax val="1"/>
          <dgm:chPref val="1"/>
          <dgm:bulletEnabled val="1"/>
        </dgm:presLayoutVars>
      </dgm:prSet>
      <dgm:spPr>
        <a:xfrm>
          <a:off x="1413681" y="1645919"/>
          <a:ext cx="1058837" cy="365760"/>
        </a:xfrm>
        <a:prstGeom prst="rect">
          <a:avLst/>
        </a:prstGeom>
      </dgm:spPr>
    </dgm:pt>
    <dgm:pt modelId="{0F561F88-201D-426A-911C-DA54FAA147BC}" type="pres">
      <dgm:prSet presAssocID="{ADB696BB-3E9A-4190-9828-C88E9F8BD772}" presName="Childtext1" presStyleLbl="revTx" presStyleIdx="1" presStyleCnt="3" custScaleX="73405">
        <dgm:presLayoutVars>
          <dgm:bulletEnabled val="1"/>
        </dgm:presLayoutVars>
      </dgm:prSet>
      <dgm:spPr/>
    </dgm:pt>
    <dgm:pt modelId="{140EBAB8-2FC9-4491-915C-B5C2B37FEA57}" type="pres">
      <dgm:prSet presAssocID="{ADB696BB-3E9A-4190-9828-C88E9F8BD772}" presName="ConnectLine1" presStyleLbl="sibTrans1D1" presStyleIdx="1" presStyleCnt="3"/>
      <dgm:spPr>
        <a:noFill/>
        <a:ln w="9525" cap="flat" cmpd="sng" algn="ctr">
          <a:solidFill>
            <a:schemeClr val="accent2">
              <a:shade val="90000"/>
              <a:hueOff val="-159015"/>
              <a:satOff val="-39836"/>
              <a:lumOff val="19629"/>
              <a:alphaOff val="0"/>
            </a:schemeClr>
          </a:solidFill>
          <a:prstDash val="dash"/>
        </a:ln>
        <a:effectLst/>
      </dgm:spPr>
    </dgm:pt>
    <dgm:pt modelId="{45CB1733-22B0-48D8-A9A9-A1B0E45AF17F}" type="pres">
      <dgm:prSet presAssocID="{ADB696BB-3E9A-4190-9828-C88E9F8BD772}" presName="ConnectLineEnd1" presStyleLbl="lnNode1" presStyleIdx="1" presStyleCnt="3"/>
      <dgm:spPr/>
    </dgm:pt>
    <dgm:pt modelId="{C5C92E48-3A81-458F-A3A1-191675776BB6}" type="pres">
      <dgm:prSet presAssocID="{ADB696BB-3E9A-4190-9828-C88E9F8BD772}" presName="EmptyPane1" presStyleCnt="0"/>
      <dgm:spPr/>
    </dgm:pt>
    <dgm:pt modelId="{C14F4653-7BE1-4587-B90A-6765FC0FC08B}" type="pres">
      <dgm:prSet presAssocID="{A9220ECD-B63C-4DA1-81EF-93999E73B472}" presName="spaceBetweenRectangles1" presStyleCnt="0"/>
      <dgm:spPr/>
    </dgm:pt>
    <dgm:pt modelId="{5F03F928-9DD0-4F5B-9294-1E0CDEE71533}" type="pres">
      <dgm:prSet presAssocID="{F93F6DD3-4DBC-4E5E-8BE1-340918E439BD}" presName="composite1" presStyleCnt="0"/>
      <dgm:spPr/>
    </dgm:pt>
    <dgm:pt modelId="{CAE67A78-FE4D-435B-82A0-0FA0294E6535}" type="pres">
      <dgm:prSet presAssocID="{F93F6DD3-4DBC-4E5E-8BE1-340918E439BD}" presName="parent1" presStyleLbl="alignNode1" presStyleIdx="2" presStyleCnt="3">
        <dgm:presLayoutVars>
          <dgm:chMax val="1"/>
          <dgm:chPref val="1"/>
          <dgm:bulletEnabled val="1"/>
        </dgm:presLayoutVars>
      </dgm:prSet>
      <dgm:spPr>
        <a:xfrm rot="5400000">
          <a:off x="2819057" y="1299381"/>
          <a:ext cx="365760" cy="1058837"/>
        </a:xfrm>
        <a:prstGeom prst="round2SameRect">
          <a:avLst/>
        </a:prstGeom>
      </dgm:spPr>
    </dgm:pt>
    <dgm:pt modelId="{BE37CE93-F20F-4136-88BB-04D19ABC6DB4}" type="pres">
      <dgm:prSet presAssocID="{F93F6DD3-4DBC-4E5E-8BE1-340918E439BD}" presName="Childtext1" presStyleLbl="revTx" presStyleIdx="2" presStyleCnt="3" custLinFactNeighborY="7339">
        <dgm:presLayoutVars>
          <dgm:bulletEnabled val="1"/>
        </dgm:presLayoutVars>
      </dgm:prSet>
      <dgm:spPr/>
    </dgm:pt>
    <dgm:pt modelId="{5B993DCB-70B6-46E3-B020-9F4CCF4EA67D}" type="pres">
      <dgm:prSet presAssocID="{F93F6DD3-4DBC-4E5E-8BE1-340918E439BD}" presName="ConnectLine1" presStyleLbl="sibTrans1D1" presStyleIdx="2" presStyleCnt="3"/>
      <dgm:spPr>
        <a:noFill/>
        <a:ln w="9525" cap="flat" cmpd="sng" algn="ctr">
          <a:solidFill>
            <a:schemeClr val="accent2">
              <a:shade val="90000"/>
              <a:hueOff val="-318029"/>
              <a:satOff val="-79673"/>
              <a:lumOff val="39259"/>
              <a:alphaOff val="0"/>
            </a:schemeClr>
          </a:solidFill>
          <a:prstDash val="dash"/>
        </a:ln>
        <a:effectLst/>
      </dgm:spPr>
    </dgm:pt>
    <dgm:pt modelId="{E568B83E-8A54-4F8A-AEB0-C8ED9FCD68DD}" type="pres">
      <dgm:prSet presAssocID="{F93F6DD3-4DBC-4E5E-8BE1-340918E439BD}" presName="ConnectLineEnd1" presStyleLbl="lnNode1" presStyleIdx="2" presStyleCnt="3"/>
      <dgm:spPr/>
    </dgm:pt>
    <dgm:pt modelId="{AEBF1378-6C77-4DF8-851D-ABE1EAC73623}" type="pres">
      <dgm:prSet presAssocID="{F93F6DD3-4DBC-4E5E-8BE1-340918E439BD}" presName="EmptyPane1" presStyleCnt="0"/>
      <dgm:spPr/>
    </dgm:pt>
  </dgm:ptLst>
  <dgm:cxnLst>
    <dgm:cxn modelId="{7A47B009-3400-4723-BF65-291D8C011E3B}" type="presOf" srcId="{4AAC56C9-922D-43E4-9BDB-438FF8CFC747}" destId="{105E8C30-1E34-46C8-A73A-FAFB9D00425B}" srcOrd="0" destOrd="0" presId="urn:microsoft.com/office/officeart/2016/7/layout/RoundedRectangleTimeline"/>
    <dgm:cxn modelId="{35BD0A0A-C9C0-48B3-8368-7712729FEA64}" srcId="{A975A065-4437-4AB0-86B2-506EC3DCD66F}" destId="{7AE51956-76AD-415D-93DD-EEE7B90D3A81}" srcOrd="0" destOrd="0" parTransId="{44B83592-356A-4D3F-B5F8-D44FA0581DAB}" sibTransId="{D2AEF7AE-BB77-43A5-9895-B728BEAF426C}"/>
    <dgm:cxn modelId="{FC66C419-B181-4B01-B237-519D2E563254}" srcId="{4AAC56C9-922D-43E4-9BDB-438FF8CFC747}" destId="{A975A065-4437-4AB0-86B2-506EC3DCD66F}" srcOrd="0" destOrd="0" parTransId="{D3E224F8-6088-4539-862C-72561C9D8657}" sibTransId="{A2A50565-F822-4278-8979-452D0A714D0B}"/>
    <dgm:cxn modelId="{F92A9F1E-5861-488B-A3A1-FCDF4D6A6B44}" srcId="{4AAC56C9-922D-43E4-9BDB-438FF8CFC747}" destId="{F93F6DD3-4DBC-4E5E-8BE1-340918E439BD}" srcOrd="2" destOrd="0" parTransId="{9E4C5CCF-CCC7-42E9-AE40-5EF0B8C32CA1}" sibTransId="{10A80DD0-08C6-4BC8-B475-609EF751CE09}"/>
    <dgm:cxn modelId="{66C9F933-DA56-4A2E-AE90-32650FE485DF}" type="presOf" srcId="{F93F6DD3-4DBC-4E5E-8BE1-340918E439BD}" destId="{CAE67A78-FE4D-435B-82A0-0FA0294E6535}" srcOrd="0" destOrd="0" presId="urn:microsoft.com/office/officeart/2016/7/layout/RoundedRectangleTimeline"/>
    <dgm:cxn modelId="{080A805A-8C12-4D52-AA38-5B6394906523}" type="presOf" srcId="{ADB696BB-3E9A-4190-9828-C88E9F8BD772}" destId="{447D4BCE-D573-49DA-83E0-AF14EF0EAD74}" srcOrd="0" destOrd="0" presId="urn:microsoft.com/office/officeart/2016/7/layout/RoundedRectangleTimeline"/>
    <dgm:cxn modelId="{29250969-3FEB-46DC-A1C0-97E078F62557}" type="presOf" srcId="{C43D2B4C-49EC-4288-8B38-CAFD98C2EAC9}" destId="{BE37CE93-F20F-4136-88BB-04D19ABC6DB4}" srcOrd="0" destOrd="0" presId="urn:microsoft.com/office/officeart/2016/7/layout/RoundedRectangleTimeline"/>
    <dgm:cxn modelId="{AD3D857F-9822-429C-BA63-3589126EDF17}" type="presOf" srcId="{7AE51956-76AD-415D-93DD-EEE7B90D3A81}" destId="{6A9C03B4-E01D-4C3D-A808-554EFFF1FF25}" srcOrd="0" destOrd="0" presId="urn:microsoft.com/office/officeart/2016/7/layout/RoundedRectangleTimeline"/>
    <dgm:cxn modelId="{3790CA87-84E5-4B0E-9E58-89041F1A974C}" srcId="{ADB696BB-3E9A-4190-9828-C88E9F8BD772}" destId="{574C5A20-D8F7-484C-9DAA-9675F242FDDF}" srcOrd="0" destOrd="0" parTransId="{62C658B7-D137-41C3-A261-87B52B30010A}" sibTransId="{986E16DD-40AE-4A4F-85AD-9EF7D3A9C465}"/>
    <dgm:cxn modelId="{858BA1AE-F7B5-415C-BF87-026ACE4B749E}" srcId="{F93F6DD3-4DBC-4E5E-8BE1-340918E439BD}" destId="{C43D2B4C-49EC-4288-8B38-CAFD98C2EAC9}" srcOrd="0" destOrd="0" parTransId="{A716F8D3-485F-4E43-97F4-BE0AA4326299}" sibTransId="{3E385B70-5D3E-408A-ADE2-B2D9DEEF8E1C}"/>
    <dgm:cxn modelId="{23B8A6C8-4233-4EA2-9EDA-00B5F19D5682}" srcId="{4AAC56C9-922D-43E4-9BDB-438FF8CFC747}" destId="{ADB696BB-3E9A-4190-9828-C88E9F8BD772}" srcOrd="1" destOrd="0" parTransId="{1B7E717D-EA0C-46CD-BD8C-6D7409AF6F64}" sibTransId="{A9220ECD-B63C-4DA1-81EF-93999E73B472}"/>
    <dgm:cxn modelId="{3B7B48E4-CD81-4BC7-94A1-6BB178F1288C}" type="presOf" srcId="{574C5A20-D8F7-484C-9DAA-9675F242FDDF}" destId="{0F561F88-201D-426A-911C-DA54FAA147BC}" srcOrd="0" destOrd="0" presId="urn:microsoft.com/office/officeart/2016/7/layout/RoundedRectangleTimeline"/>
    <dgm:cxn modelId="{09A83FF9-1085-48E0-92DD-E4F9482AA089}" type="presOf" srcId="{A975A065-4437-4AB0-86B2-506EC3DCD66F}" destId="{EDA5CE7D-8D26-4EC9-A4F0-FF7D8273A9E7}" srcOrd="0" destOrd="0" presId="urn:microsoft.com/office/officeart/2016/7/layout/RoundedRectangleTimeline"/>
    <dgm:cxn modelId="{DB74D33F-B83C-4271-B8DF-9E2E21E7730E}" type="presParOf" srcId="{105E8C30-1E34-46C8-A73A-FAFB9D00425B}" destId="{080AF0A8-0A53-47F3-A6B7-6578F88A7CF9}" srcOrd="0" destOrd="0" presId="urn:microsoft.com/office/officeart/2016/7/layout/RoundedRectangleTimeline"/>
    <dgm:cxn modelId="{76B8BB18-6375-4AF8-BF13-D252BE596FFA}" type="presParOf" srcId="{080AF0A8-0A53-47F3-A6B7-6578F88A7CF9}" destId="{EDA5CE7D-8D26-4EC9-A4F0-FF7D8273A9E7}" srcOrd="0" destOrd="0" presId="urn:microsoft.com/office/officeart/2016/7/layout/RoundedRectangleTimeline"/>
    <dgm:cxn modelId="{17285105-D4FC-45C0-9A9C-666F9A69A3FD}" type="presParOf" srcId="{080AF0A8-0A53-47F3-A6B7-6578F88A7CF9}" destId="{6A9C03B4-E01D-4C3D-A808-554EFFF1FF25}" srcOrd="1" destOrd="0" presId="urn:microsoft.com/office/officeart/2016/7/layout/RoundedRectangleTimeline"/>
    <dgm:cxn modelId="{FCB5A0D7-BAFE-400B-883F-D251C7044F01}" type="presParOf" srcId="{080AF0A8-0A53-47F3-A6B7-6578F88A7CF9}" destId="{C2D3A891-2B16-469D-B2B4-7E639AA38D61}" srcOrd="2" destOrd="0" presId="urn:microsoft.com/office/officeart/2016/7/layout/RoundedRectangleTimeline"/>
    <dgm:cxn modelId="{E28F42D9-9771-4EAF-ACF2-3E9458D85D1C}" type="presParOf" srcId="{080AF0A8-0A53-47F3-A6B7-6578F88A7CF9}" destId="{717AD178-1DD6-47B8-BB4C-29DB8363EEE1}" srcOrd="3" destOrd="0" presId="urn:microsoft.com/office/officeart/2016/7/layout/RoundedRectangleTimeline"/>
    <dgm:cxn modelId="{EB1E66B8-D17E-44DA-B71C-0812B92D3FC2}" type="presParOf" srcId="{080AF0A8-0A53-47F3-A6B7-6578F88A7CF9}" destId="{6200EC24-CB13-49AC-BB69-D3C44C0DDB3C}" srcOrd="4" destOrd="0" presId="urn:microsoft.com/office/officeart/2016/7/layout/RoundedRectangleTimeline"/>
    <dgm:cxn modelId="{3BAFAE0F-0D3F-4F3C-B7F6-EAAAC0EAFF0D}" type="presParOf" srcId="{105E8C30-1E34-46C8-A73A-FAFB9D00425B}" destId="{82D9B18C-7938-4E84-9E47-0DBED491457B}" srcOrd="1" destOrd="0" presId="urn:microsoft.com/office/officeart/2016/7/layout/RoundedRectangleTimeline"/>
    <dgm:cxn modelId="{000D4B63-6E08-4391-9CC6-85CC75F98B03}" type="presParOf" srcId="{105E8C30-1E34-46C8-A73A-FAFB9D00425B}" destId="{998D8532-8BF2-425E-AC10-D883054EF05A}" srcOrd="2" destOrd="0" presId="urn:microsoft.com/office/officeart/2016/7/layout/RoundedRectangleTimeline"/>
    <dgm:cxn modelId="{CBB5DB21-FB0D-426F-964A-EAE8AFCD6678}" type="presParOf" srcId="{998D8532-8BF2-425E-AC10-D883054EF05A}" destId="{447D4BCE-D573-49DA-83E0-AF14EF0EAD74}" srcOrd="0" destOrd="0" presId="urn:microsoft.com/office/officeart/2016/7/layout/RoundedRectangleTimeline"/>
    <dgm:cxn modelId="{E0B3A945-9DC9-4BF1-81B3-C26C6981F1B1}" type="presParOf" srcId="{998D8532-8BF2-425E-AC10-D883054EF05A}" destId="{0F561F88-201D-426A-911C-DA54FAA147BC}" srcOrd="1" destOrd="0" presId="urn:microsoft.com/office/officeart/2016/7/layout/RoundedRectangleTimeline"/>
    <dgm:cxn modelId="{03241845-6849-44CC-9E09-B31BAA2B36B5}" type="presParOf" srcId="{998D8532-8BF2-425E-AC10-D883054EF05A}" destId="{140EBAB8-2FC9-4491-915C-B5C2B37FEA57}" srcOrd="2" destOrd="0" presId="urn:microsoft.com/office/officeart/2016/7/layout/RoundedRectangleTimeline"/>
    <dgm:cxn modelId="{7BC637EC-AAE3-4FCD-A727-791BE6251527}" type="presParOf" srcId="{998D8532-8BF2-425E-AC10-D883054EF05A}" destId="{45CB1733-22B0-48D8-A9A9-A1B0E45AF17F}" srcOrd="3" destOrd="0" presId="urn:microsoft.com/office/officeart/2016/7/layout/RoundedRectangleTimeline"/>
    <dgm:cxn modelId="{0EF191DF-D14E-4D58-B13F-9BD59C68E292}" type="presParOf" srcId="{998D8532-8BF2-425E-AC10-D883054EF05A}" destId="{C5C92E48-3A81-458F-A3A1-191675776BB6}" srcOrd="4" destOrd="0" presId="urn:microsoft.com/office/officeart/2016/7/layout/RoundedRectangleTimeline"/>
    <dgm:cxn modelId="{97F05401-CF6A-471D-A8E4-17393486D1C4}" type="presParOf" srcId="{105E8C30-1E34-46C8-A73A-FAFB9D00425B}" destId="{C14F4653-7BE1-4587-B90A-6765FC0FC08B}" srcOrd="3" destOrd="0" presId="urn:microsoft.com/office/officeart/2016/7/layout/RoundedRectangleTimeline"/>
    <dgm:cxn modelId="{679F6811-40AF-413C-BE1A-0F1C83EDC979}" type="presParOf" srcId="{105E8C30-1E34-46C8-A73A-FAFB9D00425B}" destId="{5F03F928-9DD0-4F5B-9294-1E0CDEE71533}" srcOrd="4" destOrd="0" presId="urn:microsoft.com/office/officeart/2016/7/layout/RoundedRectangleTimeline"/>
    <dgm:cxn modelId="{5A75B3EA-DF14-414C-9D01-FD04113A13A5}" type="presParOf" srcId="{5F03F928-9DD0-4F5B-9294-1E0CDEE71533}" destId="{CAE67A78-FE4D-435B-82A0-0FA0294E6535}" srcOrd="0" destOrd="0" presId="urn:microsoft.com/office/officeart/2016/7/layout/RoundedRectangleTimeline"/>
    <dgm:cxn modelId="{942A87A7-2E8F-456F-9873-66BD954B74A8}" type="presParOf" srcId="{5F03F928-9DD0-4F5B-9294-1E0CDEE71533}" destId="{BE37CE93-F20F-4136-88BB-04D19ABC6DB4}" srcOrd="1" destOrd="0" presId="urn:microsoft.com/office/officeart/2016/7/layout/RoundedRectangleTimeline"/>
    <dgm:cxn modelId="{A62031DC-7909-45FE-9217-29AA08D2897E}" type="presParOf" srcId="{5F03F928-9DD0-4F5B-9294-1E0CDEE71533}" destId="{5B993DCB-70B6-46E3-B020-9F4CCF4EA67D}" srcOrd="2" destOrd="0" presId="urn:microsoft.com/office/officeart/2016/7/layout/RoundedRectangleTimeline"/>
    <dgm:cxn modelId="{80358185-D057-464B-B55D-8459A8788BA9}" type="presParOf" srcId="{5F03F928-9DD0-4F5B-9294-1E0CDEE71533}" destId="{E568B83E-8A54-4F8A-AEB0-C8ED9FCD68DD}" srcOrd="3" destOrd="0" presId="urn:microsoft.com/office/officeart/2016/7/layout/RoundedRectangleTimeline"/>
    <dgm:cxn modelId="{74216110-3674-488C-9B5C-F6F7B5C4B184}" type="presParOf" srcId="{5F03F928-9DD0-4F5B-9294-1E0CDEE71533}" destId="{AEBF1378-6C77-4DF8-851D-ABE1EAC73623}" srcOrd="4" destOrd="0" presId="urn:microsoft.com/office/officeart/2016/7/layout/RoundedRectangleTimeline"/>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F2301B-1E07-4AEC-AD5D-63D8DC985FFC}" type="doc">
      <dgm:prSet loTypeId="urn:microsoft.com/office/officeart/2016/7/layout/RoundedRectangleTimeline" loCatId="timeline" qsTypeId="urn:microsoft.com/office/officeart/2005/8/quickstyle/simple1" qsCatId="simple" csTypeId="urn:microsoft.com/office/officeart/2005/8/colors/accent2_3" csCatId="accent2" phldr="1"/>
      <dgm:spPr/>
      <dgm:t>
        <a:bodyPr/>
        <a:lstStyle/>
        <a:p>
          <a:endParaRPr lang="en-US"/>
        </a:p>
      </dgm:t>
    </dgm:pt>
    <dgm:pt modelId="{22187962-3B9B-421C-A189-33D232CE4C70}">
      <dgm:prSet phldrT="[Text]" phldr="0" custT="1"/>
      <dgm:spPr>
        <a:solidFill>
          <a:srgbClr val="6EAAB4">
            <a:shade val="80000"/>
            <a:hueOff val="0"/>
            <a:satOff val="0"/>
            <a:lumOff val="0"/>
            <a:alphaOff val="0"/>
          </a:srgbClr>
        </a:solidFill>
        <a:ln w="25400" cap="flat" cmpd="sng" algn="ctr">
          <a:solidFill>
            <a:srgbClr val="6EAAB4">
              <a:shade val="80000"/>
              <a:hueOff val="0"/>
              <a:satOff val="0"/>
              <a:lumOff val="0"/>
              <a:alphaOff val="0"/>
            </a:srgbClr>
          </a:solidFill>
          <a:prstDash val="solid"/>
        </a:ln>
        <a:effectLst/>
      </dgm:spPr>
      <dgm:t>
        <a:bodyPr spcFirstLastPara="0" vert="horz" wrap="square" lIns="83820" tIns="83820" rIns="83820" bIns="83820" numCol="1" spcCol="1270" anchor="ctr" anchorCtr="1"/>
        <a:lstStyle/>
        <a:p>
          <a:pPr marL="0" lvl="0" indent="0" algn="ctr" defTabSz="488950" rtl="0">
            <a:lnSpc>
              <a:spcPct val="90000"/>
            </a:lnSpc>
            <a:spcBef>
              <a:spcPct val="0"/>
            </a:spcBef>
            <a:spcAft>
              <a:spcPct val="35000"/>
            </a:spcAft>
            <a:buNone/>
          </a:pPr>
          <a:r>
            <a:rPr lang="en-US" sz="1800" kern="1200">
              <a:solidFill>
                <a:srgbClr val="FFFFFF"/>
              </a:solidFill>
              <a:latin typeface="Calibri Light" panose="020F0302020204030204"/>
              <a:ea typeface="+mn-ea"/>
              <a:cs typeface="+mn-cs"/>
            </a:rPr>
            <a:t>Sept/Oct</a:t>
          </a:r>
        </a:p>
      </dgm:t>
    </dgm:pt>
    <dgm:pt modelId="{5D70B644-1DEE-4425-8A30-CEA62832D793}" type="parTrans" cxnId="{38C306EA-47C3-4226-B968-0E29FE14EF0D}">
      <dgm:prSet/>
      <dgm:spPr/>
      <dgm:t>
        <a:bodyPr/>
        <a:lstStyle/>
        <a:p>
          <a:endParaRPr lang="en-US" sz="1800"/>
        </a:p>
      </dgm:t>
    </dgm:pt>
    <dgm:pt modelId="{AE071170-2C68-4D5D-A945-29BE50E85806}" type="sibTrans" cxnId="{38C306EA-47C3-4226-B968-0E29FE14EF0D}">
      <dgm:prSet/>
      <dgm:spPr/>
      <dgm:t>
        <a:bodyPr/>
        <a:lstStyle/>
        <a:p>
          <a:endParaRPr lang="en-US" sz="1800"/>
        </a:p>
      </dgm:t>
    </dgm:pt>
    <dgm:pt modelId="{D53B5D2B-9AFB-48FF-9BDD-E47381F06A23}">
      <dgm:prSet phldrT="[Text]" custT="1"/>
      <dgm:spPr/>
      <dgm:t>
        <a:bodyPr/>
        <a:lstStyle/>
        <a:p>
          <a:pPr algn="ctr" rtl="0">
            <a:spcAft>
              <a:spcPts val="0"/>
            </a:spcAft>
          </a:pPr>
          <a:r>
            <a:rPr lang="en-US" sz="1600" b="0">
              <a:solidFill>
                <a:schemeClr val="bg1">
                  <a:lumMod val="50000"/>
                </a:schemeClr>
              </a:solidFill>
            </a:rPr>
            <a:t>GEO Programme </a:t>
          </a:r>
        </a:p>
        <a:p>
          <a:pPr algn="ctr" rtl="0">
            <a:spcAft>
              <a:spcPts val="0"/>
            </a:spcAft>
          </a:pPr>
          <a:r>
            <a:rPr lang="en-US" sz="1600" b="0">
              <a:solidFill>
                <a:schemeClr val="bg1">
                  <a:lumMod val="50000"/>
                </a:schemeClr>
              </a:solidFill>
            </a:rPr>
            <a:t>Board update</a:t>
          </a:r>
        </a:p>
      </dgm:t>
    </dgm:pt>
    <dgm:pt modelId="{D16FFF3D-DB60-4CD9-9141-34A458E74083}" type="parTrans" cxnId="{2A5EE2E9-6F37-4C59-8040-ACBEC4A10412}">
      <dgm:prSet/>
      <dgm:spPr/>
      <dgm:t>
        <a:bodyPr/>
        <a:lstStyle/>
        <a:p>
          <a:endParaRPr lang="en-US" sz="1800"/>
        </a:p>
      </dgm:t>
    </dgm:pt>
    <dgm:pt modelId="{94FC2AC6-994A-4438-B8A7-19A93188D5E4}" type="sibTrans" cxnId="{2A5EE2E9-6F37-4C59-8040-ACBEC4A10412}">
      <dgm:prSet/>
      <dgm:spPr/>
      <dgm:t>
        <a:bodyPr/>
        <a:lstStyle/>
        <a:p>
          <a:endParaRPr lang="en-US" sz="1800"/>
        </a:p>
      </dgm:t>
    </dgm:pt>
    <dgm:pt modelId="{F2F90E84-D1F2-4BC2-BF35-92A6F1384624}">
      <dgm:prSet phldrT="[Text]" custT="1"/>
      <dgm:spPr/>
      <dgm:t>
        <a:bodyPr/>
        <a:lstStyle/>
        <a:p>
          <a:r>
            <a:rPr lang="en-US" sz="1800">
              <a:latin typeface="Calibri Light" panose="020F0302020204030204"/>
            </a:rPr>
            <a:t>Nov</a:t>
          </a:r>
          <a:endParaRPr lang="en-US" sz="1800"/>
        </a:p>
      </dgm:t>
    </dgm:pt>
    <dgm:pt modelId="{06EE0A00-1F39-4B61-9708-48A1BE8042AD}" type="parTrans" cxnId="{51587066-8516-4038-B33E-5361E4C0E403}">
      <dgm:prSet/>
      <dgm:spPr/>
      <dgm:t>
        <a:bodyPr/>
        <a:lstStyle/>
        <a:p>
          <a:endParaRPr lang="en-US" sz="1800"/>
        </a:p>
      </dgm:t>
    </dgm:pt>
    <dgm:pt modelId="{C27F29D2-A73A-4E55-9B4A-B2768CAB3311}" type="sibTrans" cxnId="{51587066-8516-4038-B33E-5361E4C0E403}">
      <dgm:prSet/>
      <dgm:spPr/>
      <dgm:t>
        <a:bodyPr/>
        <a:lstStyle/>
        <a:p>
          <a:endParaRPr lang="en-US" sz="1800"/>
        </a:p>
      </dgm:t>
    </dgm:pt>
    <dgm:pt modelId="{F606C0B3-6760-48E6-932E-41CE04B954D4}">
      <dgm:prSet phldrT="[Text]" phldr="0" custT="1"/>
      <dgm:spPr/>
      <dgm:t>
        <a:bodyPr/>
        <a:lstStyle/>
        <a:p>
          <a:pPr algn="ctr" rtl="0"/>
          <a:r>
            <a:rPr lang="en-US" sz="1600" b="1">
              <a:latin typeface="+mj-lt"/>
            </a:rPr>
            <a:t>Heat &amp; Health </a:t>
          </a:r>
          <a:br>
            <a:rPr lang="en-US" sz="1600" b="1">
              <a:latin typeface="+mj-lt"/>
            </a:rPr>
          </a:br>
          <a:r>
            <a:rPr lang="en-US" sz="1600" b="1">
              <a:latin typeface="+mj-lt"/>
            </a:rPr>
            <a:t>Service presented </a:t>
          </a:r>
          <a:br>
            <a:rPr lang="en-US" sz="1600" b="1">
              <a:latin typeface="+mj-lt"/>
            </a:rPr>
          </a:br>
          <a:r>
            <a:rPr lang="en-US" sz="1600" b="1">
              <a:latin typeface="+mj-lt"/>
            </a:rPr>
            <a:t>at GEO Week</a:t>
          </a:r>
        </a:p>
      </dgm:t>
    </dgm:pt>
    <dgm:pt modelId="{05B48364-0494-4415-B20F-4C50E3C449F2}" type="parTrans" cxnId="{5644CF63-DFA0-4A42-88DA-EA07DADB58C8}">
      <dgm:prSet/>
      <dgm:spPr/>
      <dgm:t>
        <a:bodyPr/>
        <a:lstStyle/>
        <a:p>
          <a:endParaRPr lang="en-US" sz="1800"/>
        </a:p>
      </dgm:t>
    </dgm:pt>
    <dgm:pt modelId="{716B22AC-0AB4-4568-A044-2460741CD50A}" type="sibTrans" cxnId="{5644CF63-DFA0-4A42-88DA-EA07DADB58C8}">
      <dgm:prSet/>
      <dgm:spPr/>
      <dgm:t>
        <a:bodyPr/>
        <a:lstStyle/>
        <a:p>
          <a:endParaRPr lang="en-US" sz="1800"/>
        </a:p>
      </dgm:t>
    </dgm:pt>
    <dgm:pt modelId="{8AC9387D-E256-4697-B29A-C82773FBFDD0}" type="pres">
      <dgm:prSet presAssocID="{37F2301B-1E07-4AEC-AD5D-63D8DC985FFC}" presName="Name0" presStyleCnt="0">
        <dgm:presLayoutVars>
          <dgm:chMax/>
          <dgm:chPref/>
          <dgm:animLvl val="lvl"/>
        </dgm:presLayoutVars>
      </dgm:prSet>
      <dgm:spPr/>
    </dgm:pt>
    <dgm:pt modelId="{59DDAC85-20C3-FD49-BAC6-A1FCBFD86E4D}" type="pres">
      <dgm:prSet presAssocID="{22187962-3B9B-421C-A189-33D232CE4C70}" presName="composite" presStyleCnt="0"/>
      <dgm:spPr/>
    </dgm:pt>
    <dgm:pt modelId="{7C6DEDE7-4311-7743-B118-9C6CF18D661E}" type="pres">
      <dgm:prSet presAssocID="{22187962-3B9B-421C-A189-33D232CE4C70}" presName="parent" presStyleLbl="alignNode1" presStyleIdx="0" presStyleCnt="2">
        <dgm:presLayoutVars>
          <dgm:chMax val="1"/>
          <dgm:chPref val="1"/>
          <dgm:bulletEnabled val="1"/>
        </dgm:presLayoutVars>
      </dgm:prSet>
      <dgm:spPr>
        <a:xfrm rot="16200000">
          <a:off x="841057" y="1214437"/>
          <a:ext cx="365760" cy="1228724"/>
        </a:xfrm>
        <a:prstGeom prst="round2SameRect">
          <a:avLst/>
        </a:prstGeom>
      </dgm:spPr>
    </dgm:pt>
    <dgm:pt modelId="{5021EA59-13A1-BB44-81B5-9E2548B2D25A}" type="pres">
      <dgm:prSet presAssocID="{22187962-3B9B-421C-A189-33D232CE4C70}" presName="Childtext" presStyleLbl="revTx" presStyleIdx="0" presStyleCnt="2" custScaleY="101512" custLinFactY="49273" custLinFactNeighborX="1265" custLinFactNeighborY="100000">
        <dgm:presLayoutVars>
          <dgm:bulletEnabled val="1"/>
        </dgm:presLayoutVars>
      </dgm:prSet>
      <dgm:spPr/>
    </dgm:pt>
    <dgm:pt modelId="{4A4B5F64-804E-C94E-86AA-50F8695701FC}" type="pres">
      <dgm:prSet presAssocID="{22187962-3B9B-421C-A189-33D232CE4C70}" presName="ConnectLine" presStyleLbl="sibTrans1D1" presStyleIdx="0" presStyleCnt="2" custLinFactY="100000" custLinFactNeighborY="114583"/>
      <dgm:spPr>
        <a:noFill/>
        <a:ln w="9525" cap="flat" cmpd="sng" algn="ctr">
          <a:solidFill>
            <a:schemeClr val="accent2">
              <a:shade val="90000"/>
              <a:hueOff val="0"/>
              <a:satOff val="0"/>
              <a:lumOff val="0"/>
              <a:alphaOff val="0"/>
            </a:schemeClr>
          </a:solidFill>
          <a:prstDash val="dash"/>
        </a:ln>
        <a:effectLst/>
      </dgm:spPr>
    </dgm:pt>
    <dgm:pt modelId="{8F3438E3-71D4-1D4E-BC3E-630C30F34325}" type="pres">
      <dgm:prSet presAssocID="{22187962-3B9B-421C-A189-33D232CE4C70}" presName="ConnectLineEnd" presStyleLbl="lnNode1" presStyleIdx="0" presStyleCnt="2" custLinFactY="675000" custLinFactNeighborY="700000"/>
      <dgm:spPr/>
    </dgm:pt>
    <dgm:pt modelId="{6E07D729-5530-F74E-A7E1-81E148FA70E2}" type="pres">
      <dgm:prSet presAssocID="{22187962-3B9B-421C-A189-33D232CE4C70}" presName="EmptyPane" presStyleCnt="0"/>
      <dgm:spPr/>
    </dgm:pt>
    <dgm:pt modelId="{916AD8A4-148F-464A-B5C3-0026AE2AADFC}" type="pres">
      <dgm:prSet presAssocID="{AE071170-2C68-4D5D-A945-29BE50E85806}" presName="spaceBetweenRectangles" presStyleCnt="0"/>
      <dgm:spPr/>
    </dgm:pt>
    <dgm:pt modelId="{20DE3CB2-2DD2-3D4E-B0DA-32FA9A0E159B}" type="pres">
      <dgm:prSet presAssocID="{F2F90E84-D1F2-4BC2-BF35-92A6F1384624}" presName="composite" presStyleCnt="0"/>
      <dgm:spPr/>
    </dgm:pt>
    <dgm:pt modelId="{60E702AF-4076-9644-B45B-24EF4A60AB63}" type="pres">
      <dgm:prSet presAssocID="{F2F90E84-D1F2-4BC2-BF35-92A6F1384624}" presName="parent" presStyleLbl="alignNode1" presStyleIdx="1" presStyleCnt="2">
        <dgm:presLayoutVars>
          <dgm:chMax val="1"/>
          <dgm:chPref val="1"/>
          <dgm:bulletEnabled val="1"/>
        </dgm:presLayoutVars>
      </dgm:prSet>
      <dgm:spPr/>
    </dgm:pt>
    <dgm:pt modelId="{7C1C2B84-E53C-F24A-BD85-7B275DF76043}" type="pres">
      <dgm:prSet presAssocID="{F2F90E84-D1F2-4BC2-BF35-92A6F1384624}" presName="Childtext" presStyleLbl="revTx" presStyleIdx="1" presStyleCnt="2" custScaleX="112063" custLinFactY="-100000" custLinFactNeighborX="-3536" custLinFactNeighborY="-100391">
        <dgm:presLayoutVars>
          <dgm:bulletEnabled val="1"/>
        </dgm:presLayoutVars>
      </dgm:prSet>
      <dgm:spPr/>
    </dgm:pt>
    <dgm:pt modelId="{1A0C4CB8-5A6F-994A-8387-9D015FF30D7D}" type="pres">
      <dgm:prSet presAssocID="{F2F90E84-D1F2-4BC2-BF35-92A6F1384624}" presName="ConnectLine" presStyleLbl="sibTrans1D1" presStyleIdx="1" presStyleCnt="2" custLinFactY="-100000" custLinFactNeighborY="-144792"/>
      <dgm:spPr>
        <a:noFill/>
        <a:ln w="9525" cap="flat" cmpd="sng" algn="ctr">
          <a:solidFill>
            <a:schemeClr val="accent2">
              <a:shade val="90000"/>
              <a:hueOff val="-318029"/>
              <a:satOff val="-79673"/>
              <a:lumOff val="39259"/>
              <a:alphaOff val="0"/>
            </a:schemeClr>
          </a:solidFill>
          <a:prstDash val="dash"/>
        </a:ln>
        <a:effectLst/>
      </dgm:spPr>
    </dgm:pt>
    <dgm:pt modelId="{E0630A1D-1EC3-EE41-9C9F-F7DF2A18D50F}" type="pres">
      <dgm:prSet presAssocID="{F2F90E84-D1F2-4BC2-BF35-92A6F1384624}" presName="ConnectLineEnd" presStyleLbl="lnNode1" presStyleIdx="1" presStyleCnt="2" custLinFactY="-700000" custLinFactNeighborY="-783333"/>
      <dgm:spPr/>
    </dgm:pt>
    <dgm:pt modelId="{7BC4628E-9E96-2540-9F05-0BF374536797}" type="pres">
      <dgm:prSet presAssocID="{F2F90E84-D1F2-4BC2-BF35-92A6F1384624}" presName="EmptyPane" presStyleCnt="0"/>
      <dgm:spPr/>
    </dgm:pt>
  </dgm:ptLst>
  <dgm:cxnLst>
    <dgm:cxn modelId="{D7843222-64B1-9B4B-8749-403296B960CA}" type="presOf" srcId="{F2F90E84-D1F2-4BC2-BF35-92A6F1384624}" destId="{60E702AF-4076-9644-B45B-24EF4A60AB63}" srcOrd="0" destOrd="0" presId="urn:microsoft.com/office/officeart/2016/7/layout/RoundedRectangleTimeline"/>
    <dgm:cxn modelId="{3E5BB463-5393-484D-8055-C1E800F435FC}" type="presOf" srcId="{22187962-3B9B-421C-A189-33D232CE4C70}" destId="{7C6DEDE7-4311-7743-B118-9C6CF18D661E}" srcOrd="0" destOrd="0" presId="urn:microsoft.com/office/officeart/2016/7/layout/RoundedRectangleTimeline"/>
    <dgm:cxn modelId="{5644CF63-DFA0-4A42-88DA-EA07DADB58C8}" srcId="{F2F90E84-D1F2-4BC2-BF35-92A6F1384624}" destId="{F606C0B3-6760-48E6-932E-41CE04B954D4}" srcOrd="0" destOrd="0" parTransId="{05B48364-0494-4415-B20F-4C50E3C449F2}" sibTransId="{716B22AC-0AB4-4568-A044-2460741CD50A}"/>
    <dgm:cxn modelId="{51587066-8516-4038-B33E-5361E4C0E403}" srcId="{37F2301B-1E07-4AEC-AD5D-63D8DC985FFC}" destId="{F2F90E84-D1F2-4BC2-BF35-92A6F1384624}" srcOrd="1" destOrd="0" parTransId="{06EE0A00-1F39-4B61-9708-48A1BE8042AD}" sibTransId="{C27F29D2-A73A-4E55-9B4A-B2768CAB3311}"/>
    <dgm:cxn modelId="{928994B8-40CB-BA4D-932C-B57CE887543D}" type="presOf" srcId="{D53B5D2B-9AFB-48FF-9BDD-E47381F06A23}" destId="{5021EA59-13A1-BB44-81B5-9E2548B2D25A}" srcOrd="0" destOrd="0" presId="urn:microsoft.com/office/officeart/2016/7/layout/RoundedRectangleTimeline"/>
    <dgm:cxn modelId="{882AC2DA-A6DA-974F-8001-C5EC6413C9E1}" type="presOf" srcId="{F606C0B3-6760-48E6-932E-41CE04B954D4}" destId="{7C1C2B84-E53C-F24A-BD85-7B275DF76043}" srcOrd="0" destOrd="0" presId="urn:microsoft.com/office/officeart/2016/7/layout/RoundedRectangleTimeline"/>
    <dgm:cxn modelId="{2A5EE2E9-6F37-4C59-8040-ACBEC4A10412}" srcId="{22187962-3B9B-421C-A189-33D232CE4C70}" destId="{D53B5D2B-9AFB-48FF-9BDD-E47381F06A23}" srcOrd="0" destOrd="0" parTransId="{D16FFF3D-DB60-4CD9-9141-34A458E74083}" sibTransId="{94FC2AC6-994A-4438-B8A7-19A93188D5E4}"/>
    <dgm:cxn modelId="{38C306EA-47C3-4226-B968-0E29FE14EF0D}" srcId="{37F2301B-1E07-4AEC-AD5D-63D8DC985FFC}" destId="{22187962-3B9B-421C-A189-33D232CE4C70}" srcOrd="0" destOrd="0" parTransId="{5D70B644-1DEE-4425-8A30-CEA62832D793}" sibTransId="{AE071170-2C68-4D5D-A945-29BE50E85806}"/>
    <dgm:cxn modelId="{26EF6DF7-C390-46AB-A1AB-CB6AA301CDDE}" type="presOf" srcId="{37F2301B-1E07-4AEC-AD5D-63D8DC985FFC}" destId="{8AC9387D-E256-4697-B29A-C82773FBFDD0}" srcOrd="0" destOrd="0" presId="urn:microsoft.com/office/officeart/2016/7/layout/RoundedRectangleTimeline"/>
    <dgm:cxn modelId="{6054AF14-A357-1847-BD26-F1B1E9EA397E}" type="presParOf" srcId="{8AC9387D-E256-4697-B29A-C82773FBFDD0}" destId="{59DDAC85-20C3-FD49-BAC6-A1FCBFD86E4D}" srcOrd="0" destOrd="0" presId="urn:microsoft.com/office/officeart/2016/7/layout/RoundedRectangleTimeline"/>
    <dgm:cxn modelId="{B367161C-28B8-3C46-852E-31EBFA4B2B7A}" type="presParOf" srcId="{59DDAC85-20C3-FD49-BAC6-A1FCBFD86E4D}" destId="{7C6DEDE7-4311-7743-B118-9C6CF18D661E}" srcOrd="0" destOrd="0" presId="urn:microsoft.com/office/officeart/2016/7/layout/RoundedRectangleTimeline"/>
    <dgm:cxn modelId="{930D7DBB-E49A-6046-AAF9-B78BC254CFFD}" type="presParOf" srcId="{59DDAC85-20C3-FD49-BAC6-A1FCBFD86E4D}" destId="{5021EA59-13A1-BB44-81B5-9E2548B2D25A}" srcOrd="1" destOrd="0" presId="urn:microsoft.com/office/officeart/2016/7/layout/RoundedRectangleTimeline"/>
    <dgm:cxn modelId="{C05D7564-A582-164F-9170-27C0AAB82F7C}" type="presParOf" srcId="{59DDAC85-20C3-FD49-BAC6-A1FCBFD86E4D}" destId="{4A4B5F64-804E-C94E-86AA-50F8695701FC}" srcOrd="2" destOrd="0" presId="urn:microsoft.com/office/officeart/2016/7/layout/RoundedRectangleTimeline"/>
    <dgm:cxn modelId="{8A550FB0-BE22-7D43-9AE7-E9DAC5CE51C4}" type="presParOf" srcId="{59DDAC85-20C3-FD49-BAC6-A1FCBFD86E4D}" destId="{8F3438E3-71D4-1D4E-BC3E-630C30F34325}" srcOrd="3" destOrd="0" presId="urn:microsoft.com/office/officeart/2016/7/layout/RoundedRectangleTimeline"/>
    <dgm:cxn modelId="{6D65C6BB-E47D-E14E-AF5C-1937E8F63855}" type="presParOf" srcId="{59DDAC85-20C3-FD49-BAC6-A1FCBFD86E4D}" destId="{6E07D729-5530-F74E-A7E1-81E148FA70E2}" srcOrd="4" destOrd="0" presId="urn:microsoft.com/office/officeart/2016/7/layout/RoundedRectangleTimeline"/>
    <dgm:cxn modelId="{A82CC58B-5BB9-7B4F-BD5F-87F9140CE120}" type="presParOf" srcId="{8AC9387D-E256-4697-B29A-C82773FBFDD0}" destId="{916AD8A4-148F-464A-B5C3-0026AE2AADFC}" srcOrd="1" destOrd="0" presId="urn:microsoft.com/office/officeart/2016/7/layout/RoundedRectangleTimeline"/>
    <dgm:cxn modelId="{89156E92-175D-BD44-9F4E-3DB5F038B405}" type="presParOf" srcId="{8AC9387D-E256-4697-B29A-C82773FBFDD0}" destId="{20DE3CB2-2DD2-3D4E-B0DA-32FA9A0E159B}" srcOrd="2" destOrd="0" presId="urn:microsoft.com/office/officeart/2016/7/layout/RoundedRectangleTimeline"/>
    <dgm:cxn modelId="{05C8EEA6-A1A2-ED47-9C40-C4DBD1B867F7}" type="presParOf" srcId="{20DE3CB2-2DD2-3D4E-B0DA-32FA9A0E159B}" destId="{60E702AF-4076-9644-B45B-24EF4A60AB63}" srcOrd="0" destOrd="0" presId="urn:microsoft.com/office/officeart/2016/7/layout/RoundedRectangleTimeline"/>
    <dgm:cxn modelId="{D0888211-81C0-7C42-AB9B-2832FF073537}" type="presParOf" srcId="{20DE3CB2-2DD2-3D4E-B0DA-32FA9A0E159B}" destId="{7C1C2B84-E53C-F24A-BD85-7B275DF76043}" srcOrd="1" destOrd="0" presId="urn:microsoft.com/office/officeart/2016/7/layout/RoundedRectangleTimeline"/>
    <dgm:cxn modelId="{416A8E40-0A2A-DC44-89B5-B26734B807F4}" type="presParOf" srcId="{20DE3CB2-2DD2-3D4E-B0DA-32FA9A0E159B}" destId="{1A0C4CB8-5A6F-994A-8387-9D015FF30D7D}" srcOrd="2" destOrd="0" presId="urn:microsoft.com/office/officeart/2016/7/layout/RoundedRectangleTimeline"/>
    <dgm:cxn modelId="{0B93DBD7-5440-9547-B9F8-5EA31E3F03C9}" type="presParOf" srcId="{20DE3CB2-2DD2-3D4E-B0DA-32FA9A0E159B}" destId="{E0630A1D-1EC3-EE41-9C9F-F7DF2A18D50F}" srcOrd="3" destOrd="0" presId="urn:microsoft.com/office/officeart/2016/7/layout/RoundedRectangleTimeline"/>
    <dgm:cxn modelId="{38ABDE5E-CA7F-474E-9617-F68C6F327FAE}" type="presParOf" srcId="{20DE3CB2-2DD2-3D4E-B0DA-32FA9A0E159B}" destId="{7BC4628E-9E96-2540-9F05-0BF374536797}" srcOrd="4" destOrd="0" presId="urn:microsoft.com/office/officeart/2016/7/layout/RoundedRectangleTimeline"/>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8B10A-30DF-41F9-B574-51B7CBB7FFBC}">
      <dsp:nvSpPr>
        <dsp:cNvPr id="0" name=""/>
        <dsp:cNvSpPr/>
      </dsp:nvSpPr>
      <dsp:spPr>
        <a:xfrm rot="16200000">
          <a:off x="841658" y="1559257"/>
          <a:ext cx="438912" cy="1270605"/>
        </a:xfrm>
        <a:prstGeom prst="round2SameRect">
          <a:avLst/>
        </a:prstGeom>
        <a:solidFill>
          <a:schemeClr val="accent1">
            <a:shade val="8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a:latin typeface="Calibri Light" panose="020F0302020204030204"/>
            </a:rPr>
            <a:t>Mar</a:t>
          </a:r>
          <a:endParaRPr lang="en-US" sz="1800" kern="1200"/>
        </a:p>
      </dsp:txBody>
      <dsp:txXfrm rot="5400000">
        <a:off x="447238" y="1996529"/>
        <a:ext cx="1249179" cy="396060"/>
      </dsp:txXfrm>
    </dsp:sp>
    <dsp:sp modelId="{67240D45-3AE9-443B-8A04-8D08FD41CAF3}">
      <dsp:nvSpPr>
        <dsp:cNvPr id="0" name=""/>
        <dsp:cNvSpPr/>
      </dsp:nvSpPr>
      <dsp:spPr>
        <a:xfrm>
          <a:off x="467053" y="0"/>
          <a:ext cx="1347709" cy="153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21920" numCol="1" spcCol="1270" anchor="b" anchorCtr="1">
          <a:noAutofit/>
        </a:bodyPr>
        <a:lstStyle/>
        <a:p>
          <a:pPr marL="0" lvl="0" indent="0" algn="ctr" defTabSz="488950" rtl="0">
            <a:lnSpc>
              <a:spcPct val="90000"/>
            </a:lnSpc>
            <a:spcBef>
              <a:spcPct val="0"/>
            </a:spcBef>
            <a:spcAft>
              <a:spcPct val="35000"/>
            </a:spcAft>
            <a:buNone/>
          </a:pPr>
          <a:r>
            <a:rPr lang="en-US" sz="1600" b="0" kern="1200">
              <a:solidFill>
                <a:srgbClr val="FFFFFF">
                  <a:lumMod val="50000"/>
                </a:srgbClr>
              </a:solidFill>
              <a:latin typeface="Calibri"/>
              <a:ea typeface="+mn-ea"/>
              <a:cs typeface="+mn-cs"/>
            </a:rPr>
            <a:t>GEO community </a:t>
          </a:r>
          <a:br>
            <a:rPr lang="en-US" sz="1600" b="0" kern="1200">
              <a:solidFill>
                <a:srgbClr val="FFFFFF">
                  <a:lumMod val="50000"/>
                </a:srgbClr>
              </a:solidFill>
              <a:latin typeface="Calibri"/>
              <a:ea typeface="+mn-ea"/>
              <a:cs typeface="+mn-cs"/>
            </a:rPr>
          </a:br>
          <a:r>
            <a:rPr lang="en-US" sz="1600" b="0" kern="1200">
              <a:solidFill>
                <a:srgbClr val="FFFFFF">
                  <a:lumMod val="50000"/>
                </a:srgbClr>
              </a:solidFill>
              <a:latin typeface="Calibri"/>
              <a:ea typeface="+mn-ea"/>
              <a:cs typeface="+mn-cs"/>
            </a:rPr>
            <a:t>input</a:t>
          </a:r>
        </a:p>
      </dsp:txBody>
      <dsp:txXfrm>
        <a:off x="467053" y="0"/>
        <a:ext cx="1347709" cy="1536192"/>
      </dsp:txXfrm>
    </dsp:sp>
    <dsp:sp modelId="{2F2050A9-4232-45AF-8E84-12CD2578ABE0}">
      <dsp:nvSpPr>
        <dsp:cNvPr id="0" name=""/>
        <dsp:cNvSpPr/>
      </dsp:nvSpPr>
      <dsp:spPr>
        <a:xfrm>
          <a:off x="1061114" y="1623974"/>
          <a:ext cx="0" cy="351129"/>
        </a:xfrm>
        <a:prstGeom prst="line">
          <a:avLst/>
        </a:prstGeom>
        <a:noFill/>
        <a:ln w="9525" cap="flat" cmpd="sng" algn="ctr">
          <a:solidFill>
            <a:schemeClr val="accent1">
              <a:shade val="90000"/>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151FA92-54FD-4EE6-81FE-2F266CD43B5B}">
      <dsp:nvSpPr>
        <dsp:cNvPr id="0" name=""/>
        <dsp:cNvSpPr/>
      </dsp:nvSpPr>
      <dsp:spPr>
        <a:xfrm>
          <a:off x="1017223" y="1536191"/>
          <a:ext cx="87782" cy="87782"/>
        </a:xfrm>
        <a:prstGeom prst="ellipse">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31058E-F065-4995-8EB0-690B2767B1F7}">
      <dsp:nvSpPr>
        <dsp:cNvPr id="0" name=""/>
        <dsp:cNvSpPr/>
      </dsp:nvSpPr>
      <dsp:spPr>
        <a:xfrm>
          <a:off x="1696417" y="1975104"/>
          <a:ext cx="1270605" cy="438912"/>
        </a:xfrm>
        <a:prstGeom prst="rect">
          <a:avLst/>
        </a:prstGeom>
        <a:solidFill>
          <a:schemeClr val="accent1">
            <a:shade val="80000"/>
            <a:hueOff val="130507"/>
            <a:satOff val="-12268"/>
            <a:lumOff val="18551"/>
            <a:alphaOff val="0"/>
          </a:schemeClr>
        </a:solidFill>
        <a:ln w="25400" cap="flat" cmpd="sng" algn="ctr">
          <a:solidFill>
            <a:schemeClr val="accent1">
              <a:shade val="80000"/>
              <a:hueOff val="130507"/>
              <a:satOff val="-12268"/>
              <a:lumOff val="1855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a:latin typeface="Calibri Light" panose="020F0302020204030204"/>
            </a:rPr>
            <a:t>Apr</a:t>
          </a:r>
          <a:endParaRPr lang="en-US" sz="1800" kern="1200"/>
        </a:p>
      </dsp:txBody>
      <dsp:txXfrm>
        <a:off x="1696417" y="1975104"/>
        <a:ext cx="1270605" cy="438912"/>
      </dsp:txXfrm>
    </dsp:sp>
    <dsp:sp modelId="{AF092D50-1066-448B-8C90-A8D1E6C7CF9E}">
      <dsp:nvSpPr>
        <dsp:cNvPr id="0" name=""/>
        <dsp:cNvSpPr/>
      </dsp:nvSpPr>
      <dsp:spPr>
        <a:xfrm>
          <a:off x="1461567" y="2705346"/>
          <a:ext cx="1740305" cy="153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1920" rIns="0" bIns="0" numCol="1" spcCol="1270" anchor="t" anchorCtr="1">
          <a:noAutofit/>
        </a:bodyPr>
        <a:lstStyle/>
        <a:p>
          <a:pPr marL="0" lvl="0" indent="0" algn="ctr" defTabSz="711200" rtl="0">
            <a:lnSpc>
              <a:spcPct val="90000"/>
            </a:lnSpc>
            <a:spcBef>
              <a:spcPct val="0"/>
            </a:spcBef>
            <a:spcAft>
              <a:spcPts val="0"/>
            </a:spcAft>
            <a:buNone/>
          </a:pPr>
          <a:r>
            <a:rPr lang="en-US" sz="1600" b="0" kern="1200">
              <a:solidFill>
                <a:schemeClr val="bg1">
                  <a:lumMod val="50000"/>
                </a:schemeClr>
              </a:solidFill>
              <a:latin typeface="+mj-lt"/>
            </a:rPr>
            <a:t>Wider engagement </a:t>
          </a:r>
          <a:br>
            <a:rPr lang="en-US" sz="1600" b="0" kern="1200">
              <a:solidFill>
                <a:schemeClr val="bg1">
                  <a:lumMod val="50000"/>
                </a:schemeClr>
              </a:solidFill>
              <a:latin typeface="+mj-lt"/>
            </a:rPr>
          </a:br>
          <a:r>
            <a:rPr lang="en-US" sz="1600" b="0" kern="1200">
              <a:solidFill>
                <a:schemeClr val="bg1">
                  <a:lumMod val="50000"/>
                </a:schemeClr>
              </a:solidFill>
              <a:latin typeface="+mj-lt"/>
            </a:rPr>
            <a:t>with heat </a:t>
          </a:r>
          <a:br>
            <a:rPr lang="en-US" sz="1600" b="0" kern="1200">
              <a:solidFill>
                <a:schemeClr val="bg1">
                  <a:lumMod val="50000"/>
                </a:schemeClr>
              </a:solidFill>
              <a:latin typeface="+mj-lt"/>
            </a:rPr>
          </a:br>
          <a:r>
            <a:rPr lang="en-US" sz="1600" b="0" kern="1200">
              <a:solidFill>
                <a:schemeClr val="bg1">
                  <a:lumMod val="50000"/>
                </a:schemeClr>
              </a:solidFill>
              <a:latin typeface="+mj-lt"/>
            </a:rPr>
            <a:t>&amp; health </a:t>
          </a:r>
        </a:p>
        <a:p>
          <a:pPr marL="0" lvl="0" indent="0" algn="ctr" defTabSz="711200" rtl="0">
            <a:lnSpc>
              <a:spcPct val="90000"/>
            </a:lnSpc>
            <a:spcBef>
              <a:spcPct val="0"/>
            </a:spcBef>
            <a:spcAft>
              <a:spcPts val="0"/>
            </a:spcAft>
            <a:buNone/>
          </a:pPr>
          <a:r>
            <a:rPr lang="en-US" sz="1600" b="0" kern="1200">
              <a:solidFill>
                <a:schemeClr val="bg1">
                  <a:lumMod val="50000"/>
                </a:schemeClr>
              </a:solidFill>
              <a:latin typeface="+mj-lt"/>
            </a:rPr>
            <a:t>community</a:t>
          </a:r>
        </a:p>
      </dsp:txBody>
      <dsp:txXfrm>
        <a:off x="1461567" y="2705346"/>
        <a:ext cx="1740305" cy="1536192"/>
      </dsp:txXfrm>
    </dsp:sp>
    <dsp:sp modelId="{88BC5CCD-32C5-4ED9-8BF5-572FB603B913}">
      <dsp:nvSpPr>
        <dsp:cNvPr id="0" name=""/>
        <dsp:cNvSpPr/>
      </dsp:nvSpPr>
      <dsp:spPr>
        <a:xfrm>
          <a:off x="2331719" y="2414016"/>
          <a:ext cx="0" cy="351129"/>
        </a:xfrm>
        <a:prstGeom prst="line">
          <a:avLst/>
        </a:prstGeom>
        <a:noFill/>
        <a:ln w="9525" cap="flat" cmpd="sng" algn="ctr">
          <a:solidFill>
            <a:schemeClr val="accent1">
              <a:shade val="90000"/>
              <a:hueOff val="38840"/>
              <a:satOff val="-1116"/>
              <a:lumOff val="9937"/>
              <a:alphaOff val="0"/>
            </a:schemeClr>
          </a:solidFill>
          <a:prstDash val="dash"/>
        </a:ln>
        <a:effectLst/>
      </dsp:spPr>
      <dsp:style>
        <a:lnRef idx="1">
          <a:scrgbClr r="0" g="0" b="0"/>
        </a:lnRef>
        <a:fillRef idx="0">
          <a:scrgbClr r="0" g="0" b="0"/>
        </a:fillRef>
        <a:effectRef idx="0">
          <a:scrgbClr r="0" g="0" b="0"/>
        </a:effectRef>
        <a:fontRef idx="minor"/>
      </dsp:style>
    </dsp:sp>
    <dsp:sp modelId="{B8946166-2BEB-4A7B-8896-258DA0648283}">
      <dsp:nvSpPr>
        <dsp:cNvPr id="0" name=""/>
        <dsp:cNvSpPr/>
      </dsp:nvSpPr>
      <dsp:spPr>
        <a:xfrm>
          <a:off x="2287828" y="2765145"/>
          <a:ext cx="87782" cy="87782"/>
        </a:xfrm>
        <a:prstGeom prst="ellipse">
          <a:avLst/>
        </a:prstGeom>
        <a:solidFill>
          <a:schemeClr val="accent1">
            <a:shade val="80000"/>
            <a:hueOff val="130507"/>
            <a:satOff val="-12268"/>
            <a:lumOff val="185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2A5F19-AC6E-4D30-BDED-F99678DCE86F}">
      <dsp:nvSpPr>
        <dsp:cNvPr id="0" name=""/>
        <dsp:cNvSpPr/>
      </dsp:nvSpPr>
      <dsp:spPr>
        <a:xfrm rot="5400000">
          <a:off x="3382869" y="1559257"/>
          <a:ext cx="438912" cy="1270605"/>
        </a:xfrm>
        <a:prstGeom prst="round2SameRect">
          <a:avLst/>
        </a:prstGeom>
        <a:solidFill>
          <a:srgbClr val="6EAAB4">
            <a:shade val="80000"/>
            <a:hueOff val="0"/>
            <a:satOff val="0"/>
            <a:lumOff val="0"/>
            <a:alphaOff val="0"/>
          </a:srgbClr>
        </a:solidFill>
        <a:ln w="25400" cap="flat" cmpd="sng" algn="ctr">
          <a:solidFill>
            <a:srgbClr val="6EAAB4">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800" kern="1200">
              <a:solidFill>
                <a:srgbClr val="FFFFFF"/>
              </a:solidFill>
              <a:latin typeface="Calibri Light" panose="020F0302020204030204"/>
              <a:ea typeface="+mn-ea"/>
              <a:cs typeface="+mn-cs"/>
            </a:rPr>
            <a:t>May</a:t>
          </a:r>
        </a:p>
      </dsp:txBody>
      <dsp:txXfrm rot="-5400000">
        <a:off x="2967023" y="1996529"/>
        <a:ext cx="1249179" cy="396060"/>
      </dsp:txXfrm>
    </dsp:sp>
    <dsp:sp modelId="{11CFD235-DAF0-45A0-87A4-D9E457EB7F62}">
      <dsp:nvSpPr>
        <dsp:cNvPr id="0" name=""/>
        <dsp:cNvSpPr/>
      </dsp:nvSpPr>
      <dsp:spPr>
        <a:xfrm>
          <a:off x="3044953" y="157828"/>
          <a:ext cx="978408" cy="153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21920" numCol="1" spcCol="1270" anchor="b" anchorCtr="1">
          <a:noAutofit/>
        </a:bodyPr>
        <a:lstStyle/>
        <a:p>
          <a:pPr marL="0" lvl="0" indent="0" algn="ctr" defTabSz="711200" rtl="0">
            <a:lnSpc>
              <a:spcPct val="90000"/>
            </a:lnSpc>
            <a:spcBef>
              <a:spcPct val="0"/>
            </a:spcBef>
            <a:spcAft>
              <a:spcPct val="35000"/>
            </a:spcAft>
            <a:buNone/>
          </a:pPr>
          <a:r>
            <a:rPr lang="en-US" sz="1600" b="0" kern="1200">
              <a:solidFill>
                <a:schemeClr val="bg1">
                  <a:lumMod val="50000"/>
                </a:schemeClr>
              </a:solidFill>
              <a:latin typeface="+mj-lt"/>
            </a:rPr>
            <a:t>Revise concept note</a:t>
          </a:r>
        </a:p>
      </dsp:txBody>
      <dsp:txXfrm>
        <a:off x="3044953" y="157828"/>
        <a:ext cx="978408" cy="1536192"/>
      </dsp:txXfrm>
    </dsp:sp>
    <dsp:sp modelId="{1432937B-482F-4995-8C24-6EE0506E495A}">
      <dsp:nvSpPr>
        <dsp:cNvPr id="0" name=""/>
        <dsp:cNvSpPr/>
      </dsp:nvSpPr>
      <dsp:spPr>
        <a:xfrm>
          <a:off x="3602325" y="1623974"/>
          <a:ext cx="0" cy="351129"/>
        </a:xfrm>
        <a:prstGeom prst="line">
          <a:avLst/>
        </a:prstGeom>
        <a:noFill/>
        <a:ln w="9525" cap="flat" cmpd="sng" algn="ctr">
          <a:solidFill>
            <a:schemeClr val="accent1">
              <a:shade val="90000"/>
              <a:hueOff val="77681"/>
              <a:satOff val="-2233"/>
              <a:lumOff val="19874"/>
              <a:alphaOff val="0"/>
            </a:schemeClr>
          </a:solidFill>
          <a:prstDash val="dash"/>
        </a:ln>
        <a:effectLst/>
      </dsp:spPr>
      <dsp:style>
        <a:lnRef idx="1">
          <a:scrgbClr r="0" g="0" b="0"/>
        </a:lnRef>
        <a:fillRef idx="0">
          <a:scrgbClr r="0" g="0" b="0"/>
        </a:fillRef>
        <a:effectRef idx="0">
          <a:scrgbClr r="0" g="0" b="0"/>
        </a:effectRef>
        <a:fontRef idx="minor"/>
      </dsp:style>
    </dsp:sp>
    <dsp:sp modelId="{EF4A1ED1-13A4-4CEF-9875-609D7043C4BE}">
      <dsp:nvSpPr>
        <dsp:cNvPr id="0" name=""/>
        <dsp:cNvSpPr/>
      </dsp:nvSpPr>
      <dsp:spPr>
        <a:xfrm>
          <a:off x="3558434" y="1536191"/>
          <a:ext cx="87782" cy="87782"/>
        </a:xfrm>
        <a:prstGeom prst="ellipse">
          <a:avLst/>
        </a:prstGeom>
        <a:solidFill>
          <a:schemeClr val="accent1">
            <a:shade val="80000"/>
            <a:hueOff val="261014"/>
            <a:satOff val="-24537"/>
            <a:lumOff val="371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A5CE7D-8D26-4EC9-A4F0-FF7D8273A9E7}">
      <dsp:nvSpPr>
        <dsp:cNvPr id="0" name=""/>
        <dsp:cNvSpPr/>
      </dsp:nvSpPr>
      <dsp:spPr>
        <a:xfrm rot="16200000">
          <a:off x="841658" y="1559257"/>
          <a:ext cx="438912" cy="1270605"/>
        </a:xfrm>
        <a:prstGeom prst="round2SameRect">
          <a:avLst/>
        </a:prstGeom>
        <a:solidFill>
          <a:srgbClr val="008C7D">
            <a:shade val="80000"/>
            <a:hueOff val="-315981"/>
            <a:satOff val="-79673"/>
            <a:lumOff val="40643"/>
            <a:alphaOff val="0"/>
          </a:srgbClr>
        </a:solidFill>
        <a:ln w="25400" cap="flat" cmpd="sng" algn="ctr">
          <a:solidFill>
            <a:srgbClr val="008C7D">
              <a:shade val="80000"/>
              <a:hueOff val="-315981"/>
              <a:satOff val="-79673"/>
              <a:lumOff val="40643"/>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800" kern="1200">
              <a:solidFill>
                <a:srgbClr val="FFFFFF"/>
              </a:solidFill>
              <a:latin typeface="Calibri Light" panose="020F0302020204030204"/>
              <a:ea typeface="+mn-ea"/>
              <a:cs typeface="+mn-cs"/>
            </a:rPr>
            <a:t>Jun</a:t>
          </a:r>
        </a:p>
      </dsp:txBody>
      <dsp:txXfrm rot="5400000">
        <a:off x="447238" y="1996529"/>
        <a:ext cx="1249179" cy="396060"/>
      </dsp:txXfrm>
    </dsp:sp>
    <dsp:sp modelId="{6A9C03B4-E01D-4C3D-A808-554EFFF1FF25}">
      <dsp:nvSpPr>
        <dsp:cNvPr id="0" name=""/>
        <dsp:cNvSpPr/>
      </dsp:nvSpPr>
      <dsp:spPr>
        <a:xfrm>
          <a:off x="381658" y="0"/>
          <a:ext cx="1358912" cy="153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21920" numCol="1" spcCol="1270" anchor="b" anchorCtr="1">
          <a:noAutofit/>
        </a:bodyPr>
        <a:lstStyle/>
        <a:p>
          <a:pPr marL="0" lvl="0" indent="0" algn="ctr" defTabSz="711200" rtl="0">
            <a:lnSpc>
              <a:spcPct val="90000"/>
            </a:lnSpc>
            <a:spcBef>
              <a:spcPct val="0"/>
            </a:spcBef>
            <a:spcAft>
              <a:spcPct val="35000"/>
            </a:spcAft>
            <a:buNone/>
          </a:pPr>
          <a:r>
            <a:rPr lang="en-US" sz="1600" b="1" kern="1200"/>
            <a:t>Heat and Health concept endorsed at GEO symposium</a:t>
          </a:r>
        </a:p>
      </dsp:txBody>
      <dsp:txXfrm>
        <a:off x="381658" y="0"/>
        <a:ext cx="1358912" cy="1536192"/>
      </dsp:txXfrm>
    </dsp:sp>
    <dsp:sp modelId="{C2D3A891-2B16-469D-B2B4-7E639AA38D61}">
      <dsp:nvSpPr>
        <dsp:cNvPr id="0" name=""/>
        <dsp:cNvSpPr/>
      </dsp:nvSpPr>
      <dsp:spPr>
        <a:xfrm>
          <a:off x="1061114" y="1623974"/>
          <a:ext cx="0" cy="351129"/>
        </a:xfrm>
        <a:prstGeom prst="line">
          <a:avLst/>
        </a:prstGeom>
        <a:noFill/>
        <a:ln w="9525" cap="flat" cmpd="sng" algn="ctr">
          <a:solidFill>
            <a:schemeClr val="accent2">
              <a:shade val="90000"/>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717AD178-1DD6-47B8-BB4C-29DB8363EEE1}">
      <dsp:nvSpPr>
        <dsp:cNvPr id="0" name=""/>
        <dsp:cNvSpPr/>
      </dsp:nvSpPr>
      <dsp:spPr>
        <a:xfrm>
          <a:off x="1017223" y="1536191"/>
          <a:ext cx="87782" cy="87782"/>
        </a:xfrm>
        <a:prstGeom prst="ellipse">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7D4BCE-D573-49DA-83E0-AF14EF0EAD74}">
      <dsp:nvSpPr>
        <dsp:cNvPr id="0" name=""/>
        <dsp:cNvSpPr/>
      </dsp:nvSpPr>
      <dsp:spPr>
        <a:xfrm>
          <a:off x="1696417" y="1975104"/>
          <a:ext cx="1270605" cy="438912"/>
        </a:xfrm>
        <a:prstGeom prst="rect">
          <a:avLst/>
        </a:prstGeom>
        <a:solidFill>
          <a:srgbClr val="6EAAB4">
            <a:shade val="80000"/>
            <a:hueOff val="0"/>
            <a:satOff val="0"/>
            <a:lumOff val="0"/>
            <a:alphaOff val="0"/>
          </a:srgbClr>
        </a:solidFill>
        <a:ln w="25400" cap="flat" cmpd="sng" algn="ctr">
          <a:solidFill>
            <a:srgbClr val="6EAAB4">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800" kern="1200">
              <a:solidFill>
                <a:srgbClr val="FFFFFF"/>
              </a:solidFill>
              <a:latin typeface="Calibri Light" panose="020F0302020204030204"/>
              <a:ea typeface="+mn-ea"/>
              <a:cs typeface="+mn-cs"/>
            </a:rPr>
            <a:t>Jul</a:t>
          </a:r>
        </a:p>
      </dsp:txBody>
      <dsp:txXfrm>
        <a:off x="1696417" y="1975104"/>
        <a:ext cx="1270605" cy="438912"/>
      </dsp:txXfrm>
    </dsp:sp>
    <dsp:sp modelId="{0F561F88-201D-426A-911C-DA54FAA147BC}">
      <dsp:nvSpPr>
        <dsp:cNvPr id="0" name=""/>
        <dsp:cNvSpPr/>
      </dsp:nvSpPr>
      <dsp:spPr>
        <a:xfrm>
          <a:off x="1554480" y="2852928"/>
          <a:ext cx="1554479" cy="153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1920" rIns="0" bIns="0" numCol="1" spcCol="1270" anchor="t" anchorCtr="1">
          <a:noAutofit/>
        </a:bodyPr>
        <a:lstStyle/>
        <a:p>
          <a:pPr marL="0" lvl="0" indent="0" algn="ctr" defTabSz="711200" rtl="0">
            <a:lnSpc>
              <a:spcPct val="90000"/>
            </a:lnSpc>
            <a:spcBef>
              <a:spcPct val="0"/>
            </a:spcBef>
            <a:spcAft>
              <a:spcPct val="35000"/>
            </a:spcAft>
            <a:buNone/>
          </a:pPr>
          <a:r>
            <a:rPr lang="en-US" sz="1600" b="0" kern="1200">
              <a:solidFill>
                <a:schemeClr val="bg1">
                  <a:lumMod val="50000"/>
                </a:schemeClr>
              </a:solidFill>
              <a:latin typeface="+mj-lt"/>
            </a:rPr>
            <a:t>Discussion at GEO ExCom61</a:t>
          </a:r>
        </a:p>
      </dsp:txBody>
      <dsp:txXfrm>
        <a:off x="1554480" y="2852928"/>
        <a:ext cx="1554479" cy="1536192"/>
      </dsp:txXfrm>
    </dsp:sp>
    <dsp:sp modelId="{140EBAB8-2FC9-4491-915C-B5C2B37FEA57}">
      <dsp:nvSpPr>
        <dsp:cNvPr id="0" name=""/>
        <dsp:cNvSpPr/>
      </dsp:nvSpPr>
      <dsp:spPr>
        <a:xfrm>
          <a:off x="2331720" y="2414016"/>
          <a:ext cx="0" cy="351129"/>
        </a:xfrm>
        <a:prstGeom prst="line">
          <a:avLst/>
        </a:prstGeom>
        <a:noFill/>
        <a:ln w="9525" cap="flat" cmpd="sng" algn="ctr">
          <a:solidFill>
            <a:schemeClr val="accent2">
              <a:shade val="90000"/>
              <a:hueOff val="-159015"/>
              <a:satOff val="-39836"/>
              <a:lumOff val="19629"/>
              <a:alphaOff val="0"/>
            </a:schemeClr>
          </a:solidFill>
          <a:prstDash val="dash"/>
        </a:ln>
        <a:effectLst/>
      </dsp:spPr>
      <dsp:style>
        <a:lnRef idx="1">
          <a:scrgbClr r="0" g="0" b="0"/>
        </a:lnRef>
        <a:fillRef idx="0">
          <a:scrgbClr r="0" g="0" b="0"/>
        </a:fillRef>
        <a:effectRef idx="0">
          <a:scrgbClr r="0" g="0" b="0"/>
        </a:effectRef>
        <a:fontRef idx="minor"/>
      </dsp:style>
    </dsp:sp>
    <dsp:sp modelId="{45CB1733-22B0-48D8-A9A9-A1B0E45AF17F}">
      <dsp:nvSpPr>
        <dsp:cNvPr id="0" name=""/>
        <dsp:cNvSpPr/>
      </dsp:nvSpPr>
      <dsp:spPr>
        <a:xfrm>
          <a:off x="2287828" y="2765145"/>
          <a:ext cx="87782" cy="87782"/>
        </a:xfrm>
        <a:prstGeom prst="ellipse">
          <a:avLst/>
        </a:prstGeom>
        <a:solidFill>
          <a:schemeClr val="accent2">
            <a:shade val="80000"/>
            <a:hueOff val="166372"/>
            <a:satOff val="-5526"/>
            <a:lumOff val="141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E67A78-FE4D-435B-82A0-0FA0294E6535}">
      <dsp:nvSpPr>
        <dsp:cNvPr id="0" name=""/>
        <dsp:cNvSpPr/>
      </dsp:nvSpPr>
      <dsp:spPr>
        <a:xfrm rot="5400000">
          <a:off x="3382869" y="1559257"/>
          <a:ext cx="438912" cy="1270605"/>
        </a:xfrm>
        <a:prstGeom prst="round2SameRect">
          <a:avLst/>
        </a:prstGeom>
        <a:solidFill>
          <a:srgbClr val="6EAAB4">
            <a:shade val="80000"/>
            <a:hueOff val="38831"/>
            <a:satOff val="372"/>
            <a:lumOff val="11366"/>
            <a:alphaOff val="0"/>
          </a:srgbClr>
        </a:solidFill>
        <a:ln w="25400" cap="flat" cmpd="sng" algn="ctr">
          <a:solidFill>
            <a:srgbClr val="6EAAB4">
              <a:shade val="80000"/>
              <a:hueOff val="38831"/>
              <a:satOff val="372"/>
              <a:lumOff val="11366"/>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800" kern="1200">
              <a:solidFill>
                <a:srgbClr val="FFFFFF"/>
              </a:solidFill>
              <a:latin typeface="Calibri Light" panose="020F0302020204030204"/>
              <a:ea typeface="+mn-ea"/>
              <a:cs typeface="+mn-cs"/>
            </a:rPr>
            <a:t>Aug</a:t>
          </a:r>
        </a:p>
      </dsp:txBody>
      <dsp:txXfrm rot="-5400000">
        <a:off x="2967023" y="1996529"/>
        <a:ext cx="1249179" cy="396060"/>
      </dsp:txXfrm>
    </dsp:sp>
    <dsp:sp modelId="{BE37CE93-F20F-4136-88BB-04D19ABC6DB4}">
      <dsp:nvSpPr>
        <dsp:cNvPr id="0" name=""/>
        <dsp:cNvSpPr/>
      </dsp:nvSpPr>
      <dsp:spPr>
        <a:xfrm>
          <a:off x="2543487" y="112741"/>
          <a:ext cx="2117675" cy="153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21920" numCol="1" spcCol="1270" anchor="b" anchorCtr="1">
          <a:noAutofit/>
        </a:bodyPr>
        <a:lstStyle/>
        <a:p>
          <a:pPr marL="0" lvl="0" indent="0" algn="ctr" defTabSz="711200" rtl="0">
            <a:lnSpc>
              <a:spcPct val="90000"/>
            </a:lnSpc>
            <a:spcBef>
              <a:spcPct val="0"/>
            </a:spcBef>
            <a:spcAft>
              <a:spcPct val="35000"/>
            </a:spcAft>
            <a:buNone/>
          </a:pPr>
          <a:r>
            <a:rPr lang="en-US" sz="1600" b="0" kern="1200">
              <a:solidFill>
                <a:schemeClr val="bg1">
                  <a:lumMod val="50000"/>
                </a:schemeClr>
              </a:solidFill>
              <a:latin typeface="+mj-lt"/>
            </a:rPr>
            <a:t>Detailing project concept</a:t>
          </a:r>
          <a:endParaRPr lang="en-US" sz="1600" kern="1200"/>
        </a:p>
      </dsp:txBody>
      <dsp:txXfrm>
        <a:off x="2543487" y="112741"/>
        <a:ext cx="2117675" cy="1536192"/>
      </dsp:txXfrm>
    </dsp:sp>
    <dsp:sp modelId="{5B993DCB-70B6-46E3-B020-9F4CCF4EA67D}">
      <dsp:nvSpPr>
        <dsp:cNvPr id="0" name=""/>
        <dsp:cNvSpPr/>
      </dsp:nvSpPr>
      <dsp:spPr>
        <a:xfrm>
          <a:off x="3602325" y="1623974"/>
          <a:ext cx="0" cy="351129"/>
        </a:xfrm>
        <a:prstGeom prst="line">
          <a:avLst/>
        </a:prstGeom>
        <a:noFill/>
        <a:ln w="9525" cap="flat" cmpd="sng" algn="ctr">
          <a:solidFill>
            <a:schemeClr val="accent2">
              <a:shade val="90000"/>
              <a:hueOff val="-318029"/>
              <a:satOff val="-79673"/>
              <a:lumOff val="39259"/>
              <a:alphaOff val="0"/>
            </a:schemeClr>
          </a:solidFill>
          <a:prstDash val="dash"/>
        </a:ln>
        <a:effectLst/>
      </dsp:spPr>
      <dsp:style>
        <a:lnRef idx="1">
          <a:scrgbClr r="0" g="0" b="0"/>
        </a:lnRef>
        <a:fillRef idx="0">
          <a:scrgbClr r="0" g="0" b="0"/>
        </a:fillRef>
        <a:effectRef idx="0">
          <a:scrgbClr r="0" g="0" b="0"/>
        </a:effectRef>
        <a:fontRef idx="minor"/>
      </dsp:style>
    </dsp:sp>
    <dsp:sp modelId="{E568B83E-8A54-4F8A-AEB0-C8ED9FCD68DD}">
      <dsp:nvSpPr>
        <dsp:cNvPr id="0" name=""/>
        <dsp:cNvSpPr/>
      </dsp:nvSpPr>
      <dsp:spPr>
        <a:xfrm>
          <a:off x="3558434" y="1536191"/>
          <a:ext cx="87782" cy="87782"/>
        </a:xfrm>
        <a:prstGeom prst="ellipse">
          <a:avLst/>
        </a:prstGeom>
        <a:solidFill>
          <a:schemeClr val="accent2">
            <a:shade val="80000"/>
            <a:hueOff val="332744"/>
            <a:satOff val="-11052"/>
            <a:lumOff val="283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DEDE7-4311-7743-B118-9C6CF18D661E}">
      <dsp:nvSpPr>
        <dsp:cNvPr id="0" name=""/>
        <dsp:cNvSpPr/>
      </dsp:nvSpPr>
      <dsp:spPr>
        <a:xfrm rot="16200000">
          <a:off x="1000657" y="1549475"/>
          <a:ext cx="456135" cy="1474470"/>
        </a:xfrm>
        <a:prstGeom prst="round2SameRect">
          <a:avLst/>
        </a:prstGeom>
        <a:solidFill>
          <a:srgbClr val="6EAAB4">
            <a:shade val="80000"/>
            <a:hueOff val="0"/>
            <a:satOff val="0"/>
            <a:lumOff val="0"/>
            <a:alphaOff val="0"/>
          </a:srgbClr>
        </a:solidFill>
        <a:ln w="25400" cap="flat" cmpd="sng" algn="ctr">
          <a:solidFill>
            <a:srgbClr val="6EAAB4">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rtl="0">
            <a:lnSpc>
              <a:spcPct val="90000"/>
            </a:lnSpc>
            <a:spcBef>
              <a:spcPct val="0"/>
            </a:spcBef>
            <a:spcAft>
              <a:spcPct val="35000"/>
            </a:spcAft>
            <a:buNone/>
          </a:pPr>
          <a:r>
            <a:rPr lang="en-US" sz="1800" kern="1200">
              <a:solidFill>
                <a:srgbClr val="FFFFFF"/>
              </a:solidFill>
              <a:latin typeface="Calibri Light" panose="020F0302020204030204"/>
              <a:ea typeface="+mn-ea"/>
              <a:cs typeface="+mn-cs"/>
            </a:rPr>
            <a:t>Sept/Oct</a:t>
          </a:r>
        </a:p>
      </dsp:txBody>
      <dsp:txXfrm rot="5400000">
        <a:off x="513757" y="2080910"/>
        <a:ext cx="1452203" cy="411601"/>
      </dsp:txXfrm>
    </dsp:sp>
    <dsp:sp modelId="{5021EA59-13A1-BB44-81B5-9E2548B2D25A}">
      <dsp:nvSpPr>
        <dsp:cNvPr id="0" name=""/>
        <dsp:cNvSpPr/>
      </dsp:nvSpPr>
      <dsp:spPr>
        <a:xfrm>
          <a:off x="510142" y="2377068"/>
          <a:ext cx="1474470" cy="1620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21920" numCol="1" spcCol="1270" anchor="b" anchorCtr="1">
          <a:noAutofit/>
        </a:bodyPr>
        <a:lstStyle/>
        <a:p>
          <a:pPr marL="0" lvl="0" indent="0" algn="ctr" defTabSz="711200" rtl="0">
            <a:lnSpc>
              <a:spcPct val="90000"/>
            </a:lnSpc>
            <a:spcBef>
              <a:spcPct val="0"/>
            </a:spcBef>
            <a:spcAft>
              <a:spcPts val="0"/>
            </a:spcAft>
            <a:buNone/>
          </a:pPr>
          <a:r>
            <a:rPr lang="en-US" sz="1600" b="0" kern="1200">
              <a:solidFill>
                <a:schemeClr val="bg1">
                  <a:lumMod val="50000"/>
                </a:schemeClr>
              </a:solidFill>
            </a:rPr>
            <a:t>GEO Programme </a:t>
          </a:r>
        </a:p>
        <a:p>
          <a:pPr marL="0" lvl="0" indent="0" algn="ctr" defTabSz="711200" rtl="0">
            <a:lnSpc>
              <a:spcPct val="90000"/>
            </a:lnSpc>
            <a:spcBef>
              <a:spcPct val="0"/>
            </a:spcBef>
            <a:spcAft>
              <a:spcPts val="0"/>
            </a:spcAft>
            <a:buNone/>
          </a:pPr>
          <a:r>
            <a:rPr lang="en-US" sz="1600" b="0" kern="1200">
              <a:solidFill>
                <a:schemeClr val="bg1">
                  <a:lumMod val="50000"/>
                </a:schemeClr>
              </a:solidFill>
            </a:rPr>
            <a:t>Board update</a:t>
          </a:r>
        </a:p>
      </dsp:txBody>
      <dsp:txXfrm>
        <a:off x="510142" y="2377068"/>
        <a:ext cx="1474470" cy="1620611"/>
      </dsp:txXfrm>
    </dsp:sp>
    <dsp:sp modelId="{4A4B5F64-804E-C94E-86AA-50F8695701FC}">
      <dsp:nvSpPr>
        <dsp:cNvPr id="0" name=""/>
        <dsp:cNvSpPr/>
      </dsp:nvSpPr>
      <dsp:spPr>
        <a:xfrm>
          <a:off x="1228724" y="2476765"/>
          <a:ext cx="0" cy="364908"/>
        </a:xfrm>
        <a:prstGeom prst="line">
          <a:avLst/>
        </a:prstGeom>
        <a:noFill/>
        <a:ln w="9525" cap="flat" cmpd="sng" algn="ctr">
          <a:solidFill>
            <a:schemeClr val="accent2">
              <a:shade val="90000"/>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8F3438E3-71D4-1D4E-BC3E-630C30F34325}">
      <dsp:nvSpPr>
        <dsp:cNvPr id="0" name=""/>
        <dsp:cNvSpPr/>
      </dsp:nvSpPr>
      <dsp:spPr>
        <a:xfrm>
          <a:off x="1183111" y="2856879"/>
          <a:ext cx="91227" cy="91227"/>
        </a:xfrm>
        <a:prstGeom prst="ellipse">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E702AF-4076-9644-B45B-24EF4A60AB63}">
      <dsp:nvSpPr>
        <dsp:cNvPr id="0" name=""/>
        <dsp:cNvSpPr/>
      </dsp:nvSpPr>
      <dsp:spPr>
        <a:xfrm rot="5400000">
          <a:off x="2475127" y="1543440"/>
          <a:ext cx="456135" cy="1474470"/>
        </a:xfrm>
        <a:prstGeom prst="round2SameRect">
          <a:avLst/>
        </a:prstGeom>
        <a:solidFill>
          <a:schemeClr val="accent2">
            <a:shade val="80000"/>
            <a:hueOff val="332744"/>
            <a:satOff val="-11052"/>
            <a:lumOff val="28362"/>
            <a:alphaOff val="0"/>
          </a:schemeClr>
        </a:solidFill>
        <a:ln w="25400" cap="flat" cmpd="sng" algn="ctr">
          <a:solidFill>
            <a:schemeClr val="accent2">
              <a:shade val="80000"/>
              <a:hueOff val="332744"/>
              <a:satOff val="-11052"/>
              <a:lumOff val="2836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a:latin typeface="Calibri Light" panose="020F0302020204030204"/>
            </a:rPr>
            <a:t>Nov</a:t>
          </a:r>
          <a:endParaRPr lang="en-US" sz="1800" kern="1200"/>
        </a:p>
      </dsp:txBody>
      <dsp:txXfrm rot="-5400000">
        <a:off x="1965960" y="2074875"/>
        <a:ext cx="1452203" cy="411601"/>
      </dsp:txXfrm>
    </dsp:sp>
    <dsp:sp modelId="{7C1C2B84-E53C-F24A-BD85-7B275DF76043}">
      <dsp:nvSpPr>
        <dsp:cNvPr id="0" name=""/>
        <dsp:cNvSpPr/>
      </dsp:nvSpPr>
      <dsp:spPr>
        <a:xfrm>
          <a:off x="1824890" y="0"/>
          <a:ext cx="1652335" cy="1596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1920" rIns="0" bIns="0" numCol="1" spcCol="1270" anchor="t" anchorCtr="1">
          <a:noAutofit/>
        </a:bodyPr>
        <a:lstStyle/>
        <a:p>
          <a:pPr marL="0" lvl="0" indent="0" algn="ctr" defTabSz="711200" rtl="0">
            <a:lnSpc>
              <a:spcPct val="90000"/>
            </a:lnSpc>
            <a:spcBef>
              <a:spcPct val="0"/>
            </a:spcBef>
            <a:spcAft>
              <a:spcPct val="35000"/>
            </a:spcAft>
            <a:buNone/>
          </a:pPr>
          <a:r>
            <a:rPr lang="en-US" sz="1600" b="1" kern="1200">
              <a:latin typeface="+mj-lt"/>
            </a:rPr>
            <a:t>Heat &amp; Health </a:t>
          </a:r>
          <a:br>
            <a:rPr lang="en-US" sz="1600" b="1" kern="1200">
              <a:latin typeface="+mj-lt"/>
            </a:rPr>
          </a:br>
          <a:r>
            <a:rPr lang="en-US" sz="1600" b="1" kern="1200">
              <a:latin typeface="+mj-lt"/>
            </a:rPr>
            <a:t>Service presented </a:t>
          </a:r>
          <a:br>
            <a:rPr lang="en-US" sz="1600" b="1" kern="1200">
              <a:latin typeface="+mj-lt"/>
            </a:rPr>
          </a:br>
          <a:r>
            <a:rPr lang="en-US" sz="1600" b="1" kern="1200">
              <a:latin typeface="+mj-lt"/>
            </a:rPr>
            <a:t>at GEO Week</a:t>
          </a:r>
        </a:p>
      </dsp:txBody>
      <dsp:txXfrm>
        <a:off x="1824890" y="0"/>
        <a:ext cx="1652335" cy="1596473"/>
      </dsp:txXfrm>
    </dsp:sp>
    <dsp:sp modelId="{1A0C4CB8-5A6F-994A-8387-9D015FF30D7D}">
      <dsp:nvSpPr>
        <dsp:cNvPr id="0" name=""/>
        <dsp:cNvSpPr/>
      </dsp:nvSpPr>
      <dsp:spPr>
        <a:xfrm>
          <a:off x="2703195" y="1615477"/>
          <a:ext cx="0" cy="364908"/>
        </a:xfrm>
        <a:prstGeom prst="line">
          <a:avLst/>
        </a:prstGeom>
        <a:noFill/>
        <a:ln w="9525" cap="flat" cmpd="sng" algn="ctr">
          <a:solidFill>
            <a:schemeClr val="accent2">
              <a:shade val="90000"/>
              <a:hueOff val="-318029"/>
              <a:satOff val="-79673"/>
              <a:lumOff val="39259"/>
              <a:alphaOff val="0"/>
            </a:schemeClr>
          </a:solidFill>
          <a:prstDash val="dash"/>
        </a:ln>
        <a:effectLst/>
      </dsp:spPr>
      <dsp:style>
        <a:lnRef idx="1">
          <a:scrgbClr r="0" g="0" b="0"/>
        </a:lnRef>
        <a:fillRef idx="0">
          <a:scrgbClr r="0" g="0" b="0"/>
        </a:fillRef>
        <a:effectRef idx="0">
          <a:scrgbClr r="0" g="0" b="0"/>
        </a:effectRef>
        <a:fontRef idx="minor"/>
      </dsp:style>
    </dsp:sp>
    <dsp:sp modelId="{E0630A1D-1EC3-EE41-9C9F-F7DF2A18D50F}">
      <dsp:nvSpPr>
        <dsp:cNvPr id="0" name=""/>
        <dsp:cNvSpPr/>
      </dsp:nvSpPr>
      <dsp:spPr>
        <a:xfrm>
          <a:off x="2657581" y="1520450"/>
          <a:ext cx="91227" cy="91227"/>
        </a:xfrm>
        <a:prstGeom prst="ellipse">
          <a:avLst/>
        </a:prstGeom>
        <a:solidFill>
          <a:schemeClr val="accent2">
            <a:shade val="80000"/>
            <a:hueOff val="332744"/>
            <a:satOff val="-11052"/>
            <a:lumOff val="283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f08e3c9e70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f08e3c9e70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a:stretch/>
        </p:blipFill>
        <p:spPr>
          <a:xfrm rot="10800000" flipH="1">
            <a:off x="2824280" y="4824248"/>
            <a:ext cx="5391556" cy="2038097"/>
          </a:xfrm>
          <a:prstGeom prst="rect">
            <a:avLst/>
          </a:prstGeom>
          <a:noFill/>
          <a:ln>
            <a:noFill/>
          </a:ln>
        </p:spPr>
      </p:pic>
      <p:pic>
        <p:nvPicPr>
          <p:cNvPr id="14" name="Google Shape;14;p2" descr="A picture containing nature&#10;&#10;Description automatically generated"/>
          <p:cNvPicPr preferRelativeResize="0"/>
          <p:nvPr/>
        </p:nvPicPr>
        <p:blipFill rotWithShape="1">
          <a:blip r:embed="rId4">
            <a:alphaModFix/>
          </a:blip>
          <a:srcRect/>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a:stretch/>
        </p:blipFill>
        <p:spPr>
          <a:xfrm>
            <a:off x="138431" y="5311498"/>
            <a:ext cx="2738896" cy="1508514"/>
          </a:xfrm>
          <a:prstGeom prst="rect">
            <a:avLst/>
          </a:prstGeom>
          <a:noFill/>
          <a:ln>
            <a:noFill/>
          </a:ln>
          <a:effectLst>
            <a:outerShdw blurRad="50800" dist="38100" dir="2700000" algn="tl" rotWithShape="0">
              <a:srgbClr val="000000">
                <a:alpha val="40000"/>
              </a:srgbClr>
            </a:outerShdw>
          </a:effectLst>
        </p:spPr>
      </p:pic>
      <p:pic>
        <p:nvPicPr>
          <p:cNvPr id="18" name="Google Shape;18;p2"/>
          <p:cNvPicPr preferRelativeResize="0"/>
          <p:nvPr/>
        </p:nvPicPr>
        <p:blipFill rotWithShape="1">
          <a:blip r:embed="rId6">
            <a:alphaModFix amt="34000"/>
          </a:blip>
          <a:srcRect l="32582" t="2399" r="8554" b="-8773"/>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l="54016" t="36081" r="11355" b="673"/>
          <a:stretch/>
        </p:blipFill>
        <p:spPr>
          <a:xfrm rot="-5400000">
            <a:off x="5792642" y="4819952"/>
            <a:ext cx="1719709" cy="2366806"/>
          </a:xfrm>
          <a:prstGeom prst="rtTriangle">
            <a:avLst/>
          </a:prstGeom>
          <a:noFill/>
          <a:ln>
            <a:noFill/>
          </a:ln>
        </p:spPr>
      </p:pic>
      <p:sp>
        <p:nvSpPr>
          <p:cNvPr id="20" name="Google Shape;20;p2"/>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Montserrat"/>
              <a:buNone/>
              <a:defRPr sz="80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6" name="Google Shape;26;p3"/>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i="0" u="none" strike="noStrike" cap="none">
                <a:solidFill>
                  <a:schemeClr val="accent1"/>
                </a:solidFill>
                <a:latin typeface="Arial"/>
                <a:ea typeface="Arial"/>
                <a:cs typeface="Arial"/>
                <a:sym typeface="Arial"/>
              </a:rPr>
              <a:t>Slide </a:t>
            </a:r>
            <a:fld id="{00000000-1234-1234-1234-123412341234}" type="slidenum">
              <a:rPr lang="en-GB" sz="1400" b="1" i="0" u="none" strike="noStrike" cap="none">
                <a:solidFill>
                  <a:schemeClr val="accent1"/>
                </a:solidFill>
                <a:latin typeface="Arial"/>
                <a:ea typeface="Arial"/>
                <a:cs typeface="Arial"/>
                <a:sym typeface="Arial"/>
              </a:rPr>
              <a:t>‹N°›</a:t>
            </a:fld>
            <a:endParaRPr sz="1400" b="1" i="0" u="none" strike="noStrike" cap="none">
              <a:solidFill>
                <a:schemeClr val="accent1"/>
              </a:solidFill>
              <a:latin typeface="Arial"/>
              <a:ea typeface="Arial"/>
              <a:cs typeface="Arial"/>
              <a:sym typeface="Arial"/>
            </a:endParaRPr>
          </a:p>
        </p:txBody>
      </p:sp>
      <p:sp>
        <p:nvSpPr>
          <p:cNvPr id="28" name="Google Shape;28;p3"/>
          <p:cNvSpPr txBox="1"/>
          <p:nvPr/>
        </p:nvSpPr>
        <p:spPr>
          <a:xfrm>
            <a:off x="-24384" y="6562799"/>
            <a:ext cx="4925700" cy="738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i="0" u="none" strike="noStrike" cap="none">
                <a:solidFill>
                  <a:schemeClr val="accent1"/>
                </a:solidFill>
                <a:latin typeface="Arial"/>
                <a:ea typeface="Arial"/>
                <a:cs typeface="Arial"/>
                <a:sym typeface="Arial"/>
              </a:rPr>
              <a:t>SIT-</a:t>
            </a:r>
            <a:r>
              <a:rPr lang="en-GB" b="1">
                <a:solidFill>
                  <a:schemeClr val="accent1"/>
                </a:solidFill>
              </a:rPr>
              <a:t>38</a:t>
            </a:r>
            <a:r>
              <a:rPr lang="en-GB" sz="1400" b="1" i="0" u="none" strike="noStrike" cap="none">
                <a:solidFill>
                  <a:schemeClr val="accent1"/>
                </a:solidFill>
                <a:latin typeface="Arial"/>
                <a:ea typeface="Arial"/>
                <a:cs typeface="Arial"/>
                <a:sym typeface="Arial"/>
              </a:rPr>
              <a:t>, </a:t>
            </a:r>
            <a:r>
              <a:rPr lang="en-GB" b="1">
                <a:solidFill>
                  <a:schemeClr val="accent1"/>
                </a:solidFill>
              </a:rPr>
              <a:t>29-30 March 2023</a:t>
            </a:r>
            <a:endParaRPr b="1">
              <a:solidFill>
                <a:schemeClr val="accent1"/>
              </a:solidFill>
            </a:endParaRPr>
          </a:p>
          <a:p>
            <a:pPr marL="0" marR="0" lvl="0" indent="0" algn="l" rtl="0">
              <a:spcBef>
                <a:spcPts val="0"/>
              </a:spcBef>
              <a:spcAft>
                <a:spcPts val="0"/>
              </a:spcAft>
              <a:buClr>
                <a:schemeClr val="dk1"/>
              </a:buClr>
              <a:buSzPts val="1100"/>
              <a:buFont typeface="Arial"/>
              <a:buNone/>
            </a:pPr>
            <a:endParaRPr b="1">
              <a:solidFill>
                <a:schemeClr val="accent1"/>
              </a:solidFill>
            </a:endParaRPr>
          </a:p>
          <a:p>
            <a:pPr marL="0" marR="0" lvl="0" indent="0" algn="l" rtl="0">
              <a:spcBef>
                <a:spcPts val="0"/>
              </a:spcBef>
              <a:spcAft>
                <a:spcPts val="0"/>
              </a:spcAft>
              <a:buNone/>
            </a:pPr>
            <a:endParaRPr b="1">
              <a:solidFill>
                <a:schemeClr val="accent1"/>
              </a:solidFill>
            </a:endParaRPr>
          </a:p>
        </p:txBody>
      </p:sp>
      <p:sp>
        <p:nvSpPr>
          <p:cNvPr id="29" name="Google Shape;29;p3"/>
          <p:cNvSpPr txBox="1">
            <a:spLocks noGrp="1"/>
          </p:cNvSpPr>
          <p:nvPr>
            <p:ph type="body" idx="1"/>
          </p:nvPr>
        </p:nvSpPr>
        <p:spPr>
          <a:xfrm>
            <a:off x="324233" y="1558533"/>
            <a:ext cx="11495400" cy="46629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a:p>
        </p:txBody>
      </p:sp>
      <p:sp>
        <p:nvSpPr>
          <p:cNvPr id="30" name="Google Shape;30;p3"/>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6" name="Google Shape;36;p4"/>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7" name="Google Shape;37;p4"/>
          <p:cNvSpPr txBox="1">
            <a:spLocks noGrp="1"/>
          </p:cNvSpPr>
          <p:nvPr>
            <p:ph type="body" idx="1"/>
          </p:nvPr>
        </p:nvSpPr>
        <p:spPr>
          <a:xfrm>
            <a:off x="386632"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a:p>
        </p:txBody>
      </p:sp>
      <p:sp>
        <p:nvSpPr>
          <p:cNvPr id="38" name="Google Shape;38;p4"/>
          <p:cNvSpPr txBox="1">
            <a:spLocks noGrp="1"/>
          </p:cNvSpPr>
          <p:nvPr>
            <p:ph type="body" idx="2"/>
          </p:nvPr>
        </p:nvSpPr>
        <p:spPr>
          <a:xfrm>
            <a:off x="6296361"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a:p>
        </p:txBody>
      </p:sp>
      <p:sp>
        <p:nvSpPr>
          <p:cNvPr id="39" name="Google Shape;39;p4"/>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Montserrat"/>
                <a:ea typeface="Montserrat"/>
                <a:cs typeface="Montserrat"/>
                <a:sym typeface="Montserrat"/>
              </a:rPr>
              <a:t>Slide </a:t>
            </a:r>
            <a:fld id="{00000000-1234-1234-1234-123412341234}" type="slidenum">
              <a:rPr lang="en-GB" sz="1400" b="1">
                <a:solidFill>
                  <a:schemeClr val="accent1"/>
                </a:solidFill>
                <a:latin typeface="Montserrat"/>
                <a:ea typeface="Montserrat"/>
                <a:cs typeface="Montserrat"/>
                <a:sym typeface="Montserrat"/>
              </a:rPr>
              <a:t>‹N°›</a:t>
            </a:fld>
            <a:endParaRPr sz="1400" b="1">
              <a:solidFill>
                <a:schemeClr val="accent1"/>
              </a:solidFill>
              <a:latin typeface="Montserrat"/>
              <a:ea typeface="Montserrat"/>
              <a:cs typeface="Montserrat"/>
              <a:sym typeface="Montserrat"/>
            </a:endParaRPr>
          </a:p>
        </p:txBody>
      </p:sp>
      <p:sp>
        <p:nvSpPr>
          <p:cNvPr id="40" name="Google Shape;40;p4"/>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a:endParaRPr/>
          </a:p>
        </p:txBody>
      </p:sp>
      <p:sp>
        <p:nvSpPr>
          <p:cNvPr id="41" name="Google Shape;41;p4"/>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GB" b="1">
                <a:solidFill>
                  <a:schemeClr val="accent1"/>
                </a:solidFill>
                <a:latin typeface="Montserrat"/>
                <a:ea typeface="Montserrat"/>
                <a:cs typeface="Montserrat"/>
                <a:sym typeface="Montserrat"/>
              </a:rPr>
              <a:t>SIT-38, 29-30 March 2023</a:t>
            </a:r>
            <a:endParaRPr>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7" name="Google Shape;47;p5"/>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Montserrat"/>
                <a:ea typeface="Montserrat"/>
                <a:cs typeface="Montserrat"/>
                <a:sym typeface="Montserrat"/>
              </a:rPr>
              <a:t>Slide </a:t>
            </a:r>
            <a:fld id="{00000000-1234-1234-1234-123412341234}" type="slidenum">
              <a:rPr lang="en-GB" sz="1400" b="1">
                <a:solidFill>
                  <a:schemeClr val="accent1"/>
                </a:solidFill>
                <a:latin typeface="Montserrat"/>
                <a:ea typeface="Montserrat"/>
                <a:cs typeface="Montserrat"/>
                <a:sym typeface="Montserrat"/>
              </a:rPr>
              <a:t>‹N°›</a:t>
            </a:fld>
            <a:endParaRPr sz="1400" b="1">
              <a:solidFill>
                <a:schemeClr val="accent1"/>
              </a:solidFill>
              <a:latin typeface="Montserrat"/>
              <a:ea typeface="Montserrat"/>
              <a:cs typeface="Montserrat"/>
              <a:sym typeface="Montserrat"/>
            </a:endParaRPr>
          </a:p>
        </p:txBody>
      </p:sp>
      <p:sp>
        <p:nvSpPr>
          <p:cNvPr id="49" name="Google Shape;49;p5"/>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a:endParaRPr/>
          </a:p>
        </p:txBody>
      </p:sp>
      <p:sp>
        <p:nvSpPr>
          <p:cNvPr id="50" name="Google Shape;50;p5"/>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GB" b="1">
                <a:solidFill>
                  <a:schemeClr val="accent1"/>
                </a:solidFill>
                <a:latin typeface="Montserrat"/>
                <a:ea typeface="Montserrat"/>
                <a:cs typeface="Montserrat"/>
                <a:sym typeface="Montserrat"/>
              </a:rPr>
              <a:t>SIT-38, 29-30 March 2023</a:t>
            </a:r>
            <a:endParaRPr>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6" name="Google Shape;56;p6"/>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7" name="Google Shape;57;p6"/>
          <p:cNvSpPr txBox="1">
            <a:spLocks noGrp="1"/>
          </p:cNvSpPr>
          <p:nvPr>
            <p:ph type="body" idx="1"/>
          </p:nvPr>
        </p:nvSpPr>
        <p:spPr>
          <a:xfrm>
            <a:off x="5180012" y="1373852"/>
            <a:ext cx="6172200" cy="469440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15000"/>
              </a:lnSpc>
              <a:spcBef>
                <a:spcPts val="1000"/>
              </a:spcBef>
              <a:spcAft>
                <a:spcPts val="0"/>
              </a:spcAft>
              <a:buClr>
                <a:schemeClr val="dk1"/>
              </a:buClr>
              <a:buSzPts val="3200"/>
              <a:buFont typeface="Montserrat"/>
              <a:buChar char="❖"/>
              <a:defRPr sz="3200" i="0" u="none" strike="noStrike" cap="none">
                <a:solidFill>
                  <a:schemeClr val="dk1"/>
                </a:solidFill>
                <a:latin typeface="Montserrat"/>
                <a:ea typeface="Montserrat"/>
                <a:cs typeface="Montserrat"/>
                <a:sym typeface="Montserrat"/>
              </a:defRPr>
            </a:lvl1pPr>
            <a:lvl2pPr marL="914400" marR="0" lvl="1" indent="-406400" algn="l" rtl="0">
              <a:lnSpc>
                <a:spcPct val="115000"/>
              </a:lnSpc>
              <a:spcBef>
                <a:spcPts val="5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2pPr>
            <a:lvl3pPr marL="1371600" marR="0" lvl="2" indent="-381000" algn="l" rtl="0">
              <a:lnSpc>
                <a:spcPct val="115000"/>
              </a:lnSpc>
              <a:spcBef>
                <a:spcPts val="500"/>
              </a:spcBef>
              <a:spcAft>
                <a:spcPts val="0"/>
              </a:spcAft>
              <a:buClr>
                <a:schemeClr val="dk1"/>
              </a:buClr>
              <a:buSzPts val="2400"/>
              <a:buFont typeface="Montserrat"/>
              <a:buChar char="o"/>
              <a:defRPr sz="2400" i="0" u="none" strike="noStrike" cap="none">
                <a:solidFill>
                  <a:schemeClr val="dk1"/>
                </a:solidFill>
                <a:latin typeface="Montserrat"/>
                <a:ea typeface="Montserrat"/>
                <a:cs typeface="Montserrat"/>
                <a:sym typeface="Montserrat"/>
              </a:defRPr>
            </a:lvl3pPr>
            <a:lvl4pPr marL="1828800" marR="0" lvl="3"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4pPr>
            <a:lvl5pPr marL="2286000" marR="0" lvl="4"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a:p>
        </p:txBody>
      </p:sp>
      <p:sp>
        <p:nvSpPr>
          <p:cNvPr id="58" name="Google Shape;58;p6"/>
          <p:cNvSpPr txBox="1">
            <a:spLocks noGrp="1"/>
          </p:cNvSpPr>
          <p:nvPr>
            <p:ph type="body" idx="2"/>
          </p:nvPr>
        </p:nvSpPr>
        <p:spPr>
          <a:xfrm>
            <a:off x="839788" y="1373852"/>
            <a:ext cx="3932237" cy="463055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5000"/>
              </a:lnSpc>
              <a:spcBef>
                <a:spcPts val="1000"/>
              </a:spcBef>
              <a:spcAft>
                <a:spcPts val="0"/>
              </a:spcAft>
              <a:buClr>
                <a:schemeClr val="dk1"/>
              </a:buClr>
              <a:buSzPts val="1600"/>
              <a:buFont typeface="Montserrat"/>
              <a:buNone/>
              <a:defRPr sz="1600" i="0" u="none" strike="noStrike" cap="none">
                <a:solidFill>
                  <a:schemeClr val="dk1"/>
                </a:solidFill>
                <a:latin typeface="Montserrat"/>
                <a:ea typeface="Montserrat"/>
                <a:cs typeface="Montserrat"/>
                <a:sym typeface="Montserrat"/>
              </a:defRPr>
            </a:lvl1pPr>
            <a:lvl2pPr marL="914400" marR="0" lvl="1" indent="-228600" algn="l" rtl="0">
              <a:lnSpc>
                <a:spcPct val="115000"/>
              </a:lnSpc>
              <a:spcBef>
                <a:spcPts val="500"/>
              </a:spcBef>
              <a:spcAft>
                <a:spcPts val="0"/>
              </a:spcAft>
              <a:buClr>
                <a:schemeClr val="dk1"/>
              </a:buClr>
              <a:buSzPts val="1400"/>
              <a:buFont typeface="Montserrat"/>
              <a:buNone/>
              <a:defRPr sz="1400" i="0" u="none" strike="noStrike" cap="none">
                <a:solidFill>
                  <a:schemeClr val="dk1"/>
                </a:solidFill>
                <a:latin typeface="Montserrat"/>
                <a:ea typeface="Montserrat"/>
                <a:cs typeface="Montserrat"/>
                <a:sym typeface="Montserrat"/>
              </a:defRPr>
            </a:lvl2pPr>
            <a:lvl3pPr marL="1371600" marR="0" lvl="2" indent="-228600" algn="l" rtl="0">
              <a:lnSpc>
                <a:spcPct val="115000"/>
              </a:lnSpc>
              <a:spcBef>
                <a:spcPts val="500"/>
              </a:spcBef>
              <a:spcAft>
                <a:spcPts val="0"/>
              </a:spcAft>
              <a:buClr>
                <a:schemeClr val="dk1"/>
              </a:buClr>
              <a:buSzPts val="1200"/>
              <a:buFont typeface="Montserrat"/>
              <a:buNone/>
              <a:defRPr sz="1200" i="0" u="none" strike="noStrike" cap="none">
                <a:solidFill>
                  <a:schemeClr val="dk1"/>
                </a:solidFill>
                <a:latin typeface="Montserrat"/>
                <a:ea typeface="Montserrat"/>
                <a:cs typeface="Montserrat"/>
                <a:sym typeface="Montserrat"/>
              </a:defRPr>
            </a:lvl3pPr>
            <a:lvl4pPr marL="1828800" marR="0" lvl="3"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4pPr>
            <a:lvl5pPr marL="2286000" marR="0" lvl="4"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5pPr>
            <a:lvl6pPr marL="2743200" marR="0" lvl="5"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6pPr>
            <a:lvl7pPr marL="3200400" marR="0" lvl="6"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7pPr>
            <a:lvl8pPr marL="3657600" marR="0" lvl="7"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8pPr>
            <a:lvl9pPr marL="4114800" marR="0" lvl="8"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9pPr>
          </a:lstStyle>
          <a:p>
            <a:endParaRPr/>
          </a:p>
        </p:txBody>
      </p:sp>
      <p:sp>
        <p:nvSpPr>
          <p:cNvPr id="59" name="Google Shape;59;p6"/>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Montserrat"/>
                <a:ea typeface="Montserrat"/>
                <a:cs typeface="Montserrat"/>
                <a:sym typeface="Montserrat"/>
              </a:rPr>
              <a:t>Slide </a:t>
            </a:r>
            <a:fld id="{00000000-1234-1234-1234-123412341234}" type="slidenum">
              <a:rPr lang="en-GB" sz="1400" b="1">
                <a:solidFill>
                  <a:schemeClr val="accent1"/>
                </a:solidFill>
                <a:latin typeface="Montserrat"/>
                <a:ea typeface="Montserrat"/>
                <a:cs typeface="Montserrat"/>
                <a:sym typeface="Montserrat"/>
              </a:rPr>
              <a:t>‹N°›</a:t>
            </a:fld>
            <a:endParaRPr sz="1400" b="1">
              <a:solidFill>
                <a:schemeClr val="accent1"/>
              </a:solidFill>
              <a:latin typeface="Montserrat"/>
              <a:ea typeface="Montserrat"/>
              <a:cs typeface="Montserrat"/>
              <a:sym typeface="Montserrat"/>
            </a:endParaRPr>
          </a:p>
        </p:txBody>
      </p:sp>
      <p:sp>
        <p:nvSpPr>
          <p:cNvPr id="60" name="Google Shape;60;p6"/>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a:endParaRPr/>
          </a:p>
        </p:txBody>
      </p:sp>
      <p:sp>
        <p:nvSpPr>
          <p:cNvPr id="61" name="Google Shape;61;p6"/>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GB" b="1">
                <a:solidFill>
                  <a:schemeClr val="accent1"/>
                </a:solidFill>
                <a:latin typeface="Montserrat"/>
                <a:ea typeface="Montserrat"/>
                <a:cs typeface="Montserrat"/>
                <a:sym typeface="Montserrat"/>
              </a:rPr>
              <a:t>SIT-38, 29-30 March 2023</a:t>
            </a:r>
            <a:endParaRPr>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7">
            <a:alphaModFix amt="34000"/>
          </a:blip>
          <a:srcRect l="51339" t="39269" r="-2839" b="3541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8">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176047" y="175939"/>
            <a:ext cx="6157185" cy="335257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lt1"/>
              </a:buClr>
              <a:buSzPts val="8000"/>
              <a:buFont typeface="Arial"/>
              <a:buNone/>
            </a:pPr>
            <a:r>
              <a:rPr lang="en-US" sz="4000" i="1" dirty="0"/>
              <a:t>Report on some GEO WP activities related to SDGs, Wetlands, Biodiversity and LDN</a:t>
            </a:r>
          </a:p>
        </p:txBody>
      </p:sp>
      <p:sp>
        <p:nvSpPr>
          <p:cNvPr id="67" name="Google Shape;67;p7"/>
          <p:cNvSpPr/>
          <p:nvPr/>
        </p:nvSpPr>
        <p:spPr>
          <a:xfrm>
            <a:off x="7222284" y="4252682"/>
            <a:ext cx="4832943" cy="2605318"/>
          </a:xfrm>
          <a:prstGeom prst="rect">
            <a:avLst/>
          </a:prstGeom>
          <a:noFill/>
          <a:ln>
            <a:noFill/>
          </a:ln>
        </p:spPr>
        <p:txBody>
          <a:bodyPr spcFirstLastPara="1" wrap="square" lIns="0" tIns="0" rIns="0" bIns="0" anchor="t" anchorCtr="0">
            <a:noAutofit/>
          </a:bodyPr>
          <a:lstStyle/>
          <a:p>
            <a:pPr marL="0" marR="0" lvl="0" indent="0" algn="r" rtl="0">
              <a:lnSpc>
                <a:spcPct val="150000"/>
              </a:lnSpc>
              <a:spcBef>
                <a:spcPts val="0"/>
              </a:spcBef>
              <a:spcAft>
                <a:spcPts val="0"/>
              </a:spcAft>
              <a:buNone/>
            </a:pPr>
            <a:endParaRPr sz="2200" b="1" dirty="0">
              <a:solidFill>
                <a:schemeClr val="accent1"/>
              </a:solidFill>
              <a:latin typeface="Montserrat"/>
              <a:ea typeface="Montserrat"/>
              <a:cs typeface="Montserrat"/>
              <a:sym typeface="Montserrat"/>
            </a:endParaRPr>
          </a:p>
          <a:p>
            <a:pPr marL="0" marR="0" lvl="0" indent="0" algn="r" rtl="0">
              <a:lnSpc>
                <a:spcPct val="150000"/>
              </a:lnSpc>
              <a:spcBef>
                <a:spcPts val="0"/>
              </a:spcBef>
              <a:spcAft>
                <a:spcPts val="0"/>
              </a:spcAft>
              <a:buNone/>
            </a:pPr>
            <a:r>
              <a:rPr lang="en-GB" sz="2200" b="1" i="0" u="none" strike="noStrike" cap="none" dirty="0">
                <a:solidFill>
                  <a:schemeClr val="accent1"/>
                </a:solidFill>
                <a:latin typeface="Montserrat"/>
                <a:ea typeface="Montserrat"/>
                <a:cs typeface="Montserrat"/>
                <a:sym typeface="Montserrat"/>
              </a:rPr>
              <a:t>Laurent Durieux, GEO</a:t>
            </a:r>
            <a:endParaRPr dirty="0">
              <a:latin typeface="Montserrat"/>
              <a:ea typeface="Montserrat"/>
              <a:cs typeface="Montserrat"/>
              <a:sym typeface="Montserrat"/>
            </a:endParaRPr>
          </a:p>
          <a:p>
            <a:pPr marL="0" marR="0" lvl="0" indent="0" algn="r" rtl="0">
              <a:lnSpc>
                <a:spcPct val="150000"/>
              </a:lnSpc>
              <a:spcBef>
                <a:spcPts val="0"/>
              </a:spcBef>
              <a:spcAft>
                <a:spcPts val="0"/>
              </a:spcAft>
              <a:buNone/>
            </a:pPr>
            <a:r>
              <a:rPr lang="en-GB" sz="2200" b="1" i="0" u="none" strike="noStrike" cap="none" dirty="0">
                <a:solidFill>
                  <a:schemeClr val="accent1"/>
                </a:solidFill>
                <a:latin typeface="Montserrat"/>
                <a:ea typeface="Montserrat"/>
                <a:cs typeface="Montserrat"/>
                <a:sym typeface="Montserrat"/>
              </a:rPr>
              <a:t>Agenda Item 9.1</a:t>
            </a:r>
            <a:endParaRPr dirty="0">
              <a:latin typeface="Montserrat"/>
              <a:ea typeface="Montserrat"/>
              <a:cs typeface="Montserrat"/>
              <a:sym typeface="Montserrat"/>
            </a:endParaRPr>
          </a:p>
          <a:p>
            <a:pPr marL="0" marR="0" lvl="0" indent="0" algn="r" rtl="0">
              <a:lnSpc>
                <a:spcPct val="150000"/>
              </a:lnSpc>
              <a:spcBef>
                <a:spcPts val="0"/>
              </a:spcBef>
              <a:spcAft>
                <a:spcPts val="0"/>
              </a:spcAft>
              <a:buNone/>
            </a:pPr>
            <a:r>
              <a:rPr lang="en-GB" sz="2200" b="1" i="0" u="none" strike="noStrike" cap="none" dirty="0">
                <a:solidFill>
                  <a:schemeClr val="accent1"/>
                </a:solidFill>
                <a:latin typeface="Montserrat"/>
                <a:ea typeface="Montserrat"/>
                <a:cs typeface="Montserrat"/>
                <a:sym typeface="Montserrat"/>
              </a:rPr>
              <a:t>SIT</a:t>
            </a:r>
            <a:r>
              <a:rPr lang="en-GB" sz="2200" b="1" dirty="0">
                <a:solidFill>
                  <a:schemeClr val="accent1"/>
                </a:solidFill>
                <a:latin typeface="Montserrat"/>
                <a:ea typeface="Montserrat"/>
                <a:cs typeface="Montserrat"/>
                <a:sym typeface="Montserrat"/>
              </a:rPr>
              <a:t>-38 2023, ESA/ESRIN</a:t>
            </a:r>
            <a:endParaRPr sz="2200" b="1" i="0" u="none" strike="noStrike" cap="none" dirty="0">
              <a:solidFill>
                <a:schemeClr val="accent1"/>
              </a:solidFill>
              <a:latin typeface="Montserrat"/>
              <a:ea typeface="Montserrat"/>
              <a:cs typeface="Montserrat"/>
              <a:sym typeface="Montserrat"/>
            </a:endParaRPr>
          </a:p>
          <a:p>
            <a:pPr marL="0" marR="0" lvl="0" indent="0" algn="r" rtl="0">
              <a:lnSpc>
                <a:spcPct val="150000"/>
              </a:lnSpc>
              <a:spcBef>
                <a:spcPts val="0"/>
              </a:spcBef>
              <a:spcAft>
                <a:spcPts val="0"/>
              </a:spcAft>
              <a:buNone/>
            </a:pPr>
            <a:r>
              <a:rPr lang="en-GB" sz="2200" b="1" dirty="0">
                <a:solidFill>
                  <a:schemeClr val="accent1"/>
                </a:solidFill>
                <a:latin typeface="Montserrat"/>
                <a:ea typeface="Montserrat"/>
                <a:cs typeface="Montserrat"/>
                <a:sym typeface="Montserrat"/>
              </a:rPr>
              <a:t>29th - 30th March 2023</a:t>
            </a:r>
            <a:endParaRPr sz="2200" b="1" i="0" u="none" strike="noStrike" cap="none" dirty="0">
              <a:solidFill>
                <a:schemeClr val="accent1"/>
              </a:solidFill>
              <a:latin typeface="Montserrat"/>
              <a:ea typeface="Montserrat"/>
              <a:cs typeface="Montserrat"/>
              <a:sym typeface="Montserrat"/>
            </a:endParaRPr>
          </a:p>
        </p:txBody>
      </p:sp>
      <p:pic>
        <p:nvPicPr>
          <p:cNvPr id="3" name="Image 2">
            <a:extLst>
              <a:ext uri="{FF2B5EF4-FFF2-40B4-BE49-F238E27FC236}">
                <a16:creationId xmlns:a16="http://schemas.microsoft.com/office/drawing/2014/main" id="{8E87BB3A-F9C5-F346-81C0-4CCB51DC15EC}"/>
              </a:ext>
            </a:extLst>
          </p:cNvPr>
          <p:cNvPicPr>
            <a:picLocks noChangeAspect="1"/>
          </p:cNvPicPr>
          <p:nvPr/>
        </p:nvPicPr>
        <p:blipFill>
          <a:blip r:embed="rId3"/>
          <a:stretch>
            <a:fillRect/>
          </a:stretch>
        </p:blipFill>
        <p:spPr>
          <a:xfrm>
            <a:off x="86062" y="3739793"/>
            <a:ext cx="3779520" cy="132398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D131D06-D257-C44A-9703-4ABA5A8A256B}"/>
              </a:ext>
            </a:extLst>
          </p:cNvPr>
          <p:cNvSpPr>
            <a:spLocks noGrp="1"/>
          </p:cNvSpPr>
          <p:nvPr>
            <p:ph type="title"/>
          </p:nvPr>
        </p:nvSpPr>
        <p:spPr/>
        <p:txBody>
          <a:bodyPr/>
          <a:lstStyle/>
          <a:p>
            <a:endParaRPr lang="fr-FR"/>
          </a:p>
        </p:txBody>
      </p:sp>
      <p:pic>
        <p:nvPicPr>
          <p:cNvPr id="5" name="Image 4">
            <a:extLst>
              <a:ext uri="{FF2B5EF4-FFF2-40B4-BE49-F238E27FC236}">
                <a16:creationId xmlns:a16="http://schemas.microsoft.com/office/drawing/2014/main" id="{041C6041-008C-DC43-B18B-E5B5E3BD467B}"/>
              </a:ext>
            </a:extLst>
          </p:cNvPr>
          <p:cNvPicPr>
            <a:picLocks noChangeAspect="1"/>
          </p:cNvPicPr>
          <p:nvPr/>
        </p:nvPicPr>
        <p:blipFill>
          <a:blip r:embed="rId2"/>
          <a:stretch>
            <a:fillRect/>
          </a:stretch>
        </p:blipFill>
        <p:spPr>
          <a:xfrm>
            <a:off x="0" y="-15070"/>
            <a:ext cx="12192000" cy="6873070"/>
          </a:xfrm>
          <a:prstGeom prst="rect">
            <a:avLst/>
          </a:prstGeom>
        </p:spPr>
      </p:pic>
    </p:spTree>
    <p:extLst>
      <p:ext uri="{BB962C8B-B14F-4D97-AF65-F5344CB8AC3E}">
        <p14:creationId xmlns:p14="http://schemas.microsoft.com/office/powerpoint/2010/main" val="3926854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6FA2158-C8C9-2D40-A071-AC07FC1EFBDA}"/>
              </a:ext>
            </a:extLst>
          </p:cNvPr>
          <p:cNvSpPr>
            <a:spLocks noGrp="1"/>
          </p:cNvSpPr>
          <p:nvPr>
            <p:ph type="body" idx="1"/>
          </p:nvPr>
        </p:nvSpPr>
        <p:spPr>
          <a:xfrm>
            <a:off x="176048" y="954941"/>
            <a:ext cx="11495400" cy="4662900"/>
          </a:xfrm>
        </p:spPr>
        <p:txBody>
          <a:bodyPr/>
          <a:lstStyle/>
          <a:p>
            <a:r>
              <a:rPr lang="fr-FR" dirty="0"/>
              <a:t>Contribution of GEO </a:t>
            </a:r>
            <a:r>
              <a:rPr lang="fr-FR" dirty="0" err="1"/>
              <a:t>Wetlands</a:t>
            </a:r>
            <a:r>
              <a:rPr lang="fr-FR" dirty="0"/>
              <a:t> to STRP</a:t>
            </a:r>
          </a:p>
          <a:p>
            <a:pPr lvl="1"/>
            <a:r>
              <a:rPr lang="fr-FR" dirty="0"/>
              <a:t>Nomination of L. Durieux as Scientific Expert of STRP</a:t>
            </a:r>
          </a:p>
          <a:p>
            <a:pPr lvl="1"/>
            <a:r>
              <a:rPr lang="fr-FR" dirty="0" err="1"/>
              <a:t>Prep</a:t>
            </a:r>
            <a:r>
              <a:rPr lang="fr-FR" dirty="0"/>
              <a:t> Call to position GEO </a:t>
            </a:r>
            <a:r>
              <a:rPr lang="fr-FR" dirty="0" err="1"/>
              <a:t>Wetlands</a:t>
            </a:r>
            <a:r>
              <a:rPr lang="fr-FR" dirty="0"/>
              <a:t> to support STRP</a:t>
            </a:r>
          </a:p>
          <a:p>
            <a:r>
              <a:rPr lang="fr-FR" dirty="0"/>
              <a:t>STRP </a:t>
            </a:r>
            <a:r>
              <a:rPr lang="fr-FR" dirty="0" err="1"/>
              <a:t>works</a:t>
            </a:r>
            <a:r>
              <a:rPr lang="fr-FR" dirty="0"/>
              <a:t> </a:t>
            </a:r>
            <a:r>
              <a:rPr lang="fr-FR" dirty="0" err="1"/>
              <a:t>under</a:t>
            </a:r>
            <a:r>
              <a:rPr lang="fr-FR" dirty="0"/>
              <a:t> 5 </a:t>
            </a:r>
            <a:r>
              <a:rPr lang="fr-FR" dirty="0" err="1"/>
              <a:t>Thematic</a:t>
            </a:r>
            <a:r>
              <a:rPr lang="fr-FR" dirty="0"/>
              <a:t> </a:t>
            </a:r>
            <a:r>
              <a:rPr lang="fr-FR" dirty="0" err="1"/>
              <a:t>Work</a:t>
            </a:r>
            <a:r>
              <a:rPr lang="fr-FR" dirty="0"/>
              <a:t> Areas (TWA):</a:t>
            </a:r>
          </a:p>
          <a:p>
            <a:pPr lvl="1"/>
            <a:r>
              <a:rPr lang="fr-FR" sz="1800" dirty="0"/>
              <a:t>TWA 1: </a:t>
            </a:r>
            <a:r>
              <a:rPr lang="fr-FR" sz="1800" dirty="0" err="1"/>
              <a:t>Wetlands</a:t>
            </a:r>
            <a:r>
              <a:rPr lang="fr-FR" sz="1800" dirty="0"/>
              <a:t> of International Importance, </a:t>
            </a:r>
            <a:r>
              <a:rPr lang="fr-FR" sz="1800" dirty="0" err="1"/>
              <a:t>development</a:t>
            </a:r>
            <a:r>
              <a:rPr lang="fr-FR" sz="1800" dirty="0"/>
              <a:t> of the Site network and application of </a:t>
            </a:r>
            <a:r>
              <a:rPr lang="fr-FR" sz="1800" dirty="0" err="1"/>
              <a:t>criteria</a:t>
            </a:r>
            <a:endParaRPr lang="fr-FR" sz="1800" dirty="0"/>
          </a:p>
          <a:p>
            <a:pPr lvl="1"/>
            <a:r>
              <a:rPr lang="fr-FR" sz="1800" b="1" dirty="0"/>
              <a:t>TWA 2: Tools for </a:t>
            </a:r>
            <a:r>
              <a:rPr lang="fr-FR" sz="1800" b="1" dirty="0" err="1"/>
              <a:t>wetland</a:t>
            </a:r>
            <a:r>
              <a:rPr lang="fr-FR" sz="1800" b="1" dirty="0"/>
              <a:t> </a:t>
            </a:r>
            <a:r>
              <a:rPr lang="fr-FR" sz="1800" b="1" dirty="0" err="1"/>
              <a:t>assessment</a:t>
            </a:r>
            <a:r>
              <a:rPr lang="fr-FR" sz="1800" b="1" dirty="0"/>
              <a:t>, </a:t>
            </a:r>
            <a:r>
              <a:rPr lang="fr-FR" sz="1800" b="1" dirty="0" err="1"/>
              <a:t>mapping</a:t>
            </a:r>
            <a:r>
              <a:rPr lang="fr-FR" sz="1800" b="1" dirty="0"/>
              <a:t> and monitoring, and </a:t>
            </a:r>
            <a:r>
              <a:rPr lang="fr-FR" sz="1800" b="1" dirty="0" err="1"/>
              <a:t>development</a:t>
            </a:r>
            <a:r>
              <a:rPr lang="fr-FR" sz="1800" b="1" dirty="0"/>
              <a:t> of inventories</a:t>
            </a:r>
          </a:p>
          <a:p>
            <a:pPr lvl="1"/>
            <a:r>
              <a:rPr lang="fr-FR" sz="1800" dirty="0"/>
              <a:t>TWA 3: Direct and </a:t>
            </a:r>
            <a:r>
              <a:rPr lang="fr-FR" sz="1800" dirty="0" err="1"/>
              <a:t>climate</a:t>
            </a:r>
            <a:r>
              <a:rPr lang="fr-FR" sz="1800" dirty="0"/>
              <a:t> change-</a:t>
            </a:r>
            <a:r>
              <a:rPr lang="fr-FR" sz="1800" dirty="0" err="1"/>
              <a:t>related</a:t>
            </a:r>
            <a:r>
              <a:rPr lang="fr-FR" sz="1800" dirty="0"/>
              <a:t> pressures on </a:t>
            </a:r>
            <a:r>
              <a:rPr lang="fr-FR" sz="1800" dirty="0" err="1"/>
              <a:t>wetlands</a:t>
            </a:r>
            <a:r>
              <a:rPr lang="fr-FR" sz="1800" dirty="0"/>
              <a:t>, </a:t>
            </a:r>
            <a:r>
              <a:rPr lang="fr-FR" sz="1800" dirty="0" err="1"/>
              <a:t>their</a:t>
            </a:r>
            <a:r>
              <a:rPr lang="fr-FR" sz="1800" dirty="0"/>
              <a:t> impacts and </a:t>
            </a:r>
            <a:r>
              <a:rPr lang="fr-FR" sz="1800" dirty="0" err="1"/>
              <a:t>responses</a:t>
            </a:r>
            <a:endParaRPr lang="fr-FR" sz="1800" dirty="0"/>
          </a:p>
          <a:p>
            <a:pPr lvl="1"/>
            <a:r>
              <a:rPr lang="fr-FR" sz="1800" b="1" dirty="0"/>
              <a:t>TWA 4: Wise use, </a:t>
            </a:r>
            <a:r>
              <a:rPr lang="fr-FR" sz="1800" b="1" dirty="0" err="1"/>
              <a:t>sustainable</a:t>
            </a:r>
            <a:r>
              <a:rPr lang="fr-FR" sz="1800" b="1" dirty="0"/>
              <a:t> management and </a:t>
            </a:r>
            <a:r>
              <a:rPr lang="fr-FR" sz="1800" b="1" dirty="0" err="1"/>
              <a:t>restoration</a:t>
            </a:r>
            <a:r>
              <a:rPr lang="fr-FR" sz="1800" b="1" dirty="0"/>
              <a:t> of </a:t>
            </a:r>
            <a:r>
              <a:rPr lang="fr-FR" sz="1800" b="1" dirty="0" err="1"/>
              <a:t>wetlands</a:t>
            </a:r>
            <a:r>
              <a:rPr lang="fr-FR" sz="1800" b="1" dirty="0"/>
              <a:t> in the </a:t>
            </a:r>
            <a:r>
              <a:rPr lang="fr-FR" sz="1800" b="1" dirty="0" err="1"/>
              <a:t>wider</a:t>
            </a:r>
            <a:r>
              <a:rPr lang="fr-FR" sz="1800" b="1" dirty="0"/>
              <a:t> </a:t>
            </a:r>
            <a:r>
              <a:rPr lang="fr-FR" sz="1800" b="1" dirty="0" err="1"/>
              <a:t>landscape</a:t>
            </a:r>
            <a:r>
              <a:rPr lang="fr-FR" sz="1800" b="1" dirty="0"/>
              <a:t>/</a:t>
            </a:r>
            <a:r>
              <a:rPr lang="fr-FR" sz="1800" b="1" dirty="0" err="1"/>
              <a:t>seascape</a:t>
            </a:r>
            <a:endParaRPr lang="fr-FR" sz="1800" b="1" dirty="0"/>
          </a:p>
          <a:p>
            <a:pPr lvl="1"/>
            <a:r>
              <a:rPr lang="fr-FR" sz="1800" b="1" dirty="0"/>
              <a:t>TWA 5: Cross-</a:t>
            </a:r>
            <a:r>
              <a:rPr lang="fr-FR" sz="1800" b="1" dirty="0" err="1"/>
              <a:t>cutting</a:t>
            </a:r>
            <a:r>
              <a:rPr lang="fr-FR" sz="1800" b="1" dirty="0"/>
              <a:t> issues, </a:t>
            </a:r>
            <a:r>
              <a:rPr lang="fr-FR" sz="1800" b="1" dirty="0" err="1"/>
              <a:t>supporting</a:t>
            </a:r>
            <a:r>
              <a:rPr lang="fr-FR" sz="1800" b="1" dirty="0"/>
              <a:t> </a:t>
            </a:r>
            <a:r>
              <a:rPr lang="fr-FR" sz="1800" b="1" dirty="0" err="1"/>
              <a:t>functions</a:t>
            </a:r>
            <a:r>
              <a:rPr lang="fr-FR" sz="1800" b="1" dirty="0"/>
              <a:t>, and synergies </a:t>
            </a:r>
            <a:r>
              <a:rPr lang="fr-FR" sz="1800" b="1" dirty="0" err="1"/>
              <a:t>with</a:t>
            </a:r>
            <a:r>
              <a:rPr lang="fr-FR" sz="1800" b="1" dirty="0"/>
              <a:t> </a:t>
            </a:r>
            <a:r>
              <a:rPr lang="fr-FR" sz="1800" b="1" dirty="0" err="1"/>
              <a:t>other</a:t>
            </a:r>
            <a:r>
              <a:rPr lang="fr-FR" sz="1800" b="1" dirty="0"/>
              <a:t> </a:t>
            </a:r>
            <a:r>
              <a:rPr lang="fr-FR" sz="1800" b="1" dirty="0" err="1"/>
              <a:t>MEAs</a:t>
            </a:r>
            <a:endParaRPr lang="fr-FR" sz="1800" b="1" dirty="0"/>
          </a:p>
          <a:p>
            <a:pPr lvl="1"/>
            <a:endParaRPr lang="fr-FR" sz="1800" b="1" dirty="0"/>
          </a:p>
          <a:p>
            <a:pPr marL="533400" lvl="1" indent="0">
              <a:buNone/>
            </a:pPr>
            <a:endParaRPr lang="fr-FR" sz="1800" dirty="0"/>
          </a:p>
        </p:txBody>
      </p:sp>
      <p:sp>
        <p:nvSpPr>
          <p:cNvPr id="3" name="Titre 2">
            <a:extLst>
              <a:ext uri="{FF2B5EF4-FFF2-40B4-BE49-F238E27FC236}">
                <a16:creationId xmlns:a16="http://schemas.microsoft.com/office/drawing/2014/main" id="{64353178-310C-824C-AFED-8EE68B55A0A8}"/>
              </a:ext>
            </a:extLst>
          </p:cNvPr>
          <p:cNvSpPr>
            <a:spLocks noGrp="1"/>
          </p:cNvSpPr>
          <p:nvPr>
            <p:ph type="title"/>
          </p:nvPr>
        </p:nvSpPr>
        <p:spPr/>
        <p:txBody>
          <a:bodyPr/>
          <a:lstStyle/>
          <a:p>
            <a:r>
              <a:rPr lang="fr-FR" dirty="0"/>
              <a:t>GEO </a:t>
            </a:r>
            <a:r>
              <a:rPr lang="fr-FR" dirty="0" err="1"/>
              <a:t>Wetlands</a:t>
            </a:r>
            <a:r>
              <a:rPr lang="fr-FR" dirty="0"/>
              <a:t> and Ramsar</a:t>
            </a:r>
          </a:p>
        </p:txBody>
      </p:sp>
    </p:spTree>
    <p:extLst>
      <p:ext uri="{BB962C8B-B14F-4D97-AF65-F5344CB8AC3E}">
        <p14:creationId xmlns:p14="http://schemas.microsoft.com/office/powerpoint/2010/main" val="2993582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7" name="Google Shape;87;p10"/>
          <p:cNvSpPr txBox="1">
            <a:spLocks noGrp="1"/>
          </p:cNvSpPr>
          <p:nvPr>
            <p:ph type="title"/>
          </p:nvPr>
        </p:nvSpPr>
        <p:spPr>
          <a:xfrm>
            <a:off x="176048" y="175939"/>
            <a:ext cx="9387000" cy="779100"/>
          </a:xfrm>
          <a:prstGeom prst="rect">
            <a:avLst/>
          </a:prstGeom>
          <a:noFill/>
          <a:ln>
            <a:noFill/>
          </a:ln>
        </p:spPr>
        <p:txBody>
          <a:bodyPr spcFirstLastPara="1" wrap="square" lIns="91425" tIns="45700" rIns="91425" bIns="45700" anchor="t" anchorCtr="0">
            <a:noAutofit/>
          </a:bodyPr>
          <a:lstStyle/>
          <a:p>
            <a:pPr lvl="0"/>
            <a:r>
              <a:rPr lang="fr-FR" dirty="0" err="1"/>
              <a:t>Potential</a:t>
            </a:r>
            <a:r>
              <a:rPr lang="fr-FR" dirty="0"/>
              <a:t> </a:t>
            </a:r>
            <a:r>
              <a:rPr lang="fr-FR" dirty="0" err="1"/>
              <a:t>incubators</a:t>
            </a:r>
            <a:endParaRPr dirty="0">
              <a:latin typeface="Montserrat"/>
              <a:ea typeface="Montserrat"/>
              <a:cs typeface="Montserrat"/>
              <a:sym typeface="Montserrat"/>
            </a:endParaRPr>
          </a:p>
        </p:txBody>
      </p:sp>
      <p:grpSp>
        <p:nvGrpSpPr>
          <p:cNvPr id="4" name="Group 6">
            <a:extLst>
              <a:ext uri="{FF2B5EF4-FFF2-40B4-BE49-F238E27FC236}">
                <a16:creationId xmlns:a16="http://schemas.microsoft.com/office/drawing/2014/main" id="{03E2812A-C84A-4941-BD88-42732FB83598}"/>
              </a:ext>
            </a:extLst>
          </p:cNvPr>
          <p:cNvGrpSpPr/>
          <p:nvPr/>
        </p:nvGrpSpPr>
        <p:grpSpPr>
          <a:xfrm>
            <a:off x="5243316" y="1455160"/>
            <a:ext cx="5674968" cy="939817"/>
            <a:chOff x="3165802" y="277147"/>
            <a:chExt cx="4857840" cy="1371152"/>
          </a:xfrm>
        </p:grpSpPr>
        <p:sp>
          <p:nvSpPr>
            <p:cNvPr id="5" name="Arrow: Right 28">
              <a:extLst>
                <a:ext uri="{FF2B5EF4-FFF2-40B4-BE49-F238E27FC236}">
                  <a16:creationId xmlns:a16="http://schemas.microsoft.com/office/drawing/2014/main" id="{F6775124-7F5D-7143-B4B4-1DD5D0937FF3}"/>
                </a:ext>
              </a:extLst>
            </p:cNvPr>
            <p:cNvSpPr/>
            <p:nvPr/>
          </p:nvSpPr>
          <p:spPr>
            <a:xfrm>
              <a:off x="3165802" y="497232"/>
              <a:ext cx="4857840" cy="1151067"/>
            </a:xfrm>
            <a:prstGeom prst="rightArrow">
              <a:avLst>
                <a:gd name="adj1" fmla="val 75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6" name="Arrow: Right 4">
              <a:extLst>
                <a:ext uri="{FF2B5EF4-FFF2-40B4-BE49-F238E27FC236}">
                  <a16:creationId xmlns:a16="http://schemas.microsoft.com/office/drawing/2014/main" id="{A56BFE8F-650F-0D41-9BC0-96F0F0B1A574}"/>
                </a:ext>
              </a:extLst>
            </p:cNvPr>
            <p:cNvSpPr txBox="1"/>
            <p:nvPr/>
          </p:nvSpPr>
          <p:spPr>
            <a:xfrm>
              <a:off x="3238560" y="277147"/>
              <a:ext cx="4426190" cy="8633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382" tIns="8382" rIns="8382" bIns="8382" numCol="1" spcCol="1270" anchor="t" anchorCtr="0">
              <a:noAutofit/>
            </a:bodyPr>
            <a:lstStyle/>
            <a:p>
              <a:pPr lvl="1" defTabSz="586740">
                <a:lnSpc>
                  <a:spcPct val="90000"/>
                </a:lnSpc>
                <a:spcBef>
                  <a:spcPct val="0"/>
                </a:spcBef>
                <a:spcAft>
                  <a:spcPct val="15000"/>
                </a:spcAft>
              </a:pPr>
              <a:endParaRPr lang="LID4096" sz="1320" b="1" kern="1200" spc="20">
                <a:solidFill>
                  <a:srgbClr val="1E5081"/>
                </a:solidFill>
                <a:latin typeface="Montserrat Light Bold"/>
              </a:endParaRPr>
            </a:p>
            <a:p>
              <a:pPr lvl="1" defTabSz="586740">
                <a:lnSpc>
                  <a:spcPct val="90000"/>
                </a:lnSpc>
                <a:spcBef>
                  <a:spcPct val="0"/>
                </a:spcBef>
                <a:spcAft>
                  <a:spcPct val="15000"/>
                </a:spcAft>
              </a:pPr>
              <a:endParaRPr lang="LID4096" sz="1320" b="1" kern="1200" spc="20">
                <a:solidFill>
                  <a:srgbClr val="1E5081"/>
                </a:solidFill>
                <a:latin typeface="Montserrat Light Bold"/>
              </a:endParaRPr>
            </a:p>
            <a:p>
              <a:pPr lvl="1" defTabSz="924382">
                <a:lnSpc>
                  <a:spcPct val="90000"/>
                </a:lnSpc>
                <a:spcBef>
                  <a:spcPct val="0"/>
                </a:spcBef>
                <a:spcAft>
                  <a:spcPct val="15000"/>
                </a:spcAft>
              </a:pPr>
              <a:r>
                <a:rPr lang="en-US" sz="2040" b="1" spc="20">
                  <a:solidFill>
                    <a:srgbClr val="1E5081"/>
                  </a:solidFill>
                  <a:latin typeface="Calibri"/>
                  <a:cs typeface="Calibri"/>
                </a:rPr>
                <a:t> </a:t>
              </a:r>
              <a:r>
                <a:rPr lang="en-US" sz="2040" b="1" kern="1200" spc="20">
                  <a:solidFill>
                    <a:srgbClr val="1E5081"/>
                  </a:solidFill>
                  <a:latin typeface="Calibri"/>
                  <a:cs typeface="Calibri"/>
                </a:rPr>
                <a:t>Global Ecosystems Atlas</a:t>
              </a:r>
              <a:endParaRPr lang="LID4096" sz="2040" b="1" kern="1200" spc="20">
                <a:solidFill>
                  <a:srgbClr val="1E5081"/>
                </a:solidFill>
                <a:latin typeface="Calibri"/>
                <a:cs typeface="Calibri"/>
              </a:endParaRPr>
            </a:p>
          </p:txBody>
        </p:sp>
      </p:grpSp>
      <p:grpSp>
        <p:nvGrpSpPr>
          <p:cNvPr id="7" name="Group 7">
            <a:extLst>
              <a:ext uri="{FF2B5EF4-FFF2-40B4-BE49-F238E27FC236}">
                <a16:creationId xmlns:a16="http://schemas.microsoft.com/office/drawing/2014/main" id="{F2CCC8D5-8136-9C44-8353-EA5FE444464F}"/>
              </a:ext>
            </a:extLst>
          </p:cNvPr>
          <p:cNvGrpSpPr/>
          <p:nvPr/>
        </p:nvGrpSpPr>
        <p:grpSpPr>
          <a:xfrm>
            <a:off x="1390560" y="1644524"/>
            <a:ext cx="3783312" cy="788966"/>
            <a:chOff x="0" y="1450"/>
            <a:chExt cx="3238560" cy="1151067"/>
          </a:xfrm>
        </p:grpSpPr>
        <p:sp>
          <p:nvSpPr>
            <p:cNvPr id="8" name="Rectangle: Rounded Corners 26">
              <a:extLst>
                <a:ext uri="{FF2B5EF4-FFF2-40B4-BE49-F238E27FC236}">
                  <a16:creationId xmlns:a16="http://schemas.microsoft.com/office/drawing/2014/main" id="{F95931F4-7F1B-2949-9490-B857E55D08D9}"/>
                </a:ext>
              </a:extLst>
            </p:cNvPr>
            <p:cNvSpPr/>
            <p:nvPr/>
          </p:nvSpPr>
          <p:spPr>
            <a:xfrm>
              <a:off x="0" y="1450"/>
              <a:ext cx="3238560" cy="1151067"/>
            </a:xfrm>
            <a:prstGeom prst="roundRect">
              <a:avLst/>
            </a:prstGeom>
            <a:solidFill>
              <a:srgbClr val="1E508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tangle: Rounded Corners 6">
              <a:extLst>
                <a:ext uri="{FF2B5EF4-FFF2-40B4-BE49-F238E27FC236}">
                  <a16:creationId xmlns:a16="http://schemas.microsoft.com/office/drawing/2014/main" id="{B45B6DAE-F682-D84A-86E0-DF6160A5C7A4}"/>
                </a:ext>
              </a:extLst>
            </p:cNvPr>
            <p:cNvSpPr txBox="1"/>
            <p:nvPr/>
          </p:nvSpPr>
          <p:spPr>
            <a:xfrm>
              <a:off x="62712" y="1450"/>
              <a:ext cx="3126180" cy="10386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algn="ctr" defTabSz="1066800">
                <a:lnSpc>
                  <a:spcPct val="90000"/>
                </a:lnSpc>
                <a:spcBef>
                  <a:spcPct val="0"/>
                </a:spcBef>
                <a:spcAft>
                  <a:spcPct val="35000"/>
                </a:spcAft>
              </a:pPr>
              <a:r>
                <a:rPr lang="en-US" sz="2400" b="1" kern="1200" spc="20">
                  <a:solidFill>
                    <a:srgbClr val="F4F8F3"/>
                  </a:solidFill>
                  <a:latin typeface="Calibri"/>
                  <a:cs typeface="Calibri"/>
                </a:rPr>
                <a:t>Nature-based</a:t>
              </a:r>
              <a:r>
                <a:rPr lang="en-US" sz="3840" kern="1200"/>
                <a:t> </a:t>
              </a:r>
              <a:r>
                <a:rPr lang="en-US" sz="2400" b="1" kern="1200" spc="20">
                  <a:solidFill>
                    <a:srgbClr val="F4F8F3"/>
                  </a:solidFill>
                  <a:latin typeface="Calibri"/>
                  <a:cs typeface="Calibri"/>
                </a:rPr>
                <a:t>Solutions</a:t>
              </a:r>
            </a:p>
          </p:txBody>
        </p:sp>
      </p:grpSp>
      <p:grpSp>
        <p:nvGrpSpPr>
          <p:cNvPr id="10" name="Group 8">
            <a:extLst>
              <a:ext uri="{FF2B5EF4-FFF2-40B4-BE49-F238E27FC236}">
                <a16:creationId xmlns:a16="http://schemas.microsoft.com/office/drawing/2014/main" id="{76D6B1A4-7AD6-E34F-8F57-3F8653C143FF}"/>
              </a:ext>
            </a:extLst>
          </p:cNvPr>
          <p:cNvGrpSpPr/>
          <p:nvPr/>
        </p:nvGrpSpPr>
        <p:grpSpPr>
          <a:xfrm>
            <a:off x="5235696" y="2658146"/>
            <a:ext cx="5674968" cy="890329"/>
            <a:chOff x="3159280" y="1119740"/>
            <a:chExt cx="4857840" cy="1298951"/>
          </a:xfrm>
        </p:grpSpPr>
        <p:sp>
          <p:nvSpPr>
            <p:cNvPr id="11" name="Arrow: Right 24">
              <a:extLst>
                <a:ext uri="{FF2B5EF4-FFF2-40B4-BE49-F238E27FC236}">
                  <a16:creationId xmlns:a16="http://schemas.microsoft.com/office/drawing/2014/main" id="{24729F4C-60C9-6B4C-BCF5-90F814CD369F}"/>
                </a:ext>
              </a:extLst>
            </p:cNvPr>
            <p:cNvSpPr/>
            <p:nvPr/>
          </p:nvSpPr>
          <p:spPr>
            <a:xfrm>
              <a:off x="3159280" y="1267624"/>
              <a:ext cx="4857840" cy="1151067"/>
            </a:xfrm>
            <a:prstGeom prst="rightArrow">
              <a:avLst>
                <a:gd name="adj1" fmla="val 75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 name="Arrow: Right 8">
              <a:extLst>
                <a:ext uri="{FF2B5EF4-FFF2-40B4-BE49-F238E27FC236}">
                  <a16:creationId xmlns:a16="http://schemas.microsoft.com/office/drawing/2014/main" id="{2C371CC4-A43F-E244-AC68-69B41302905C}"/>
                </a:ext>
              </a:extLst>
            </p:cNvPr>
            <p:cNvSpPr txBox="1"/>
            <p:nvPr/>
          </p:nvSpPr>
          <p:spPr>
            <a:xfrm>
              <a:off x="3269520" y="1119740"/>
              <a:ext cx="4426190" cy="8633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 tIns="9144" rIns="9144" bIns="9144" numCol="1" spcCol="1270" anchor="t" anchorCtr="0">
              <a:noAutofit/>
            </a:bodyPr>
            <a:lstStyle/>
            <a:p>
              <a:pPr lvl="1" indent="-137160" defTabSz="1097280">
                <a:lnSpc>
                  <a:spcPct val="90000"/>
                </a:lnSpc>
                <a:spcBef>
                  <a:spcPct val="0"/>
                </a:spcBef>
                <a:spcAft>
                  <a:spcPct val="15000"/>
                </a:spcAft>
              </a:pPr>
              <a:endParaRPr lang="LID4096" sz="1440" b="1" kern="1200" spc="20">
                <a:solidFill>
                  <a:srgbClr val="1E5081"/>
                </a:solidFill>
                <a:latin typeface="Montserrat Light Bold"/>
              </a:endParaRPr>
            </a:p>
            <a:p>
              <a:pPr lvl="1" indent="-205740" defTabSz="1097280">
                <a:lnSpc>
                  <a:spcPct val="90000"/>
                </a:lnSpc>
                <a:spcBef>
                  <a:spcPct val="0"/>
                </a:spcBef>
                <a:spcAft>
                  <a:spcPct val="15000"/>
                </a:spcAft>
              </a:pPr>
              <a:r>
                <a:rPr lang="en-US" sz="2040" b="1" kern="1200" spc="20">
                  <a:solidFill>
                    <a:srgbClr val="1E5081"/>
                  </a:solidFill>
                  <a:latin typeface="Calibri"/>
                  <a:cs typeface="Calibri"/>
                </a:rPr>
                <a:t>Global Land and Marine Debris Monitoring System</a:t>
              </a:r>
              <a:endParaRPr lang="LID4096" sz="2040" b="1" kern="1200" spc="20">
                <a:solidFill>
                  <a:srgbClr val="1E5081"/>
                </a:solidFill>
                <a:latin typeface="Calibri"/>
                <a:cs typeface="Calibri"/>
              </a:endParaRPr>
            </a:p>
          </p:txBody>
        </p:sp>
      </p:grpSp>
      <p:grpSp>
        <p:nvGrpSpPr>
          <p:cNvPr id="13" name="Group 9">
            <a:extLst>
              <a:ext uri="{FF2B5EF4-FFF2-40B4-BE49-F238E27FC236}">
                <a16:creationId xmlns:a16="http://schemas.microsoft.com/office/drawing/2014/main" id="{5337397D-ECE5-E740-9E68-F37E0629156E}"/>
              </a:ext>
            </a:extLst>
          </p:cNvPr>
          <p:cNvGrpSpPr/>
          <p:nvPr/>
        </p:nvGrpSpPr>
        <p:grpSpPr>
          <a:xfrm>
            <a:off x="1390560" y="2759508"/>
            <a:ext cx="3783312" cy="788966"/>
            <a:chOff x="0" y="1267624"/>
            <a:chExt cx="3238560" cy="1151067"/>
          </a:xfrm>
        </p:grpSpPr>
        <p:sp>
          <p:nvSpPr>
            <p:cNvPr id="14" name="Rectangle: Rounded Corners 22">
              <a:extLst>
                <a:ext uri="{FF2B5EF4-FFF2-40B4-BE49-F238E27FC236}">
                  <a16:creationId xmlns:a16="http://schemas.microsoft.com/office/drawing/2014/main" id="{D296891E-3ABA-EE41-A5DC-0901C50A7971}"/>
                </a:ext>
              </a:extLst>
            </p:cNvPr>
            <p:cNvSpPr/>
            <p:nvPr/>
          </p:nvSpPr>
          <p:spPr>
            <a:xfrm>
              <a:off x="0" y="1267624"/>
              <a:ext cx="3238560" cy="1151067"/>
            </a:xfrm>
            <a:prstGeom prst="roundRect">
              <a:avLst/>
            </a:prstGeom>
            <a:solidFill>
              <a:srgbClr val="1E5081"/>
            </a:solidFill>
            <a:ln w="12700" cap="flat" cmpd="sng" algn="ctr">
              <a:solidFill>
                <a:prstClr val="white">
                  <a:hueOff val="0"/>
                  <a:satOff val="0"/>
                  <a:lumOff val="0"/>
                  <a:alphaOff val="0"/>
                </a:prst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15" name="Rectangle: Rounded Corners 10">
              <a:extLst>
                <a:ext uri="{FF2B5EF4-FFF2-40B4-BE49-F238E27FC236}">
                  <a16:creationId xmlns:a16="http://schemas.microsoft.com/office/drawing/2014/main" id="{0466A990-FC26-D541-A585-882DED9DD8FD}"/>
                </a:ext>
              </a:extLst>
            </p:cNvPr>
            <p:cNvSpPr txBox="1"/>
            <p:nvPr/>
          </p:nvSpPr>
          <p:spPr>
            <a:xfrm>
              <a:off x="56190" y="1323814"/>
              <a:ext cx="3126180" cy="10386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6304" tIns="73152" rIns="146304" bIns="73152" numCol="1" spcCol="1270" anchor="ctr" anchorCtr="0">
              <a:noAutofit/>
            </a:bodyPr>
            <a:lstStyle/>
            <a:p>
              <a:pPr algn="ctr" defTabSz="1066800">
                <a:lnSpc>
                  <a:spcPct val="90000"/>
                </a:lnSpc>
                <a:spcBef>
                  <a:spcPct val="0"/>
                </a:spcBef>
                <a:spcAft>
                  <a:spcPct val="35000"/>
                </a:spcAft>
              </a:pPr>
              <a:r>
                <a:rPr lang="en-US" sz="2400" b="1" kern="1200" spc="20">
                  <a:solidFill>
                    <a:srgbClr val="F4F8F3"/>
                  </a:solidFill>
                  <a:latin typeface="Calibri"/>
                  <a:cs typeface="Calibri"/>
                </a:rPr>
                <a:t>Land-Ocean-Pollution</a:t>
              </a:r>
            </a:p>
          </p:txBody>
        </p:sp>
      </p:grpSp>
      <p:grpSp>
        <p:nvGrpSpPr>
          <p:cNvPr id="16" name="Group 10">
            <a:extLst>
              <a:ext uri="{FF2B5EF4-FFF2-40B4-BE49-F238E27FC236}">
                <a16:creationId xmlns:a16="http://schemas.microsoft.com/office/drawing/2014/main" id="{6743B9A1-6BD6-444C-B385-DC6103A6137F}"/>
              </a:ext>
            </a:extLst>
          </p:cNvPr>
          <p:cNvGrpSpPr/>
          <p:nvPr/>
        </p:nvGrpSpPr>
        <p:grpSpPr>
          <a:xfrm>
            <a:off x="5235696" y="3836420"/>
            <a:ext cx="5674968" cy="864095"/>
            <a:chOff x="3174080" y="2521249"/>
            <a:chExt cx="4857840" cy="1260676"/>
          </a:xfrm>
        </p:grpSpPr>
        <p:sp>
          <p:nvSpPr>
            <p:cNvPr id="17" name="Arrow: Right 20">
              <a:extLst>
                <a:ext uri="{FF2B5EF4-FFF2-40B4-BE49-F238E27FC236}">
                  <a16:creationId xmlns:a16="http://schemas.microsoft.com/office/drawing/2014/main" id="{F6E85915-B225-A04F-AA23-3261A2B2F5B1}"/>
                </a:ext>
              </a:extLst>
            </p:cNvPr>
            <p:cNvSpPr/>
            <p:nvPr/>
          </p:nvSpPr>
          <p:spPr>
            <a:xfrm>
              <a:off x="3174080" y="2521249"/>
              <a:ext cx="4857840" cy="1260676"/>
            </a:xfrm>
            <a:prstGeom prst="rightArrow">
              <a:avLst>
                <a:gd name="adj1" fmla="val 75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8" name="Arrow: Right 12">
              <a:extLst>
                <a:ext uri="{FF2B5EF4-FFF2-40B4-BE49-F238E27FC236}">
                  <a16:creationId xmlns:a16="http://schemas.microsoft.com/office/drawing/2014/main" id="{2C9B9A54-4DAA-4B41-8A95-16B29F7815A4}"/>
                </a:ext>
              </a:extLst>
            </p:cNvPr>
            <p:cNvSpPr txBox="1"/>
            <p:nvPr/>
          </p:nvSpPr>
          <p:spPr>
            <a:xfrm>
              <a:off x="3174080" y="2665134"/>
              <a:ext cx="4426190" cy="8633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954" tIns="12954" rIns="12954" bIns="12954" numCol="1" spcCol="1270" anchor="t" anchorCtr="0">
              <a:noAutofit/>
            </a:bodyPr>
            <a:lstStyle/>
            <a:p>
              <a:pPr lvl="1" defTabSz="924382">
                <a:lnSpc>
                  <a:spcPct val="90000"/>
                </a:lnSpc>
                <a:spcBef>
                  <a:spcPct val="0"/>
                </a:spcBef>
              </a:pPr>
              <a:r>
                <a:rPr lang="en-US" sz="1680" b="1" kern="1200" spc="20">
                  <a:solidFill>
                    <a:srgbClr val="1E5081"/>
                  </a:solidFill>
                  <a:latin typeface="Calibri"/>
                  <a:cs typeface="Calibri"/>
                </a:rPr>
                <a:t>Integrated Floods Forecasting</a:t>
              </a:r>
              <a:r>
                <a:rPr lang="en-US" sz="1680" b="1" spc="20">
                  <a:solidFill>
                    <a:srgbClr val="1E5081"/>
                  </a:solidFill>
                  <a:latin typeface="Calibri"/>
                  <a:cs typeface="Calibri"/>
                </a:rPr>
                <a:t> </a:t>
              </a:r>
              <a:endParaRPr lang="en-US" sz="1680" b="1" kern="1200" spc="20">
                <a:solidFill>
                  <a:srgbClr val="1E5081"/>
                </a:solidFill>
                <a:latin typeface="Calibri"/>
                <a:cs typeface="Calibri"/>
              </a:endParaRPr>
            </a:p>
            <a:p>
              <a:pPr marL="112014" lvl="1" indent="-112014" defTabSz="924382">
                <a:lnSpc>
                  <a:spcPct val="90000"/>
                </a:lnSpc>
                <a:spcBef>
                  <a:spcPct val="0"/>
                </a:spcBef>
              </a:pPr>
              <a:r>
                <a:rPr lang="en-US" sz="1680" b="1" kern="1200" spc="20">
                  <a:solidFill>
                    <a:srgbClr val="1E5081"/>
                  </a:solidFill>
                  <a:latin typeface="Calibri"/>
                  <a:cs typeface="Calibri"/>
                </a:rPr>
                <a:t>Global Wildfire Information System</a:t>
              </a:r>
            </a:p>
            <a:p>
              <a:pPr marL="112014" lvl="1" indent="-112014" defTabSz="924382">
                <a:lnSpc>
                  <a:spcPct val="90000"/>
                </a:lnSpc>
                <a:spcBef>
                  <a:spcPct val="0"/>
                </a:spcBef>
              </a:pPr>
              <a:r>
                <a:rPr lang="en-US" sz="1680" b="1" kern="1200" spc="20">
                  <a:solidFill>
                    <a:srgbClr val="1E5081"/>
                  </a:solidFill>
                  <a:latin typeface="Calibri"/>
                  <a:cs typeface="Calibri"/>
                </a:rPr>
                <a:t>Global Monitoring of Drought</a:t>
              </a:r>
              <a:endParaRPr lang="LID4096" sz="1680" kern="1200">
                <a:latin typeface="Calibri"/>
                <a:cs typeface="Calibri"/>
              </a:endParaRPr>
            </a:p>
            <a:p>
              <a:pPr lvl="1" defTabSz="2987040">
                <a:lnSpc>
                  <a:spcPct val="90000"/>
                </a:lnSpc>
                <a:spcBef>
                  <a:spcPct val="0"/>
                </a:spcBef>
              </a:pPr>
              <a:endParaRPr lang="LID4096" sz="1680" kern="1200">
                <a:cs typeface="Calibri"/>
              </a:endParaRPr>
            </a:p>
          </p:txBody>
        </p:sp>
      </p:grpSp>
      <p:grpSp>
        <p:nvGrpSpPr>
          <p:cNvPr id="19" name="Group 11">
            <a:extLst>
              <a:ext uri="{FF2B5EF4-FFF2-40B4-BE49-F238E27FC236}">
                <a16:creationId xmlns:a16="http://schemas.microsoft.com/office/drawing/2014/main" id="{F48D186A-961F-B542-9149-9CD4C7AB3A3B}"/>
              </a:ext>
            </a:extLst>
          </p:cNvPr>
          <p:cNvGrpSpPr/>
          <p:nvPr/>
        </p:nvGrpSpPr>
        <p:grpSpPr>
          <a:xfrm>
            <a:off x="1375320" y="3851477"/>
            <a:ext cx="3783312" cy="788966"/>
            <a:chOff x="0" y="2533798"/>
            <a:chExt cx="3238560" cy="1151067"/>
          </a:xfrm>
        </p:grpSpPr>
        <p:sp>
          <p:nvSpPr>
            <p:cNvPr id="20" name="Rectangle: Rounded Corners 18">
              <a:extLst>
                <a:ext uri="{FF2B5EF4-FFF2-40B4-BE49-F238E27FC236}">
                  <a16:creationId xmlns:a16="http://schemas.microsoft.com/office/drawing/2014/main" id="{8C108045-CE94-C349-B19D-9D8EE140CE54}"/>
                </a:ext>
              </a:extLst>
            </p:cNvPr>
            <p:cNvSpPr/>
            <p:nvPr/>
          </p:nvSpPr>
          <p:spPr>
            <a:xfrm>
              <a:off x="0" y="2533798"/>
              <a:ext cx="3238560" cy="1151067"/>
            </a:xfrm>
            <a:prstGeom prst="roundRect">
              <a:avLst/>
            </a:prstGeom>
            <a:solidFill>
              <a:srgbClr val="1E5081"/>
            </a:solidFill>
            <a:ln w="12700" cap="flat" cmpd="sng" algn="ctr">
              <a:solidFill>
                <a:prstClr val="white">
                  <a:hueOff val="0"/>
                  <a:satOff val="0"/>
                  <a:lumOff val="0"/>
                  <a:alphaOff val="0"/>
                </a:prst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21" name="Rectangle: Rounded Corners 14">
              <a:extLst>
                <a:ext uri="{FF2B5EF4-FFF2-40B4-BE49-F238E27FC236}">
                  <a16:creationId xmlns:a16="http://schemas.microsoft.com/office/drawing/2014/main" id="{EAE964FA-D87E-A949-9DFC-9EA61DDBA5D7}"/>
                </a:ext>
              </a:extLst>
            </p:cNvPr>
            <p:cNvSpPr txBox="1"/>
            <p:nvPr/>
          </p:nvSpPr>
          <p:spPr>
            <a:xfrm>
              <a:off x="56190" y="2589988"/>
              <a:ext cx="3126180" cy="10386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6304" tIns="73152" rIns="146304" bIns="73152" numCol="1" spcCol="1270" anchor="ctr" anchorCtr="0">
              <a:noAutofit/>
            </a:bodyPr>
            <a:lstStyle/>
            <a:p>
              <a:pPr algn="ctr" defTabSz="1706880">
                <a:lnSpc>
                  <a:spcPct val="90000"/>
                </a:lnSpc>
                <a:spcBef>
                  <a:spcPct val="0"/>
                </a:spcBef>
                <a:spcAft>
                  <a:spcPct val="35000"/>
                </a:spcAft>
              </a:pPr>
              <a:r>
                <a:rPr lang="en-US" sz="2400" b="1" kern="1200" spc="20" dirty="0">
                  <a:solidFill>
                    <a:srgbClr val="F4F8F3"/>
                  </a:solidFill>
                  <a:latin typeface="Calibri"/>
                  <a:cs typeface="Calibri"/>
                </a:rPr>
                <a:t>Multi-hazard Risk/EW4All</a:t>
              </a:r>
            </a:p>
          </p:txBody>
        </p:sp>
      </p:grpSp>
      <p:grpSp>
        <p:nvGrpSpPr>
          <p:cNvPr id="22" name="Group 12">
            <a:extLst>
              <a:ext uri="{FF2B5EF4-FFF2-40B4-BE49-F238E27FC236}">
                <a16:creationId xmlns:a16="http://schemas.microsoft.com/office/drawing/2014/main" id="{2F76D923-7CE0-984C-9992-980EB07711AE}"/>
              </a:ext>
            </a:extLst>
          </p:cNvPr>
          <p:cNvGrpSpPr/>
          <p:nvPr/>
        </p:nvGrpSpPr>
        <p:grpSpPr>
          <a:xfrm>
            <a:off x="5235696" y="4984022"/>
            <a:ext cx="5674968" cy="788966"/>
            <a:chOff x="3238560" y="3157994"/>
            <a:chExt cx="4857840" cy="1151067"/>
          </a:xfrm>
        </p:grpSpPr>
        <p:sp>
          <p:nvSpPr>
            <p:cNvPr id="23" name="Arrow: Right 16">
              <a:extLst>
                <a:ext uri="{FF2B5EF4-FFF2-40B4-BE49-F238E27FC236}">
                  <a16:creationId xmlns:a16="http://schemas.microsoft.com/office/drawing/2014/main" id="{DEDFCBC5-6288-574D-A2B0-2991F32DE6D5}"/>
                </a:ext>
              </a:extLst>
            </p:cNvPr>
            <p:cNvSpPr/>
            <p:nvPr/>
          </p:nvSpPr>
          <p:spPr>
            <a:xfrm>
              <a:off x="3238560" y="3157994"/>
              <a:ext cx="4857840" cy="1151067"/>
            </a:xfrm>
            <a:prstGeom prst="rightArrow">
              <a:avLst>
                <a:gd name="adj1" fmla="val 75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4" name="Arrow: Right 16">
              <a:extLst>
                <a:ext uri="{FF2B5EF4-FFF2-40B4-BE49-F238E27FC236}">
                  <a16:creationId xmlns:a16="http://schemas.microsoft.com/office/drawing/2014/main" id="{9A8F660E-1F39-D04C-BC15-9FDA9A303D2A}"/>
                </a:ext>
              </a:extLst>
            </p:cNvPr>
            <p:cNvSpPr txBox="1"/>
            <p:nvPr/>
          </p:nvSpPr>
          <p:spPr>
            <a:xfrm>
              <a:off x="3238560" y="3291776"/>
              <a:ext cx="4426190" cy="8633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 tIns="10668" rIns="10668" bIns="10668" numCol="1" spcCol="1270" anchor="t" anchorCtr="0">
              <a:noAutofit/>
            </a:bodyPr>
            <a:lstStyle/>
            <a:p>
              <a:pPr lvl="1" indent="-205740">
                <a:lnSpc>
                  <a:spcPct val="90000"/>
                </a:lnSpc>
                <a:spcBef>
                  <a:spcPct val="0"/>
                </a:spcBef>
                <a:spcAft>
                  <a:spcPct val="15000"/>
                </a:spcAft>
              </a:pPr>
              <a:r>
                <a:rPr lang="en-US" sz="1920" b="1" kern="1200" spc="20">
                  <a:solidFill>
                    <a:srgbClr val="1E5081"/>
                  </a:solidFill>
                  <a:latin typeface="Calibri"/>
                  <a:cs typeface="Calibri"/>
                </a:rPr>
                <a:t>Global Integrated Heat and Health Information Service</a:t>
              </a:r>
              <a:r>
                <a:rPr lang="en-US" sz="1920" b="1" spc="20">
                  <a:solidFill>
                    <a:srgbClr val="1E5081"/>
                  </a:solidFill>
                  <a:latin typeface="Calibri"/>
                  <a:cs typeface="Calibri"/>
                </a:rPr>
                <a:t> </a:t>
              </a:r>
              <a:endParaRPr lang="en-US" sz="1920" b="1" kern="1200" spc="20">
                <a:solidFill>
                  <a:srgbClr val="1E5081"/>
                </a:solidFill>
                <a:latin typeface="Calibri"/>
                <a:cs typeface="Calibri"/>
              </a:endParaRPr>
            </a:p>
          </p:txBody>
        </p:sp>
      </p:grpSp>
      <p:grpSp>
        <p:nvGrpSpPr>
          <p:cNvPr id="25" name="Group 13">
            <a:extLst>
              <a:ext uri="{FF2B5EF4-FFF2-40B4-BE49-F238E27FC236}">
                <a16:creationId xmlns:a16="http://schemas.microsoft.com/office/drawing/2014/main" id="{0075E5A9-8935-4B44-8F79-3C4C1812DE7E}"/>
              </a:ext>
            </a:extLst>
          </p:cNvPr>
          <p:cNvGrpSpPr/>
          <p:nvPr/>
        </p:nvGrpSpPr>
        <p:grpSpPr>
          <a:xfrm>
            <a:off x="1375320" y="4984022"/>
            <a:ext cx="3783312" cy="788966"/>
            <a:chOff x="0" y="3799972"/>
            <a:chExt cx="3238560" cy="1151067"/>
          </a:xfrm>
        </p:grpSpPr>
        <p:sp>
          <p:nvSpPr>
            <p:cNvPr id="26" name="Rectangle: Rounded Corners 14">
              <a:extLst>
                <a:ext uri="{FF2B5EF4-FFF2-40B4-BE49-F238E27FC236}">
                  <a16:creationId xmlns:a16="http://schemas.microsoft.com/office/drawing/2014/main" id="{E158D822-AA29-0D4C-AEEC-DCD2D70D932B}"/>
                </a:ext>
              </a:extLst>
            </p:cNvPr>
            <p:cNvSpPr/>
            <p:nvPr/>
          </p:nvSpPr>
          <p:spPr>
            <a:xfrm>
              <a:off x="0" y="3799972"/>
              <a:ext cx="3238560" cy="1151067"/>
            </a:xfrm>
            <a:prstGeom prst="roundRect">
              <a:avLst/>
            </a:prstGeom>
            <a:solidFill>
              <a:srgbClr val="1E5081"/>
            </a:solidFill>
            <a:ln w="12700" cap="flat" cmpd="sng" algn="ctr">
              <a:solidFill>
                <a:prstClr val="white">
                  <a:hueOff val="0"/>
                  <a:satOff val="0"/>
                  <a:lumOff val="0"/>
                  <a:alphaOff val="0"/>
                </a:prst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27" name="Rectangle: Rounded Corners 18">
              <a:extLst>
                <a:ext uri="{FF2B5EF4-FFF2-40B4-BE49-F238E27FC236}">
                  <a16:creationId xmlns:a16="http://schemas.microsoft.com/office/drawing/2014/main" id="{1CC35164-594A-AC47-8441-F561593496F3}"/>
                </a:ext>
              </a:extLst>
            </p:cNvPr>
            <p:cNvSpPr txBox="1"/>
            <p:nvPr/>
          </p:nvSpPr>
          <p:spPr>
            <a:xfrm>
              <a:off x="56190" y="3856162"/>
              <a:ext cx="3126180" cy="10386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6304" tIns="73152" rIns="146304" bIns="73152" numCol="1" spcCol="1270" anchor="ctr" anchorCtr="0">
              <a:noAutofit/>
            </a:bodyPr>
            <a:lstStyle/>
            <a:p>
              <a:pPr algn="ctr" defTabSz="1706880">
                <a:lnSpc>
                  <a:spcPct val="90000"/>
                </a:lnSpc>
                <a:spcBef>
                  <a:spcPct val="0"/>
                </a:spcBef>
                <a:spcAft>
                  <a:spcPct val="35000"/>
                </a:spcAft>
              </a:pPr>
              <a:r>
                <a:rPr lang="en-US" sz="2400" b="1" kern="1200" spc="20">
                  <a:solidFill>
                    <a:srgbClr val="F4F8F3"/>
                  </a:solidFill>
                  <a:latin typeface="Calibri"/>
                  <a:cs typeface="Calibri"/>
                </a:rPr>
                <a:t>One Health</a:t>
              </a:r>
            </a:p>
          </p:txBody>
        </p:sp>
      </p:grpSp>
      <p:sp>
        <p:nvSpPr>
          <p:cNvPr id="28" name="Rectangle 27">
            <a:extLst>
              <a:ext uri="{FF2B5EF4-FFF2-40B4-BE49-F238E27FC236}">
                <a16:creationId xmlns:a16="http://schemas.microsoft.com/office/drawing/2014/main" id="{68DDE4D8-137F-C441-B18A-881FBF4A1E68}"/>
              </a:ext>
            </a:extLst>
          </p:cNvPr>
          <p:cNvSpPr/>
          <p:nvPr/>
        </p:nvSpPr>
        <p:spPr>
          <a:xfrm>
            <a:off x="1249545" y="1566373"/>
            <a:ext cx="9784216" cy="9481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680"/>
          </a:p>
        </p:txBody>
      </p:sp>
      <p:sp>
        <p:nvSpPr>
          <p:cNvPr id="29" name="Rectangle 28">
            <a:extLst>
              <a:ext uri="{FF2B5EF4-FFF2-40B4-BE49-F238E27FC236}">
                <a16:creationId xmlns:a16="http://schemas.microsoft.com/office/drawing/2014/main" id="{922648E1-9D74-FE47-BEA7-ADAC46F0C122}"/>
              </a:ext>
            </a:extLst>
          </p:cNvPr>
          <p:cNvSpPr/>
          <p:nvPr/>
        </p:nvSpPr>
        <p:spPr>
          <a:xfrm>
            <a:off x="1281336" y="4882511"/>
            <a:ext cx="9784216" cy="9481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68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1"/>
          <p:cNvSpPr txBox="1">
            <a:spLocks noGrp="1"/>
          </p:cNvSpPr>
          <p:nvPr>
            <p:ph type="title"/>
          </p:nvPr>
        </p:nvSpPr>
        <p:spPr>
          <a:xfrm>
            <a:off x="176048" y="175939"/>
            <a:ext cx="9387000" cy="779100"/>
          </a:xfrm>
          <a:prstGeom prst="rect">
            <a:avLst/>
          </a:prstGeom>
        </p:spPr>
        <p:txBody>
          <a:bodyPr spcFirstLastPara="1" wrap="square" lIns="91425" tIns="45700" rIns="91425" bIns="45700" anchor="t" anchorCtr="0">
            <a:noAutofit/>
          </a:bodyPr>
          <a:lstStyle/>
          <a:p>
            <a:pPr lvl="0"/>
            <a:r>
              <a:rPr lang="fr-FR" dirty="0"/>
              <a:t>Global </a:t>
            </a:r>
            <a:r>
              <a:rPr lang="fr-FR" dirty="0" err="1"/>
              <a:t>Ecosystems</a:t>
            </a:r>
            <a:r>
              <a:rPr lang="fr-FR" dirty="0"/>
              <a:t> Atlas</a:t>
            </a:r>
            <a:endParaRPr dirty="0">
              <a:latin typeface="Montserrat"/>
              <a:ea typeface="Montserrat"/>
              <a:cs typeface="Montserrat"/>
              <a:sym typeface="Montserrat"/>
            </a:endParaRPr>
          </a:p>
        </p:txBody>
      </p:sp>
      <p:pic>
        <p:nvPicPr>
          <p:cNvPr id="4" name="Picture 7">
            <a:extLst>
              <a:ext uri="{FF2B5EF4-FFF2-40B4-BE49-F238E27FC236}">
                <a16:creationId xmlns:a16="http://schemas.microsoft.com/office/drawing/2014/main" id="{62CCB8CD-8132-7F44-BF7F-30CAA5154A8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3910178" y="1417803"/>
            <a:ext cx="1138324" cy="1112713"/>
          </a:xfrm>
          <a:prstGeom prst="rect">
            <a:avLst/>
          </a:prstGeom>
        </p:spPr>
      </p:pic>
      <p:sp>
        <p:nvSpPr>
          <p:cNvPr id="5" name="TextBox 17">
            <a:extLst>
              <a:ext uri="{FF2B5EF4-FFF2-40B4-BE49-F238E27FC236}">
                <a16:creationId xmlns:a16="http://schemas.microsoft.com/office/drawing/2014/main" id="{DDC6AE99-4E18-9440-BF92-1B7621903DDB}"/>
              </a:ext>
            </a:extLst>
          </p:cNvPr>
          <p:cNvSpPr txBox="1"/>
          <p:nvPr/>
        </p:nvSpPr>
        <p:spPr>
          <a:xfrm>
            <a:off x="4094370" y="3564761"/>
            <a:ext cx="1515300" cy="296235"/>
          </a:xfrm>
          <a:prstGeom prst="rect">
            <a:avLst/>
          </a:prstGeom>
        </p:spPr>
        <p:txBody>
          <a:bodyPr wrap="square" lIns="0" tIns="0" rIns="0" bIns="0" rtlCol="0" anchor="t">
            <a:spAutoFit/>
          </a:bodyPr>
          <a:lstStyle/>
          <a:p>
            <a:pPr algn="ctr" defTabSz="602603">
              <a:lnSpc>
                <a:spcPts val="2472"/>
              </a:lnSpc>
              <a:defRPr/>
            </a:pPr>
            <a:r>
              <a:rPr lang="en-US" sz="1646" spc="16">
                <a:solidFill>
                  <a:srgbClr val="F4F8F3"/>
                </a:solidFill>
                <a:latin typeface="Montserrat Light Bold"/>
              </a:rPr>
              <a:t>Open Software </a:t>
            </a:r>
            <a:r>
              <a:rPr lang="en-US" sz="1648" spc="16">
                <a:solidFill>
                  <a:srgbClr val="F4F8F3"/>
                </a:solidFill>
                <a:latin typeface="Montserrat Light Bold"/>
              </a:rPr>
              <a:t> </a:t>
            </a:r>
          </a:p>
        </p:txBody>
      </p:sp>
      <p:sp>
        <p:nvSpPr>
          <p:cNvPr id="6" name="TextBox 23">
            <a:extLst>
              <a:ext uri="{FF2B5EF4-FFF2-40B4-BE49-F238E27FC236}">
                <a16:creationId xmlns:a16="http://schemas.microsoft.com/office/drawing/2014/main" id="{A1393A2E-A4B2-D745-9DD3-BB5CA8F0190A}"/>
              </a:ext>
            </a:extLst>
          </p:cNvPr>
          <p:cNvSpPr txBox="1"/>
          <p:nvPr/>
        </p:nvSpPr>
        <p:spPr>
          <a:xfrm>
            <a:off x="7809755" y="3474109"/>
            <a:ext cx="1515300" cy="296171"/>
          </a:xfrm>
          <a:prstGeom prst="rect">
            <a:avLst/>
          </a:prstGeom>
        </p:spPr>
        <p:txBody>
          <a:bodyPr wrap="square" lIns="0" tIns="0" rIns="0" bIns="0" rtlCol="0" anchor="t">
            <a:spAutoFit/>
          </a:bodyPr>
          <a:lstStyle/>
          <a:p>
            <a:pPr algn="ctr" defTabSz="602603">
              <a:lnSpc>
                <a:spcPts val="2471"/>
              </a:lnSpc>
              <a:defRPr/>
            </a:pPr>
            <a:r>
              <a:rPr lang="en-US" sz="1646" spc="16">
                <a:solidFill>
                  <a:srgbClr val="F4F8F3"/>
                </a:solidFill>
                <a:latin typeface="Montserrat Light Bold"/>
              </a:rPr>
              <a:t>Collaborations</a:t>
            </a:r>
          </a:p>
        </p:txBody>
      </p:sp>
      <p:sp>
        <p:nvSpPr>
          <p:cNvPr id="7" name="AutoShape 4">
            <a:extLst>
              <a:ext uri="{FF2B5EF4-FFF2-40B4-BE49-F238E27FC236}">
                <a16:creationId xmlns:a16="http://schemas.microsoft.com/office/drawing/2014/main" id="{000169B2-1C2C-CB45-9FC9-BC19FF5027B3}"/>
              </a:ext>
            </a:extLst>
          </p:cNvPr>
          <p:cNvSpPr/>
          <p:nvPr/>
        </p:nvSpPr>
        <p:spPr>
          <a:xfrm>
            <a:off x="1710002" y="1440662"/>
            <a:ext cx="2635289" cy="4548658"/>
          </a:xfrm>
          <a:prstGeom prst="rect">
            <a:avLst/>
          </a:prstGeom>
          <a:solidFill>
            <a:srgbClr val="1E5081"/>
          </a:solidFill>
        </p:spPr>
        <p:txBody>
          <a:bodyPr lIns="109728" tIns="54864" rIns="109728" bIns="54864" anchor="t"/>
          <a:lstStyle/>
          <a:p>
            <a:pPr algn="ctr"/>
            <a:endParaRPr lang="en-US" sz="1680" b="1">
              <a:solidFill>
                <a:srgbClr val="FFC000"/>
              </a:solidFill>
              <a:latin typeface="Montserrat"/>
            </a:endParaRPr>
          </a:p>
          <a:p>
            <a:pPr algn="ctr"/>
            <a:r>
              <a:rPr lang="en-US" sz="2400" b="1">
                <a:solidFill>
                  <a:srgbClr val="FFC000"/>
                </a:solidFill>
                <a:latin typeface="Calibri"/>
                <a:cs typeface="Calibri"/>
              </a:rPr>
              <a:t>OBJECTIVE</a:t>
            </a:r>
          </a:p>
          <a:p>
            <a:pPr algn="ctr"/>
            <a:r>
              <a:rPr lang="en-US" sz="1920">
                <a:solidFill>
                  <a:schemeClr val="bg1"/>
                </a:solidFill>
                <a:latin typeface="Calibri"/>
                <a:cs typeface="Calibri"/>
              </a:rPr>
              <a:t>To create an open on-line resource with explorable interface to monitor and report on the condition and change of ecosystems extent with the goal of prompting urgent action to protect biodiversity and inform nature-based solutions.</a:t>
            </a:r>
            <a:endParaRPr lang="LID4096" sz="1920">
              <a:solidFill>
                <a:schemeClr val="bg1"/>
              </a:solidFill>
              <a:latin typeface="Calibri"/>
              <a:cs typeface="Calibri"/>
            </a:endParaRPr>
          </a:p>
          <a:p>
            <a:endParaRPr lang="LID4096" sz="1680"/>
          </a:p>
        </p:txBody>
      </p:sp>
      <p:pic>
        <p:nvPicPr>
          <p:cNvPr id="8" name="Picture 32">
            <a:extLst>
              <a:ext uri="{FF2B5EF4-FFF2-40B4-BE49-F238E27FC236}">
                <a16:creationId xmlns:a16="http://schemas.microsoft.com/office/drawing/2014/main" id="{E5010C92-660D-924D-B9A7-66C0CFDC9BF6}"/>
              </a:ext>
            </a:extLst>
          </p:cNvPr>
          <p:cNvPicPr>
            <a:picLocks noChangeAspect="1"/>
          </p:cNvPicPr>
          <p:nvPr/>
        </p:nvPicPr>
        <p:blipFill>
          <a:blip r:embed="rId5"/>
          <a:stretch>
            <a:fillRect/>
          </a:stretch>
        </p:blipFill>
        <p:spPr>
          <a:xfrm>
            <a:off x="4345289" y="1402562"/>
            <a:ext cx="6136709" cy="458675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CF3060F-05C3-F44F-8CA7-554FDEA831B7}"/>
              </a:ext>
            </a:extLst>
          </p:cNvPr>
          <p:cNvSpPr>
            <a:spLocks noGrp="1"/>
          </p:cNvSpPr>
          <p:nvPr>
            <p:ph type="title"/>
          </p:nvPr>
        </p:nvSpPr>
        <p:spPr/>
        <p:txBody>
          <a:bodyPr/>
          <a:lstStyle/>
          <a:p>
            <a:r>
              <a:rPr lang="fr-FR" dirty="0"/>
              <a:t>Key </a:t>
            </a:r>
            <a:r>
              <a:rPr lang="fr-FR" dirty="0" err="1"/>
              <a:t>milestone</a:t>
            </a:r>
            <a:endParaRPr lang="fr-FR" dirty="0"/>
          </a:p>
        </p:txBody>
      </p:sp>
      <p:pic>
        <p:nvPicPr>
          <p:cNvPr id="4" name="Picture 7">
            <a:extLst>
              <a:ext uri="{FF2B5EF4-FFF2-40B4-BE49-F238E27FC236}">
                <a16:creationId xmlns:a16="http://schemas.microsoft.com/office/drawing/2014/main" id="{A3834A67-D7E0-A54E-A288-5FB8B21598E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3388379" y="1698457"/>
            <a:ext cx="1294363" cy="1265242"/>
          </a:xfrm>
          <a:prstGeom prst="rect">
            <a:avLst/>
          </a:prstGeom>
        </p:spPr>
      </p:pic>
      <p:sp>
        <p:nvSpPr>
          <p:cNvPr id="5" name="TextBox 23">
            <a:extLst>
              <a:ext uri="{FF2B5EF4-FFF2-40B4-BE49-F238E27FC236}">
                <a16:creationId xmlns:a16="http://schemas.microsoft.com/office/drawing/2014/main" id="{3F8DC49B-2A7F-E14B-B8A5-F9EB6AB48E12}"/>
              </a:ext>
            </a:extLst>
          </p:cNvPr>
          <p:cNvSpPr txBox="1"/>
          <p:nvPr/>
        </p:nvSpPr>
        <p:spPr>
          <a:xfrm>
            <a:off x="6616669" y="3871783"/>
            <a:ext cx="2342627" cy="296171"/>
          </a:xfrm>
          <a:prstGeom prst="rect">
            <a:avLst/>
          </a:prstGeom>
        </p:spPr>
        <p:txBody>
          <a:bodyPr lIns="0" tIns="0" rIns="0" bIns="0" rtlCol="0" anchor="t">
            <a:spAutoFit/>
          </a:bodyPr>
          <a:lstStyle/>
          <a:p>
            <a:pPr algn="ctr" defTabSz="602603">
              <a:lnSpc>
                <a:spcPts val="2471"/>
              </a:lnSpc>
              <a:defRPr/>
            </a:pPr>
            <a:r>
              <a:rPr lang="en-US" sz="1646" spc="16">
                <a:solidFill>
                  <a:srgbClr val="F4F8F3"/>
                </a:solidFill>
                <a:latin typeface="Montserrat Light Bold"/>
              </a:rPr>
              <a:t>Collaborations</a:t>
            </a:r>
          </a:p>
        </p:txBody>
      </p:sp>
      <p:pic>
        <p:nvPicPr>
          <p:cNvPr id="6" name="Picture 5">
            <a:extLst>
              <a:ext uri="{FF2B5EF4-FFF2-40B4-BE49-F238E27FC236}">
                <a16:creationId xmlns:a16="http://schemas.microsoft.com/office/drawing/2014/main" id="{8A78393E-6153-D846-8751-658264FC3AAD}"/>
              </a:ext>
            </a:extLst>
          </p:cNvPr>
          <p:cNvPicPr>
            <a:picLocks noChangeAspect="1"/>
          </p:cNvPicPr>
          <p:nvPr/>
        </p:nvPicPr>
        <p:blipFill>
          <a:blip r:embed="rId4"/>
          <a:stretch>
            <a:fillRect/>
          </a:stretch>
        </p:blipFill>
        <p:spPr>
          <a:xfrm>
            <a:off x="1066800" y="1536132"/>
            <a:ext cx="9853166" cy="4671300"/>
          </a:xfrm>
          <a:prstGeom prst="rect">
            <a:avLst/>
          </a:prstGeom>
        </p:spPr>
      </p:pic>
    </p:spTree>
    <p:extLst>
      <p:ext uri="{BB962C8B-B14F-4D97-AF65-F5344CB8AC3E}">
        <p14:creationId xmlns:p14="http://schemas.microsoft.com/office/powerpoint/2010/main" val="222075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0D2B3C7B-CD53-6D46-8AEA-C41F0F671CE4}"/>
              </a:ext>
            </a:extLst>
          </p:cNvPr>
          <p:cNvSpPr>
            <a:spLocks noGrp="1"/>
          </p:cNvSpPr>
          <p:nvPr>
            <p:ph type="title"/>
          </p:nvPr>
        </p:nvSpPr>
        <p:spPr/>
        <p:txBody>
          <a:bodyPr/>
          <a:lstStyle/>
          <a:p>
            <a:r>
              <a:rPr lang="fr-FR" dirty="0" err="1"/>
              <a:t>Next</a:t>
            </a:r>
            <a:r>
              <a:rPr lang="fr-FR" dirty="0"/>
              <a:t> </a:t>
            </a:r>
            <a:r>
              <a:rPr lang="fr-FR" dirty="0" err="1"/>
              <a:t>steps</a:t>
            </a:r>
            <a:endParaRPr lang="fr-FR" dirty="0"/>
          </a:p>
        </p:txBody>
      </p:sp>
      <p:sp>
        <p:nvSpPr>
          <p:cNvPr id="4" name="TextBox 4">
            <a:extLst>
              <a:ext uri="{FF2B5EF4-FFF2-40B4-BE49-F238E27FC236}">
                <a16:creationId xmlns:a16="http://schemas.microsoft.com/office/drawing/2014/main" id="{D47C58A6-1C19-EB41-8B2F-51A6CE10F5D3}"/>
              </a:ext>
            </a:extLst>
          </p:cNvPr>
          <p:cNvSpPr txBox="1"/>
          <p:nvPr/>
        </p:nvSpPr>
        <p:spPr>
          <a:xfrm>
            <a:off x="441960" y="2054026"/>
            <a:ext cx="11551920" cy="3366050"/>
          </a:xfrm>
          <a:prstGeom prst="rect">
            <a:avLst/>
          </a:prstGeom>
          <a:noFill/>
        </p:spPr>
        <p:txBody>
          <a:bodyPr wrap="square" lIns="109728" tIns="54864" rIns="109728" bIns="54864" rtlCol="0" anchor="t">
            <a:spAutoFit/>
          </a:bodyPr>
          <a:lstStyle/>
          <a:p>
            <a:pPr>
              <a:lnSpc>
                <a:spcPct val="150000"/>
              </a:lnSpc>
            </a:pPr>
            <a:r>
              <a:rPr lang="en-US" sz="2880" dirty="0">
                <a:latin typeface="Calibri"/>
                <a:cs typeface="Calibri"/>
              </a:rPr>
              <a:t>1. Convening Workshop in May 2023 (Geneva) to establish consortium</a:t>
            </a:r>
          </a:p>
          <a:p>
            <a:pPr>
              <a:lnSpc>
                <a:spcPct val="150000"/>
              </a:lnSpc>
            </a:pPr>
            <a:r>
              <a:rPr lang="en-US" sz="2880" dirty="0">
                <a:latin typeface="Calibri"/>
                <a:cs typeface="Calibri"/>
              </a:rPr>
              <a:t>2. Consortium designs project - workstreams, governance, resource needs</a:t>
            </a:r>
          </a:p>
          <a:p>
            <a:pPr>
              <a:lnSpc>
                <a:spcPct val="150000"/>
              </a:lnSpc>
            </a:pPr>
            <a:r>
              <a:rPr lang="en-US" sz="2880" dirty="0">
                <a:latin typeface="Calibri"/>
                <a:cs typeface="Calibri"/>
              </a:rPr>
              <a:t>3. PB receives an update (June) and next steps on the 2 incubators for 2023.</a:t>
            </a:r>
          </a:p>
          <a:p>
            <a:pPr>
              <a:lnSpc>
                <a:spcPct val="150000"/>
              </a:lnSpc>
            </a:pPr>
            <a:r>
              <a:rPr lang="en-US" sz="2880" dirty="0">
                <a:latin typeface="Calibri"/>
                <a:cs typeface="Calibri"/>
              </a:rPr>
              <a:t>4. Global Ecosystems Atlas plan presented at GEO Week 2023</a:t>
            </a:r>
          </a:p>
          <a:p>
            <a:pPr>
              <a:lnSpc>
                <a:spcPct val="150000"/>
              </a:lnSpc>
            </a:pPr>
            <a:r>
              <a:rPr lang="en-US" sz="2880" dirty="0">
                <a:latin typeface="Calibri"/>
                <a:cs typeface="Calibri"/>
              </a:rPr>
              <a:t>5. Beta version of Atlas by December 2023 (pending funding)</a:t>
            </a:r>
          </a:p>
        </p:txBody>
      </p:sp>
    </p:spTree>
    <p:extLst>
      <p:ext uri="{BB962C8B-B14F-4D97-AF65-F5344CB8AC3E}">
        <p14:creationId xmlns:p14="http://schemas.microsoft.com/office/powerpoint/2010/main" val="3861752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21D88B8-8D06-BE45-BFF9-139BCD1BBAAA}"/>
              </a:ext>
            </a:extLst>
          </p:cNvPr>
          <p:cNvSpPr>
            <a:spLocks noGrp="1"/>
          </p:cNvSpPr>
          <p:nvPr>
            <p:ph type="title"/>
          </p:nvPr>
        </p:nvSpPr>
        <p:spPr>
          <a:xfrm>
            <a:off x="158588" y="272159"/>
            <a:ext cx="9386864" cy="779002"/>
          </a:xfrm>
        </p:spPr>
        <p:txBody>
          <a:bodyPr/>
          <a:lstStyle/>
          <a:p>
            <a:r>
              <a:rPr lang="fr-FR" sz="3200" dirty="0"/>
              <a:t>Global Integrated </a:t>
            </a:r>
            <a:r>
              <a:rPr lang="fr-FR" sz="3200" dirty="0" err="1"/>
              <a:t>heat</a:t>
            </a:r>
            <a:r>
              <a:rPr lang="fr-FR" sz="3200" dirty="0"/>
              <a:t> and </a:t>
            </a:r>
            <a:r>
              <a:rPr lang="fr-FR" sz="3200" dirty="0" err="1"/>
              <a:t>health</a:t>
            </a:r>
            <a:r>
              <a:rPr lang="fr-FR" sz="3200" dirty="0"/>
              <a:t> service</a:t>
            </a:r>
          </a:p>
        </p:txBody>
      </p:sp>
      <p:pic>
        <p:nvPicPr>
          <p:cNvPr id="4" name="Picture 7">
            <a:extLst>
              <a:ext uri="{FF2B5EF4-FFF2-40B4-BE49-F238E27FC236}">
                <a16:creationId xmlns:a16="http://schemas.microsoft.com/office/drawing/2014/main" id="{EA8B591B-3D6C-0E49-B202-E16C0AAE6F9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3910178" y="1417803"/>
            <a:ext cx="1138324" cy="1112713"/>
          </a:xfrm>
          <a:prstGeom prst="rect">
            <a:avLst/>
          </a:prstGeom>
        </p:spPr>
      </p:pic>
      <p:sp>
        <p:nvSpPr>
          <p:cNvPr id="5" name="TextBox 17">
            <a:extLst>
              <a:ext uri="{FF2B5EF4-FFF2-40B4-BE49-F238E27FC236}">
                <a16:creationId xmlns:a16="http://schemas.microsoft.com/office/drawing/2014/main" id="{6350636B-29F6-4148-9443-4689D447C5AB}"/>
              </a:ext>
            </a:extLst>
          </p:cNvPr>
          <p:cNvSpPr txBox="1"/>
          <p:nvPr/>
        </p:nvSpPr>
        <p:spPr>
          <a:xfrm>
            <a:off x="4094370" y="3564761"/>
            <a:ext cx="1515300" cy="296235"/>
          </a:xfrm>
          <a:prstGeom prst="rect">
            <a:avLst/>
          </a:prstGeom>
        </p:spPr>
        <p:txBody>
          <a:bodyPr wrap="square" lIns="0" tIns="0" rIns="0" bIns="0" rtlCol="0" anchor="t">
            <a:spAutoFit/>
          </a:bodyPr>
          <a:lstStyle/>
          <a:p>
            <a:pPr algn="ctr" defTabSz="602603">
              <a:lnSpc>
                <a:spcPts val="2472"/>
              </a:lnSpc>
              <a:defRPr/>
            </a:pPr>
            <a:r>
              <a:rPr lang="en-US" sz="1646" spc="16">
                <a:solidFill>
                  <a:srgbClr val="F4F8F3"/>
                </a:solidFill>
                <a:latin typeface="Montserrat Light Bold"/>
              </a:rPr>
              <a:t>Open Software </a:t>
            </a:r>
            <a:r>
              <a:rPr lang="en-US" sz="1648" spc="16">
                <a:solidFill>
                  <a:srgbClr val="F4F8F3"/>
                </a:solidFill>
                <a:latin typeface="Montserrat Light Bold"/>
              </a:rPr>
              <a:t> </a:t>
            </a:r>
          </a:p>
        </p:txBody>
      </p:sp>
      <p:sp>
        <p:nvSpPr>
          <p:cNvPr id="6" name="TextBox 23">
            <a:extLst>
              <a:ext uri="{FF2B5EF4-FFF2-40B4-BE49-F238E27FC236}">
                <a16:creationId xmlns:a16="http://schemas.microsoft.com/office/drawing/2014/main" id="{A6292B5C-D9D1-B641-B02A-C91D6EF4965A}"/>
              </a:ext>
            </a:extLst>
          </p:cNvPr>
          <p:cNvSpPr txBox="1"/>
          <p:nvPr/>
        </p:nvSpPr>
        <p:spPr>
          <a:xfrm>
            <a:off x="7809755" y="3474109"/>
            <a:ext cx="1515300" cy="296171"/>
          </a:xfrm>
          <a:prstGeom prst="rect">
            <a:avLst/>
          </a:prstGeom>
        </p:spPr>
        <p:txBody>
          <a:bodyPr wrap="square" lIns="0" tIns="0" rIns="0" bIns="0" rtlCol="0" anchor="t">
            <a:spAutoFit/>
          </a:bodyPr>
          <a:lstStyle/>
          <a:p>
            <a:pPr algn="ctr" defTabSz="602603">
              <a:lnSpc>
                <a:spcPts val="2471"/>
              </a:lnSpc>
              <a:defRPr/>
            </a:pPr>
            <a:r>
              <a:rPr lang="en-US" sz="1646" spc="16">
                <a:solidFill>
                  <a:srgbClr val="F4F8F3"/>
                </a:solidFill>
                <a:latin typeface="Montserrat Light Bold"/>
              </a:rPr>
              <a:t>Collaborations</a:t>
            </a:r>
          </a:p>
        </p:txBody>
      </p:sp>
      <p:sp>
        <p:nvSpPr>
          <p:cNvPr id="7" name="AutoShape 4">
            <a:extLst>
              <a:ext uri="{FF2B5EF4-FFF2-40B4-BE49-F238E27FC236}">
                <a16:creationId xmlns:a16="http://schemas.microsoft.com/office/drawing/2014/main" id="{7F384681-308C-974E-9FC6-2A5AB3F68A25}"/>
              </a:ext>
            </a:extLst>
          </p:cNvPr>
          <p:cNvSpPr/>
          <p:nvPr/>
        </p:nvSpPr>
        <p:spPr>
          <a:xfrm>
            <a:off x="1710002" y="1440662"/>
            <a:ext cx="2635289" cy="4548658"/>
          </a:xfrm>
          <a:prstGeom prst="rect">
            <a:avLst/>
          </a:prstGeom>
          <a:solidFill>
            <a:srgbClr val="1E5081"/>
          </a:solidFill>
        </p:spPr>
        <p:txBody>
          <a:bodyPr lIns="109728" tIns="54864" rIns="109728" bIns="54864" anchor="t"/>
          <a:lstStyle/>
          <a:p>
            <a:pPr algn="ctr"/>
            <a:endParaRPr lang="en-US" sz="1680" b="1">
              <a:solidFill>
                <a:srgbClr val="FFC000"/>
              </a:solidFill>
              <a:latin typeface="Montserrat"/>
            </a:endParaRPr>
          </a:p>
          <a:p>
            <a:pPr algn="ctr"/>
            <a:endParaRPr lang="en-US" sz="1680" b="1">
              <a:solidFill>
                <a:srgbClr val="FFC000"/>
              </a:solidFill>
              <a:latin typeface="Montserrat"/>
            </a:endParaRPr>
          </a:p>
          <a:p>
            <a:pPr algn="ctr"/>
            <a:r>
              <a:rPr lang="en-US" sz="2400" b="1">
                <a:solidFill>
                  <a:srgbClr val="FFC000"/>
                </a:solidFill>
                <a:latin typeface="Calibri"/>
                <a:cs typeface="Calibri"/>
              </a:rPr>
              <a:t>OBJECTIVE</a:t>
            </a:r>
            <a:endParaRPr lang="en-US" sz="1680" b="1">
              <a:solidFill>
                <a:srgbClr val="FFC000"/>
              </a:solidFill>
              <a:latin typeface="Montserrat"/>
              <a:cs typeface="Calibri"/>
            </a:endParaRPr>
          </a:p>
          <a:p>
            <a:pPr algn="ctr"/>
            <a:r>
              <a:rPr lang="en-US" sz="1680" b="1">
                <a:solidFill>
                  <a:schemeClr val="bg1"/>
                </a:solidFill>
                <a:latin typeface="Calibri"/>
                <a:cs typeface="Calibri"/>
              </a:rPr>
              <a:t> </a:t>
            </a:r>
            <a:r>
              <a:rPr lang="en-US" sz="1680">
                <a:solidFill>
                  <a:schemeClr val="bg1"/>
                </a:solidFill>
                <a:latin typeface="Calibri"/>
                <a:cs typeface="Calibri"/>
              </a:rPr>
              <a:t>To build a global service to map heat across time scales and provide tools for local communities to understand and act on evolving health risks.</a:t>
            </a:r>
            <a:endParaRPr lang="LID4096" sz="1680">
              <a:solidFill>
                <a:schemeClr val="bg1"/>
              </a:solidFill>
              <a:latin typeface="Calibri"/>
              <a:cs typeface="Calibri"/>
            </a:endParaRPr>
          </a:p>
          <a:p>
            <a:endParaRPr lang="LID4096" sz="1680"/>
          </a:p>
        </p:txBody>
      </p:sp>
      <p:pic>
        <p:nvPicPr>
          <p:cNvPr id="8" name="Google Shape;272;p30">
            <a:extLst>
              <a:ext uri="{FF2B5EF4-FFF2-40B4-BE49-F238E27FC236}">
                <a16:creationId xmlns:a16="http://schemas.microsoft.com/office/drawing/2014/main" id="{2ED97386-0C11-4742-AEB2-F252036F1F3F}"/>
              </a:ext>
            </a:extLst>
          </p:cNvPr>
          <p:cNvPicPr preferRelativeResize="0"/>
          <p:nvPr/>
        </p:nvPicPr>
        <p:blipFill rotWithShape="1">
          <a:blip r:embed="rId4">
            <a:alphaModFix/>
          </a:blip>
          <a:srcRect/>
          <a:stretch/>
        </p:blipFill>
        <p:spPr>
          <a:xfrm>
            <a:off x="4267200" y="1440663"/>
            <a:ext cx="6490348" cy="4548658"/>
          </a:xfrm>
          <a:prstGeom prst="rect">
            <a:avLst/>
          </a:prstGeom>
          <a:noFill/>
          <a:ln>
            <a:noFill/>
          </a:ln>
        </p:spPr>
      </p:pic>
    </p:spTree>
    <p:extLst>
      <p:ext uri="{BB962C8B-B14F-4D97-AF65-F5344CB8AC3E}">
        <p14:creationId xmlns:p14="http://schemas.microsoft.com/office/powerpoint/2010/main" val="1292251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A01211A-6948-B343-AD82-3DAF4DAB1665}"/>
              </a:ext>
            </a:extLst>
          </p:cNvPr>
          <p:cNvSpPr>
            <a:spLocks noGrp="1"/>
          </p:cNvSpPr>
          <p:nvPr>
            <p:ph type="title"/>
          </p:nvPr>
        </p:nvSpPr>
        <p:spPr/>
        <p:txBody>
          <a:bodyPr/>
          <a:lstStyle/>
          <a:p>
            <a:r>
              <a:rPr lang="fr-FR" dirty="0" err="1"/>
              <a:t>Next</a:t>
            </a:r>
            <a:r>
              <a:rPr lang="fr-FR" dirty="0"/>
              <a:t> </a:t>
            </a:r>
            <a:r>
              <a:rPr lang="fr-FR" dirty="0" err="1"/>
              <a:t>Steps</a:t>
            </a:r>
            <a:endParaRPr lang="fr-FR" dirty="0"/>
          </a:p>
        </p:txBody>
      </p:sp>
      <p:graphicFrame>
        <p:nvGraphicFramePr>
          <p:cNvPr id="4" name="Diagram 5">
            <a:extLst>
              <a:ext uri="{FF2B5EF4-FFF2-40B4-BE49-F238E27FC236}">
                <a16:creationId xmlns:a16="http://schemas.microsoft.com/office/drawing/2014/main" id="{119F3374-8BE1-8940-9A3A-38A67A1C4F43}"/>
              </a:ext>
            </a:extLst>
          </p:cNvPr>
          <p:cNvGraphicFramePr/>
          <p:nvPr>
            <p:extLst/>
          </p:nvPr>
        </p:nvGraphicFramePr>
        <p:xfrm>
          <a:off x="335280" y="1600200"/>
          <a:ext cx="466344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854">
            <a:extLst>
              <a:ext uri="{FF2B5EF4-FFF2-40B4-BE49-F238E27FC236}">
                <a16:creationId xmlns:a16="http://schemas.microsoft.com/office/drawing/2014/main" id="{E8734F4A-D35C-9242-8697-A9E6D2C16719}"/>
              </a:ext>
            </a:extLst>
          </p:cNvPr>
          <p:cNvGraphicFramePr/>
          <p:nvPr>
            <p:extLst/>
          </p:nvPr>
        </p:nvGraphicFramePr>
        <p:xfrm>
          <a:off x="4175760" y="1600200"/>
          <a:ext cx="4663440" cy="43891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Diagram 1141">
            <a:extLst>
              <a:ext uri="{FF2B5EF4-FFF2-40B4-BE49-F238E27FC236}">
                <a16:creationId xmlns:a16="http://schemas.microsoft.com/office/drawing/2014/main" id="{11C0A7B1-4EF6-6A44-8A87-45849C1E68DA}"/>
              </a:ext>
            </a:extLst>
          </p:cNvPr>
          <p:cNvGraphicFramePr/>
          <p:nvPr>
            <p:extLst/>
          </p:nvPr>
        </p:nvGraphicFramePr>
        <p:xfrm>
          <a:off x="7947347" y="1514084"/>
          <a:ext cx="3931920" cy="456135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890519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B83CA96-7D61-294A-AF94-253192FB2C91}"/>
              </a:ext>
            </a:extLst>
          </p:cNvPr>
          <p:cNvSpPr>
            <a:spLocks noGrp="1"/>
          </p:cNvSpPr>
          <p:nvPr>
            <p:ph type="title"/>
          </p:nvPr>
        </p:nvSpPr>
        <p:spPr/>
        <p:txBody>
          <a:bodyPr/>
          <a:lstStyle/>
          <a:p>
            <a:r>
              <a:rPr lang="fr-FR" sz="4000" dirty="0"/>
              <a:t>GEO-LDN – </a:t>
            </a:r>
            <a:r>
              <a:rPr lang="fr-FR" sz="2800" dirty="0"/>
              <a:t>New </a:t>
            </a:r>
            <a:r>
              <a:rPr lang="fr-FR" sz="2800" dirty="0" err="1"/>
              <a:t>Flagship</a:t>
            </a:r>
            <a:r>
              <a:rPr lang="fr-FR" sz="2800" dirty="0"/>
              <a:t> - UNCCD mandate</a:t>
            </a:r>
          </a:p>
        </p:txBody>
      </p:sp>
      <p:pic>
        <p:nvPicPr>
          <p:cNvPr id="13" name="Image 12">
            <a:extLst>
              <a:ext uri="{FF2B5EF4-FFF2-40B4-BE49-F238E27FC236}">
                <a16:creationId xmlns:a16="http://schemas.microsoft.com/office/drawing/2014/main" id="{E4D391B1-328A-FE47-9305-756759452F6C}"/>
              </a:ext>
            </a:extLst>
          </p:cNvPr>
          <p:cNvPicPr>
            <a:picLocks noChangeAspect="1"/>
          </p:cNvPicPr>
          <p:nvPr/>
        </p:nvPicPr>
        <p:blipFill>
          <a:blip r:embed="rId2"/>
          <a:stretch>
            <a:fillRect/>
          </a:stretch>
        </p:blipFill>
        <p:spPr>
          <a:xfrm>
            <a:off x="176048" y="1203960"/>
            <a:ext cx="11658600" cy="4876800"/>
          </a:xfrm>
          <a:prstGeom prst="rect">
            <a:avLst/>
          </a:prstGeom>
        </p:spPr>
      </p:pic>
    </p:spTree>
    <p:extLst>
      <p:ext uri="{BB962C8B-B14F-4D97-AF65-F5344CB8AC3E}">
        <p14:creationId xmlns:p14="http://schemas.microsoft.com/office/powerpoint/2010/main" val="897839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1A8338D-19E4-DC4C-8DF1-778E40510987}"/>
              </a:ext>
            </a:extLst>
          </p:cNvPr>
          <p:cNvSpPr>
            <a:spLocks noGrp="1"/>
          </p:cNvSpPr>
          <p:nvPr>
            <p:ph type="title"/>
          </p:nvPr>
        </p:nvSpPr>
        <p:spPr/>
        <p:txBody>
          <a:bodyPr/>
          <a:lstStyle/>
          <a:p>
            <a:r>
              <a:rPr lang="fr-FR" dirty="0"/>
              <a:t>Strategic </a:t>
            </a:r>
            <a:r>
              <a:rPr lang="fr-FR" dirty="0" err="1"/>
              <a:t>Elements</a:t>
            </a:r>
            <a:endParaRPr lang="fr-FR" dirty="0"/>
          </a:p>
        </p:txBody>
      </p:sp>
      <p:sp>
        <p:nvSpPr>
          <p:cNvPr id="4" name="Textfeld 1">
            <a:extLst>
              <a:ext uri="{FF2B5EF4-FFF2-40B4-BE49-F238E27FC236}">
                <a16:creationId xmlns:a16="http://schemas.microsoft.com/office/drawing/2014/main" id="{38D12549-DCC0-FD4F-84A9-F4716E5D1944}"/>
              </a:ext>
            </a:extLst>
          </p:cNvPr>
          <p:cNvSpPr txBox="1"/>
          <p:nvPr/>
        </p:nvSpPr>
        <p:spPr>
          <a:xfrm>
            <a:off x="754714" y="1170830"/>
            <a:ext cx="10760102" cy="954107"/>
          </a:xfrm>
          <a:prstGeom prst="rect">
            <a:avLst/>
          </a:prstGeom>
          <a:noFill/>
        </p:spPr>
        <p:txBody>
          <a:bodyPr wrap="square" rtlCol="0">
            <a:spAutoFit/>
          </a:bodyPr>
          <a:lstStyle/>
          <a:p>
            <a:r>
              <a:rPr lang="en-US" sz="2800"/>
              <a:t>GEO-LDN follows a </a:t>
            </a:r>
            <a:r>
              <a:rPr lang="en-US" sz="2800" b="1">
                <a:solidFill>
                  <a:srgbClr val="0161AA"/>
                </a:solidFill>
              </a:rPr>
              <a:t>modular (federated) and open approach </a:t>
            </a:r>
          </a:p>
          <a:p>
            <a:r>
              <a:rPr lang="en-US" sz="2800"/>
              <a:t>in </a:t>
            </a:r>
            <a:r>
              <a:rPr lang="en-US" sz="2800" b="1">
                <a:solidFill>
                  <a:srgbClr val="0161AA"/>
                </a:solidFill>
              </a:rPr>
              <a:t>capacity development </a:t>
            </a:r>
            <a:r>
              <a:rPr lang="en-US" sz="2800"/>
              <a:t>and in </a:t>
            </a:r>
            <a:r>
              <a:rPr lang="en-US" sz="2800" b="1">
                <a:solidFill>
                  <a:srgbClr val="0161AA"/>
                </a:solidFill>
              </a:rPr>
              <a:t>data analytics and standards</a:t>
            </a:r>
            <a:r>
              <a:rPr lang="en-US" sz="2800"/>
              <a:t>. </a:t>
            </a:r>
          </a:p>
        </p:txBody>
      </p:sp>
      <p:sp>
        <p:nvSpPr>
          <p:cNvPr id="5" name="Textfeld 2">
            <a:extLst>
              <a:ext uri="{FF2B5EF4-FFF2-40B4-BE49-F238E27FC236}">
                <a16:creationId xmlns:a16="http://schemas.microsoft.com/office/drawing/2014/main" id="{FA90B165-7F65-8E41-B97B-E79D4AD6BBA5}"/>
              </a:ext>
            </a:extLst>
          </p:cNvPr>
          <p:cNvSpPr txBox="1"/>
          <p:nvPr/>
        </p:nvSpPr>
        <p:spPr>
          <a:xfrm>
            <a:off x="453888" y="2425123"/>
            <a:ext cx="5522841" cy="3477875"/>
          </a:xfrm>
          <a:prstGeom prst="rect">
            <a:avLst/>
          </a:prstGeom>
          <a:noFill/>
        </p:spPr>
        <p:txBody>
          <a:bodyPr wrap="square" rtlCol="0">
            <a:spAutoFit/>
          </a:bodyPr>
          <a:lstStyle/>
          <a:p>
            <a:r>
              <a:rPr lang="en-US" sz="2200" b="1" dirty="0"/>
              <a:t>Federated approach in capacity development:</a:t>
            </a:r>
          </a:p>
          <a:p>
            <a:pPr marL="457200" indent="-457200">
              <a:buFontTx/>
              <a:buChar char="-"/>
            </a:pPr>
            <a:r>
              <a:rPr lang="en-US" sz="2200" dirty="0"/>
              <a:t>Modules of post-graduate </a:t>
            </a:r>
            <a:r>
              <a:rPr lang="en-US" sz="2200" dirty="0" err="1"/>
              <a:t>programme</a:t>
            </a:r>
            <a:r>
              <a:rPr lang="en-US" sz="2200" dirty="0"/>
              <a:t> and MOOCs can be reused by others</a:t>
            </a:r>
          </a:p>
          <a:p>
            <a:pPr marL="457200" indent="-457200">
              <a:buFontTx/>
              <a:buChar char="-"/>
            </a:pPr>
            <a:r>
              <a:rPr lang="en-US" sz="2200" dirty="0"/>
              <a:t>Some post-grad  modules will be available virtually for further training of professionals (MOOCs) and vice versa</a:t>
            </a:r>
          </a:p>
          <a:p>
            <a:pPr marL="457200" indent="-457200">
              <a:buFontTx/>
              <a:buChar char="-"/>
            </a:pPr>
            <a:r>
              <a:rPr lang="en-US" sz="2200" dirty="0"/>
              <a:t>Existing modules from partners to be used in post-graduate </a:t>
            </a:r>
            <a:r>
              <a:rPr lang="en-US" sz="2200" dirty="0" err="1"/>
              <a:t>programme</a:t>
            </a:r>
            <a:r>
              <a:rPr lang="en-US" sz="2200" dirty="0"/>
              <a:t> and in virtual trainings</a:t>
            </a:r>
          </a:p>
        </p:txBody>
      </p:sp>
      <p:sp>
        <p:nvSpPr>
          <p:cNvPr id="6" name="Textfeld 15">
            <a:extLst>
              <a:ext uri="{FF2B5EF4-FFF2-40B4-BE49-F238E27FC236}">
                <a16:creationId xmlns:a16="http://schemas.microsoft.com/office/drawing/2014/main" id="{B7715C8E-DAB5-7D47-BD76-6B982C7FD39D}"/>
              </a:ext>
            </a:extLst>
          </p:cNvPr>
          <p:cNvSpPr txBox="1"/>
          <p:nvPr/>
        </p:nvSpPr>
        <p:spPr>
          <a:xfrm>
            <a:off x="6129129" y="2425124"/>
            <a:ext cx="5708374" cy="3477875"/>
          </a:xfrm>
          <a:prstGeom prst="rect">
            <a:avLst/>
          </a:prstGeom>
          <a:noFill/>
        </p:spPr>
        <p:txBody>
          <a:bodyPr wrap="square" rtlCol="0">
            <a:spAutoFit/>
          </a:bodyPr>
          <a:lstStyle/>
          <a:p>
            <a:r>
              <a:rPr lang="en-US" sz="2200" b="1" dirty="0"/>
              <a:t>Federated approach in data analytics and standards:</a:t>
            </a:r>
          </a:p>
          <a:p>
            <a:pPr marL="457200" indent="-457200">
              <a:buFontTx/>
              <a:buChar char="-"/>
            </a:pPr>
            <a:r>
              <a:rPr lang="en-US" sz="2200" dirty="0"/>
              <a:t>Reuse and improve existing data, tools and algorithms</a:t>
            </a:r>
          </a:p>
          <a:p>
            <a:pPr marL="457200" indent="-457200">
              <a:buFontTx/>
              <a:buChar char="-"/>
            </a:pPr>
            <a:r>
              <a:rPr lang="en-US" sz="2200" dirty="0"/>
              <a:t>Make tools „talk to another“ by developing and following standards and by connecting them via APIs</a:t>
            </a:r>
          </a:p>
          <a:p>
            <a:pPr marL="457200" indent="-457200">
              <a:buFontTx/>
              <a:buChar char="-"/>
            </a:pPr>
            <a:r>
              <a:rPr lang="en-US" sz="2200" dirty="0"/>
              <a:t>Connected tools address specific use cases, e.g. for ILUP or for specific geographies</a:t>
            </a:r>
          </a:p>
        </p:txBody>
      </p:sp>
    </p:spTree>
    <p:extLst>
      <p:ext uri="{BB962C8B-B14F-4D97-AF65-F5344CB8AC3E}">
        <p14:creationId xmlns:p14="http://schemas.microsoft.com/office/powerpoint/2010/main" val="1485332187"/>
      </p:ext>
    </p:extLst>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2080</TotalTime>
  <Words>542</Words>
  <Application>Microsoft Macintosh PowerPoint</Application>
  <PresentationFormat>Grand écran</PresentationFormat>
  <Paragraphs>82</Paragraphs>
  <Slides>11</Slides>
  <Notes>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11</vt:i4>
      </vt:variant>
    </vt:vector>
  </HeadingPairs>
  <TitlesOfParts>
    <vt:vector size="17" baseType="lpstr">
      <vt:lpstr>Calibri</vt:lpstr>
      <vt:lpstr>Arial</vt:lpstr>
      <vt:lpstr>Calibri Light</vt:lpstr>
      <vt:lpstr>Montserrat Light Bold</vt:lpstr>
      <vt:lpstr>Montserrat</vt:lpstr>
      <vt:lpstr>ceos</vt:lpstr>
      <vt:lpstr>Report on some GEO WP activities related to SDGs, Wetlands, Biodiversity and LDN</vt:lpstr>
      <vt:lpstr>Potential incubators</vt:lpstr>
      <vt:lpstr>Global Ecosystems Atlas</vt:lpstr>
      <vt:lpstr>Key milestone</vt:lpstr>
      <vt:lpstr>Next steps</vt:lpstr>
      <vt:lpstr>Global Integrated heat and health service</vt:lpstr>
      <vt:lpstr>Next Steps</vt:lpstr>
      <vt:lpstr>GEO-LDN – New Flagship - UNCCD mandate</vt:lpstr>
      <vt:lpstr>Strategic Elements</vt:lpstr>
      <vt:lpstr>Présentation PowerPoint</vt:lpstr>
      <vt:lpstr>GEO Wetlands and Ramsar</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on some GEO WP activities related to SDGs, Wetlands, Biodiveresity and LDN</dc:title>
  <cp:lastModifiedBy>Laurent Durieux</cp:lastModifiedBy>
  <cp:revision>17</cp:revision>
  <dcterms:modified xsi:type="dcterms:W3CDTF">2023-03-28T16:22:24Z</dcterms:modified>
</cp:coreProperties>
</file>