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gP8GjUsaKGyIh23Er2c4alan5B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K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fld id="{00000000-1234-1234-1234-123412341234}" type="slidenum">
              <a:rPr lang="en-KE"/>
              <a:t>‹#›</a:t>
            </a:fld>
            <a:endParaRPr/>
          </a:p>
        </p:txBody>
      </p:sp>
      <p:sp>
        <p:nvSpPr>
          <p:cNvPr id="197" name="Google Shape;19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hyperlink" Target="https://www.earthobservations.org/index.php" TargetMode="External"/><Relationship Id="rId4" Type="http://schemas.openxmlformats.org/officeDocument/2006/relationships/hyperlink" Target="https://www.geoportal.org/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hyperlink" Target="https://twitter.com/geosec2025" TargetMode="External"/><Relationship Id="rId4" Type="http://schemas.openxmlformats.org/officeDocument/2006/relationships/hyperlink" Target="https://www.earthobservations.org/index.php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hyperlink" Target="https://twitter.com/geosec2025" TargetMode="External"/><Relationship Id="rId4" Type="http://schemas.openxmlformats.org/officeDocument/2006/relationships/hyperlink" Target="https://www.earthobservations.org/index.php" TargetMode="Externa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s://www.facebook.com/GroupOnEarthObservations" TargetMode="External"/><Relationship Id="rId13" Type="http://schemas.openxmlformats.org/officeDocument/2006/relationships/image" Target="../media/image3.png"/><Relationship Id="rId12" Type="http://schemas.openxmlformats.org/officeDocument/2006/relationships/hyperlink" Target="https://twitter.com/geosec2025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youtube.com/channel/UCFJ97Bp2XXA5p7ik_wWSoqg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www.flickr.com/photos/grouponearthobservations/albums/" TargetMode="External"/><Relationship Id="rId9" Type="http://schemas.openxmlformats.org/officeDocument/2006/relationships/image" Target="../media/image9.png"/><Relationship Id="rId15" Type="http://schemas.openxmlformats.org/officeDocument/2006/relationships/hyperlink" Target="https://twitter.com/geosec2025" TargetMode="External"/><Relationship Id="rId14" Type="http://schemas.openxmlformats.org/officeDocument/2006/relationships/image" Target="../media/image26.png"/><Relationship Id="rId16" Type="http://schemas.openxmlformats.org/officeDocument/2006/relationships/hyperlink" Target="https://www.earthobservations.org/index.php" TargetMode="External"/><Relationship Id="rId5" Type="http://schemas.openxmlformats.org/officeDocument/2006/relationships/image" Target="../media/image13.png"/><Relationship Id="rId6" Type="http://schemas.openxmlformats.org/officeDocument/2006/relationships/hyperlink" Target="https://www.linkedin.com/company/group-on-earth-observations/" TargetMode="External"/><Relationship Id="rId7" Type="http://schemas.openxmlformats.org/officeDocument/2006/relationships/image" Target="../media/image6.png"/><Relationship Id="rId8" Type="http://schemas.openxmlformats.org/officeDocument/2006/relationships/hyperlink" Target="https://www.instagram.com/grouponearthobservation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idx="1" type="body"/>
          </p:nvPr>
        </p:nvSpPr>
        <p:spPr>
          <a:xfrm>
            <a:off x="-25167" y="1988840"/>
            <a:ext cx="12257617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1056"/>
              </a:spcBef>
              <a:spcAft>
                <a:spcPts val="0"/>
              </a:spcAft>
              <a:buClr>
                <a:srgbClr val="004C8A"/>
              </a:buClr>
              <a:buSzPts val="5280"/>
              <a:buNone/>
              <a:defRPr sz="5280">
                <a:solidFill>
                  <a:srgbClr val="004C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32"/>
              </a:spcBef>
              <a:spcAft>
                <a:spcPts val="0"/>
              </a:spcAft>
              <a:buClr>
                <a:srgbClr val="888A9C"/>
              </a:buClr>
              <a:buSzPts val="2160"/>
              <a:buNone/>
              <a:defRPr sz="2160">
                <a:solidFill>
                  <a:srgbClr val="888A9C"/>
                </a:solidFill>
              </a:defRPr>
            </a:lvl2pPr>
            <a:lvl3pPr indent="-228600" lvl="2" marL="1371600" algn="l">
              <a:spcBef>
                <a:spcPts val="384"/>
              </a:spcBef>
              <a:spcAft>
                <a:spcPts val="0"/>
              </a:spcAft>
              <a:buClr>
                <a:srgbClr val="888A9C"/>
              </a:buClr>
              <a:buSzPts val="1920"/>
              <a:buNone/>
              <a:defRPr sz="1920">
                <a:solidFill>
                  <a:srgbClr val="888A9C"/>
                </a:solidFill>
              </a:defRPr>
            </a:lvl3pPr>
            <a:lvl4pPr indent="-228600" lvl="3" marL="1828800" algn="l">
              <a:spcBef>
                <a:spcPts val="336"/>
              </a:spcBef>
              <a:spcAft>
                <a:spcPts val="0"/>
              </a:spcAft>
              <a:buClr>
                <a:srgbClr val="888A9C"/>
              </a:buClr>
              <a:buSzPts val="1680"/>
              <a:buNone/>
              <a:defRPr sz="1679">
                <a:solidFill>
                  <a:srgbClr val="888A9C"/>
                </a:solidFill>
              </a:defRPr>
            </a:lvl4pPr>
            <a:lvl5pPr indent="-228600" lvl="4" marL="2286000" algn="l">
              <a:spcBef>
                <a:spcPts val="336"/>
              </a:spcBef>
              <a:spcAft>
                <a:spcPts val="0"/>
              </a:spcAft>
              <a:buClr>
                <a:srgbClr val="888A9C"/>
              </a:buClr>
              <a:buSzPts val="1680"/>
              <a:buNone/>
              <a:defRPr sz="1679">
                <a:solidFill>
                  <a:srgbClr val="888A9C"/>
                </a:solidFill>
              </a:defRPr>
            </a:lvl5pPr>
            <a:lvl6pPr indent="-228600" lvl="5" marL="2743200" algn="l">
              <a:spcBef>
                <a:spcPts val="336"/>
              </a:spcBef>
              <a:spcAft>
                <a:spcPts val="0"/>
              </a:spcAft>
              <a:buClr>
                <a:srgbClr val="888A9C"/>
              </a:buClr>
              <a:buSzPts val="1680"/>
              <a:buNone/>
              <a:defRPr sz="1679">
                <a:solidFill>
                  <a:srgbClr val="888A9C"/>
                </a:solidFill>
              </a:defRPr>
            </a:lvl6pPr>
            <a:lvl7pPr indent="-228600" lvl="6" marL="3200400" algn="l">
              <a:spcBef>
                <a:spcPts val="336"/>
              </a:spcBef>
              <a:spcAft>
                <a:spcPts val="0"/>
              </a:spcAft>
              <a:buClr>
                <a:srgbClr val="888A9C"/>
              </a:buClr>
              <a:buSzPts val="1680"/>
              <a:buNone/>
              <a:defRPr sz="1679">
                <a:solidFill>
                  <a:srgbClr val="888A9C"/>
                </a:solidFill>
              </a:defRPr>
            </a:lvl7pPr>
            <a:lvl8pPr indent="-228600" lvl="7" marL="3657600" algn="l">
              <a:spcBef>
                <a:spcPts val="336"/>
              </a:spcBef>
              <a:spcAft>
                <a:spcPts val="0"/>
              </a:spcAft>
              <a:buClr>
                <a:srgbClr val="888A9C"/>
              </a:buClr>
              <a:buSzPts val="1680"/>
              <a:buNone/>
              <a:defRPr sz="1679">
                <a:solidFill>
                  <a:srgbClr val="888A9C"/>
                </a:solidFill>
              </a:defRPr>
            </a:lvl8pPr>
            <a:lvl9pPr indent="-228600" lvl="8" marL="4114800" algn="l">
              <a:spcBef>
                <a:spcPts val="336"/>
              </a:spcBef>
              <a:spcAft>
                <a:spcPts val="0"/>
              </a:spcAft>
              <a:buClr>
                <a:srgbClr val="888A9C"/>
              </a:buClr>
              <a:buSzPts val="1680"/>
              <a:buNone/>
              <a:defRPr sz="1679">
                <a:solidFill>
                  <a:srgbClr val="888A9C"/>
                </a:solidFill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2" type="body"/>
          </p:nvPr>
        </p:nvSpPr>
        <p:spPr>
          <a:xfrm>
            <a:off x="0" y="4293096"/>
            <a:ext cx="3888317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004C8A"/>
              </a:buClr>
              <a:buSzPts val="2400"/>
              <a:buNone/>
              <a:defRPr b="1" sz="2400">
                <a:solidFill>
                  <a:srgbClr val="004C8A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3" type="body"/>
          </p:nvPr>
        </p:nvSpPr>
        <p:spPr>
          <a:xfrm>
            <a:off x="8313875" y="4293097"/>
            <a:ext cx="3888317" cy="1296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80"/>
              </a:spcBef>
              <a:spcAft>
                <a:spcPts val="0"/>
              </a:spcAft>
              <a:buClr>
                <a:srgbClr val="004C8A"/>
              </a:buClr>
              <a:buSzPts val="2400"/>
              <a:buNone/>
              <a:defRPr b="1" sz="2400">
                <a:solidFill>
                  <a:srgbClr val="004C8A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4" type="body"/>
          </p:nvPr>
        </p:nvSpPr>
        <p:spPr>
          <a:xfrm>
            <a:off x="-19917" y="4869160"/>
            <a:ext cx="3888317" cy="86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004C8A"/>
              </a:buClr>
              <a:buSzPts val="2400"/>
              <a:buNone/>
              <a:defRPr b="0" sz="2400">
                <a:solidFill>
                  <a:srgbClr val="004C8A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5" type="body"/>
          </p:nvPr>
        </p:nvSpPr>
        <p:spPr>
          <a:xfrm>
            <a:off x="-25399" y="3068638"/>
            <a:ext cx="12257617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768"/>
              </a:spcBef>
              <a:spcAft>
                <a:spcPts val="0"/>
              </a:spcAft>
              <a:buClr>
                <a:srgbClr val="008C7D"/>
              </a:buClr>
              <a:buSzPts val="3840"/>
              <a:buNone/>
              <a:defRPr>
                <a:solidFill>
                  <a:srgbClr val="008C7D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" name="Google Shape;2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286" y="246785"/>
            <a:ext cx="3813045" cy="12021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12"/>
          <p:cNvGrpSpPr/>
          <p:nvPr/>
        </p:nvGrpSpPr>
        <p:grpSpPr>
          <a:xfrm>
            <a:off x="-50099" y="5254932"/>
            <a:ext cx="12252291" cy="1603068"/>
            <a:chOff x="-37574" y="4379110"/>
            <a:chExt cx="9189218" cy="1335890"/>
          </a:xfrm>
        </p:grpSpPr>
        <p:sp>
          <p:nvSpPr>
            <p:cNvPr id="23" name="Google Shape;23;p12"/>
            <p:cNvSpPr/>
            <p:nvPr/>
          </p:nvSpPr>
          <p:spPr>
            <a:xfrm>
              <a:off x="-30163" y="4994921"/>
              <a:ext cx="9174163" cy="720079"/>
            </a:xfrm>
            <a:prstGeom prst="flowChartManualInput">
              <a:avLst/>
            </a:prstGeom>
            <a:solidFill>
              <a:srgbClr val="0426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6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2"/>
            <p:cNvSpPr/>
            <p:nvPr/>
          </p:nvSpPr>
          <p:spPr>
            <a:xfrm>
              <a:off x="-37574" y="4379110"/>
              <a:ext cx="9189218" cy="803868"/>
            </a:xfrm>
            <a:custGeom>
              <a:rect b="b" l="l" r="r" t="t"/>
              <a:pathLst>
                <a:path extrusionOk="0" h="803868" w="9189218">
                  <a:moveTo>
                    <a:pt x="0" y="472273"/>
                  </a:moveTo>
                  <a:cubicBezTo>
                    <a:pt x="1675" y="582805"/>
                    <a:pt x="3349" y="693336"/>
                    <a:pt x="5024" y="803868"/>
                  </a:cubicBezTo>
                  <a:lnTo>
                    <a:pt x="9184193" y="617974"/>
                  </a:lnTo>
                  <a:lnTo>
                    <a:pt x="9189218" y="0"/>
                  </a:lnTo>
                  <a:lnTo>
                    <a:pt x="0" y="472273"/>
                  </a:lnTo>
                  <a:close/>
                </a:path>
              </a:pathLst>
            </a:custGeom>
            <a:solidFill>
              <a:srgbClr val="6E81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6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12">
            <a:hlinkClick r:id="rId3"/>
          </p:cNvPr>
          <p:cNvSpPr txBox="1"/>
          <p:nvPr/>
        </p:nvSpPr>
        <p:spPr>
          <a:xfrm>
            <a:off x="3946552" y="6162001"/>
            <a:ext cx="4298896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KE" sz="167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www.earthobservations.org</a:t>
            </a:r>
            <a:endParaRPr sz="167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2">
            <a:hlinkClick r:id="rId4"/>
          </p:cNvPr>
          <p:cNvSpPr txBox="1"/>
          <p:nvPr/>
        </p:nvSpPr>
        <p:spPr>
          <a:xfrm>
            <a:off x="4589228" y="6426548"/>
            <a:ext cx="3013544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67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www.geoportal.org</a:t>
            </a:r>
            <a:endParaRPr sz="167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4C8A"/>
              </a:buClr>
              <a:buSzPts val="4320"/>
              <a:buFont typeface="Calibri"/>
              <a:buNone/>
              <a:defRPr b="1" sz="4320">
                <a:solidFill>
                  <a:srgbClr val="004C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76"/>
              </a:spcBef>
              <a:spcAft>
                <a:spcPts val="0"/>
              </a:spcAft>
              <a:buClr>
                <a:srgbClr val="004C8A"/>
              </a:buClr>
              <a:buSzPts val="2880"/>
              <a:buFont typeface="Calibri"/>
              <a:buNone/>
              <a:defRPr sz="2880">
                <a:solidFill>
                  <a:srgbClr val="004C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08C7D"/>
              </a:buClr>
              <a:buSzPts val="2400"/>
              <a:buFont typeface="Courier New"/>
              <a:buChar char="o"/>
              <a:defRPr sz="2400">
                <a:solidFill>
                  <a:srgbClr val="008C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5760" lvl="2" marL="13716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1480" lvl="3" marL="1828800" algn="l">
              <a:spcBef>
                <a:spcPts val="576"/>
              </a:spcBef>
              <a:spcAft>
                <a:spcPts val="0"/>
              </a:spcAft>
              <a:buClr>
                <a:srgbClr val="004C8A"/>
              </a:buClr>
              <a:buSzPts val="2880"/>
              <a:buChar char="–"/>
              <a:defRPr sz="2880">
                <a:solidFill>
                  <a:srgbClr val="004C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1479" lvl="4" marL="2286000" algn="l">
              <a:spcBef>
                <a:spcPts val="576"/>
              </a:spcBef>
              <a:spcAft>
                <a:spcPts val="0"/>
              </a:spcAft>
              <a:buClr>
                <a:srgbClr val="004C8A"/>
              </a:buClr>
              <a:buSzPts val="2880"/>
              <a:buChar char="»"/>
              <a:defRPr sz="2880">
                <a:solidFill>
                  <a:srgbClr val="004C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0" name="Google Shape;30;p13"/>
          <p:cNvGrpSpPr/>
          <p:nvPr/>
        </p:nvGrpSpPr>
        <p:grpSpPr>
          <a:xfrm>
            <a:off x="143339" y="6222912"/>
            <a:ext cx="12015125" cy="544357"/>
            <a:chOff x="107504" y="5185759"/>
            <a:chExt cx="9011344" cy="453631"/>
          </a:xfrm>
        </p:grpSpPr>
        <p:pic>
          <p:nvPicPr>
            <p:cNvPr id="31" name="Google Shape;31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7504" y="5185759"/>
              <a:ext cx="1233346" cy="432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Google Shape;32;p13">
              <a:hlinkClick r:id="rId3"/>
            </p:cNvPr>
            <p:cNvSpPr txBox="1"/>
            <p:nvPr/>
          </p:nvSpPr>
          <p:spPr>
            <a:xfrm>
              <a:off x="7956376" y="5233764"/>
              <a:ext cx="1152128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KE" sz="144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@GEOSEC2025</a:t>
              </a:r>
              <a:endParaRPr sz="144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3">
              <a:hlinkClick r:id="rId4"/>
            </p:cNvPr>
            <p:cNvSpPr txBox="1"/>
            <p:nvPr/>
          </p:nvSpPr>
          <p:spPr>
            <a:xfrm>
              <a:off x="7164288" y="5377780"/>
              <a:ext cx="1954560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KE" sz="144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www.earthobservations.org</a:t>
              </a:r>
              <a:endParaRPr sz="144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40">
                <a:solidFill>
                  <a:srgbClr val="888A9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type="title"/>
          </p:nvPr>
        </p:nvSpPr>
        <p:spPr>
          <a:xfrm>
            <a:off x="609600" y="116632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4C8A"/>
              </a:buClr>
              <a:buSzPts val="4320"/>
              <a:buFont typeface="Calibri"/>
              <a:buNone/>
              <a:defRPr b="1" sz="4320">
                <a:solidFill>
                  <a:srgbClr val="004C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3" name="Google Shape;43;p15"/>
          <p:cNvGrpSpPr/>
          <p:nvPr/>
        </p:nvGrpSpPr>
        <p:grpSpPr>
          <a:xfrm>
            <a:off x="143339" y="6222912"/>
            <a:ext cx="12015125" cy="544357"/>
            <a:chOff x="107504" y="5185759"/>
            <a:chExt cx="9011344" cy="453631"/>
          </a:xfrm>
        </p:grpSpPr>
        <p:pic>
          <p:nvPicPr>
            <p:cNvPr id="44" name="Google Shape;44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7504" y="5185759"/>
              <a:ext cx="1233346" cy="432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15">
              <a:hlinkClick r:id="rId3"/>
            </p:cNvPr>
            <p:cNvSpPr txBox="1"/>
            <p:nvPr/>
          </p:nvSpPr>
          <p:spPr>
            <a:xfrm>
              <a:off x="7956376" y="5233764"/>
              <a:ext cx="1152128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KE" sz="144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@GEOSEC2025</a:t>
              </a:r>
              <a:endParaRPr sz="144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5">
              <a:hlinkClick r:id="rId4"/>
            </p:cNvPr>
            <p:cNvSpPr txBox="1"/>
            <p:nvPr/>
          </p:nvSpPr>
          <p:spPr>
            <a:xfrm>
              <a:off x="7164288" y="5377780"/>
              <a:ext cx="1954560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KE" sz="144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www.earthobservations.org</a:t>
              </a:r>
              <a:endParaRPr sz="144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40">
                <a:solidFill>
                  <a:srgbClr val="888A9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_without_footlogo">
  <p:cSld name="1_Title and Content_without_footlogo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4C8A"/>
              </a:buClr>
              <a:buSzPts val="4320"/>
              <a:buFont typeface="Calibri"/>
              <a:buNone/>
              <a:defRPr b="1" sz="4320">
                <a:solidFill>
                  <a:srgbClr val="004C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76"/>
              </a:spcBef>
              <a:spcAft>
                <a:spcPts val="0"/>
              </a:spcAft>
              <a:buClr>
                <a:srgbClr val="004C8A"/>
              </a:buClr>
              <a:buSzPts val="2880"/>
              <a:buFont typeface="Calibri"/>
              <a:buNone/>
              <a:defRPr sz="2880">
                <a:solidFill>
                  <a:srgbClr val="004C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08C7D"/>
              </a:buClr>
              <a:buSzPts val="2400"/>
              <a:buFont typeface="Courier New"/>
              <a:buChar char="o"/>
              <a:defRPr sz="2400">
                <a:solidFill>
                  <a:srgbClr val="008C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5760" lvl="2" marL="137160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1480" lvl="3" marL="1828800" algn="l">
              <a:spcBef>
                <a:spcPts val="576"/>
              </a:spcBef>
              <a:spcAft>
                <a:spcPts val="0"/>
              </a:spcAft>
              <a:buClr>
                <a:srgbClr val="004C8A"/>
              </a:buClr>
              <a:buSzPts val="2880"/>
              <a:buChar char="–"/>
              <a:defRPr sz="2880">
                <a:solidFill>
                  <a:srgbClr val="004C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1479" lvl="4" marL="2286000" algn="l">
              <a:spcBef>
                <a:spcPts val="576"/>
              </a:spcBef>
              <a:spcAft>
                <a:spcPts val="0"/>
              </a:spcAft>
              <a:buClr>
                <a:srgbClr val="004C8A"/>
              </a:buClr>
              <a:buSzPts val="2880"/>
              <a:buChar char="»"/>
              <a:defRPr sz="2880">
                <a:solidFill>
                  <a:srgbClr val="004C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endParaRPr/>
          </a:p>
        </p:txBody>
      </p:sp>
      <p:sp>
        <p:nvSpPr>
          <p:cNvPr id="53" name="Google Shape;53;p16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40">
                <a:solidFill>
                  <a:srgbClr val="888A9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st_slide">
  <p:cSld name="Last_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609600" y="19667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4C8A"/>
              </a:buClr>
              <a:buSzPts val="5760"/>
              <a:buFont typeface="Calibri"/>
              <a:buNone/>
              <a:defRPr b="1" sz="5760">
                <a:solidFill>
                  <a:srgbClr val="004C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" name="Google Shape;56;p17"/>
          <p:cNvCxnSpPr/>
          <p:nvPr/>
        </p:nvCxnSpPr>
        <p:spPr>
          <a:xfrm>
            <a:off x="4895867" y="3257202"/>
            <a:ext cx="2400267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grpSp>
        <p:nvGrpSpPr>
          <p:cNvPr id="57" name="Google Shape;57;p17"/>
          <p:cNvGrpSpPr/>
          <p:nvPr/>
        </p:nvGrpSpPr>
        <p:grpSpPr>
          <a:xfrm>
            <a:off x="3319157" y="4136879"/>
            <a:ext cx="5553689" cy="818177"/>
            <a:chOff x="2387933" y="3447399"/>
            <a:chExt cx="4165267" cy="681814"/>
          </a:xfrm>
        </p:grpSpPr>
        <p:pic>
          <p:nvPicPr>
            <p:cNvPr id="58" name="Google Shape;58;p17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13071" r="18510" t="0"/>
            <a:stretch/>
          </p:blipFill>
          <p:spPr>
            <a:xfrm>
              <a:off x="5211464" y="3447399"/>
              <a:ext cx="636330" cy="657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7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5916870" y="3447399"/>
              <a:ext cx="636330" cy="636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7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4066" l="-1783" r="206" t="4209"/>
            <a:stretch/>
          </p:blipFill>
          <p:spPr>
            <a:xfrm>
              <a:off x="3763477" y="3451696"/>
              <a:ext cx="720080" cy="6502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7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517136" y="3464200"/>
              <a:ext cx="625252" cy="625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7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104645" y="3476703"/>
              <a:ext cx="625252" cy="625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7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387933" y="3492883"/>
              <a:ext cx="636330" cy="6363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Google Shape;64;p17"/>
          <p:cNvSpPr txBox="1"/>
          <p:nvPr/>
        </p:nvSpPr>
        <p:spPr>
          <a:xfrm>
            <a:off x="3455707" y="3446953"/>
            <a:ext cx="5280587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Calibri"/>
              <a:buNone/>
            </a:pPr>
            <a:r>
              <a:rPr lang="en-KE" sz="216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Communicate and Collaborate with GEO</a:t>
            </a:r>
            <a:endParaRPr/>
          </a:p>
        </p:txBody>
      </p:sp>
      <p:grpSp>
        <p:nvGrpSpPr>
          <p:cNvPr id="65" name="Google Shape;65;p17"/>
          <p:cNvGrpSpPr/>
          <p:nvPr/>
        </p:nvGrpSpPr>
        <p:grpSpPr>
          <a:xfrm>
            <a:off x="143339" y="6222913"/>
            <a:ext cx="12048661" cy="557597"/>
            <a:chOff x="107504" y="5185759"/>
            <a:chExt cx="9036496" cy="464664"/>
          </a:xfrm>
        </p:grpSpPr>
        <p:pic>
          <p:nvPicPr>
            <p:cNvPr id="66" name="Google Shape;66;p1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07504" y="5185759"/>
              <a:ext cx="1233346" cy="432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17">
              <a:hlinkClick r:id="rId15"/>
            </p:cNvPr>
            <p:cNvSpPr txBox="1"/>
            <p:nvPr/>
          </p:nvSpPr>
          <p:spPr>
            <a:xfrm>
              <a:off x="7524328" y="5244797"/>
              <a:ext cx="1152128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KE" sz="144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@GEOSEC2025</a:t>
              </a:r>
              <a:endParaRPr sz="144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7"/>
            <p:cNvSpPr/>
            <p:nvPr/>
          </p:nvSpPr>
          <p:spPr>
            <a:xfrm>
              <a:off x="8604448" y="5257767"/>
              <a:ext cx="539552" cy="3600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7">
              <a:hlinkClick r:id="rId16"/>
            </p:cNvPr>
            <p:cNvSpPr txBox="1"/>
            <p:nvPr/>
          </p:nvSpPr>
          <p:spPr>
            <a:xfrm>
              <a:off x="6732240" y="5388813"/>
              <a:ext cx="1954560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KE" sz="144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www.earthobservations.org</a:t>
              </a:r>
              <a:endParaRPr sz="144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 b="0" i="0" sz="52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72440" lvl="0" marL="457200" marR="0" rtl="0" algn="l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Char char="•"/>
              <a:defRPr b="0" i="0" sz="3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1960" lvl="1" marL="914400" marR="0" rtl="0" algn="l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–"/>
              <a:defRPr b="0" i="0" sz="33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1480" lvl="2" marL="1371600" marR="0" rtl="0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b="0" i="0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4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4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4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4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4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4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4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4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4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4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4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arthobservations.org/geo_post25.php" TargetMode="External"/><Relationship Id="rId4" Type="http://schemas.openxmlformats.org/officeDocument/2006/relationships/image" Target="../media/image17.jp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>
            <p:ph idx="1" type="body"/>
          </p:nvPr>
        </p:nvSpPr>
        <p:spPr>
          <a:xfrm>
            <a:off x="-25167" y="1988840"/>
            <a:ext cx="12257617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4C8A"/>
              </a:buClr>
              <a:buSzPts val="5200"/>
              <a:buNone/>
            </a:pPr>
            <a:r>
              <a:rPr lang="en-KE"/>
              <a:t>9.1 Update from GEO Secretariat</a:t>
            </a:r>
            <a:endParaRPr/>
          </a:p>
        </p:txBody>
      </p:sp>
      <p:sp>
        <p:nvSpPr>
          <p:cNvPr id="75" name="Google Shape;75;p1"/>
          <p:cNvSpPr txBox="1"/>
          <p:nvPr>
            <p:ph idx="3" type="body"/>
          </p:nvPr>
        </p:nvSpPr>
        <p:spPr>
          <a:xfrm>
            <a:off x="8313875" y="4293097"/>
            <a:ext cx="3888317" cy="1296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4C8A"/>
              </a:buClr>
              <a:buSzPts val="2400"/>
              <a:buNone/>
            </a:pPr>
            <a:r>
              <a:rPr lang="en-KE"/>
              <a:t>Andreas Obrecht</a:t>
            </a:r>
            <a:endParaRPr/>
          </a:p>
        </p:txBody>
      </p:sp>
      <p:sp>
        <p:nvSpPr>
          <p:cNvPr id="76" name="Google Shape;76;p1"/>
          <p:cNvSpPr txBox="1"/>
          <p:nvPr>
            <p:ph idx="5" type="body"/>
          </p:nvPr>
        </p:nvSpPr>
        <p:spPr>
          <a:xfrm>
            <a:off x="-25399" y="3068638"/>
            <a:ext cx="12257617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8C7D"/>
              </a:buClr>
              <a:buSzPct val="98958"/>
              <a:buNone/>
            </a:pPr>
            <a:r>
              <a:rPr lang="en-KE"/>
              <a:t>Work in the GEO post-2025 Working Group</a:t>
            </a:r>
            <a:endParaRPr/>
          </a:p>
          <a:p>
            <a:pPr indent="0" lvl="0" marL="0" rtl="0" algn="ctr">
              <a:spcBef>
                <a:spcPts val="710"/>
              </a:spcBef>
              <a:spcAft>
                <a:spcPts val="0"/>
              </a:spcAft>
              <a:buClr>
                <a:srgbClr val="008C7D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710"/>
              </a:spcBef>
              <a:spcAft>
                <a:spcPts val="0"/>
              </a:spcAft>
              <a:buClr>
                <a:srgbClr val="008C7D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77" name="Google Shape;77;p1"/>
          <p:cNvSpPr txBox="1"/>
          <p:nvPr>
            <p:ph idx="2" type="body"/>
          </p:nvPr>
        </p:nvSpPr>
        <p:spPr>
          <a:xfrm>
            <a:off x="-17756" y="4293097"/>
            <a:ext cx="2916238" cy="480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8A"/>
              </a:buClr>
              <a:buSzPts val="2400"/>
              <a:buNone/>
            </a:pPr>
            <a:r>
              <a:rPr lang="en-KE"/>
              <a:t>CEOS SIT-38</a:t>
            </a:r>
            <a:endParaRPr/>
          </a:p>
        </p:txBody>
      </p:sp>
      <p:sp>
        <p:nvSpPr>
          <p:cNvPr id="78" name="Google Shape;78;p1"/>
          <p:cNvSpPr txBox="1"/>
          <p:nvPr/>
        </p:nvSpPr>
        <p:spPr>
          <a:xfrm>
            <a:off x="-25399" y="4652765"/>
            <a:ext cx="2916238" cy="407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4C8A"/>
              </a:buClr>
              <a:buSzPts val="2000"/>
              <a:buFont typeface="Arial"/>
              <a:buNone/>
            </a:pPr>
            <a:r>
              <a:rPr b="0" lang="en-KE" sz="2000">
                <a:solidFill>
                  <a:srgbClr val="004C8A"/>
                </a:solidFill>
                <a:latin typeface="Calibri"/>
                <a:ea typeface="Calibri"/>
                <a:cs typeface="Calibri"/>
                <a:sym typeface="Calibri"/>
              </a:rPr>
              <a:t>Session 9, 15:10</a:t>
            </a:r>
            <a:endParaRPr/>
          </a:p>
        </p:txBody>
      </p:sp>
      <p:sp>
        <p:nvSpPr>
          <p:cNvPr id="79" name="Google Shape;79;p1"/>
          <p:cNvSpPr txBox="1"/>
          <p:nvPr/>
        </p:nvSpPr>
        <p:spPr>
          <a:xfrm>
            <a:off x="-25399" y="5012433"/>
            <a:ext cx="2916238" cy="407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4C8A"/>
              </a:buClr>
              <a:buSzPts val="2000"/>
              <a:buFont typeface="Arial"/>
              <a:buNone/>
            </a:pPr>
            <a:r>
              <a:rPr b="0" lang="en-KE" sz="2000">
                <a:solidFill>
                  <a:srgbClr val="004C8A"/>
                </a:solidFill>
                <a:latin typeface="Calibri"/>
                <a:ea typeface="Calibri"/>
                <a:cs typeface="Calibri"/>
                <a:sym typeface="Calibri"/>
              </a:rPr>
              <a:t>30 March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/>
        </p:nvSpPr>
        <p:spPr>
          <a:xfrm>
            <a:off x="3208300" y="3262678"/>
            <a:ext cx="156577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KE" sz="1400">
                <a:solidFill>
                  <a:srgbClr val="6868CF"/>
                </a:solidFill>
                <a:latin typeface="Arial"/>
                <a:ea typeface="Arial"/>
                <a:cs typeface="Arial"/>
                <a:sym typeface="Arial"/>
              </a:rPr>
              <a:t>Consultations with the GEO community</a:t>
            </a:r>
            <a:endParaRPr i="1" sz="1400">
              <a:solidFill>
                <a:srgbClr val="6868C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KE" sz="1400">
                <a:solidFill>
                  <a:srgbClr val="6868CF"/>
                </a:solidFill>
                <a:latin typeface="Arial"/>
                <a:ea typeface="Arial"/>
                <a:cs typeface="Arial"/>
                <a:sym typeface="Arial"/>
              </a:rPr>
              <a:t> 6 – 21 Apr (tent)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6868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289766" y="2537278"/>
            <a:ext cx="11114834" cy="587882"/>
          </a:xfrm>
          <a:custGeom>
            <a:rect b="b" l="l" r="r" t="t"/>
            <a:pathLst>
              <a:path extrusionOk="0" h="332228" w="11314527">
                <a:moveTo>
                  <a:pt x="0" y="122176"/>
                </a:moveTo>
                <a:lnTo>
                  <a:pt x="11177752" y="122176"/>
                </a:lnTo>
                <a:lnTo>
                  <a:pt x="11167973" y="0"/>
                </a:lnTo>
                <a:lnTo>
                  <a:pt x="11314527" y="156335"/>
                </a:lnTo>
                <a:lnTo>
                  <a:pt x="11182641" y="332228"/>
                </a:lnTo>
                <a:lnTo>
                  <a:pt x="11177752" y="190493"/>
                </a:lnTo>
                <a:lnTo>
                  <a:pt x="0" y="190493"/>
                </a:lnTo>
                <a:lnTo>
                  <a:pt x="0" y="122176"/>
                </a:lnTo>
                <a:close/>
              </a:path>
            </a:pathLst>
          </a:cu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11393980" y="2523464"/>
            <a:ext cx="553973" cy="5539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10362186" y="1600288"/>
            <a:ext cx="14885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Ministerial Summit Cape Town 6-10 Nov</a:t>
            </a:r>
            <a:endParaRPr/>
          </a:p>
        </p:txBody>
      </p:sp>
      <p:sp>
        <p:nvSpPr>
          <p:cNvPr id="224" name="Google Shape;224;p10"/>
          <p:cNvSpPr/>
          <p:nvPr/>
        </p:nvSpPr>
        <p:spPr>
          <a:xfrm>
            <a:off x="10631315" y="2573909"/>
            <a:ext cx="440078" cy="440098"/>
          </a:xfrm>
          <a:prstGeom prst="ellipse">
            <a:avLst/>
          </a:prstGeom>
          <a:solidFill>
            <a:srgbClr val="0069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9727603" y="2573909"/>
            <a:ext cx="440078" cy="440098"/>
          </a:xfrm>
          <a:prstGeom prst="ellipse">
            <a:avLst/>
          </a:prstGeom>
          <a:solidFill>
            <a:srgbClr val="2121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8473316" y="1582660"/>
            <a:ext cx="9550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200">
                <a:solidFill>
                  <a:srgbClr val="00463E"/>
                </a:solidFill>
                <a:latin typeface="Arial"/>
                <a:ea typeface="Arial"/>
                <a:cs typeface="Arial"/>
                <a:sym typeface="Arial"/>
              </a:rPr>
              <a:t>ExCom Geneva 12-13 Jul</a:t>
            </a:r>
            <a:endParaRPr/>
          </a:p>
        </p:txBody>
      </p:sp>
      <p:sp>
        <p:nvSpPr>
          <p:cNvPr id="227" name="Google Shape;227;p10"/>
          <p:cNvSpPr txBox="1"/>
          <p:nvPr/>
        </p:nvSpPr>
        <p:spPr>
          <a:xfrm>
            <a:off x="9485735" y="1602313"/>
            <a:ext cx="9018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200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27th PB Geneva 5-6 Sept</a:t>
            </a:r>
            <a:endParaRPr/>
          </a:p>
        </p:txBody>
      </p:sp>
      <p:sp>
        <p:nvSpPr>
          <p:cNvPr id="228" name="Google Shape;228;p10"/>
          <p:cNvSpPr/>
          <p:nvPr/>
        </p:nvSpPr>
        <p:spPr>
          <a:xfrm>
            <a:off x="1231901" y="4599759"/>
            <a:ext cx="9510700" cy="332228"/>
          </a:xfrm>
          <a:custGeom>
            <a:rect b="b" l="l" r="r" t="t"/>
            <a:pathLst>
              <a:path extrusionOk="0" h="332228" w="11314527">
                <a:moveTo>
                  <a:pt x="0" y="122176"/>
                </a:moveTo>
                <a:lnTo>
                  <a:pt x="11177752" y="122176"/>
                </a:lnTo>
                <a:lnTo>
                  <a:pt x="11167973" y="0"/>
                </a:lnTo>
                <a:lnTo>
                  <a:pt x="11314527" y="156335"/>
                </a:lnTo>
                <a:lnTo>
                  <a:pt x="11182641" y="332228"/>
                </a:lnTo>
                <a:lnTo>
                  <a:pt x="11177752" y="190493"/>
                </a:lnTo>
                <a:lnTo>
                  <a:pt x="0" y="190493"/>
                </a:lnTo>
                <a:lnTo>
                  <a:pt x="0" y="122176"/>
                </a:lnTo>
                <a:close/>
              </a:path>
            </a:pathLst>
          </a:custGeom>
          <a:solidFill>
            <a:srgbClr val="00477F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4086931" y="4453330"/>
            <a:ext cx="25592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K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Ministerial Working Group</a:t>
            </a:r>
            <a:endParaRPr/>
          </a:p>
        </p:txBody>
      </p:sp>
      <p:sp>
        <p:nvSpPr>
          <p:cNvPr id="230" name="Google Shape;230;p10"/>
          <p:cNvSpPr/>
          <p:nvPr/>
        </p:nvSpPr>
        <p:spPr>
          <a:xfrm>
            <a:off x="7657676" y="2614723"/>
            <a:ext cx="440078" cy="440098"/>
          </a:xfrm>
          <a:prstGeom prst="ellipse">
            <a:avLst/>
          </a:prstGeom>
          <a:solidFill>
            <a:srgbClr val="2121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4626184" y="2609726"/>
            <a:ext cx="440078" cy="440098"/>
          </a:xfrm>
          <a:prstGeom prst="ellipse">
            <a:avLst/>
          </a:prstGeom>
          <a:solidFill>
            <a:srgbClr val="A7CB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10400286" y="3262678"/>
            <a:ext cx="122223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KE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25 Sept Documents for the Ministerial Conference</a:t>
            </a:r>
            <a:endParaRPr/>
          </a:p>
        </p:txBody>
      </p:sp>
      <p:sp>
        <p:nvSpPr>
          <p:cNvPr id="233" name="Google Shape;233;p10"/>
          <p:cNvSpPr/>
          <p:nvPr/>
        </p:nvSpPr>
        <p:spPr>
          <a:xfrm>
            <a:off x="8775562" y="2609726"/>
            <a:ext cx="440078" cy="440098"/>
          </a:xfrm>
          <a:prstGeom prst="ellipse">
            <a:avLst/>
          </a:prstGeom>
          <a:solidFill>
            <a:srgbClr val="0069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"/>
          <p:cNvSpPr txBox="1"/>
          <p:nvPr/>
        </p:nvSpPr>
        <p:spPr>
          <a:xfrm>
            <a:off x="8424659" y="3262678"/>
            <a:ext cx="135650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KE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 July Documents for ExCom</a:t>
            </a:r>
            <a:endParaRPr/>
          </a:p>
        </p:txBody>
      </p:sp>
      <p:sp>
        <p:nvSpPr>
          <p:cNvPr id="235" name="Google Shape;235;p10"/>
          <p:cNvSpPr txBox="1"/>
          <p:nvPr/>
        </p:nvSpPr>
        <p:spPr>
          <a:xfrm>
            <a:off x="7246933" y="1614102"/>
            <a:ext cx="11532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200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26th PB Geneva 15-16 June</a:t>
            </a:r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6243146" y="1600288"/>
            <a:ext cx="11532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GEO Symposium 13-14 June</a:t>
            </a:r>
            <a:endParaRPr/>
          </a:p>
        </p:txBody>
      </p:sp>
      <p:sp>
        <p:nvSpPr>
          <p:cNvPr id="237" name="Google Shape;237;p10"/>
          <p:cNvSpPr txBox="1"/>
          <p:nvPr/>
        </p:nvSpPr>
        <p:spPr>
          <a:xfrm>
            <a:off x="4075655" y="1592330"/>
            <a:ext cx="15424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9th Post-2025 Working Group meeting 3-5 May</a:t>
            </a:r>
            <a:endParaRPr/>
          </a:p>
        </p:txBody>
      </p:sp>
      <p:sp>
        <p:nvSpPr>
          <p:cNvPr id="238" name="Google Shape;238;p10"/>
          <p:cNvSpPr/>
          <p:nvPr/>
        </p:nvSpPr>
        <p:spPr>
          <a:xfrm>
            <a:off x="6662085" y="2613050"/>
            <a:ext cx="440078" cy="440098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1622617" y="1827073"/>
            <a:ext cx="45719" cy="2583184"/>
          </a:xfrm>
          <a:prstGeom prst="rect">
            <a:avLst/>
          </a:prstGeom>
          <a:solidFill>
            <a:srgbClr val="FF0000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1878351" y="2613852"/>
            <a:ext cx="440078" cy="440098"/>
          </a:xfrm>
          <a:prstGeom prst="ellipse">
            <a:avLst/>
          </a:prstGeom>
          <a:solidFill>
            <a:srgbClr val="0069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0"/>
          <p:cNvSpPr txBox="1"/>
          <p:nvPr/>
        </p:nvSpPr>
        <p:spPr>
          <a:xfrm>
            <a:off x="1610720" y="1586256"/>
            <a:ext cx="1004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200">
                <a:solidFill>
                  <a:srgbClr val="00463E"/>
                </a:solidFill>
                <a:latin typeface="Arial"/>
                <a:ea typeface="Arial"/>
                <a:cs typeface="Arial"/>
                <a:sym typeface="Arial"/>
              </a:rPr>
              <a:t>ExCom Geneva 22-23 Mar</a:t>
            </a:r>
            <a:endParaRPr/>
          </a:p>
        </p:txBody>
      </p:sp>
      <p:sp>
        <p:nvSpPr>
          <p:cNvPr id="242" name="Google Shape;242;p10"/>
          <p:cNvSpPr txBox="1"/>
          <p:nvPr/>
        </p:nvSpPr>
        <p:spPr>
          <a:xfrm>
            <a:off x="1591706" y="3262678"/>
            <a:ext cx="122181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KE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 March Documents for ExCom</a:t>
            </a:r>
            <a:endParaRPr/>
          </a:p>
        </p:txBody>
      </p:sp>
      <p:sp>
        <p:nvSpPr>
          <p:cNvPr id="243" name="Google Shape;243;p10"/>
          <p:cNvSpPr/>
          <p:nvPr/>
        </p:nvSpPr>
        <p:spPr>
          <a:xfrm>
            <a:off x="640237" y="2595465"/>
            <a:ext cx="440078" cy="440098"/>
          </a:xfrm>
          <a:prstGeom prst="ellipse">
            <a:avLst/>
          </a:prstGeom>
          <a:solidFill>
            <a:srgbClr val="A7CB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127712" y="1586256"/>
            <a:ext cx="15424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7th Post-2025 Working Group meeting 9-10 Feb</a:t>
            </a:r>
            <a:endParaRPr/>
          </a:p>
        </p:txBody>
      </p:sp>
      <p:sp>
        <p:nvSpPr>
          <p:cNvPr id="245" name="Google Shape;245;p10"/>
          <p:cNvSpPr txBox="1"/>
          <p:nvPr/>
        </p:nvSpPr>
        <p:spPr>
          <a:xfrm>
            <a:off x="39482" y="2432278"/>
            <a:ext cx="2559276" cy="307777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KE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Post-2025 Working Group</a:t>
            </a:r>
            <a:endParaRPr/>
          </a:p>
        </p:txBody>
      </p:sp>
      <p:sp>
        <p:nvSpPr>
          <p:cNvPr id="246" name="Google Shape;246;p10"/>
          <p:cNvSpPr/>
          <p:nvPr/>
        </p:nvSpPr>
        <p:spPr>
          <a:xfrm>
            <a:off x="1983747" y="4594993"/>
            <a:ext cx="332213" cy="332228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1339483" y="5039537"/>
            <a:ext cx="12759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Ministerial Working Group meeting 16 Mar</a:t>
            </a: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3633388" y="4594993"/>
            <a:ext cx="332213" cy="332228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 txBox="1"/>
          <p:nvPr/>
        </p:nvSpPr>
        <p:spPr>
          <a:xfrm>
            <a:off x="3109908" y="5039537"/>
            <a:ext cx="13526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Ministerial Working Group meeting 26 Apr</a:t>
            </a: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44369" y="251600"/>
            <a:ext cx="9654123" cy="6232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KE" sz="3600" u="none" cap="none" strike="noStrike">
                <a:solidFill>
                  <a:srgbClr val="008B7B"/>
                </a:solidFill>
                <a:latin typeface="Arial"/>
                <a:ea typeface="Arial"/>
                <a:cs typeface="Arial"/>
                <a:sym typeface="Arial"/>
              </a:rPr>
              <a:t>Process leading to the Ministerial Conference</a:t>
            </a: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8389481" y="1827073"/>
            <a:ext cx="45719" cy="2583184"/>
          </a:xfrm>
          <a:prstGeom prst="rect">
            <a:avLst/>
          </a:prstGeom>
          <a:solidFill>
            <a:srgbClr val="FF0000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10396220" y="1827073"/>
            <a:ext cx="45719" cy="2583184"/>
          </a:xfrm>
          <a:prstGeom prst="rect">
            <a:avLst/>
          </a:prstGeom>
          <a:solidFill>
            <a:srgbClr val="FF0000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5217261" y="3262678"/>
            <a:ext cx="125607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KE" sz="1400">
                <a:solidFill>
                  <a:srgbClr val="6868CF"/>
                </a:solidFill>
                <a:latin typeface="Arial"/>
                <a:ea typeface="Arial"/>
                <a:cs typeface="Arial"/>
                <a:sym typeface="Arial"/>
              </a:rPr>
              <a:t>Formal consultation May / June (tent)</a:t>
            </a:r>
            <a:endParaRPr i="1" sz="1400">
              <a:solidFill>
                <a:srgbClr val="6868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3129678" y="2597766"/>
            <a:ext cx="440078" cy="440098"/>
          </a:xfrm>
          <a:prstGeom prst="ellipse">
            <a:avLst/>
          </a:prstGeom>
          <a:solidFill>
            <a:srgbClr val="A7CB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>
            <a:off x="2813605" y="1582660"/>
            <a:ext cx="12509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8th Post-2025 Working Group meeting 31 Mar</a:t>
            </a:r>
            <a:endParaRPr/>
          </a:p>
        </p:txBody>
      </p:sp>
      <p:cxnSp>
        <p:nvCxnSpPr>
          <p:cNvPr id="256" name="Google Shape;256;p10"/>
          <p:cNvCxnSpPr/>
          <p:nvPr/>
        </p:nvCxnSpPr>
        <p:spPr>
          <a:xfrm>
            <a:off x="3315325" y="4271225"/>
            <a:ext cx="1339920" cy="0"/>
          </a:xfrm>
          <a:prstGeom prst="straightConnector1">
            <a:avLst/>
          </a:prstGeom>
          <a:noFill/>
          <a:ln cap="flat" cmpd="sng" w="41275">
            <a:solidFill>
              <a:srgbClr val="6868C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7" name="Google Shape;257;p10"/>
          <p:cNvCxnSpPr/>
          <p:nvPr/>
        </p:nvCxnSpPr>
        <p:spPr>
          <a:xfrm flipH="1" rot="10800000">
            <a:off x="5278444" y="4276515"/>
            <a:ext cx="1416630" cy="5114"/>
          </a:xfrm>
          <a:prstGeom prst="straightConnector1">
            <a:avLst/>
          </a:prstGeom>
          <a:noFill/>
          <a:ln cap="flat" cmpd="sng" w="41275">
            <a:solidFill>
              <a:srgbClr val="6868C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8" name="Google Shape;258;p10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>
            <p:ph idx="1" type="body"/>
          </p:nvPr>
        </p:nvSpPr>
        <p:spPr>
          <a:xfrm>
            <a:off x="824346" y="1187573"/>
            <a:ext cx="7280564" cy="520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60A5"/>
              </a:buClr>
              <a:buSzPts val="2400"/>
              <a:buFont typeface="Arial"/>
              <a:buNone/>
            </a:pPr>
            <a:r>
              <a:rPr lang="en-KE" sz="2400">
                <a:solidFill>
                  <a:srgbClr val="2660A5"/>
                </a:solidFill>
                <a:latin typeface="Arial"/>
                <a:ea typeface="Arial"/>
                <a:cs typeface="Arial"/>
                <a:sym typeface="Arial"/>
              </a:rPr>
              <a:t>7 meetings (2 in-person)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2660A5"/>
              </a:buClr>
              <a:buSzPts val="2400"/>
              <a:buFont typeface="Arial"/>
              <a:buNone/>
            </a:pPr>
            <a:r>
              <a:rPr lang="en-KE" sz="2400">
                <a:solidFill>
                  <a:srgbClr val="2660A5"/>
                </a:solidFill>
                <a:latin typeface="Arial"/>
                <a:ea typeface="Arial"/>
                <a:cs typeface="Arial"/>
                <a:sym typeface="Arial"/>
              </a:rPr>
              <a:t>Outreach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2660A5"/>
              </a:buClr>
              <a:buSzPts val="2400"/>
              <a:buFont typeface="Arial"/>
              <a:buNone/>
            </a:pPr>
            <a:r>
              <a:rPr lang="en-KE" sz="2400">
                <a:solidFill>
                  <a:srgbClr val="2660A5"/>
                </a:solidFill>
                <a:latin typeface="Arial"/>
                <a:ea typeface="Arial"/>
                <a:cs typeface="Arial"/>
                <a:sym typeface="Arial"/>
              </a:rPr>
              <a:t>Interim Report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2660A5"/>
              </a:buClr>
              <a:buSzPts val="2400"/>
              <a:buFont typeface="Arial"/>
              <a:buNone/>
            </a:pPr>
            <a:r>
              <a:rPr lang="en-KE" sz="2400">
                <a:solidFill>
                  <a:srgbClr val="2660A5"/>
                </a:solidFill>
                <a:latin typeface="Arial"/>
                <a:ea typeface="Arial"/>
                <a:cs typeface="Arial"/>
                <a:sym typeface="Arial"/>
              </a:rPr>
              <a:t>Draft strategy document</a:t>
            </a:r>
            <a:endParaRPr sz="2400">
              <a:solidFill>
                <a:srgbClr val="2660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2660A5"/>
              </a:buClr>
              <a:buSzPts val="2400"/>
              <a:buFont typeface="Arial"/>
              <a:buNone/>
            </a:pPr>
            <a:r>
              <a:rPr lang="en-KE" sz="2400">
                <a:solidFill>
                  <a:srgbClr val="2660A5"/>
                </a:solidFill>
                <a:latin typeface="Arial"/>
                <a:ea typeface="Arial"/>
                <a:cs typeface="Arial"/>
                <a:sym typeface="Arial"/>
              </a:rPr>
              <a:t>Website (use the QR code)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4C8A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2660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4C8A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2660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480"/>
              </a:spcBef>
              <a:spcAft>
                <a:spcPts val="0"/>
              </a:spcAft>
              <a:buClr>
                <a:srgbClr val="004C8A"/>
              </a:buClr>
              <a:buSzPts val="2400"/>
              <a:buNone/>
            </a:pPr>
            <a:r>
              <a:rPr lang="en-KE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https://earthobservations.org/geo_post25.php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2660A5"/>
              </a:buClr>
              <a:buSzPts val="2400"/>
              <a:buNone/>
            </a:pPr>
            <a:r>
              <a:rPr i="1" lang="en-KE" sz="2400">
                <a:solidFill>
                  <a:srgbClr val="2660A5"/>
                </a:solidFill>
                <a:latin typeface="Arial"/>
                <a:ea typeface="Arial"/>
                <a:cs typeface="Arial"/>
                <a:sym typeface="Arial"/>
              </a:rPr>
              <a:t>Upcoming:</a:t>
            </a:r>
            <a:r>
              <a:rPr lang="en-KE" sz="2400">
                <a:solidFill>
                  <a:srgbClr val="2660A5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>
              <a:solidFill>
                <a:srgbClr val="2660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2660A5"/>
              </a:buClr>
              <a:buSzPts val="2400"/>
              <a:buNone/>
            </a:pPr>
            <a:r>
              <a:rPr lang="en-KE" sz="2400">
                <a:solidFill>
                  <a:srgbClr val="2660A5"/>
                </a:solidFill>
                <a:latin typeface="Arial"/>
                <a:ea typeface="Arial"/>
                <a:cs typeface="Arial"/>
                <a:sym typeface="Arial"/>
              </a:rPr>
              <a:t>Virtual meeting on 31 March and an in-person meeting on 3-5 May </a:t>
            </a:r>
            <a:endParaRPr sz="2400">
              <a:solidFill>
                <a:srgbClr val="2660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2660A5"/>
              </a:buClr>
              <a:buSzPts val="2400"/>
              <a:buFont typeface="Arial"/>
              <a:buNone/>
            </a:pPr>
            <a:r>
              <a:rPr lang="en-KE" sz="2400">
                <a:solidFill>
                  <a:srgbClr val="2660A5"/>
                </a:solidFill>
                <a:latin typeface="Arial"/>
                <a:ea typeface="Arial"/>
                <a:cs typeface="Arial"/>
                <a:sym typeface="Arial"/>
              </a:rPr>
              <a:t>Online forum or survey for broad consultations</a:t>
            </a:r>
            <a:endParaRPr sz="2400">
              <a:solidFill>
                <a:srgbClr val="2660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2660A5"/>
              </a:buClr>
              <a:buSzPts val="2400"/>
              <a:buFont typeface="Arial"/>
              <a:buNone/>
            </a:pPr>
            <a:r>
              <a:rPr lang="en-KE" sz="2400">
                <a:solidFill>
                  <a:srgbClr val="2660A5"/>
                </a:solidFill>
                <a:latin typeface="Arial"/>
                <a:ea typeface="Arial"/>
                <a:cs typeface="Arial"/>
                <a:sym typeface="Arial"/>
              </a:rPr>
              <a:t>Draft strategy sent for formal consultations </a:t>
            </a: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40000" y="270000"/>
            <a:ext cx="11286585" cy="6232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KE" sz="3600" u="none" cap="none" strike="noStrike">
                <a:solidFill>
                  <a:srgbClr val="008B7B"/>
                </a:solidFill>
                <a:latin typeface="Arial"/>
                <a:ea typeface="Arial"/>
                <a:cs typeface="Arial"/>
                <a:sym typeface="Arial"/>
              </a:rPr>
              <a:t>Status of the work of the post-2025 Working Group</a:t>
            </a:r>
            <a:endParaRPr/>
          </a:p>
        </p:txBody>
      </p:sp>
      <p:pic>
        <p:nvPicPr>
          <p:cNvPr id="86" name="Google Shape;8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1004" y="1187573"/>
            <a:ext cx="3585581" cy="4780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code&#10;&#10;Description automatically generated" id="87" name="Google Shape;8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65876" y="1185031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/>
              <a:t>CEOS SIT-38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title"/>
          </p:nvPr>
        </p:nvSpPr>
        <p:spPr>
          <a:xfrm>
            <a:off x="540000" y="270000"/>
            <a:ext cx="10972800" cy="7007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A"/>
              </a:buClr>
              <a:buSzPts val="3600"/>
              <a:buFont typeface="Arial"/>
              <a:buNone/>
            </a:pPr>
            <a:r>
              <a:rPr b="0" lang="en-KE" sz="3600">
                <a:latin typeface="Arial"/>
                <a:ea typeface="Arial"/>
                <a:cs typeface="Arial"/>
                <a:sym typeface="Arial"/>
              </a:rPr>
              <a:t>What will be new or reinforced in a post-2025 GEO?</a:t>
            </a:r>
            <a:endParaRPr/>
          </a:p>
        </p:txBody>
      </p:sp>
      <p:grpSp>
        <p:nvGrpSpPr>
          <p:cNvPr id="94" name="Google Shape;94;p3"/>
          <p:cNvGrpSpPr/>
          <p:nvPr/>
        </p:nvGrpSpPr>
        <p:grpSpPr>
          <a:xfrm>
            <a:off x="609600" y="1296865"/>
            <a:ext cx="10972800" cy="4523034"/>
            <a:chOff x="0" y="1464"/>
            <a:chExt cx="10972800" cy="4523034"/>
          </a:xfrm>
        </p:grpSpPr>
        <p:sp>
          <p:nvSpPr>
            <p:cNvPr id="95" name="Google Shape;95;p3"/>
            <p:cNvSpPr/>
            <p:nvPr/>
          </p:nvSpPr>
          <p:spPr>
            <a:xfrm>
              <a:off x="0" y="1464"/>
              <a:ext cx="10972800" cy="623866"/>
            </a:xfrm>
            <a:prstGeom prst="roundRect">
              <a:avLst>
                <a:gd fmla="val 10000" name="adj"/>
              </a:avLst>
            </a:prstGeom>
            <a:solidFill>
              <a:srgbClr val="CAD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88719" y="141834"/>
              <a:ext cx="343126" cy="34312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720566" y="1464"/>
              <a:ext cx="10252233" cy="623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 txBox="1"/>
            <p:nvPr/>
          </p:nvSpPr>
          <p:spPr>
            <a:xfrm>
              <a:off x="720566" y="1464"/>
              <a:ext cx="10252233" cy="623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KE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renewed mission, a bold ambitious vision and value proposition</a:t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0" y="781297"/>
              <a:ext cx="10972800" cy="623866"/>
            </a:xfrm>
            <a:prstGeom prst="roundRect">
              <a:avLst>
                <a:gd fmla="val 10000" name="adj"/>
              </a:avLst>
            </a:prstGeom>
            <a:solidFill>
              <a:srgbClr val="CAD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88719" y="921667"/>
              <a:ext cx="343126" cy="34312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20566" y="781297"/>
              <a:ext cx="10252233" cy="623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720566" y="781297"/>
              <a:ext cx="10252233" cy="623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KE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Focus on transformative programs to effectuate transformational systemic change</a:t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0" y="1561131"/>
              <a:ext cx="10972800" cy="623866"/>
            </a:xfrm>
            <a:prstGeom prst="roundRect">
              <a:avLst>
                <a:gd fmla="val 10000" name="adj"/>
              </a:avLst>
            </a:prstGeom>
            <a:solidFill>
              <a:srgbClr val="CAD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88719" y="1701501"/>
              <a:ext cx="343126" cy="34312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20566" y="1561131"/>
              <a:ext cx="10252233" cy="623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720566" y="1561131"/>
              <a:ext cx="10252233" cy="623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KE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Strengthening of Global Partnerships</a:t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0" y="2340964"/>
              <a:ext cx="10972800" cy="623866"/>
            </a:xfrm>
            <a:prstGeom prst="roundRect">
              <a:avLst>
                <a:gd fmla="val 10000" name="adj"/>
              </a:avLst>
            </a:prstGeom>
            <a:solidFill>
              <a:srgbClr val="CAD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88719" y="2481334"/>
              <a:ext cx="343126" cy="34312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0566" y="2340964"/>
              <a:ext cx="10252233" cy="623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720566" y="2340964"/>
              <a:ext cx="10252233" cy="623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KE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Development of Earth Intelligence</a:t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0" y="3120798"/>
              <a:ext cx="10972800" cy="623866"/>
            </a:xfrm>
            <a:prstGeom prst="roundRect">
              <a:avLst>
                <a:gd fmla="val 10000" name="adj"/>
              </a:avLst>
            </a:prstGeom>
            <a:solidFill>
              <a:srgbClr val="CAD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88719" y="3261168"/>
              <a:ext cx="343126" cy="34312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20566" y="3120798"/>
              <a:ext cx="10252233" cy="623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720566" y="3120798"/>
              <a:ext cx="10252233" cy="623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KE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Amplification of Advocacy, Communications and Resource Mobilization</a:t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0" y="3900632"/>
              <a:ext cx="10972800" cy="623866"/>
            </a:xfrm>
            <a:prstGeom prst="roundRect">
              <a:avLst>
                <a:gd fmla="val 10000" name="adj"/>
              </a:avLst>
            </a:prstGeom>
            <a:solidFill>
              <a:srgbClr val="CAD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88719" y="4041002"/>
              <a:ext cx="343126" cy="34312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20566" y="3900632"/>
              <a:ext cx="10252233" cy="623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720566" y="3900632"/>
              <a:ext cx="10252233" cy="623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KE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Focus on Equity</a:t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3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/>
              <a:t>CEOS SIT-38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idx="1" type="body"/>
          </p:nvPr>
        </p:nvSpPr>
        <p:spPr>
          <a:xfrm>
            <a:off x="609600" y="1079499"/>
            <a:ext cx="10972800" cy="5046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4C8A"/>
              </a:buClr>
              <a:buSzPts val="2000"/>
              <a:buFont typeface="Arial"/>
              <a:buChar char="•"/>
            </a:pPr>
            <a:r>
              <a:rPr lang="en-KE" sz="2000">
                <a:latin typeface="Arial"/>
                <a:ea typeface="Arial"/>
                <a:cs typeface="Arial"/>
                <a:sym typeface="Arial"/>
              </a:rPr>
              <a:t>Preamble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rgbClr val="004C8A"/>
              </a:buClr>
              <a:buSzPts val="2000"/>
              <a:buFont typeface="Arial"/>
              <a:buChar char="•"/>
            </a:pPr>
            <a:r>
              <a:rPr lang="en-KE" sz="2000">
                <a:latin typeface="Arial"/>
                <a:ea typeface="Arial"/>
                <a:cs typeface="Arial"/>
                <a:sym typeface="Arial"/>
              </a:rPr>
              <a:t>Data for society (2005 – 2015)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rgbClr val="004C8A"/>
              </a:buClr>
              <a:buSzPts val="2000"/>
              <a:buFont typeface="Arial"/>
              <a:buChar char="•"/>
            </a:pPr>
            <a:r>
              <a:rPr lang="en-KE" sz="2000">
                <a:latin typeface="Arial"/>
                <a:ea typeface="Arial"/>
                <a:cs typeface="Arial"/>
                <a:sym typeface="Arial"/>
              </a:rPr>
              <a:t>Services for society (2016 – 2025)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rgbClr val="004C8A"/>
              </a:buClr>
              <a:buSzPts val="2000"/>
              <a:buFont typeface="Arial"/>
              <a:buChar char="•"/>
            </a:pPr>
            <a:r>
              <a:rPr lang="en-KE" sz="2000">
                <a:latin typeface="Arial"/>
                <a:ea typeface="Arial"/>
                <a:cs typeface="Arial"/>
                <a:sym typeface="Arial"/>
              </a:rPr>
              <a:t>New from 2025: Equity for society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rgbClr val="004C8A"/>
              </a:buClr>
              <a:buSzPts val="2000"/>
              <a:buFont typeface="Arial"/>
              <a:buChar char="•"/>
            </a:pPr>
            <a:r>
              <a:rPr lang="en-KE" sz="2000">
                <a:latin typeface="Arial"/>
                <a:ea typeface="Arial"/>
                <a:cs typeface="Arial"/>
                <a:sym typeface="Arial"/>
              </a:rPr>
              <a:t>GEO’s vision, mission, value proposition</a:t>
            </a:r>
            <a:endParaRPr/>
          </a:p>
          <a:p>
            <a:pPr indent="-457200" lvl="1" marL="1348740" rtl="0" algn="l">
              <a:spcBef>
                <a:spcPts val="360"/>
              </a:spcBef>
              <a:spcAft>
                <a:spcPts val="0"/>
              </a:spcAft>
              <a:buClr>
                <a:srgbClr val="008C7D"/>
              </a:buClr>
              <a:buSzPts val="1800"/>
              <a:buFont typeface="Arial"/>
              <a:buChar char="•"/>
            </a:pPr>
            <a:r>
              <a:rPr lang="en-KE" sz="1800">
                <a:latin typeface="Arial"/>
                <a:ea typeface="Arial"/>
                <a:cs typeface="Arial"/>
                <a:sym typeface="Arial"/>
              </a:rPr>
              <a:t>Urgency</a:t>
            </a:r>
            <a:endParaRPr/>
          </a:p>
          <a:p>
            <a:pPr indent="-457200" lvl="1" marL="1348740" rtl="0" algn="l">
              <a:spcBef>
                <a:spcPts val="360"/>
              </a:spcBef>
              <a:spcAft>
                <a:spcPts val="0"/>
              </a:spcAft>
              <a:buClr>
                <a:srgbClr val="008C7D"/>
              </a:buClr>
              <a:buSzPts val="1800"/>
              <a:buFont typeface="Arial"/>
              <a:buChar char="•"/>
            </a:pPr>
            <a:r>
              <a:rPr lang="en-KE" sz="1800">
                <a:latin typeface="Arial"/>
                <a:ea typeface="Arial"/>
                <a:cs typeface="Arial"/>
                <a:sym typeface="Arial"/>
              </a:rPr>
              <a:t>GEO’s strengths 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457200" lvl="1" marL="1348740" rtl="0" algn="l">
              <a:spcBef>
                <a:spcPts val="360"/>
              </a:spcBef>
              <a:spcAft>
                <a:spcPts val="0"/>
              </a:spcAft>
              <a:buClr>
                <a:srgbClr val="008C7D"/>
              </a:buClr>
              <a:buSzPts val="1800"/>
              <a:buFont typeface="Arial"/>
              <a:buChar char="•"/>
            </a:pPr>
            <a:r>
              <a:rPr lang="en-KE" sz="1800">
                <a:latin typeface="Arial"/>
                <a:ea typeface="Arial"/>
                <a:cs typeface="Arial"/>
                <a:sym typeface="Arial"/>
              </a:rPr>
              <a:t>Vision</a:t>
            </a:r>
            <a:endParaRPr/>
          </a:p>
          <a:p>
            <a:pPr indent="-457200" lvl="1" marL="1348740" rtl="0" algn="l">
              <a:spcBef>
                <a:spcPts val="360"/>
              </a:spcBef>
              <a:spcAft>
                <a:spcPts val="0"/>
              </a:spcAft>
              <a:buClr>
                <a:srgbClr val="008C7D"/>
              </a:buClr>
              <a:buSzPts val="1800"/>
              <a:buFont typeface="Arial"/>
              <a:buChar char="•"/>
            </a:pPr>
            <a:r>
              <a:rPr lang="en-KE" sz="1800">
                <a:latin typeface="Arial"/>
                <a:ea typeface="Arial"/>
                <a:cs typeface="Arial"/>
                <a:sym typeface="Arial"/>
              </a:rPr>
              <a:t>Mission</a:t>
            </a:r>
            <a:endParaRPr/>
          </a:p>
          <a:p>
            <a:pPr indent="-457200" lvl="1" marL="1348740" rtl="0" algn="l">
              <a:spcBef>
                <a:spcPts val="360"/>
              </a:spcBef>
              <a:spcAft>
                <a:spcPts val="0"/>
              </a:spcAft>
              <a:buClr>
                <a:srgbClr val="008C7D"/>
              </a:buClr>
              <a:buSzPts val="1800"/>
              <a:buFont typeface="Arial"/>
              <a:buChar char="•"/>
            </a:pPr>
            <a:r>
              <a:rPr lang="en-KE" sz="1800">
                <a:latin typeface="Arial"/>
                <a:ea typeface="Arial"/>
                <a:cs typeface="Arial"/>
                <a:sym typeface="Arial"/>
              </a:rPr>
              <a:t>Value Proposition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rgbClr val="004C8A"/>
              </a:buClr>
              <a:buSzPts val="2000"/>
              <a:buFont typeface="Arial"/>
              <a:buChar char="•"/>
            </a:pPr>
            <a:r>
              <a:rPr lang="en-KE" sz="2000">
                <a:latin typeface="Arial"/>
                <a:ea typeface="Arial"/>
                <a:cs typeface="Arial"/>
                <a:sym typeface="Arial"/>
              </a:rPr>
              <a:t>Action for post-2025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rgbClr val="004C8A"/>
              </a:buClr>
              <a:buSzPts val="2000"/>
              <a:buFont typeface="Arial"/>
              <a:buChar char="•"/>
            </a:pPr>
            <a:r>
              <a:rPr lang="en-KE" sz="2000">
                <a:latin typeface="Arial"/>
                <a:ea typeface="Arial"/>
                <a:cs typeface="Arial"/>
                <a:sym typeface="Arial"/>
              </a:rPr>
              <a:t>Achieving transformational change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rgbClr val="004C8A"/>
              </a:buClr>
              <a:buSzPts val="2000"/>
              <a:buFont typeface="Arial"/>
              <a:buChar char="•"/>
            </a:pPr>
            <a:r>
              <a:rPr lang="en-KE" sz="2000">
                <a:latin typeface="Arial"/>
                <a:ea typeface="Arial"/>
                <a:cs typeface="Arial"/>
                <a:sym typeface="Arial"/>
              </a:rPr>
              <a:t>Guiding principles</a:t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1344369" y="251600"/>
            <a:ext cx="9654123" cy="6232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KE" sz="3600" u="none" cap="none" strike="noStrike">
                <a:solidFill>
                  <a:srgbClr val="008B7B"/>
                </a:solidFill>
                <a:latin typeface="Arial"/>
                <a:ea typeface="Arial"/>
                <a:cs typeface="Arial"/>
                <a:sym typeface="Arial"/>
              </a:rPr>
              <a:t>Outline of the strategy document</a:t>
            </a:r>
            <a:endParaRPr/>
          </a:p>
        </p:txBody>
      </p:sp>
      <p:sp>
        <p:nvSpPr>
          <p:cNvPr id="126" name="Google Shape;126;p4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/>
              <a:t>CEOS SIT-38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1344369" y="251600"/>
            <a:ext cx="9654123" cy="6232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KE" sz="3600" u="none" cap="none" strike="noStrike">
                <a:solidFill>
                  <a:srgbClr val="008B7B"/>
                </a:solidFill>
                <a:latin typeface="Arial"/>
                <a:ea typeface="Arial"/>
                <a:cs typeface="Arial"/>
                <a:sym typeface="Arial"/>
              </a:rPr>
              <a:t>Post-2025 GEO</a:t>
            </a:r>
            <a:endParaRPr b="0" i="0" sz="3600" u="none" cap="none" strike="noStrike">
              <a:solidFill>
                <a:srgbClr val="008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924008" y="5034618"/>
            <a:ext cx="5227412" cy="680381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Data for society (2005 – 2015)</a:t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6246843" y="5034618"/>
            <a:ext cx="5227412" cy="680381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Services for society (2016 – 2025)</a:t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1737360" y="4281631"/>
            <a:ext cx="9042400" cy="680381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New from 2025: Equity for society</a:t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-863892" y="-336422"/>
            <a:ext cx="4114800" cy="2422536"/>
          </a:xfrm>
          <a:prstGeom prst="lightningBolt">
            <a:avLst/>
          </a:prstGeom>
          <a:solidFill>
            <a:srgbClr val="97B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C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9419074" y="-546473"/>
            <a:ext cx="3158836" cy="2907445"/>
          </a:xfrm>
          <a:prstGeom prst="sun">
            <a:avLst>
              <a:gd fmla="val 25000" name="adj"/>
            </a:avLst>
          </a:prstGeom>
          <a:solidFill>
            <a:srgbClr val="97B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C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4854310" y="2066343"/>
            <a:ext cx="2483380" cy="629376"/>
          </a:xfrm>
          <a:prstGeom prst="rect">
            <a:avLst/>
          </a:prstGeom>
          <a:solidFill>
            <a:schemeClr val="accent1">
              <a:alpha val="6235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4536293" y="2807730"/>
            <a:ext cx="1805092" cy="622267"/>
          </a:xfrm>
          <a:prstGeom prst="rect">
            <a:avLst/>
          </a:prstGeom>
          <a:solidFill>
            <a:schemeClr val="accent1">
              <a:alpha val="6235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2936576" y="3120235"/>
            <a:ext cx="1510990" cy="1073086"/>
          </a:xfrm>
          <a:prstGeom prst="rect">
            <a:avLst/>
          </a:prstGeom>
          <a:solidFill>
            <a:schemeClr val="accent1">
              <a:alpha val="6235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Guiding principles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6448448" y="2806172"/>
            <a:ext cx="1702330" cy="619646"/>
          </a:xfrm>
          <a:prstGeom prst="rect">
            <a:avLst/>
          </a:prstGeom>
          <a:solidFill>
            <a:schemeClr val="accent1">
              <a:alpha val="6235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Value proposition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4536293" y="3550209"/>
            <a:ext cx="3610367" cy="637609"/>
          </a:xfrm>
          <a:prstGeom prst="rect">
            <a:avLst/>
          </a:prstGeom>
          <a:solidFill>
            <a:schemeClr val="accent1">
              <a:alpha val="6235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Action for post-2025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61848" y="958042"/>
            <a:ext cx="2081383" cy="2956308"/>
          </a:xfrm>
          <a:prstGeom prst="homePlate">
            <a:avLst>
              <a:gd fmla="val 22664" name="adj"/>
            </a:avLst>
          </a:prstGeom>
          <a:solidFill>
            <a:srgbClr val="97BAFF">
              <a:alpha val="7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K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URGENCIES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Environmental challenges, fragementation and proliferation of organizations, state and non-state actors, emerging  socio-economic inequities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9812596" y="922142"/>
            <a:ext cx="2224577" cy="2956308"/>
          </a:xfrm>
          <a:prstGeom prst="homePlate">
            <a:avLst>
              <a:gd fmla="val 22664" name="adj"/>
            </a:avLst>
          </a:prstGeom>
          <a:solidFill>
            <a:srgbClr val="97BAFF">
              <a:alpha val="7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K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GEO is: intergovernmental, transdisciplinary, multisectoral, multiscale, inclusive and adaptive</a:t>
            </a: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8212768" y="3120234"/>
            <a:ext cx="1510990" cy="1073086"/>
          </a:xfrm>
          <a:prstGeom prst="rect">
            <a:avLst/>
          </a:prstGeom>
          <a:solidFill>
            <a:schemeClr val="accent1">
              <a:alpha val="6235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Operating model</a:t>
            </a:r>
            <a:endParaRPr sz="2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/>
              <a:t>CEOS SIT-38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6"/>
          <p:cNvGrpSpPr/>
          <p:nvPr/>
        </p:nvGrpSpPr>
        <p:grpSpPr>
          <a:xfrm>
            <a:off x="609600" y="1237976"/>
            <a:ext cx="10972800" cy="4518891"/>
            <a:chOff x="0" y="3535"/>
            <a:chExt cx="10972800" cy="4518891"/>
          </a:xfrm>
        </p:grpSpPr>
        <p:sp>
          <p:nvSpPr>
            <p:cNvPr id="152" name="Google Shape;152;p6"/>
            <p:cNvSpPr/>
            <p:nvPr/>
          </p:nvSpPr>
          <p:spPr>
            <a:xfrm>
              <a:off x="0" y="3535"/>
              <a:ext cx="10972800" cy="753148"/>
            </a:xfrm>
            <a:prstGeom prst="roundRect">
              <a:avLst>
                <a:gd fmla="val 10000" name="adj"/>
              </a:avLst>
            </a:prstGeom>
            <a:solidFill>
              <a:srgbClr val="CAD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27827" y="172994"/>
              <a:ext cx="414231" cy="41423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869886" y="3535"/>
              <a:ext cx="10102913" cy="75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 txBox="1"/>
            <p:nvPr/>
          </p:nvSpPr>
          <p:spPr>
            <a:xfrm>
              <a:off x="869886" y="3535"/>
              <a:ext cx="10102913" cy="75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700" lIns="79700" spcFirstLastPara="1" rIns="79700" wrap="square" tIns="79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KE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Seize the Momentum to Strengthen Global Partnership </a:t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0" y="944971"/>
              <a:ext cx="10972800" cy="753148"/>
            </a:xfrm>
            <a:prstGeom prst="roundRect">
              <a:avLst>
                <a:gd fmla="val 10000" name="adj"/>
              </a:avLst>
            </a:prstGeom>
            <a:solidFill>
              <a:srgbClr val="CAD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27827" y="1114429"/>
              <a:ext cx="414231" cy="41423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869886" y="944971"/>
              <a:ext cx="10102913" cy="75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6"/>
            <p:cNvSpPr txBox="1"/>
            <p:nvPr/>
          </p:nvSpPr>
          <p:spPr>
            <a:xfrm>
              <a:off x="869886" y="944971"/>
              <a:ext cx="10102913" cy="75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700" lIns="79700" spcFirstLastPara="1" rIns="79700" wrap="square" tIns="79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KE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Transform Earth observation into Earth intelligence</a:t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0" y="1886407"/>
              <a:ext cx="10972800" cy="753148"/>
            </a:xfrm>
            <a:prstGeom prst="roundRect">
              <a:avLst>
                <a:gd fmla="val 10000" name="adj"/>
              </a:avLst>
            </a:prstGeom>
            <a:solidFill>
              <a:srgbClr val="CAD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27827" y="2055865"/>
              <a:ext cx="414231" cy="41423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869886" y="1886407"/>
              <a:ext cx="10102913" cy="75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869886" y="1886407"/>
              <a:ext cx="10102913" cy="75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700" lIns="79700" spcFirstLastPara="1" rIns="79700" wrap="square" tIns="79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KE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Strengthen coordination, integration and harmonization of data products</a:t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0" y="2827842"/>
              <a:ext cx="10972800" cy="753148"/>
            </a:xfrm>
            <a:prstGeom prst="roundRect">
              <a:avLst>
                <a:gd fmla="val 10000" name="adj"/>
              </a:avLst>
            </a:prstGeom>
            <a:solidFill>
              <a:srgbClr val="CAD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227827" y="2997301"/>
              <a:ext cx="414231" cy="41423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869886" y="2827842"/>
              <a:ext cx="10102913" cy="75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6"/>
            <p:cNvSpPr txBox="1"/>
            <p:nvPr/>
          </p:nvSpPr>
          <p:spPr>
            <a:xfrm>
              <a:off x="869886" y="2827842"/>
              <a:ext cx="10102913" cy="75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700" lIns="79700" spcFirstLastPara="1" rIns="79700" wrap="square" tIns="79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KE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Invest in innovative, integrated advocacy, communications and members’ engagement</a:t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0" y="3769278"/>
              <a:ext cx="10972800" cy="753148"/>
            </a:xfrm>
            <a:prstGeom prst="roundRect">
              <a:avLst>
                <a:gd fmla="val 10000" name="adj"/>
              </a:avLst>
            </a:prstGeom>
            <a:solidFill>
              <a:srgbClr val="CAD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27827" y="3938736"/>
              <a:ext cx="414231" cy="41423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69886" y="3769278"/>
              <a:ext cx="10102913" cy="75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869886" y="3769278"/>
              <a:ext cx="10102913" cy="75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700" lIns="79700" spcFirstLastPara="1" rIns="79700" wrap="square" tIns="79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KE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Increase and diversify resource mobilization to deliver Earth intelligence</a:t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 txBox="1"/>
          <p:nvPr>
            <p:ph type="title"/>
          </p:nvPr>
        </p:nvSpPr>
        <p:spPr>
          <a:xfrm>
            <a:off x="609600" y="274637"/>
            <a:ext cx="10972800" cy="680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4C8A"/>
              </a:buClr>
              <a:buSzPts val="3600"/>
              <a:buFont typeface="Arial"/>
              <a:buNone/>
            </a:pPr>
            <a:r>
              <a:rPr b="0" lang="en-KE" sz="3600">
                <a:latin typeface="Arial"/>
                <a:ea typeface="Arial"/>
                <a:cs typeface="Arial"/>
                <a:sym typeface="Arial"/>
              </a:rPr>
              <a:t>Action for post-2025</a:t>
            </a:r>
            <a:endParaRPr/>
          </a:p>
        </p:txBody>
      </p:sp>
      <p:sp>
        <p:nvSpPr>
          <p:cNvPr id="173" name="Google Shape;173;p6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/>
              <a:t>CEOS SIT-38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/>
          <p:nvPr/>
        </p:nvSpPr>
        <p:spPr>
          <a:xfrm>
            <a:off x="1344369" y="251600"/>
            <a:ext cx="9654123" cy="6232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KE" sz="3600" u="none" cap="none" strike="noStrike">
                <a:solidFill>
                  <a:srgbClr val="008B7B"/>
                </a:solidFill>
                <a:latin typeface="Arial"/>
                <a:ea typeface="Arial"/>
                <a:cs typeface="Arial"/>
                <a:sym typeface="Arial"/>
              </a:rPr>
              <a:t>GEO Post-2025 Value Proposition</a:t>
            </a:r>
            <a:endParaRPr/>
          </a:p>
        </p:txBody>
      </p:sp>
      <p:sp>
        <p:nvSpPr>
          <p:cNvPr id="179" name="Google Shape;179;p7"/>
          <p:cNvSpPr txBox="1"/>
          <p:nvPr>
            <p:ph idx="1" type="body"/>
          </p:nvPr>
        </p:nvSpPr>
        <p:spPr>
          <a:xfrm>
            <a:off x="468746" y="1290319"/>
            <a:ext cx="11296534" cy="4529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C8A"/>
              </a:buClr>
              <a:buSzPts val="2400"/>
              <a:buNone/>
            </a:pPr>
            <a:r>
              <a:rPr lang="en-KE" sz="2400">
                <a:latin typeface="Arial"/>
                <a:ea typeface="Arial"/>
                <a:cs typeface="Arial"/>
                <a:sym typeface="Arial"/>
              </a:rPr>
              <a:t>GEO’s value proposition is to </a:t>
            </a:r>
            <a:r>
              <a:rPr b="1" lang="en-KE" sz="2400">
                <a:latin typeface="Arial"/>
                <a:ea typeface="Arial"/>
                <a:cs typeface="Arial"/>
                <a:sym typeface="Arial"/>
              </a:rPr>
              <a:t>advocate </a:t>
            </a:r>
            <a:r>
              <a:rPr lang="en-KE" sz="2400">
                <a:latin typeface="Arial"/>
                <a:ea typeface="Arial"/>
                <a:cs typeface="Arial"/>
                <a:sym typeface="Arial"/>
              </a:rPr>
              <a:t>for the use of Earth intelligence [and knowledge], lead and </a:t>
            </a:r>
            <a:r>
              <a:rPr b="1" lang="en-KE" sz="2400">
                <a:latin typeface="Arial"/>
                <a:ea typeface="Arial"/>
                <a:cs typeface="Arial"/>
                <a:sym typeface="Arial"/>
              </a:rPr>
              <a:t>convene </a:t>
            </a:r>
            <a:r>
              <a:rPr lang="en-KE" sz="2400">
                <a:latin typeface="Arial"/>
                <a:ea typeface="Arial"/>
                <a:cs typeface="Arial"/>
                <a:sym typeface="Arial"/>
              </a:rPr>
              <a:t>partners from across sectors and disciplines and throughout the Earth observation value chain to accelerate the </a:t>
            </a:r>
            <a:r>
              <a:rPr b="1" lang="en-KE" sz="2400">
                <a:latin typeface="Arial"/>
                <a:ea typeface="Arial"/>
                <a:cs typeface="Arial"/>
                <a:sym typeface="Arial"/>
              </a:rPr>
              <a:t>co-design, co-creation and co-implementation</a:t>
            </a:r>
            <a:r>
              <a:rPr lang="en-KE" sz="2400">
                <a:latin typeface="Arial"/>
                <a:ea typeface="Arial"/>
                <a:cs typeface="Arial"/>
                <a:sym typeface="Arial"/>
              </a:rPr>
              <a:t> of demand-driven, integrated, and innovative solutions for addressing global societal and environmental challenges.</a:t>
            </a:r>
            <a:r>
              <a:rPr baseline="30000" lang="en-KE" sz="24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1080"/>
              </a:spcBef>
              <a:spcAft>
                <a:spcPts val="0"/>
              </a:spcAft>
              <a:buClr>
                <a:srgbClr val="004C8A"/>
              </a:buClr>
              <a:buSzPts val="2400"/>
              <a:buNone/>
            </a:pPr>
            <a:r>
              <a:rPr lang="en-KE" sz="2400">
                <a:latin typeface="Arial"/>
                <a:ea typeface="Arial"/>
                <a:cs typeface="Arial"/>
                <a:sym typeface="Arial"/>
              </a:rPr>
              <a:t>In doing so, the GEO community learns, shares knowledge, technology and resources, develops </a:t>
            </a:r>
            <a:r>
              <a:rPr b="1" lang="en-KE" sz="2400">
                <a:latin typeface="Arial"/>
                <a:ea typeface="Arial"/>
                <a:cs typeface="Arial"/>
                <a:sym typeface="Arial"/>
              </a:rPr>
              <a:t>capacity </a:t>
            </a:r>
            <a:r>
              <a:rPr lang="en-KE" sz="2400">
                <a:latin typeface="Arial"/>
                <a:ea typeface="Arial"/>
                <a:cs typeface="Arial"/>
                <a:sym typeface="Arial"/>
              </a:rPr>
              <a:t>and amplifies benefits and </a:t>
            </a:r>
            <a:r>
              <a:rPr b="1" lang="en-KE" sz="2400">
                <a:latin typeface="Arial"/>
                <a:ea typeface="Arial"/>
                <a:cs typeface="Arial"/>
                <a:sym typeface="Arial"/>
              </a:rPr>
              <a:t>impact</a:t>
            </a:r>
            <a:r>
              <a:rPr lang="en-KE" sz="2400"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7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/>
              <a:t>CEOS SIT-38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418890">
            <a:off x="8924874" y="-130537"/>
            <a:ext cx="3272892" cy="327289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 txBox="1"/>
          <p:nvPr>
            <p:ph type="title"/>
          </p:nvPr>
        </p:nvSpPr>
        <p:spPr>
          <a:xfrm>
            <a:off x="609600" y="274637"/>
            <a:ext cx="10972800" cy="680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4C8A"/>
              </a:buClr>
              <a:buSzPts val="3600"/>
              <a:buFont typeface="Arial"/>
              <a:buNone/>
            </a:pPr>
            <a:r>
              <a:rPr b="0" lang="en-KE" sz="3600">
                <a:latin typeface="Arial"/>
                <a:ea typeface="Arial"/>
                <a:cs typeface="Arial"/>
                <a:sym typeface="Arial"/>
              </a:rPr>
              <a:t>Earth intelligence</a:t>
            </a:r>
            <a:endParaRPr/>
          </a:p>
        </p:txBody>
      </p:sp>
      <p:sp>
        <p:nvSpPr>
          <p:cNvPr id="187" name="Google Shape;187;p8"/>
          <p:cNvSpPr txBox="1"/>
          <p:nvPr>
            <p:ph idx="1" type="body"/>
          </p:nvPr>
        </p:nvSpPr>
        <p:spPr>
          <a:xfrm>
            <a:off x="414613" y="1164740"/>
            <a:ext cx="6044723" cy="4613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8A"/>
              </a:buClr>
              <a:buSzPts val="2200"/>
              <a:buFont typeface="Arial"/>
              <a:buNone/>
            </a:pPr>
            <a:r>
              <a:rPr lang="en-KE" sz="2200">
                <a:latin typeface="Arial"/>
                <a:ea typeface="Arial"/>
                <a:cs typeface="Arial"/>
                <a:sym typeface="Arial"/>
              </a:rPr>
              <a:t>It integrates analysis, modelling and simulation of data to create a predictive narrative that enables sound decision-making about our planet. </a:t>
            </a:r>
            <a:endParaRPr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Clr>
                <a:srgbClr val="004C8A"/>
              </a:buClr>
              <a:buSzPts val="2200"/>
              <a:buFont typeface="Calibri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Clr>
                <a:srgbClr val="004C8A"/>
              </a:buClr>
              <a:buSzPts val="2200"/>
              <a:buFont typeface="Arial"/>
              <a:buNone/>
            </a:pPr>
            <a:r>
              <a:rPr lang="en-KE" sz="2200">
                <a:latin typeface="Arial"/>
                <a:ea typeface="Arial"/>
                <a:cs typeface="Arial"/>
                <a:sym typeface="Arial"/>
              </a:rPr>
              <a:t>GEO will leverage Earth intelligence to:</a:t>
            </a:r>
            <a:endParaRPr/>
          </a:p>
          <a:p>
            <a:pPr indent="-457200" lvl="0" marL="457200" rtl="0" algn="l">
              <a:spcBef>
                <a:spcPts val="440"/>
              </a:spcBef>
              <a:spcAft>
                <a:spcPts val="0"/>
              </a:spcAft>
              <a:buClr>
                <a:srgbClr val="004C8A"/>
              </a:buClr>
              <a:buSzPts val="2200"/>
              <a:buFont typeface="Calibri"/>
              <a:buAutoNum type="arabicPeriod"/>
            </a:pPr>
            <a:r>
              <a:rPr lang="en-KE" sz="2200">
                <a:latin typeface="Arial"/>
                <a:ea typeface="Arial"/>
                <a:cs typeface="Arial"/>
                <a:sym typeface="Arial"/>
              </a:rPr>
              <a:t>derive new knowledge, </a:t>
            </a:r>
            <a:endParaRPr/>
          </a:p>
          <a:p>
            <a:pPr indent="-457200" lvl="0" marL="457200" rtl="0" algn="l">
              <a:spcBef>
                <a:spcPts val="440"/>
              </a:spcBef>
              <a:spcAft>
                <a:spcPts val="0"/>
              </a:spcAft>
              <a:buClr>
                <a:srgbClr val="004C8A"/>
              </a:buClr>
              <a:buSzPts val="2200"/>
              <a:buFont typeface="Calibri"/>
              <a:buAutoNum type="arabicPeriod"/>
            </a:pPr>
            <a:r>
              <a:rPr lang="en-KE" sz="2200">
                <a:latin typeface="Arial"/>
                <a:ea typeface="Arial"/>
                <a:cs typeface="Arial"/>
                <a:sym typeface="Arial"/>
              </a:rPr>
              <a:t>provide valuable insights</a:t>
            </a:r>
            <a:endParaRPr/>
          </a:p>
          <a:p>
            <a:pPr indent="-457200" lvl="0" marL="457200" rtl="0" algn="l">
              <a:spcBef>
                <a:spcPts val="440"/>
              </a:spcBef>
              <a:spcAft>
                <a:spcPts val="0"/>
              </a:spcAft>
              <a:buClr>
                <a:srgbClr val="004C8A"/>
              </a:buClr>
              <a:buSzPts val="2200"/>
              <a:buFont typeface="Calibri"/>
              <a:buAutoNum type="arabicPeriod"/>
            </a:pPr>
            <a:r>
              <a:rPr lang="en-KE" sz="2200">
                <a:latin typeface="Arial"/>
                <a:ea typeface="Arial"/>
                <a:cs typeface="Arial"/>
                <a:sym typeface="Arial"/>
              </a:rPr>
              <a:t>inform strategic decisions </a:t>
            </a:r>
            <a:endParaRPr/>
          </a:p>
          <a:p>
            <a:pPr indent="-457200" lvl="0" marL="457200" rtl="0" algn="l">
              <a:spcBef>
                <a:spcPts val="440"/>
              </a:spcBef>
              <a:spcAft>
                <a:spcPts val="0"/>
              </a:spcAft>
              <a:buClr>
                <a:srgbClr val="004C8A"/>
              </a:buClr>
              <a:buSzPts val="2200"/>
              <a:buFont typeface="Calibri"/>
              <a:buAutoNum type="arabicPeriod"/>
            </a:pPr>
            <a:r>
              <a:rPr lang="en-KE" sz="2200">
                <a:latin typeface="Arial"/>
                <a:ea typeface="Arial"/>
                <a:cs typeface="Arial"/>
                <a:sym typeface="Arial"/>
              </a:rPr>
              <a:t>and empower society to protect/ pursue a sustainable planet. </a:t>
            </a:r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6459335" y="2309980"/>
            <a:ext cx="3835400" cy="3743467"/>
            <a:chOff x="6370319" y="1507328"/>
            <a:chExt cx="3205480" cy="3128646"/>
          </a:xfrm>
        </p:grpSpPr>
        <p:sp>
          <p:nvSpPr>
            <p:cNvPr id="189" name="Google Shape;189;p8"/>
            <p:cNvSpPr/>
            <p:nvPr/>
          </p:nvSpPr>
          <p:spPr>
            <a:xfrm>
              <a:off x="6908800" y="1997072"/>
              <a:ext cx="2217420" cy="2130586"/>
            </a:xfrm>
            <a:custGeom>
              <a:rect b="b" l="l" r="r" t="t"/>
              <a:pathLst>
                <a:path extrusionOk="0" h="2021840" w="2164080">
                  <a:moveTo>
                    <a:pt x="1082040" y="0"/>
                  </a:moveTo>
                  <a:cubicBezTo>
                    <a:pt x="1679634" y="0"/>
                    <a:pt x="2164080" y="452604"/>
                    <a:pt x="2164080" y="1010920"/>
                  </a:cubicBezTo>
                  <a:cubicBezTo>
                    <a:pt x="2164080" y="1569236"/>
                    <a:pt x="1679634" y="2021840"/>
                    <a:pt x="1082040" y="2021840"/>
                  </a:cubicBezTo>
                  <a:cubicBezTo>
                    <a:pt x="484446" y="2021840"/>
                    <a:pt x="0" y="1569236"/>
                    <a:pt x="0" y="1010920"/>
                  </a:cubicBezTo>
                  <a:cubicBezTo>
                    <a:pt x="0" y="452604"/>
                    <a:pt x="484446" y="0"/>
                    <a:pt x="1082040" y="0"/>
                  </a:cubicBezTo>
                  <a:close/>
                </a:path>
              </a:pathLst>
            </a:custGeom>
            <a:solidFill>
              <a:schemeClr val="accent3">
                <a:alpha val="56078"/>
              </a:schemeClr>
            </a:solidFill>
            <a:ln>
              <a:noFill/>
            </a:ln>
            <a:effectLst>
              <a:outerShdw blurRad="50800" sx="101166" rotWithShape="0" algn="tl" dir="2700000" dist="38100" sy="101166">
                <a:srgbClr val="000000">
                  <a:alpha val="3882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KE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Earth observation data, socio-economic data, citizen observations, and other sources of information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" name="Google Shape;190;p8"/>
            <p:cNvGrpSpPr/>
            <p:nvPr/>
          </p:nvGrpSpPr>
          <p:grpSpPr>
            <a:xfrm>
              <a:off x="6370319" y="1507328"/>
              <a:ext cx="3205480" cy="3128646"/>
              <a:chOff x="7498079" y="3333430"/>
              <a:chExt cx="3205480" cy="3128646"/>
            </a:xfrm>
          </p:grpSpPr>
          <p:sp>
            <p:nvSpPr>
              <p:cNvPr id="191" name="Google Shape;191;p8"/>
              <p:cNvSpPr/>
              <p:nvPr/>
            </p:nvSpPr>
            <p:spPr>
              <a:xfrm>
                <a:off x="7498079" y="3333430"/>
                <a:ext cx="3205480" cy="3128646"/>
              </a:xfrm>
              <a:custGeom>
                <a:rect b="b" l="l" r="r" t="t"/>
                <a:pathLst>
                  <a:path extrusionOk="0" h="3033076" w="3291840">
                    <a:moveTo>
                      <a:pt x="1645920" y="0"/>
                    </a:moveTo>
                    <a:cubicBezTo>
                      <a:pt x="2554937" y="0"/>
                      <a:pt x="3291840" y="678977"/>
                      <a:pt x="3291840" y="1516538"/>
                    </a:cubicBezTo>
                    <a:cubicBezTo>
                      <a:pt x="3291840" y="2354099"/>
                      <a:pt x="2554937" y="3033076"/>
                      <a:pt x="1645920" y="3033076"/>
                    </a:cubicBezTo>
                    <a:cubicBezTo>
                      <a:pt x="736903" y="3033076"/>
                      <a:pt x="0" y="2354099"/>
                      <a:pt x="0" y="1516538"/>
                    </a:cubicBezTo>
                    <a:cubicBezTo>
                      <a:pt x="0" y="678977"/>
                      <a:pt x="736903" y="0"/>
                      <a:pt x="1645920" y="0"/>
                    </a:cubicBezTo>
                    <a:close/>
                    <a:moveTo>
                      <a:pt x="1645920" y="505619"/>
                    </a:moveTo>
                    <a:cubicBezTo>
                      <a:pt x="1048326" y="505619"/>
                      <a:pt x="563880" y="958223"/>
                      <a:pt x="563880" y="1516539"/>
                    </a:cubicBezTo>
                    <a:cubicBezTo>
                      <a:pt x="563880" y="2074855"/>
                      <a:pt x="1048326" y="2527459"/>
                      <a:pt x="1645920" y="2527459"/>
                    </a:cubicBezTo>
                    <a:cubicBezTo>
                      <a:pt x="2243514" y="2527459"/>
                      <a:pt x="2727960" y="2074855"/>
                      <a:pt x="2727960" y="1516539"/>
                    </a:cubicBezTo>
                    <a:cubicBezTo>
                      <a:pt x="2727960" y="958223"/>
                      <a:pt x="2243514" y="505619"/>
                      <a:pt x="1645920" y="5056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7768590" y="3671567"/>
                <a:ext cx="2664460" cy="247427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1"/>
                    </a:solidFill>
                    <a:latin typeface="Arial"/>
                  </a:rPr>
                  <a:t> analysis, modelling and simulation of data</a:t>
                </a:r>
              </a:p>
            </p:txBody>
          </p:sp>
        </p:grpSp>
      </p:grpSp>
      <p:sp>
        <p:nvSpPr>
          <p:cNvPr id="193" name="Google Shape;193;p8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/>
              <a:t>CEOS SIT-38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/>
          <p:nvPr/>
        </p:nvSpPr>
        <p:spPr>
          <a:xfrm>
            <a:off x="699940" y="251600"/>
            <a:ext cx="11028233" cy="6232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KE" sz="3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GEO and the Earth observation value chain approach</a:t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7426815" y="2436789"/>
            <a:ext cx="2029718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Policy and decision-making</a:t>
            </a:r>
            <a:endParaRPr/>
          </a:p>
        </p:txBody>
      </p:sp>
      <p:sp>
        <p:nvSpPr>
          <p:cNvPr id="201" name="Google Shape;201;p9"/>
          <p:cNvSpPr/>
          <p:nvPr/>
        </p:nvSpPr>
        <p:spPr>
          <a:xfrm>
            <a:off x="138039" y="2436789"/>
            <a:ext cx="2029718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Earth observation infrastructure</a:t>
            </a:r>
            <a:endParaRPr/>
          </a:p>
        </p:txBody>
      </p:sp>
      <p:sp>
        <p:nvSpPr>
          <p:cNvPr id="202" name="Google Shape;202;p9"/>
          <p:cNvSpPr/>
          <p:nvPr/>
        </p:nvSpPr>
        <p:spPr>
          <a:xfrm>
            <a:off x="9856405" y="2436789"/>
            <a:ext cx="2195945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Societal, environmental and  economic benefits as well as equity</a:t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4997223" y="2436789"/>
            <a:ext cx="2029718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EO products and services</a:t>
            </a:r>
            <a:endParaRPr/>
          </a:p>
        </p:txBody>
      </p:sp>
      <p:grpSp>
        <p:nvGrpSpPr>
          <p:cNvPr id="204" name="Google Shape;204;p9"/>
          <p:cNvGrpSpPr/>
          <p:nvPr/>
        </p:nvGrpSpPr>
        <p:grpSpPr>
          <a:xfrm>
            <a:off x="802639" y="3959527"/>
            <a:ext cx="9458107" cy="1472700"/>
            <a:chOff x="548639" y="3658100"/>
            <a:chExt cx="9458107" cy="1472700"/>
          </a:xfrm>
        </p:grpSpPr>
        <p:sp>
          <p:nvSpPr>
            <p:cNvPr id="205" name="Google Shape;205;p9"/>
            <p:cNvSpPr/>
            <p:nvPr/>
          </p:nvSpPr>
          <p:spPr>
            <a:xfrm>
              <a:off x="548639" y="3658100"/>
              <a:ext cx="9458107" cy="1472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">
                  <a:schemeClr val="lt1"/>
                </a:gs>
                <a:gs pos="20000">
                  <a:srgbClr val="001F5F">
                    <a:alpha val="49411"/>
                  </a:srgbClr>
                </a:gs>
                <a:gs pos="80000">
                  <a:srgbClr val="002060">
                    <a:alpha val="49803"/>
                  </a:srgbClr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5019115" y="4695360"/>
              <a:ext cx="2007826" cy="350064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KE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Co-design</a:t>
              </a: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2567631" y="4226197"/>
              <a:ext cx="6888901" cy="350064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KE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Stakeholder contributions</a:t>
              </a: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699939" y="3724959"/>
              <a:ext cx="8756593" cy="350064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KE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Users / Stakeholder needs</a:t>
              </a:r>
              <a:endParaRPr/>
            </a:p>
          </p:txBody>
        </p:sp>
      </p:grpSp>
      <p:pic>
        <p:nvPicPr>
          <p:cNvPr descr="Satellite with solid fill" id="209" name="Google Shape;2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875" y="146855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net Of Things with solid fill" id="210" name="Google Shape;21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5290" y="146855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ud Computing with solid fill" id="211" name="Google Shape;21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8813" y="146855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sentation with pie chart with solid fill" id="212" name="Google Shape;21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7228" y="146855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est scene with solid fill" id="213" name="Google Shape;21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97177" y="146855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/>
          <p:cNvSpPr/>
          <p:nvPr/>
        </p:nvSpPr>
        <p:spPr>
          <a:xfrm>
            <a:off x="2567631" y="2436789"/>
            <a:ext cx="2029718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availability and access, research and assessments</a:t>
            </a:r>
            <a:endParaRPr/>
          </a:p>
        </p:txBody>
      </p:sp>
      <p:sp>
        <p:nvSpPr>
          <p:cNvPr id="215" name="Google Shape;215;p9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KE"/>
              <a:t>CEOS SIT-38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 template_2017 10 12">
  <a:themeElements>
    <a:clrScheme name="GEO1">
      <a:dk1>
        <a:srgbClr val="002060"/>
      </a:dk1>
      <a:lt1>
        <a:srgbClr val="FFFFFF"/>
      </a:lt1>
      <a:dk2>
        <a:srgbClr val="008C7D"/>
      </a:dk2>
      <a:lt2>
        <a:srgbClr val="808080"/>
      </a:lt2>
      <a:accent1>
        <a:srgbClr val="6EAAB4"/>
      </a:accent1>
      <a:accent2>
        <a:srgbClr val="008C7D"/>
      </a:accent2>
      <a:accent3>
        <a:srgbClr val="005F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2022-06-21T19:39:21Z</dcterms:created>
  <dc:creator>Julie Vuignier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0x0101009484E135ECF85B4BAA31E6E8E53076E9</vt:lpwstr>
  </property>
  <property fmtid="{D5CDD505-2E9C-101B-9397-08002B2CF9AE}" pid="3" name="MediaServiceImageTags">
    <vt:lpwstr/>
  </property>
</Properties>
</file>