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3"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Lst>
  <p:sldSz cy="6858000" cx="12192000"/>
  <p:notesSz cx="6858000" cy="9144000"/>
  <p:embeddedFontLst>
    <p:embeddedFont>
      <p:font typeface="Montserrat"/>
      <p:regular r:id="rId29"/>
      <p:bold r:id="rId30"/>
      <p:italic r:id="rId31"/>
      <p:boldItalic r:id="rId32"/>
    </p:embeddedFont>
    <p:embeddedFont>
      <p:font typeface="Arial Narrow"/>
      <p:regular r:id="rId33"/>
      <p:bold r:id="rId34"/>
      <p:italic r:id="rId35"/>
      <p:boldItalic r:id="rId3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91F7098B-3780-42AE-94A5-25A3EF6A99E3}">
  <a:tblStyle styleId="{91F7098B-3780-42AE-94A5-25A3EF6A99E3}" styleName="Table_0">
    <a:wholeTbl>
      <a:tcTxStyle b="off" i="off">
        <a:font>
          <a:latin typeface="Arial"/>
          <a:ea typeface="Arial"/>
          <a:cs typeface="Arial"/>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7E8E9"/>
          </a:solidFill>
        </a:fill>
      </a:tcStyle>
    </a:wholeTbl>
    <a:band1H>
      <a:tcTxStyle/>
      <a:tcStyle>
        <a:fill>
          <a:solidFill>
            <a:srgbClr val="CCCDD1"/>
          </a:solidFill>
        </a:fill>
      </a:tcStyle>
    </a:band1H>
    <a:band2H>
      <a:tcTxStyle/>
    </a:band2H>
    <a:band1V>
      <a:tcTxStyle/>
      <a:tcStyle>
        <a:fill>
          <a:solidFill>
            <a:srgbClr val="CCCDD1"/>
          </a:solidFill>
        </a:fill>
      </a:tcStyle>
    </a:band1V>
    <a:band2V>
      <a:tcTxStyle/>
    </a:band2V>
    <a:lastCol>
      <a:tcTxStyle b="on" i="off">
        <a:font>
          <a:latin typeface="Arial"/>
          <a:ea typeface="Arial"/>
          <a:cs typeface="Arial"/>
        </a:font>
        <a:schemeClr val="lt1"/>
      </a:tcTxStyle>
      <a:tcStyle>
        <a:fill>
          <a:solidFill>
            <a:schemeClr val="accent1"/>
          </a:solidFill>
        </a:fill>
      </a:tcStyle>
    </a:lastCol>
    <a:firstCol>
      <a:tcTxStyle b="on" i="off">
        <a:font>
          <a:latin typeface="Arial"/>
          <a:ea typeface="Arial"/>
          <a:cs typeface="Arial"/>
        </a:font>
        <a:schemeClr val="lt1"/>
      </a:tcTxStyle>
      <a:tcStyle>
        <a:fill>
          <a:solidFill>
            <a:schemeClr val="accent1"/>
          </a:solidFill>
        </a:fill>
      </a:tcStyle>
    </a:firstCol>
    <a:lastRow>
      <a:tcTxStyle b="on" i="off">
        <a:font>
          <a:latin typeface="Arial"/>
          <a:ea typeface="Arial"/>
          <a:cs typeface="Arial"/>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Arial"/>
          <a:ea typeface="Arial"/>
          <a:cs typeface="Arial"/>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Montserrat-regular.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Montserrat-italic.fntdata"/><Relationship Id="rId30" Type="http://schemas.openxmlformats.org/officeDocument/2006/relationships/font" Target="fonts/Montserrat-bold.fntdata"/><Relationship Id="rId11" Type="http://schemas.openxmlformats.org/officeDocument/2006/relationships/slide" Target="slides/slide6.xml"/><Relationship Id="rId33" Type="http://schemas.openxmlformats.org/officeDocument/2006/relationships/font" Target="fonts/ArialNarrow-regular.fntdata"/><Relationship Id="rId10" Type="http://schemas.openxmlformats.org/officeDocument/2006/relationships/slide" Target="slides/slide5.xml"/><Relationship Id="rId32" Type="http://schemas.openxmlformats.org/officeDocument/2006/relationships/font" Target="fonts/Montserrat-boldItalic.fntdata"/><Relationship Id="rId13" Type="http://schemas.openxmlformats.org/officeDocument/2006/relationships/slide" Target="slides/slide8.xml"/><Relationship Id="rId35" Type="http://schemas.openxmlformats.org/officeDocument/2006/relationships/font" Target="fonts/ArialNarrow-italic.fntdata"/><Relationship Id="rId12" Type="http://schemas.openxmlformats.org/officeDocument/2006/relationships/slide" Target="slides/slide7.xml"/><Relationship Id="rId34" Type="http://schemas.openxmlformats.org/officeDocument/2006/relationships/font" Target="fonts/ArialNarrow-bold.fntdata"/><Relationship Id="rId15" Type="http://schemas.openxmlformats.org/officeDocument/2006/relationships/slide" Target="slides/slide10.xml"/><Relationship Id="rId14" Type="http://schemas.openxmlformats.org/officeDocument/2006/relationships/slide" Target="slides/slide9.xml"/><Relationship Id="rId36" Type="http://schemas.openxmlformats.org/officeDocument/2006/relationships/font" Target="fonts/ArialNarrow-boldItalic.fnt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4" name="Google Shape;64;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8" name="Google Shape;198;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6" name="Google Shape;206;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0" name="Google Shape;220;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8" name="Google Shape;228;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1" name="Google Shape;241;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1" name="Google Shape;251;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7" name="Google Shape;257;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4" name="Google Shape;264;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p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1" name="Google Shape;271;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p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7" name="Google Shape;277;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0" name="Google Shape;70;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p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3" name="Google Shape;283;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p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1" name="Google Shape;291;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p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8" name="Google Shape;298;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p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5" name="Google Shape;305;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5" name="Google Shape;125;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1" name="Google Shape;131;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4" name="Google Shape;154;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4" name="Google Shape;164;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0" name="Google Shape;170;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2" name="Google Shape;182;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0" name="Google Shape;190;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 Id="rId3" Type="http://schemas.openxmlformats.org/officeDocument/2006/relationships/image" Target="../media/image20.jpg"/><Relationship Id="rId4" Type="http://schemas.openxmlformats.org/officeDocument/2006/relationships/image" Target="../media/image3.jpg"/><Relationship Id="rId5" Type="http://schemas.openxmlformats.org/officeDocument/2006/relationships/image" Target="../media/image6.png"/><Relationship Id="rId6"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9.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9.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9.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9.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1" name="Shape 11"/>
        <p:cNvGrpSpPr/>
        <p:nvPr/>
      </p:nvGrpSpPr>
      <p:grpSpPr>
        <a:xfrm>
          <a:off x="0" y="0"/>
          <a:ext cx="0" cy="0"/>
          <a:chOff x="0" y="0"/>
          <a:chExt cx="0" cy="0"/>
        </a:xfrm>
      </p:grpSpPr>
      <p:pic>
        <p:nvPicPr>
          <p:cNvPr id="12" name="Google Shape;12;p2"/>
          <p:cNvPicPr preferRelativeResize="0"/>
          <p:nvPr/>
        </p:nvPicPr>
        <p:blipFill rotWithShape="1">
          <a:blip r:embed="rId2">
            <a:alphaModFix/>
          </a:blip>
          <a:srcRect b="0" l="0" r="0" t="0"/>
          <a:stretch/>
        </p:blipFill>
        <p:spPr>
          <a:xfrm>
            <a:off x="3301750" y="2265730"/>
            <a:ext cx="8288157" cy="2756714"/>
          </a:xfrm>
          <a:prstGeom prst="rect">
            <a:avLst/>
          </a:prstGeom>
          <a:noFill/>
          <a:ln>
            <a:noFill/>
          </a:ln>
        </p:spPr>
      </p:pic>
      <p:pic>
        <p:nvPicPr>
          <p:cNvPr id="13" name="Google Shape;13;p2"/>
          <p:cNvPicPr preferRelativeResize="0"/>
          <p:nvPr/>
        </p:nvPicPr>
        <p:blipFill rotWithShape="1">
          <a:blip r:embed="rId3">
            <a:alphaModFix/>
          </a:blip>
          <a:srcRect b="-113" l="0" r="0" t="0"/>
          <a:stretch/>
        </p:blipFill>
        <p:spPr>
          <a:xfrm flipH="1" rot="10800000">
            <a:off x="2824280" y="4824248"/>
            <a:ext cx="5391556" cy="2038097"/>
          </a:xfrm>
          <a:prstGeom prst="rect">
            <a:avLst/>
          </a:prstGeom>
          <a:noFill/>
          <a:ln>
            <a:noFill/>
          </a:ln>
        </p:spPr>
      </p:pic>
      <p:pic>
        <p:nvPicPr>
          <p:cNvPr descr="A picture containing nature&#10;&#10;Description automatically generated" id="14" name="Google Shape;14;p2"/>
          <p:cNvPicPr preferRelativeResize="0"/>
          <p:nvPr/>
        </p:nvPicPr>
        <p:blipFill rotWithShape="1">
          <a:blip r:embed="rId4">
            <a:alphaModFix/>
          </a:blip>
          <a:srcRect b="0" l="0" r="0" t="0"/>
          <a:stretch/>
        </p:blipFill>
        <p:spPr>
          <a:xfrm>
            <a:off x="8477344" y="-1"/>
            <a:ext cx="3714656" cy="2686815"/>
          </a:xfrm>
          <a:prstGeom prst="rect">
            <a:avLst/>
          </a:prstGeom>
          <a:noFill/>
          <a:ln>
            <a:noFill/>
          </a:ln>
        </p:spPr>
      </p:pic>
      <p:sp>
        <p:nvSpPr>
          <p:cNvPr id="15" name="Google Shape;15;p2"/>
          <p:cNvSpPr/>
          <p:nvPr/>
        </p:nvSpPr>
        <p:spPr>
          <a:xfrm flipH="1">
            <a:off x="5456394" y="1968439"/>
            <a:ext cx="6751471" cy="4901119"/>
          </a:xfrm>
          <a:custGeom>
            <a:rect b="b" l="l" r="r" t="t"/>
            <a:pathLst>
              <a:path extrusionOk="0" h="4901119" w="6751471">
                <a:moveTo>
                  <a:pt x="0" y="4901119"/>
                </a:moveTo>
                <a:cubicBezTo>
                  <a:pt x="794" y="3261063"/>
                  <a:pt x="1588" y="1640056"/>
                  <a:pt x="2382" y="0"/>
                </a:cubicBezTo>
                <a:lnTo>
                  <a:pt x="6751471" y="4901119"/>
                </a:lnTo>
                <a:lnTo>
                  <a:pt x="0" y="4901119"/>
                </a:lnTo>
                <a:close/>
              </a:path>
            </a:pathLst>
          </a:custGeom>
          <a:solidFill>
            <a:schemeClr val="accent4"/>
          </a:solidFill>
          <a:ln>
            <a:noFill/>
          </a:ln>
          <a:effectLst>
            <a:outerShdw blurRad="50800" rotWithShape="0" algn="br" dir="135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6" name="Google Shape;16;p2"/>
          <p:cNvSpPr/>
          <p:nvPr/>
        </p:nvSpPr>
        <p:spPr>
          <a:xfrm flipH="1">
            <a:off x="-4784" y="-14542"/>
            <a:ext cx="12199164" cy="6874921"/>
          </a:xfrm>
          <a:custGeom>
            <a:rect b="b" l="l" r="r" t="t"/>
            <a:pathLst>
              <a:path extrusionOk="0" h="6836301" w="14761910">
                <a:moveTo>
                  <a:pt x="11356917" y="6833935"/>
                </a:moveTo>
                <a:lnTo>
                  <a:pt x="0" y="12611"/>
                </a:lnTo>
                <a:lnTo>
                  <a:pt x="14761631" y="0"/>
                </a:lnTo>
                <a:cubicBezTo>
                  <a:pt x="14763636" y="1138989"/>
                  <a:pt x="14754117" y="2277978"/>
                  <a:pt x="14756122" y="3416967"/>
                </a:cubicBezTo>
                <a:cubicBezTo>
                  <a:pt x="14754955" y="4555956"/>
                  <a:pt x="14759552" y="5697312"/>
                  <a:pt x="14758385" y="6836301"/>
                </a:cubicBezTo>
                <a:lnTo>
                  <a:pt x="11356917" y="6833935"/>
                </a:lnTo>
                <a:close/>
              </a:path>
            </a:pathLst>
          </a:custGeom>
          <a:solidFill>
            <a:schemeClr val="accent1"/>
          </a:solidFill>
          <a:ln>
            <a:noFill/>
          </a:ln>
          <a:effectLst>
            <a:outerShdw blurRad="50800" rotWithShape="0" algn="t"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17" name="Google Shape;17;p2"/>
          <p:cNvPicPr preferRelativeResize="0"/>
          <p:nvPr/>
        </p:nvPicPr>
        <p:blipFill rotWithShape="1">
          <a:blip r:embed="rId5">
            <a:alphaModFix/>
          </a:blip>
          <a:srcRect b="0" l="0" r="0" t="0"/>
          <a:stretch/>
        </p:blipFill>
        <p:spPr>
          <a:xfrm>
            <a:off x="138431" y="5311498"/>
            <a:ext cx="2738896" cy="1508514"/>
          </a:xfrm>
          <a:prstGeom prst="rect">
            <a:avLst/>
          </a:prstGeom>
          <a:noFill/>
          <a:ln>
            <a:noFill/>
          </a:ln>
          <a:effectLst>
            <a:outerShdw blurRad="50800" rotWithShape="0" algn="tl" dir="2700000" dist="38100">
              <a:srgbClr val="000000">
                <a:alpha val="40000"/>
              </a:srgbClr>
            </a:outerShdw>
          </a:effectLst>
        </p:spPr>
      </p:pic>
      <p:pic>
        <p:nvPicPr>
          <p:cNvPr id="18" name="Google Shape;18;p2"/>
          <p:cNvPicPr preferRelativeResize="0"/>
          <p:nvPr/>
        </p:nvPicPr>
        <p:blipFill rotWithShape="1">
          <a:blip r:embed="rId6">
            <a:alphaModFix amt="34000"/>
          </a:blip>
          <a:srcRect b="-8773" l="32582" r="8554" t="2399"/>
          <a:stretch/>
        </p:blipFill>
        <p:spPr>
          <a:xfrm rot="5400000">
            <a:off x="5734286" y="-1016167"/>
            <a:ext cx="5455273" cy="7480884"/>
          </a:xfrm>
          <a:prstGeom prst="rtTriangle">
            <a:avLst/>
          </a:prstGeom>
          <a:noFill/>
          <a:ln>
            <a:noFill/>
          </a:ln>
        </p:spPr>
      </p:pic>
      <p:pic>
        <p:nvPicPr>
          <p:cNvPr id="19" name="Google Shape;19;p2"/>
          <p:cNvPicPr preferRelativeResize="0"/>
          <p:nvPr/>
        </p:nvPicPr>
        <p:blipFill rotWithShape="1">
          <a:blip r:embed="rId6">
            <a:alphaModFix amt="34000"/>
          </a:blip>
          <a:srcRect b="672" l="54016" r="11355" t="36081"/>
          <a:stretch/>
        </p:blipFill>
        <p:spPr>
          <a:xfrm rot="-5400000">
            <a:off x="5792642" y="4819952"/>
            <a:ext cx="1719709" cy="2366806"/>
          </a:xfrm>
          <a:prstGeom prst="rtTriangle">
            <a:avLst/>
          </a:prstGeom>
          <a:noFill/>
          <a:ln>
            <a:noFill/>
          </a:ln>
        </p:spPr>
      </p:pic>
      <p:sp>
        <p:nvSpPr>
          <p:cNvPr id="20" name="Google Shape;20;p2"/>
          <p:cNvSpPr txBox="1"/>
          <p:nvPr>
            <p:ph type="title"/>
          </p:nvPr>
        </p:nvSpPr>
        <p:spPr>
          <a:xfrm>
            <a:off x="176047" y="175938"/>
            <a:ext cx="6157185" cy="397264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8000"/>
              <a:buFont typeface="Montserrat"/>
              <a:buNone/>
              <a:defRPr b="0" i="0" sz="8000" u="none" cap="none" strike="noStrike">
                <a:solidFill>
                  <a:schemeClr val="lt1"/>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21" name="Shape 21"/>
        <p:cNvGrpSpPr/>
        <p:nvPr/>
      </p:nvGrpSpPr>
      <p:grpSpPr>
        <a:xfrm>
          <a:off x="0" y="0"/>
          <a:ext cx="0" cy="0"/>
          <a:chOff x="0" y="0"/>
          <a:chExt cx="0" cy="0"/>
        </a:xfrm>
      </p:grpSpPr>
      <p:sp>
        <p:nvSpPr>
          <p:cNvPr id="22" name="Google Shape;22;p3"/>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23" name="Google Shape;23;p3"/>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24" name="Google Shape;24;p3"/>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25" name="Google Shape;25;p3"/>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26" name="Google Shape;26;p3"/>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27" name="Google Shape;27;p3"/>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it-IT" sz="1400" u="none" cap="none" strike="noStrike">
                <a:solidFill>
                  <a:schemeClr val="accent1"/>
                </a:solidFill>
                <a:latin typeface="Arial"/>
                <a:ea typeface="Arial"/>
                <a:cs typeface="Arial"/>
                <a:sym typeface="Arial"/>
              </a:rPr>
              <a:t>Slide </a:t>
            </a:r>
            <a:fld id="{00000000-1234-1234-1234-123412341234}" type="slidenum">
              <a:rPr b="1" i="0" lang="it-IT" sz="1400" u="none" cap="none" strike="noStrike">
                <a:solidFill>
                  <a:schemeClr val="accent1"/>
                </a:solidFill>
                <a:latin typeface="Arial"/>
                <a:ea typeface="Arial"/>
                <a:cs typeface="Arial"/>
                <a:sym typeface="Arial"/>
              </a:rPr>
              <a:t>‹#›</a:t>
            </a:fld>
            <a:endParaRPr b="1" i="0" sz="1400" u="none" cap="none" strike="noStrike">
              <a:solidFill>
                <a:schemeClr val="accent1"/>
              </a:solidFill>
              <a:latin typeface="Arial"/>
              <a:ea typeface="Arial"/>
              <a:cs typeface="Arial"/>
              <a:sym typeface="Arial"/>
            </a:endParaRPr>
          </a:p>
        </p:txBody>
      </p:sp>
      <p:sp>
        <p:nvSpPr>
          <p:cNvPr id="28" name="Google Shape;28;p3"/>
          <p:cNvSpPr txBox="1"/>
          <p:nvPr/>
        </p:nvSpPr>
        <p:spPr>
          <a:xfrm>
            <a:off x="-24384" y="6562799"/>
            <a:ext cx="4925700" cy="738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it-IT" sz="1400" u="none" cap="none" strike="noStrike">
                <a:solidFill>
                  <a:schemeClr val="accent1"/>
                </a:solidFill>
                <a:latin typeface="Arial"/>
                <a:ea typeface="Arial"/>
                <a:cs typeface="Arial"/>
                <a:sym typeface="Arial"/>
              </a:rPr>
              <a:t>SIT-38, 29-30 March 2023</a:t>
            </a:r>
            <a:endParaRPr b="1" i="0" sz="1400" u="none" cap="none" strike="noStrike">
              <a:solidFill>
                <a:schemeClr val="accent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t/>
            </a:r>
            <a:endParaRPr b="1" i="0" sz="1400" u="none" cap="none" strike="noStrike">
              <a:solidFill>
                <a:schemeClr val="accen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chemeClr val="accent1"/>
              </a:solidFill>
              <a:latin typeface="Arial"/>
              <a:ea typeface="Arial"/>
              <a:cs typeface="Arial"/>
              <a:sym typeface="Arial"/>
            </a:endParaRPr>
          </a:p>
        </p:txBody>
      </p:sp>
      <p:sp>
        <p:nvSpPr>
          <p:cNvPr id="29" name="Google Shape;29;p3"/>
          <p:cNvSpPr txBox="1"/>
          <p:nvPr>
            <p:ph idx="1" type="body"/>
          </p:nvPr>
        </p:nvSpPr>
        <p:spPr>
          <a:xfrm>
            <a:off x="324233" y="1558533"/>
            <a:ext cx="11495400" cy="46629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115000"/>
              </a:lnSpc>
              <a:spcBef>
                <a:spcPts val="1000"/>
              </a:spcBef>
              <a:spcAft>
                <a:spcPts val="0"/>
              </a:spcAft>
              <a:buClr>
                <a:schemeClr val="dk1"/>
              </a:buClr>
              <a:buSzPts val="2800"/>
              <a:buFont typeface="Montserrat"/>
              <a:buChar char="❖"/>
              <a:defRPr b="0" i="0" sz="2800" u="none" cap="none" strike="noStrike">
                <a:solidFill>
                  <a:schemeClr val="dk1"/>
                </a:solidFill>
                <a:latin typeface="Montserrat"/>
                <a:ea typeface="Montserrat"/>
                <a:cs typeface="Montserrat"/>
                <a:sym typeface="Montserrat"/>
              </a:defRPr>
            </a:lvl1pPr>
            <a:lvl2pPr indent="-381000" lvl="1" marL="914400" marR="0" rtl="0" algn="l">
              <a:lnSpc>
                <a:spcPct val="115000"/>
              </a:lnSpc>
              <a:spcBef>
                <a:spcPts val="500"/>
              </a:spcBef>
              <a:spcAft>
                <a:spcPts val="0"/>
              </a:spcAft>
              <a:buClr>
                <a:schemeClr val="dk1"/>
              </a:buClr>
              <a:buSzPts val="2400"/>
              <a:buFont typeface="Montserrat"/>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115000"/>
              </a:lnSpc>
              <a:spcBef>
                <a:spcPts val="500"/>
              </a:spcBef>
              <a:spcAft>
                <a:spcPts val="0"/>
              </a:spcAft>
              <a:buClr>
                <a:schemeClr val="dk1"/>
              </a:buClr>
              <a:buSzPts val="2000"/>
              <a:buFont typeface="Montserrat"/>
              <a:buChar char="o"/>
              <a:defRPr b="0" i="0" sz="2000" u="none" cap="none" strike="noStrike">
                <a:solidFill>
                  <a:schemeClr val="dk1"/>
                </a:solidFill>
                <a:latin typeface="Montserrat"/>
                <a:ea typeface="Montserrat"/>
                <a:cs typeface="Montserrat"/>
                <a:sym typeface="Montserrat"/>
              </a:defRPr>
            </a:lvl3pPr>
            <a:lvl4pPr indent="-342900" lvl="3" marL="1828800" marR="0" rtl="0" algn="l">
              <a:lnSpc>
                <a:spcPct val="115000"/>
              </a:lnSpc>
              <a:spcBef>
                <a:spcPts val="5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4pPr>
            <a:lvl5pPr indent="-342900" lvl="4" marL="2286000" marR="0" rtl="0" algn="l">
              <a:lnSpc>
                <a:spcPct val="115000"/>
              </a:lnSpc>
              <a:spcBef>
                <a:spcPts val="5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5pPr>
            <a:lvl6pPr indent="-355600" lvl="5" marL="27432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6pPr>
            <a:lvl7pPr indent="-355600" lvl="6" marL="32004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7pPr>
            <a:lvl8pPr indent="-355600" lvl="7" marL="36576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8pPr>
            <a:lvl9pPr indent="-355600" lvl="8" marL="41148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9pPr>
          </a:lstStyle>
          <a:p/>
        </p:txBody>
      </p:sp>
      <p:sp>
        <p:nvSpPr>
          <p:cNvPr id="30" name="Google Shape;30;p3"/>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Montserrat"/>
              <a:buNone/>
              <a:defRPr b="0" i="0" sz="4400" u="none" cap="none" strike="noStrike">
                <a:solidFill>
                  <a:schemeClr val="lt1"/>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31" name="Shape 31"/>
        <p:cNvGrpSpPr/>
        <p:nvPr/>
      </p:nvGrpSpPr>
      <p:grpSpPr>
        <a:xfrm>
          <a:off x="0" y="0"/>
          <a:ext cx="0" cy="0"/>
          <a:chOff x="0" y="0"/>
          <a:chExt cx="0" cy="0"/>
        </a:xfrm>
      </p:grpSpPr>
      <p:sp>
        <p:nvSpPr>
          <p:cNvPr id="32" name="Google Shape;32;p4"/>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33" name="Google Shape;33;p4"/>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34" name="Google Shape;34;p4"/>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35" name="Google Shape;35;p4"/>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36" name="Google Shape;36;p4"/>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37" name="Google Shape;37;p4"/>
          <p:cNvSpPr txBox="1"/>
          <p:nvPr>
            <p:ph idx="1" type="body"/>
          </p:nvPr>
        </p:nvSpPr>
        <p:spPr>
          <a:xfrm>
            <a:off x="386632" y="1445923"/>
            <a:ext cx="5509008" cy="4775482"/>
          </a:xfrm>
          <a:prstGeom prst="rect">
            <a:avLst/>
          </a:prstGeom>
          <a:noFill/>
          <a:ln>
            <a:noFill/>
          </a:ln>
        </p:spPr>
        <p:txBody>
          <a:bodyPr anchorCtr="0" anchor="t" bIns="45700" lIns="91425" spcFirstLastPara="1" rIns="91425" wrap="square" tIns="45700">
            <a:noAutofit/>
          </a:bodyPr>
          <a:lstStyle>
            <a:lvl1pPr indent="-406400" lvl="0" marL="457200" marR="0" rtl="0" algn="l">
              <a:lnSpc>
                <a:spcPct val="115000"/>
              </a:lnSpc>
              <a:spcBef>
                <a:spcPts val="1000"/>
              </a:spcBef>
              <a:spcAft>
                <a:spcPts val="0"/>
              </a:spcAft>
              <a:buClr>
                <a:schemeClr val="dk1"/>
              </a:buClr>
              <a:buSzPts val="2800"/>
              <a:buFont typeface="Montserrat"/>
              <a:buChar char="❖"/>
              <a:defRPr b="0" i="0" sz="2800" u="none" cap="none" strike="noStrike">
                <a:solidFill>
                  <a:schemeClr val="dk1"/>
                </a:solidFill>
                <a:latin typeface="Montserrat"/>
                <a:ea typeface="Montserrat"/>
                <a:cs typeface="Montserrat"/>
                <a:sym typeface="Montserrat"/>
              </a:defRPr>
            </a:lvl1pPr>
            <a:lvl2pPr indent="-381000" lvl="1" marL="914400" marR="0" rtl="0" algn="l">
              <a:lnSpc>
                <a:spcPct val="115000"/>
              </a:lnSpc>
              <a:spcBef>
                <a:spcPts val="500"/>
              </a:spcBef>
              <a:spcAft>
                <a:spcPts val="0"/>
              </a:spcAft>
              <a:buClr>
                <a:schemeClr val="dk1"/>
              </a:buClr>
              <a:buSzPts val="2400"/>
              <a:buFont typeface="Montserrat"/>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115000"/>
              </a:lnSpc>
              <a:spcBef>
                <a:spcPts val="500"/>
              </a:spcBef>
              <a:spcAft>
                <a:spcPts val="0"/>
              </a:spcAft>
              <a:buClr>
                <a:schemeClr val="dk1"/>
              </a:buClr>
              <a:buSzPts val="2000"/>
              <a:buFont typeface="Montserrat"/>
              <a:buChar char="o"/>
              <a:defRPr b="0" i="0" sz="2000" u="none" cap="none" strike="noStrike">
                <a:solidFill>
                  <a:schemeClr val="dk1"/>
                </a:solidFill>
                <a:latin typeface="Montserrat"/>
                <a:ea typeface="Montserrat"/>
                <a:cs typeface="Montserrat"/>
                <a:sym typeface="Montserrat"/>
              </a:defRPr>
            </a:lvl3pPr>
            <a:lvl4pPr indent="-342900" lvl="3" marL="1828800" marR="0" rtl="0" algn="l">
              <a:lnSpc>
                <a:spcPct val="115000"/>
              </a:lnSpc>
              <a:spcBef>
                <a:spcPts val="5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4pPr>
            <a:lvl5pPr indent="-342900" lvl="4" marL="2286000" marR="0" rtl="0" algn="l">
              <a:lnSpc>
                <a:spcPct val="115000"/>
              </a:lnSpc>
              <a:spcBef>
                <a:spcPts val="5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5pPr>
            <a:lvl6pPr indent="-355600" lvl="5" marL="27432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6pPr>
            <a:lvl7pPr indent="-355600" lvl="6" marL="32004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7pPr>
            <a:lvl8pPr indent="-355600" lvl="7" marL="36576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8pPr>
            <a:lvl9pPr indent="-355600" lvl="8" marL="41148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9pPr>
          </a:lstStyle>
          <a:p/>
        </p:txBody>
      </p:sp>
      <p:sp>
        <p:nvSpPr>
          <p:cNvPr id="38" name="Google Shape;38;p4"/>
          <p:cNvSpPr txBox="1"/>
          <p:nvPr>
            <p:ph idx="2" type="body"/>
          </p:nvPr>
        </p:nvSpPr>
        <p:spPr>
          <a:xfrm>
            <a:off x="6296361" y="1445923"/>
            <a:ext cx="5509008" cy="4775482"/>
          </a:xfrm>
          <a:prstGeom prst="rect">
            <a:avLst/>
          </a:prstGeom>
          <a:noFill/>
          <a:ln>
            <a:noFill/>
          </a:ln>
        </p:spPr>
        <p:txBody>
          <a:bodyPr anchorCtr="0" anchor="t" bIns="45700" lIns="91425" spcFirstLastPara="1" rIns="91425" wrap="square" tIns="45700">
            <a:noAutofit/>
          </a:bodyPr>
          <a:lstStyle>
            <a:lvl1pPr indent="-406400" lvl="0" marL="457200" marR="0" rtl="0" algn="l">
              <a:lnSpc>
                <a:spcPct val="115000"/>
              </a:lnSpc>
              <a:spcBef>
                <a:spcPts val="1000"/>
              </a:spcBef>
              <a:spcAft>
                <a:spcPts val="0"/>
              </a:spcAft>
              <a:buClr>
                <a:schemeClr val="dk1"/>
              </a:buClr>
              <a:buSzPts val="2800"/>
              <a:buFont typeface="Montserrat"/>
              <a:buChar char="❖"/>
              <a:defRPr b="0" i="0" sz="2800" u="none" cap="none" strike="noStrike">
                <a:solidFill>
                  <a:schemeClr val="dk1"/>
                </a:solidFill>
                <a:latin typeface="Montserrat"/>
                <a:ea typeface="Montserrat"/>
                <a:cs typeface="Montserrat"/>
                <a:sym typeface="Montserrat"/>
              </a:defRPr>
            </a:lvl1pPr>
            <a:lvl2pPr indent="-381000" lvl="1" marL="914400" marR="0" rtl="0" algn="l">
              <a:lnSpc>
                <a:spcPct val="115000"/>
              </a:lnSpc>
              <a:spcBef>
                <a:spcPts val="500"/>
              </a:spcBef>
              <a:spcAft>
                <a:spcPts val="0"/>
              </a:spcAft>
              <a:buClr>
                <a:schemeClr val="dk1"/>
              </a:buClr>
              <a:buSzPts val="2400"/>
              <a:buFont typeface="Montserrat"/>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115000"/>
              </a:lnSpc>
              <a:spcBef>
                <a:spcPts val="500"/>
              </a:spcBef>
              <a:spcAft>
                <a:spcPts val="0"/>
              </a:spcAft>
              <a:buClr>
                <a:schemeClr val="dk1"/>
              </a:buClr>
              <a:buSzPts val="2000"/>
              <a:buFont typeface="Montserrat"/>
              <a:buChar char="o"/>
              <a:defRPr b="0" i="0" sz="2000" u="none" cap="none" strike="noStrike">
                <a:solidFill>
                  <a:schemeClr val="dk1"/>
                </a:solidFill>
                <a:latin typeface="Montserrat"/>
                <a:ea typeface="Montserrat"/>
                <a:cs typeface="Montserrat"/>
                <a:sym typeface="Montserrat"/>
              </a:defRPr>
            </a:lvl3pPr>
            <a:lvl4pPr indent="-342900" lvl="3" marL="1828800" marR="0" rtl="0" algn="l">
              <a:lnSpc>
                <a:spcPct val="115000"/>
              </a:lnSpc>
              <a:spcBef>
                <a:spcPts val="5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4pPr>
            <a:lvl5pPr indent="-342900" lvl="4" marL="2286000" marR="0" rtl="0" algn="l">
              <a:lnSpc>
                <a:spcPct val="115000"/>
              </a:lnSpc>
              <a:spcBef>
                <a:spcPts val="5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5pPr>
            <a:lvl6pPr indent="-355600" lvl="5" marL="27432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6pPr>
            <a:lvl7pPr indent="-355600" lvl="6" marL="32004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7pPr>
            <a:lvl8pPr indent="-355600" lvl="7" marL="36576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8pPr>
            <a:lvl9pPr indent="-355600" lvl="8" marL="41148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9pPr>
          </a:lstStyle>
          <a:p/>
        </p:txBody>
      </p:sp>
      <p:sp>
        <p:nvSpPr>
          <p:cNvPr id="39" name="Google Shape;39;p4"/>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it-IT" sz="1400" u="none" cap="none" strike="noStrike">
                <a:solidFill>
                  <a:schemeClr val="accent1"/>
                </a:solidFill>
                <a:latin typeface="Montserrat"/>
                <a:ea typeface="Montserrat"/>
                <a:cs typeface="Montserrat"/>
                <a:sym typeface="Montserrat"/>
              </a:rPr>
              <a:t>Slide </a:t>
            </a:r>
            <a:fld id="{00000000-1234-1234-1234-123412341234}" type="slidenum">
              <a:rPr b="1" i="0" lang="it-IT" sz="1400" u="none" cap="none" strike="noStrike">
                <a:solidFill>
                  <a:schemeClr val="accent1"/>
                </a:solidFill>
                <a:latin typeface="Montserrat"/>
                <a:ea typeface="Montserrat"/>
                <a:cs typeface="Montserrat"/>
                <a:sym typeface="Montserrat"/>
              </a:rPr>
              <a:t>‹#›</a:t>
            </a:fld>
            <a:endParaRPr b="1" i="0" sz="1400" u="none" cap="none" strike="noStrike">
              <a:solidFill>
                <a:schemeClr val="accent1"/>
              </a:solidFill>
              <a:latin typeface="Montserrat"/>
              <a:ea typeface="Montserrat"/>
              <a:cs typeface="Montserrat"/>
              <a:sym typeface="Montserrat"/>
            </a:endParaRPr>
          </a:p>
        </p:txBody>
      </p:sp>
      <p:sp>
        <p:nvSpPr>
          <p:cNvPr id="40" name="Google Shape;40;p4"/>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Montserrat"/>
              <a:buNone/>
              <a:defRPr b="0" i="0" sz="4400" u="none" cap="none" strike="noStrike">
                <a:solidFill>
                  <a:schemeClr val="lt1"/>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2pPr>
            <a:lvl3pPr lvl="2"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3pPr>
            <a:lvl4pPr lvl="3"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4pPr>
            <a:lvl5pPr lvl="4"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5pPr>
            <a:lvl6pPr lvl="5"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6pPr>
            <a:lvl7pPr lvl="6"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7pPr>
            <a:lvl8pPr lvl="7"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8pPr>
            <a:lvl9pPr lvl="8"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9pPr>
          </a:lstStyle>
          <a:p/>
        </p:txBody>
      </p:sp>
      <p:sp>
        <p:nvSpPr>
          <p:cNvPr id="41" name="Google Shape;41;p4"/>
          <p:cNvSpPr txBox="1"/>
          <p:nvPr/>
        </p:nvSpPr>
        <p:spPr>
          <a:xfrm>
            <a:off x="-24384" y="6562799"/>
            <a:ext cx="4925568"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400"/>
              <a:buFont typeface="Arial"/>
              <a:buNone/>
            </a:pPr>
            <a:r>
              <a:rPr b="1" i="0" lang="it-IT" sz="1400" u="none" cap="none" strike="noStrike">
                <a:solidFill>
                  <a:schemeClr val="accent1"/>
                </a:solidFill>
                <a:latin typeface="Montserrat"/>
                <a:ea typeface="Montserrat"/>
                <a:cs typeface="Montserrat"/>
                <a:sym typeface="Montserrat"/>
              </a:rPr>
              <a:t>SIT-38, 29-30 March 2023</a:t>
            </a:r>
            <a:endParaRPr b="0" i="0" sz="1400" u="none" cap="none" strike="noStrike">
              <a:solidFill>
                <a:srgbClr val="000000"/>
              </a:solidFill>
              <a:latin typeface="Montserrat"/>
              <a:ea typeface="Montserrat"/>
              <a:cs typeface="Montserrat"/>
              <a:sym typeface="Montserrat"/>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42" name="Shape 42"/>
        <p:cNvGrpSpPr/>
        <p:nvPr/>
      </p:nvGrpSpPr>
      <p:grpSpPr>
        <a:xfrm>
          <a:off x="0" y="0"/>
          <a:ext cx="0" cy="0"/>
          <a:chOff x="0" y="0"/>
          <a:chExt cx="0" cy="0"/>
        </a:xfrm>
      </p:grpSpPr>
      <p:sp>
        <p:nvSpPr>
          <p:cNvPr id="43" name="Google Shape;43;p5"/>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44" name="Google Shape;44;p5"/>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45" name="Google Shape;45;p5"/>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46" name="Google Shape;46;p5"/>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47" name="Google Shape;47;p5"/>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48" name="Google Shape;48;p5"/>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it-IT" sz="1400" u="none" cap="none" strike="noStrike">
                <a:solidFill>
                  <a:schemeClr val="accent1"/>
                </a:solidFill>
                <a:latin typeface="Montserrat"/>
                <a:ea typeface="Montserrat"/>
                <a:cs typeface="Montserrat"/>
                <a:sym typeface="Montserrat"/>
              </a:rPr>
              <a:t>Slide </a:t>
            </a:r>
            <a:fld id="{00000000-1234-1234-1234-123412341234}" type="slidenum">
              <a:rPr b="1" i="0" lang="it-IT" sz="1400" u="none" cap="none" strike="noStrike">
                <a:solidFill>
                  <a:schemeClr val="accent1"/>
                </a:solidFill>
                <a:latin typeface="Montserrat"/>
                <a:ea typeface="Montserrat"/>
                <a:cs typeface="Montserrat"/>
                <a:sym typeface="Montserrat"/>
              </a:rPr>
              <a:t>‹#›</a:t>
            </a:fld>
            <a:endParaRPr b="1" i="0" sz="1400" u="none" cap="none" strike="noStrike">
              <a:solidFill>
                <a:schemeClr val="accent1"/>
              </a:solidFill>
              <a:latin typeface="Montserrat"/>
              <a:ea typeface="Montserrat"/>
              <a:cs typeface="Montserrat"/>
              <a:sym typeface="Montserrat"/>
            </a:endParaRPr>
          </a:p>
        </p:txBody>
      </p:sp>
      <p:sp>
        <p:nvSpPr>
          <p:cNvPr id="49" name="Google Shape;49;p5"/>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Montserrat"/>
              <a:buNone/>
              <a:defRPr b="0" i="0" sz="4400" u="none" cap="none" strike="noStrike">
                <a:solidFill>
                  <a:schemeClr val="lt1"/>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2pPr>
            <a:lvl3pPr lvl="2"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3pPr>
            <a:lvl4pPr lvl="3"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4pPr>
            <a:lvl5pPr lvl="4"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5pPr>
            <a:lvl6pPr lvl="5"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6pPr>
            <a:lvl7pPr lvl="6"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7pPr>
            <a:lvl8pPr lvl="7"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8pPr>
            <a:lvl9pPr lvl="8"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9pPr>
          </a:lstStyle>
          <a:p/>
        </p:txBody>
      </p:sp>
      <p:sp>
        <p:nvSpPr>
          <p:cNvPr id="50" name="Google Shape;50;p5"/>
          <p:cNvSpPr txBox="1"/>
          <p:nvPr/>
        </p:nvSpPr>
        <p:spPr>
          <a:xfrm>
            <a:off x="-24384" y="6562799"/>
            <a:ext cx="4925568"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400"/>
              <a:buFont typeface="Arial"/>
              <a:buNone/>
            </a:pPr>
            <a:r>
              <a:rPr b="1" i="0" lang="it-IT" sz="1400" u="none" cap="none" strike="noStrike">
                <a:solidFill>
                  <a:schemeClr val="accent1"/>
                </a:solidFill>
                <a:latin typeface="Montserrat"/>
                <a:ea typeface="Montserrat"/>
                <a:cs typeface="Montserrat"/>
                <a:sym typeface="Montserrat"/>
              </a:rPr>
              <a:t>SIT-38, 29-30 March 2023</a:t>
            </a:r>
            <a:endParaRPr b="0" i="0" sz="1400" u="none" cap="none" strike="noStrike">
              <a:solidFill>
                <a:srgbClr val="000000"/>
              </a:solidFill>
              <a:latin typeface="Montserrat"/>
              <a:ea typeface="Montserrat"/>
              <a:cs typeface="Montserrat"/>
              <a:sym typeface="Montserrat"/>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51" name="Shape 51"/>
        <p:cNvGrpSpPr/>
        <p:nvPr/>
      </p:nvGrpSpPr>
      <p:grpSpPr>
        <a:xfrm>
          <a:off x="0" y="0"/>
          <a:ext cx="0" cy="0"/>
          <a:chOff x="0" y="0"/>
          <a:chExt cx="0" cy="0"/>
        </a:xfrm>
      </p:grpSpPr>
      <p:sp>
        <p:nvSpPr>
          <p:cNvPr id="52" name="Google Shape;52;p6"/>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53" name="Google Shape;53;p6"/>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54" name="Google Shape;54;p6"/>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55" name="Google Shape;55;p6"/>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56" name="Google Shape;56;p6"/>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57" name="Google Shape;57;p6"/>
          <p:cNvSpPr txBox="1"/>
          <p:nvPr>
            <p:ph idx="1" type="body"/>
          </p:nvPr>
        </p:nvSpPr>
        <p:spPr>
          <a:xfrm>
            <a:off x="5180012" y="1373852"/>
            <a:ext cx="6172200" cy="4694402"/>
          </a:xfrm>
          <a:prstGeom prst="rect">
            <a:avLst/>
          </a:prstGeom>
          <a:noFill/>
          <a:ln>
            <a:noFill/>
          </a:ln>
        </p:spPr>
        <p:txBody>
          <a:bodyPr anchorCtr="0" anchor="t" bIns="45700" lIns="91425" spcFirstLastPara="1" rIns="91425" wrap="square" tIns="45700">
            <a:noAutofit/>
          </a:bodyPr>
          <a:lstStyle>
            <a:lvl1pPr indent="-431800" lvl="0" marL="457200" marR="0" rtl="0" algn="l">
              <a:lnSpc>
                <a:spcPct val="115000"/>
              </a:lnSpc>
              <a:spcBef>
                <a:spcPts val="1000"/>
              </a:spcBef>
              <a:spcAft>
                <a:spcPts val="0"/>
              </a:spcAft>
              <a:buClr>
                <a:schemeClr val="dk1"/>
              </a:buClr>
              <a:buSzPts val="3200"/>
              <a:buFont typeface="Montserrat"/>
              <a:buChar char="❖"/>
              <a:defRPr b="0" i="0" sz="3200" u="none" cap="none" strike="noStrike">
                <a:solidFill>
                  <a:schemeClr val="dk1"/>
                </a:solidFill>
                <a:latin typeface="Montserrat"/>
                <a:ea typeface="Montserrat"/>
                <a:cs typeface="Montserrat"/>
                <a:sym typeface="Montserrat"/>
              </a:defRPr>
            </a:lvl1pPr>
            <a:lvl2pPr indent="-406400" lvl="1" marL="914400" marR="0" rtl="0" algn="l">
              <a:lnSpc>
                <a:spcPct val="115000"/>
              </a:lnSpc>
              <a:spcBef>
                <a:spcPts val="500"/>
              </a:spcBef>
              <a:spcAft>
                <a:spcPts val="0"/>
              </a:spcAft>
              <a:buClr>
                <a:schemeClr val="dk1"/>
              </a:buClr>
              <a:buSzPts val="2800"/>
              <a:buFont typeface="Montserrat"/>
              <a:buChar char="▪"/>
              <a:defRPr b="0" i="0" sz="2800" u="none" cap="none" strike="noStrike">
                <a:solidFill>
                  <a:schemeClr val="dk1"/>
                </a:solidFill>
                <a:latin typeface="Montserrat"/>
                <a:ea typeface="Montserrat"/>
                <a:cs typeface="Montserrat"/>
                <a:sym typeface="Montserrat"/>
              </a:defRPr>
            </a:lvl2pPr>
            <a:lvl3pPr indent="-381000" lvl="2" marL="1371600" marR="0" rtl="0" algn="l">
              <a:lnSpc>
                <a:spcPct val="115000"/>
              </a:lnSpc>
              <a:spcBef>
                <a:spcPts val="500"/>
              </a:spcBef>
              <a:spcAft>
                <a:spcPts val="0"/>
              </a:spcAft>
              <a:buClr>
                <a:schemeClr val="dk1"/>
              </a:buClr>
              <a:buSzPts val="2400"/>
              <a:buFont typeface="Montserrat"/>
              <a:buChar char="o"/>
              <a:defRPr b="0" i="0" sz="2400" u="none" cap="none" strike="noStrike">
                <a:solidFill>
                  <a:schemeClr val="dk1"/>
                </a:solidFill>
                <a:latin typeface="Montserrat"/>
                <a:ea typeface="Montserrat"/>
                <a:cs typeface="Montserrat"/>
                <a:sym typeface="Montserrat"/>
              </a:defRPr>
            </a:lvl3pPr>
            <a:lvl4pPr indent="-355600" lvl="3" marL="18288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4pPr>
            <a:lvl5pPr indent="-355600" lvl="4" marL="22860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5pPr>
            <a:lvl6pPr indent="-355600" lvl="5" marL="27432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6pPr>
            <a:lvl7pPr indent="-355600" lvl="6" marL="32004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7pPr>
            <a:lvl8pPr indent="-355600" lvl="7" marL="36576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8pPr>
            <a:lvl9pPr indent="-355600" lvl="8" marL="41148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9pPr>
          </a:lstStyle>
          <a:p/>
        </p:txBody>
      </p:sp>
      <p:sp>
        <p:nvSpPr>
          <p:cNvPr id="58" name="Google Shape;58;p6"/>
          <p:cNvSpPr txBox="1"/>
          <p:nvPr>
            <p:ph idx="2" type="body"/>
          </p:nvPr>
        </p:nvSpPr>
        <p:spPr>
          <a:xfrm>
            <a:off x="839788" y="1373852"/>
            <a:ext cx="3932237" cy="463055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15000"/>
              </a:lnSpc>
              <a:spcBef>
                <a:spcPts val="1000"/>
              </a:spcBef>
              <a:spcAft>
                <a:spcPts val="0"/>
              </a:spcAft>
              <a:buClr>
                <a:schemeClr val="dk1"/>
              </a:buClr>
              <a:buSzPts val="1600"/>
              <a:buFont typeface="Montserrat"/>
              <a:buNone/>
              <a:defRPr b="0" i="0" sz="1600" u="none" cap="none" strike="noStrike">
                <a:solidFill>
                  <a:schemeClr val="dk1"/>
                </a:solidFill>
                <a:latin typeface="Montserrat"/>
                <a:ea typeface="Montserrat"/>
                <a:cs typeface="Montserrat"/>
                <a:sym typeface="Montserrat"/>
              </a:defRPr>
            </a:lvl1pPr>
            <a:lvl2pPr indent="-228600" lvl="1" marL="914400" marR="0" rtl="0" algn="l">
              <a:lnSpc>
                <a:spcPct val="115000"/>
              </a:lnSpc>
              <a:spcBef>
                <a:spcPts val="500"/>
              </a:spcBef>
              <a:spcAft>
                <a:spcPts val="0"/>
              </a:spcAft>
              <a:buClr>
                <a:schemeClr val="dk1"/>
              </a:buClr>
              <a:buSzPts val="1400"/>
              <a:buFont typeface="Montserrat"/>
              <a:buNone/>
              <a:defRPr b="0" i="0" sz="1400" u="none" cap="none" strike="noStrike">
                <a:solidFill>
                  <a:schemeClr val="dk1"/>
                </a:solidFill>
                <a:latin typeface="Montserrat"/>
                <a:ea typeface="Montserrat"/>
                <a:cs typeface="Montserrat"/>
                <a:sym typeface="Montserrat"/>
              </a:defRPr>
            </a:lvl2pPr>
            <a:lvl3pPr indent="-228600" lvl="2" marL="1371600" marR="0" rtl="0" algn="l">
              <a:lnSpc>
                <a:spcPct val="115000"/>
              </a:lnSpc>
              <a:spcBef>
                <a:spcPts val="500"/>
              </a:spcBef>
              <a:spcAft>
                <a:spcPts val="0"/>
              </a:spcAft>
              <a:buClr>
                <a:schemeClr val="dk1"/>
              </a:buClr>
              <a:buSzPts val="1200"/>
              <a:buFont typeface="Montserrat"/>
              <a:buNone/>
              <a:defRPr b="0" i="0" sz="1200" u="none" cap="none" strike="noStrike">
                <a:solidFill>
                  <a:schemeClr val="dk1"/>
                </a:solidFill>
                <a:latin typeface="Montserrat"/>
                <a:ea typeface="Montserrat"/>
                <a:cs typeface="Montserrat"/>
                <a:sym typeface="Montserrat"/>
              </a:defRPr>
            </a:lvl3pPr>
            <a:lvl4pPr indent="-228600" lvl="3" marL="1828800" marR="0" rtl="0" algn="l">
              <a:lnSpc>
                <a:spcPct val="115000"/>
              </a:lnSpc>
              <a:spcBef>
                <a:spcPts val="500"/>
              </a:spcBef>
              <a:spcAft>
                <a:spcPts val="0"/>
              </a:spcAft>
              <a:buClr>
                <a:schemeClr val="dk1"/>
              </a:buClr>
              <a:buSzPts val="1000"/>
              <a:buFont typeface="Montserrat"/>
              <a:buNone/>
              <a:defRPr b="0" i="0" sz="1000" u="none" cap="none" strike="noStrike">
                <a:solidFill>
                  <a:schemeClr val="dk1"/>
                </a:solidFill>
                <a:latin typeface="Montserrat"/>
                <a:ea typeface="Montserrat"/>
                <a:cs typeface="Montserrat"/>
                <a:sym typeface="Montserrat"/>
              </a:defRPr>
            </a:lvl4pPr>
            <a:lvl5pPr indent="-228600" lvl="4" marL="2286000" marR="0" rtl="0" algn="l">
              <a:lnSpc>
                <a:spcPct val="115000"/>
              </a:lnSpc>
              <a:spcBef>
                <a:spcPts val="500"/>
              </a:spcBef>
              <a:spcAft>
                <a:spcPts val="0"/>
              </a:spcAft>
              <a:buClr>
                <a:schemeClr val="dk1"/>
              </a:buClr>
              <a:buSzPts val="1000"/>
              <a:buFont typeface="Montserrat"/>
              <a:buNone/>
              <a:defRPr b="0" i="0" sz="1000" u="none" cap="none" strike="noStrike">
                <a:solidFill>
                  <a:schemeClr val="dk1"/>
                </a:solidFill>
                <a:latin typeface="Montserrat"/>
                <a:ea typeface="Montserrat"/>
                <a:cs typeface="Montserrat"/>
                <a:sym typeface="Montserrat"/>
              </a:defRPr>
            </a:lvl5pPr>
            <a:lvl6pPr indent="-228600" lvl="5" marL="2743200" marR="0" rtl="0" algn="l">
              <a:lnSpc>
                <a:spcPct val="115000"/>
              </a:lnSpc>
              <a:spcBef>
                <a:spcPts val="500"/>
              </a:spcBef>
              <a:spcAft>
                <a:spcPts val="0"/>
              </a:spcAft>
              <a:buClr>
                <a:schemeClr val="dk1"/>
              </a:buClr>
              <a:buSzPts val="1000"/>
              <a:buFont typeface="Montserrat"/>
              <a:buNone/>
              <a:defRPr b="0" i="0" sz="1000" u="none" cap="none" strike="noStrike">
                <a:solidFill>
                  <a:schemeClr val="dk1"/>
                </a:solidFill>
                <a:latin typeface="Montserrat"/>
                <a:ea typeface="Montserrat"/>
                <a:cs typeface="Montserrat"/>
                <a:sym typeface="Montserrat"/>
              </a:defRPr>
            </a:lvl6pPr>
            <a:lvl7pPr indent="-228600" lvl="6" marL="3200400" marR="0" rtl="0" algn="l">
              <a:lnSpc>
                <a:spcPct val="115000"/>
              </a:lnSpc>
              <a:spcBef>
                <a:spcPts val="500"/>
              </a:spcBef>
              <a:spcAft>
                <a:spcPts val="0"/>
              </a:spcAft>
              <a:buClr>
                <a:schemeClr val="dk1"/>
              </a:buClr>
              <a:buSzPts val="1000"/>
              <a:buFont typeface="Montserrat"/>
              <a:buNone/>
              <a:defRPr b="0" i="0" sz="1000" u="none" cap="none" strike="noStrike">
                <a:solidFill>
                  <a:schemeClr val="dk1"/>
                </a:solidFill>
                <a:latin typeface="Montserrat"/>
                <a:ea typeface="Montserrat"/>
                <a:cs typeface="Montserrat"/>
                <a:sym typeface="Montserrat"/>
              </a:defRPr>
            </a:lvl7pPr>
            <a:lvl8pPr indent="-228600" lvl="7" marL="3657600" marR="0" rtl="0" algn="l">
              <a:lnSpc>
                <a:spcPct val="115000"/>
              </a:lnSpc>
              <a:spcBef>
                <a:spcPts val="500"/>
              </a:spcBef>
              <a:spcAft>
                <a:spcPts val="0"/>
              </a:spcAft>
              <a:buClr>
                <a:schemeClr val="dk1"/>
              </a:buClr>
              <a:buSzPts val="1000"/>
              <a:buFont typeface="Montserrat"/>
              <a:buNone/>
              <a:defRPr b="0" i="0" sz="1000" u="none" cap="none" strike="noStrike">
                <a:solidFill>
                  <a:schemeClr val="dk1"/>
                </a:solidFill>
                <a:latin typeface="Montserrat"/>
                <a:ea typeface="Montserrat"/>
                <a:cs typeface="Montserrat"/>
                <a:sym typeface="Montserrat"/>
              </a:defRPr>
            </a:lvl8pPr>
            <a:lvl9pPr indent="-228600" lvl="8" marL="4114800" marR="0" rtl="0" algn="l">
              <a:lnSpc>
                <a:spcPct val="115000"/>
              </a:lnSpc>
              <a:spcBef>
                <a:spcPts val="500"/>
              </a:spcBef>
              <a:spcAft>
                <a:spcPts val="0"/>
              </a:spcAft>
              <a:buClr>
                <a:schemeClr val="dk1"/>
              </a:buClr>
              <a:buSzPts val="1000"/>
              <a:buFont typeface="Montserrat"/>
              <a:buNone/>
              <a:defRPr b="0" i="0" sz="1000" u="none" cap="none" strike="noStrike">
                <a:solidFill>
                  <a:schemeClr val="dk1"/>
                </a:solidFill>
                <a:latin typeface="Montserrat"/>
                <a:ea typeface="Montserrat"/>
                <a:cs typeface="Montserrat"/>
                <a:sym typeface="Montserrat"/>
              </a:defRPr>
            </a:lvl9pPr>
          </a:lstStyle>
          <a:p/>
        </p:txBody>
      </p:sp>
      <p:sp>
        <p:nvSpPr>
          <p:cNvPr id="59" name="Google Shape;59;p6"/>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it-IT" sz="1400" u="none" cap="none" strike="noStrike">
                <a:solidFill>
                  <a:schemeClr val="accent1"/>
                </a:solidFill>
                <a:latin typeface="Montserrat"/>
                <a:ea typeface="Montserrat"/>
                <a:cs typeface="Montserrat"/>
                <a:sym typeface="Montserrat"/>
              </a:rPr>
              <a:t>Slide </a:t>
            </a:r>
            <a:fld id="{00000000-1234-1234-1234-123412341234}" type="slidenum">
              <a:rPr b="1" i="0" lang="it-IT" sz="1400" u="none" cap="none" strike="noStrike">
                <a:solidFill>
                  <a:schemeClr val="accent1"/>
                </a:solidFill>
                <a:latin typeface="Montserrat"/>
                <a:ea typeface="Montserrat"/>
                <a:cs typeface="Montserrat"/>
                <a:sym typeface="Montserrat"/>
              </a:rPr>
              <a:t>‹#›</a:t>
            </a:fld>
            <a:endParaRPr b="1" i="0" sz="1400" u="none" cap="none" strike="noStrike">
              <a:solidFill>
                <a:schemeClr val="accent1"/>
              </a:solidFill>
              <a:latin typeface="Montserrat"/>
              <a:ea typeface="Montserrat"/>
              <a:cs typeface="Montserrat"/>
              <a:sym typeface="Montserrat"/>
            </a:endParaRPr>
          </a:p>
        </p:txBody>
      </p:sp>
      <p:sp>
        <p:nvSpPr>
          <p:cNvPr id="60" name="Google Shape;60;p6"/>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Montserrat"/>
              <a:buNone/>
              <a:defRPr b="0" i="0" sz="4400" u="none" cap="none" strike="noStrike">
                <a:solidFill>
                  <a:schemeClr val="lt1"/>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2pPr>
            <a:lvl3pPr lvl="2"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3pPr>
            <a:lvl4pPr lvl="3"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4pPr>
            <a:lvl5pPr lvl="4"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5pPr>
            <a:lvl6pPr lvl="5"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6pPr>
            <a:lvl7pPr lvl="6"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7pPr>
            <a:lvl8pPr lvl="7"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8pPr>
            <a:lvl9pPr lvl="8"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9pPr>
          </a:lstStyle>
          <a:p/>
        </p:txBody>
      </p:sp>
      <p:sp>
        <p:nvSpPr>
          <p:cNvPr id="61" name="Google Shape;61;p6"/>
          <p:cNvSpPr txBox="1"/>
          <p:nvPr/>
        </p:nvSpPr>
        <p:spPr>
          <a:xfrm>
            <a:off x="-24384" y="6562799"/>
            <a:ext cx="4925568"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400"/>
              <a:buFont typeface="Arial"/>
              <a:buNone/>
            </a:pPr>
            <a:r>
              <a:rPr b="1" i="0" lang="it-IT" sz="1400" u="none" cap="none" strike="noStrike">
                <a:solidFill>
                  <a:schemeClr val="accent1"/>
                </a:solidFill>
                <a:latin typeface="Montserrat"/>
                <a:ea typeface="Montserrat"/>
                <a:cs typeface="Montserrat"/>
                <a:sym typeface="Montserrat"/>
              </a:rPr>
              <a:t>SIT-38, 29-30 March 2023</a:t>
            </a:r>
            <a:endParaRPr b="0" i="0" sz="1400" u="none" cap="none" strike="noStrike">
              <a:solidFill>
                <a:srgbClr val="000000"/>
              </a:solidFill>
              <a:latin typeface="Montserrat"/>
              <a:ea typeface="Montserrat"/>
              <a:cs typeface="Montserrat"/>
              <a:sym typeface="Montserrat"/>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9.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7" name="Google Shape;7;p1"/>
          <p:cNvPicPr preferRelativeResize="0"/>
          <p:nvPr/>
        </p:nvPicPr>
        <p:blipFill rotWithShape="1">
          <a:blip r:embed="rId1">
            <a:alphaModFix amt="34000"/>
          </a:blip>
          <a:srcRect b="35419" l="51339" r="-2839" t="39269"/>
          <a:stretch/>
        </p:blipFill>
        <p:spPr>
          <a:xfrm flipH="1">
            <a:off x="9304422" y="0"/>
            <a:ext cx="2887578" cy="1037492"/>
          </a:xfrm>
          <a:prstGeom prst="rect">
            <a:avLst/>
          </a:prstGeom>
          <a:noFill/>
          <a:ln>
            <a:noFill/>
          </a:ln>
        </p:spPr>
      </p:pic>
      <p:pic>
        <p:nvPicPr>
          <p:cNvPr id="8" name="Google Shape;8;p1"/>
          <p:cNvPicPr preferRelativeResize="0"/>
          <p:nvPr/>
        </p:nvPicPr>
        <p:blipFill rotWithShape="1">
          <a:blip r:embed="rId2">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9" name="Google Shape;9;p1"/>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10" name="Google Shape;10;p1"/>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8" r:id="rId3"/>
    <p:sldLayoutId id="2147483649" r:id="rId4"/>
    <p:sldLayoutId id="2147483650" r:id="rId5"/>
    <p:sldLayoutId id="2147483651" r:id="rId6"/>
    <p:sldLayoutId id="2147483652" r:id="rId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4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32.jpg"/><Relationship Id="rId4" Type="http://schemas.openxmlformats.org/officeDocument/2006/relationships/image" Target="../media/image26.jpg"/><Relationship Id="rId5" Type="http://schemas.openxmlformats.org/officeDocument/2006/relationships/image" Target="../media/image34.png"/><Relationship Id="rId6" Type="http://schemas.openxmlformats.org/officeDocument/2006/relationships/image" Target="../media/image33.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4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4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30.png"/><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3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3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9.png"/><Relationship Id="rId4" Type="http://schemas.openxmlformats.org/officeDocument/2006/relationships/image" Target="../media/image11.png"/><Relationship Id="rId5" Type="http://schemas.openxmlformats.org/officeDocument/2006/relationships/image" Target="../media/image4.png"/><Relationship Id="rId6" Type="http://schemas.openxmlformats.org/officeDocument/2006/relationships/image" Target="../media/image10.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38.png"/><Relationship Id="rId4" Type="http://schemas.openxmlformats.org/officeDocument/2006/relationships/image" Target="../media/image4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4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4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1" Type="http://schemas.openxmlformats.org/officeDocument/2006/relationships/image" Target="../media/image18.png"/><Relationship Id="rId10" Type="http://schemas.openxmlformats.org/officeDocument/2006/relationships/image" Target="../media/image14.gif"/><Relationship Id="rId13" Type="http://schemas.openxmlformats.org/officeDocument/2006/relationships/image" Target="../media/image16.jpg"/><Relationship Id="rId12"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7.png"/><Relationship Id="rId4" Type="http://schemas.openxmlformats.org/officeDocument/2006/relationships/image" Target="../media/image45.png"/><Relationship Id="rId9" Type="http://schemas.openxmlformats.org/officeDocument/2006/relationships/image" Target="../media/image19.png"/><Relationship Id="rId15" Type="http://schemas.openxmlformats.org/officeDocument/2006/relationships/image" Target="../media/image23.jpg"/><Relationship Id="rId14" Type="http://schemas.openxmlformats.org/officeDocument/2006/relationships/image" Target="../media/image28.png"/><Relationship Id="rId16" Type="http://schemas.openxmlformats.org/officeDocument/2006/relationships/image" Target="../media/image24.png"/><Relationship Id="rId5" Type="http://schemas.openxmlformats.org/officeDocument/2006/relationships/image" Target="../media/image12.png"/><Relationship Id="rId6" Type="http://schemas.openxmlformats.org/officeDocument/2006/relationships/image" Target="../media/image15.png"/><Relationship Id="rId7" Type="http://schemas.openxmlformats.org/officeDocument/2006/relationships/image" Target="../media/image13.png"/><Relationship Id="rId8" Type="http://schemas.openxmlformats.org/officeDocument/2006/relationships/image" Target="../media/image3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1.jpg"/><Relationship Id="rId4" Type="http://schemas.openxmlformats.org/officeDocument/2006/relationships/image" Target="../media/image41.jpg"/><Relationship Id="rId5" Type="http://schemas.openxmlformats.org/officeDocument/2006/relationships/image" Target="../media/image31.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3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7"/>
          <p:cNvSpPr txBox="1"/>
          <p:nvPr>
            <p:ph type="title"/>
          </p:nvPr>
        </p:nvSpPr>
        <p:spPr>
          <a:xfrm>
            <a:off x="176047" y="175938"/>
            <a:ext cx="6157185" cy="3972645"/>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lt1"/>
              </a:buClr>
              <a:buSzPts val="8000"/>
              <a:buFont typeface="Arial"/>
              <a:buNone/>
            </a:pPr>
            <a:r>
              <a:rPr lang="it-IT" sz="7500">
                <a:latin typeface="Montserrat"/>
                <a:ea typeface="Montserrat"/>
                <a:cs typeface="Montserrat"/>
                <a:sym typeface="Montserrat"/>
              </a:rPr>
              <a:t>SIT-38 </a:t>
            </a:r>
            <a:endParaRPr sz="7500">
              <a:latin typeface="Montserrat"/>
              <a:ea typeface="Montserrat"/>
              <a:cs typeface="Montserrat"/>
              <a:sym typeface="Montserrat"/>
            </a:endParaRPr>
          </a:p>
          <a:p>
            <a:pPr indent="0" lvl="0" marL="0" rtl="0" algn="l">
              <a:lnSpc>
                <a:spcPct val="115000"/>
              </a:lnSpc>
              <a:spcBef>
                <a:spcPts val="0"/>
              </a:spcBef>
              <a:spcAft>
                <a:spcPts val="0"/>
              </a:spcAft>
              <a:buClr>
                <a:schemeClr val="lt1"/>
              </a:buClr>
              <a:buSzPts val="8000"/>
              <a:buFont typeface="Arial"/>
              <a:buNone/>
            </a:pPr>
            <a:r>
              <a:rPr lang="it-IT" sz="7500">
                <a:latin typeface="Montserrat"/>
                <a:ea typeface="Montserrat"/>
                <a:cs typeface="Montserrat"/>
                <a:sym typeface="Montserrat"/>
              </a:rPr>
              <a:t>2023</a:t>
            </a:r>
            <a:endParaRPr sz="7500">
              <a:latin typeface="Montserrat"/>
              <a:ea typeface="Montserrat"/>
              <a:cs typeface="Montserrat"/>
              <a:sym typeface="Montserrat"/>
            </a:endParaRPr>
          </a:p>
          <a:p>
            <a:pPr indent="0" lvl="0" marL="0" rtl="0" algn="l">
              <a:lnSpc>
                <a:spcPct val="115000"/>
              </a:lnSpc>
              <a:spcBef>
                <a:spcPts val="1000"/>
              </a:spcBef>
              <a:spcAft>
                <a:spcPts val="0"/>
              </a:spcAft>
              <a:buClr>
                <a:schemeClr val="lt1"/>
              </a:buClr>
              <a:buSzPts val="8000"/>
              <a:buFont typeface="Arial"/>
              <a:buNone/>
            </a:pPr>
            <a:r>
              <a:rPr i="1" lang="it-IT" sz="4000">
                <a:latin typeface="Montserrat"/>
                <a:ea typeface="Montserrat"/>
                <a:cs typeface="Montserrat"/>
                <a:sym typeface="Montserrat"/>
              </a:rPr>
              <a:t>Kahramanmaraş Event Supersite</a:t>
            </a:r>
            <a:endParaRPr/>
          </a:p>
        </p:txBody>
      </p:sp>
      <p:sp>
        <p:nvSpPr>
          <p:cNvPr id="67" name="Google Shape;67;p7"/>
          <p:cNvSpPr/>
          <p:nvPr/>
        </p:nvSpPr>
        <p:spPr>
          <a:xfrm>
            <a:off x="7222284" y="3752603"/>
            <a:ext cx="4832943" cy="3105397"/>
          </a:xfrm>
          <a:prstGeom prst="rect">
            <a:avLst/>
          </a:prstGeom>
          <a:noFill/>
          <a:ln>
            <a:noFill/>
          </a:ln>
        </p:spPr>
        <p:txBody>
          <a:bodyPr anchorCtr="0" anchor="t" bIns="0" lIns="0" spcFirstLastPara="1" rIns="0" wrap="square" tIns="0">
            <a:noAutofit/>
          </a:bodyPr>
          <a:lstStyle/>
          <a:p>
            <a:pPr indent="0" lvl="0" marL="0" marR="0" rtl="0" algn="r">
              <a:lnSpc>
                <a:spcPct val="150000"/>
              </a:lnSpc>
              <a:spcBef>
                <a:spcPts val="0"/>
              </a:spcBef>
              <a:spcAft>
                <a:spcPts val="0"/>
              </a:spcAft>
              <a:buClr>
                <a:srgbClr val="000000"/>
              </a:buClr>
              <a:buSzPts val="2200"/>
              <a:buFont typeface="Arial"/>
              <a:buNone/>
            </a:pPr>
            <a:r>
              <a:t/>
            </a:r>
            <a:endParaRPr b="1" i="0" sz="2200" u="none" cap="none" strike="noStrike">
              <a:solidFill>
                <a:schemeClr val="accent1"/>
              </a:solidFill>
              <a:latin typeface="Montserrat"/>
              <a:ea typeface="Montserrat"/>
              <a:cs typeface="Montserrat"/>
              <a:sym typeface="Montserrat"/>
            </a:endParaRPr>
          </a:p>
          <a:p>
            <a:pPr indent="0" lvl="0" marL="0" marR="0" rtl="0" algn="r">
              <a:lnSpc>
                <a:spcPct val="150000"/>
              </a:lnSpc>
              <a:spcBef>
                <a:spcPts val="0"/>
              </a:spcBef>
              <a:spcAft>
                <a:spcPts val="0"/>
              </a:spcAft>
              <a:buClr>
                <a:srgbClr val="000000"/>
              </a:buClr>
              <a:buSzPts val="2200"/>
              <a:buFont typeface="Arial"/>
              <a:buNone/>
            </a:pPr>
            <a:r>
              <a:rPr b="1" i="0" lang="it-IT" sz="2200" u="none" cap="none" strike="noStrike">
                <a:solidFill>
                  <a:schemeClr val="accent1"/>
                </a:solidFill>
                <a:latin typeface="Montserrat"/>
                <a:ea typeface="Montserrat"/>
                <a:cs typeface="Montserrat"/>
                <a:sym typeface="Montserrat"/>
              </a:rPr>
              <a:t>Stefano Salvi </a:t>
            </a:r>
            <a:endParaRPr/>
          </a:p>
          <a:p>
            <a:pPr indent="0" lvl="0" marL="0" marR="0" rtl="0" algn="r">
              <a:lnSpc>
                <a:spcPct val="150000"/>
              </a:lnSpc>
              <a:spcBef>
                <a:spcPts val="0"/>
              </a:spcBef>
              <a:spcAft>
                <a:spcPts val="0"/>
              </a:spcAft>
              <a:buClr>
                <a:srgbClr val="000000"/>
              </a:buClr>
              <a:buSzPts val="2200"/>
              <a:buFont typeface="Arial"/>
              <a:buNone/>
            </a:pPr>
            <a:r>
              <a:rPr b="1" i="0" lang="it-IT" sz="2200" u="none" cap="none" strike="noStrike">
                <a:solidFill>
                  <a:schemeClr val="accent1"/>
                </a:solidFill>
                <a:latin typeface="Montserrat"/>
                <a:ea typeface="Montserrat"/>
                <a:cs typeface="Montserrat"/>
                <a:sym typeface="Montserrat"/>
              </a:rPr>
              <a:t>GEO-GSNL, WGDisasters</a:t>
            </a:r>
            <a:endParaRPr b="0" i="0" sz="1400" u="none" cap="none" strike="noStrike">
              <a:solidFill>
                <a:srgbClr val="000000"/>
              </a:solidFill>
              <a:latin typeface="Montserrat"/>
              <a:ea typeface="Montserrat"/>
              <a:cs typeface="Montserrat"/>
              <a:sym typeface="Montserrat"/>
            </a:endParaRPr>
          </a:p>
          <a:p>
            <a:pPr indent="0" lvl="0" marL="0" marR="0" rtl="0" algn="r">
              <a:lnSpc>
                <a:spcPct val="150000"/>
              </a:lnSpc>
              <a:spcBef>
                <a:spcPts val="0"/>
              </a:spcBef>
              <a:spcAft>
                <a:spcPts val="0"/>
              </a:spcAft>
              <a:buClr>
                <a:srgbClr val="000000"/>
              </a:buClr>
              <a:buSzPts val="2200"/>
              <a:buFont typeface="Arial"/>
              <a:buNone/>
            </a:pPr>
            <a:r>
              <a:rPr b="1" i="0" lang="it-IT" sz="2200" u="none" cap="none" strike="noStrike">
                <a:solidFill>
                  <a:schemeClr val="accent1"/>
                </a:solidFill>
                <a:latin typeface="Montserrat"/>
                <a:ea typeface="Montserrat"/>
                <a:cs typeface="Montserrat"/>
                <a:sym typeface="Montserrat"/>
              </a:rPr>
              <a:t>Agenda Item 7.8</a:t>
            </a:r>
            <a:endParaRPr b="0" i="0" sz="1400" u="none" cap="none" strike="noStrike">
              <a:solidFill>
                <a:srgbClr val="000000"/>
              </a:solidFill>
              <a:latin typeface="Montserrat"/>
              <a:ea typeface="Montserrat"/>
              <a:cs typeface="Montserrat"/>
              <a:sym typeface="Montserrat"/>
            </a:endParaRPr>
          </a:p>
          <a:p>
            <a:pPr indent="0" lvl="0" marL="0" marR="0" rtl="0" algn="r">
              <a:lnSpc>
                <a:spcPct val="150000"/>
              </a:lnSpc>
              <a:spcBef>
                <a:spcPts val="0"/>
              </a:spcBef>
              <a:spcAft>
                <a:spcPts val="0"/>
              </a:spcAft>
              <a:buClr>
                <a:srgbClr val="000000"/>
              </a:buClr>
              <a:buSzPts val="2200"/>
              <a:buFont typeface="Arial"/>
              <a:buNone/>
            </a:pPr>
            <a:r>
              <a:rPr b="1" i="0" lang="it-IT" sz="2200" u="none" cap="none" strike="noStrike">
                <a:solidFill>
                  <a:schemeClr val="accent1"/>
                </a:solidFill>
                <a:latin typeface="Montserrat"/>
                <a:ea typeface="Montserrat"/>
                <a:cs typeface="Montserrat"/>
                <a:sym typeface="Montserrat"/>
              </a:rPr>
              <a:t>SIT-38 2023, ESA/ESRIN</a:t>
            </a:r>
            <a:endParaRPr b="1" i="0" sz="2200" u="none" cap="none" strike="noStrike">
              <a:solidFill>
                <a:schemeClr val="accent1"/>
              </a:solidFill>
              <a:latin typeface="Montserrat"/>
              <a:ea typeface="Montserrat"/>
              <a:cs typeface="Montserrat"/>
              <a:sym typeface="Montserrat"/>
            </a:endParaRPr>
          </a:p>
          <a:p>
            <a:pPr indent="0" lvl="0" marL="0" marR="0" rtl="0" algn="r">
              <a:lnSpc>
                <a:spcPct val="150000"/>
              </a:lnSpc>
              <a:spcBef>
                <a:spcPts val="0"/>
              </a:spcBef>
              <a:spcAft>
                <a:spcPts val="0"/>
              </a:spcAft>
              <a:buClr>
                <a:srgbClr val="000000"/>
              </a:buClr>
              <a:buSzPts val="2200"/>
              <a:buFont typeface="Arial"/>
              <a:buNone/>
            </a:pPr>
            <a:r>
              <a:rPr b="1" i="0" lang="it-IT" sz="2200" u="none" cap="none" strike="noStrike">
                <a:solidFill>
                  <a:schemeClr val="accent1"/>
                </a:solidFill>
                <a:latin typeface="Montserrat"/>
                <a:ea typeface="Montserrat"/>
                <a:cs typeface="Montserrat"/>
                <a:sym typeface="Montserrat"/>
              </a:rPr>
              <a:t>29th - 30th March 2023</a:t>
            </a:r>
            <a:endParaRPr b="1" i="0" sz="2200" u="none" cap="none" strike="noStrike">
              <a:solidFill>
                <a:schemeClr val="accent1"/>
              </a:solidFill>
              <a:latin typeface="Montserrat"/>
              <a:ea typeface="Montserrat"/>
              <a:cs typeface="Montserrat"/>
              <a:sym typeface="Montserrat"/>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16"/>
          <p:cNvSpPr txBox="1"/>
          <p:nvPr>
            <p:ph idx="1" type="body"/>
          </p:nvPr>
        </p:nvSpPr>
        <p:spPr>
          <a:xfrm>
            <a:off x="5578252" y="1266703"/>
            <a:ext cx="6241381" cy="4219697"/>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000"/>
              </a:spcBef>
              <a:spcAft>
                <a:spcPts val="0"/>
              </a:spcAft>
              <a:buSzPts val="2800"/>
              <a:buNone/>
            </a:pPr>
            <a:r>
              <a:rPr lang="it-IT" sz="2400">
                <a:latin typeface="Montserrat"/>
                <a:ea typeface="Montserrat"/>
                <a:cs typeface="Montserrat"/>
                <a:sym typeface="Montserrat"/>
              </a:rPr>
              <a:t>Most complete mapping of the </a:t>
            </a:r>
            <a:r>
              <a:rPr lang="it-IT" sz="2400"/>
              <a:t>co-seismic ground displacement:  </a:t>
            </a:r>
            <a:r>
              <a:rPr lang="it-IT" sz="2400">
                <a:latin typeface="Montserrat"/>
                <a:ea typeface="Montserrat"/>
                <a:cs typeface="Montserrat"/>
                <a:sym typeface="Montserrat"/>
              </a:rPr>
              <a:t>ALOS 2 scansar image of February 20</a:t>
            </a:r>
            <a:endParaRPr/>
          </a:p>
          <a:p>
            <a:pPr indent="0" lvl="0" marL="0" rtl="0" algn="l">
              <a:lnSpc>
                <a:spcPct val="115000"/>
              </a:lnSpc>
              <a:spcBef>
                <a:spcPts val="1000"/>
              </a:spcBef>
              <a:spcAft>
                <a:spcPts val="0"/>
              </a:spcAft>
              <a:buSzPts val="2800"/>
              <a:buNone/>
            </a:pPr>
            <a:r>
              <a:t/>
            </a:r>
            <a:endParaRPr sz="2400">
              <a:latin typeface="Montserrat"/>
              <a:ea typeface="Montserrat"/>
              <a:cs typeface="Montserrat"/>
              <a:sym typeface="Montserrat"/>
            </a:endParaRPr>
          </a:p>
          <a:p>
            <a:pPr indent="0" lvl="0" marL="0" rtl="0" algn="l">
              <a:lnSpc>
                <a:spcPct val="115000"/>
              </a:lnSpc>
              <a:spcBef>
                <a:spcPts val="1000"/>
              </a:spcBef>
              <a:spcAft>
                <a:spcPts val="0"/>
              </a:spcAft>
              <a:buSzPts val="2800"/>
              <a:buNone/>
            </a:pPr>
            <a:r>
              <a:rPr lang="it-IT" sz="2400"/>
              <a:t>The sheer dimension of the fault ruptures is evident: &gt;400 km for the Mw 7.8 mainshock and &gt; 200 km for the Mw 7.6 one</a:t>
            </a:r>
            <a:endParaRPr/>
          </a:p>
        </p:txBody>
      </p:sp>
      <p:sp>
        <p:nvSpPr>
          <p:cNvPr id="201" name="Google Shape;201;p16"/>
          <p:cNvSpPr txBox="1"/>
          <p:nvPr>
            <p:ph type="title"/>
          </p:nvPr>
        </p:nvSpPr>
        <p:spPr>
          <a:xfrm>
            <a:off x="176048" y="175939"/>
            <a:ext cx="9387000" cy="7791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4400"/>
              <a:buNone/>
            </a:pPr>
            <a:r>
              <a:rPr lang="it-IT" sz="3200">
                <a:latin typeface="Montserrat"/>
                <a:ea typeface="Montserrat"/>
                <a:cs typeface="Montserrat"/>
                <a:sym typeface="Montserrat"/>
              </a:rPr>
              <a:t>Results from EO data – ground deformation</a:t>
            </a:r>
            <a:endParaRPr sz="3200">
              <a:latin typeface="Montserrat"/>
              <a:ea typeface="Montserrat"/>
              <a:cs typeface="Montserrat"/>
              <a:sym typeface="Montserrat"/>
            </a:endParaRPr>
          </a:p>
        </p:txBody>
      </p:sp>
      <p:pic>
        <p:nvPicPr>
          <p:cNvPr id="202" name="Google Shape;202;p16"/>
          <p:cNvPicPr preferRelativeResize="0"/>
          <p:nvPr/>
        </p:nvPicPr>
        <p:blipFill rotWithShape="1">
          <a:blip r:embed="rId3">
            <a:alphaModFix/>
          </a:blip>
          <a:srcRect b="0" l="0" r="0" t="0"/>
          <a:stretch/>
        </p:blipFill>
        <p:spPr>
          <a:xfrm>
            <a:off x="38366" y="1094530"/>
            <a:ext cx="5403248" cy="5460275"/>
          </a:xfrm>
          <a:prstGeom prst="rect">
            <a:avLst/>
          </a:prstGeom>
          <a:noFill/>
          <a:ln>
            <a:noFill/>
          </a:ln>
        </p:spPr>
      </p:pic>
      <p:sp>
        <p:nvSpPr>
          <p:cNvPr id="203" name="Google Shape;203;p16"/>
          <p:cNvSpPr txBox="1"/>
          <p:nvPr/>
        </p:nvSpPr>
        <p:spPr>
          <a:xfrm>
            <a:off x="5569283" y="5591297"/>
            <a:ext cx="6241381" cy="649970"/>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1000"/>
              </a:spcBef>
              <a:spcAft>
                <a:spcPts val="0"/>
              </a:spcAft>
              <a:buClr>
                <a:schemeClr val="dk1"/>
              </a:buClr>
              <a:buSzPts val="2800"/>
              <a:buFont typeface="Montserrat"/>
              <a:buNone/>
            </a:pPr>
            <a:r>
              <a:rPr b="0" i="0" lang="it-IT" sz="1600" u="none" cap="none" strike="noStrike">
                <a:solidFill>
                  <a:schemeClr val="dk1"/>
                </a:solidFill>
                <a:latin typeface="Montserrat"/>
                <a:ea typeface="Montserrat"/>
                <a:cs typeface="Montserrat"/>
                <a:sym typeface="Montserrat"/>
              </a:rPr>
              <a:t>Interferogram processed by GSI</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17"/>
          <p:cNvSpPr txBox="1"/>
          <p:nvPr>
            <p:ph idx="1" type="body"/>
          </p:nvPr>
        </p:nvSpPr>
        <p:spPr>
          <a:xfrm>
            <a:off x="6410527" y="1187070"/>
            <a:ext cx="5448017" cy="46629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000"/>
              </a:spcBef>
              <a:spcAft>
                <a:spcPts val="0"/>
              </a:spcAft>
              <a:buSzPts val="2800"/>
              <a:buNone/>
            </a:pPr>
            <a:r>
              <a:rPr lang="it-IT" sz="2000">
                <a:latin typeface="Montserrat"/>
                <a:ea typeface="Montserrat"/>
                <a:cs typeface="Montserrat"/>
                <a:sym typeface="Montserrat"/>
              </a:rPr>
              <a:t>Pixel offset tracking was also used to measure ground displacements, from S2 optical data (on the E-W and N-S components), from S1 and ALOS-2 amplitudes (on the range and azimuth components)</a:t>
            </a:r>
            <a:endParaRPr/>
          </a:p>
        </p:txBody>
      </p:sp>
      <p:sp>
        <p:nvSpPr>
          <p:cNvPr id="209" name="Google Shape;209;p17"/>
          <p:cNvSpPr txBox="1"/>
          <p:nvPr>
            <p:ph type="title"/>
          </p:nvPr>
        </p:nvSpPr>
        <p:spPr>
          <a:xfrm>
            <a:off x="176048" y="175939"/>
            <a:ext cx="9387000" cy="7791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4400"/>
              <a:buNone/>
            </a:pPr>
            <a:r>
              <a:rPr lang="it-IT" sz="3600">
                <a:latin typeface="Montserrat"/>
                <a:ea typeface="Montserrat"/>
                <a:cs typeface="Montserrat"/>
                <a:sym typeface="Montserrat"/>
              </a:rPr>
              <a:t>Co-seismic deformation from P.O.T.</a:t>
            </a:r>
            <a:endParaRPr sz="3600">
              <a:latin typeface="Montserrat"/>
              <a:ea typeface="Montserrat"/>
              <a:cs typeface="Montserrat"/>
              <a:sym typeface="Montserrat"/>
            </a:endParaRPr>
          </a:p>
        </p:txBody>
      </p:sp>
      <p:pic>
        <p:nvPicPr>
          <p:cNvPr id="210" name="Google Shape;210;p17"/>
          <p:cNvPicPr preferRelativeResize="0"/>
          <p:nvPr/>
        </p:nvPicPr>
        <p:blipFill rotWithShape="1">
          <a:blip r:embed="rId3">
            <a:alphaModFix/>
          </a:blip>
          <a:srcRect b="0" l="0" r="0" t="0"/>
          <a:stretch/>
        </p:blipFill>
        <p:spPr>
          <a:xfrm>
            <a:off x="176048" y="1187070"/>
            <a:ext cx="2479603" cy="2294121"/>
          </a:xfrm>
          <a:prstGeom prst="rect">
            <a:avLst/>
          </a:prstGeom>
          <a:noFill/>
          <a:ln>
            <a:noFill/>
          </a:ln>
        </p:spPr>
      </p:pic>
      <p:pic>
        <p:nvPicPr>
          <p:cNvPr id="211" name="Google Shape;211;p17"/>
          <p:cNvPicPr preferRelativeResize="0"/>
          <p:nvPr/>
        </p:nvPicPr>
        <p:blipFill rotWithShape="1">
          <a:blip r:embed="rId4">
            <a:alphaModFix/>
          </a:blip>
          <a:srcRect b="0" l="0" r="0" t="0"/>
          <a:stretch/>
        </p:blipFill>
        <p:spPr>
          <a:xfrm>
            <a:off x="564204" y="3992977"/>
            <a:ext cx="4182894" cy="2254064"/>
          </a:xfrm>
          <a:prstGeom prst="rect">
            <a:avLst/>
          </a:prstGeom>
          <a:noFill/>
          <a:ln>
            <a:noFill/>
          </a:ln>
        </p:spPr>
      </p:pic>
      <p:sp>
        <p:nvSpPr>
          <p:cNvPr id="212" name="Google Shape;212;p17"/>
          <p:cNvSpPr txBox="1"/>
          <p:nvPr/>
        </p:nvSpPr>
        <p:spPr>
          <a:xfrm>
            <a:off x="265359" y="3479608"/>
            <a:ext cx="2322196" cy="258673"/>
          </a:xfrm>
          <a:prstGeom prst="rect">
            <a:avLst/>
          </a:prstGeom>
          <a:solidFill>
            <a:srgbClr val="D4EFF8"/>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Clr>
                <a:schemeClr val="dk1"/>
              </a:buClr>
              <a:buSzPts val="2800"/>
              <a:buFont typeface="Montserrat"/>
              <a:buNone/>
            </a:pPr>
            <a:r>
              <a:rPr b="0" i="0" lang="it-IT" sz="1200" u="none" cap="none" strike="noStrike">
                <a:solidFill>
                  <a:schemeClr val="dk1"/>
                </a:solidFill>
                <a:latin typeface="Montserrat"/>
                <a:ea typeface="Montserrat"/>
                <a:cs typeface="Montserrat"/>
                <a:sym typeface="Montserrat"/>
              </a:rPr>
              <a:t>S2, processed by ForM@Ter</a:t>
            </a:r>
            <a:endParaRPr b="0" i="0" sz="1200" u="none" cap="none" strike="noStrike">
              <a:solidFill>
                <a:schemeClr val="dk1"/>
              </a:solidFill>
              <a:latin typeface="Montserrat"/>
              <a:ea typeface="Montserrat"/>
              <a:cs typeface="Montserrat"/>
              <a:sym typeface="Montserrat"/>
            </a:endParaRPr>
          </a:p>
        </p:txBody>
      </p:sp>
      <p:sp>
        <p:nvSpPr>
          <p:cNvPr id="213" name="Google Shape;213;p17"/>
          <p:cNvSpPr txBox="1"/>
          <p:nvPr/>
        </p:nvSpPr>
        <p:spPr>
          <a:xfrm>
            <a:off x="1617322" y="6176072"/>
            <a:ext cx="2076657" cy="258673"/>
          </a:xfrm>
          <a:prstGeom prst="rect">
            <a:avLst/>
          </a:prstGeom>
          <a:solidFill>
            <a:srgbClr val="D4EFF8"/>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Clr>
                <a:schemeClr val="dk1"/>
              </a:buClr>
              <a:buSzPts val="2800"/>
              <a:buFont typeface="Montserrat"/>
              <a:buNone/>
            </a:pPr>
            <a:r>
              <a:rPr b="0" i="0" lang="it-IT" sz="1200" u="none" cap="none" strike="noStrike">
                <a:solidFill>
                  <a:schemeClr val="dk1"/>
                </a:solidFill>
                <a:latin typeface="Montserrat"/>
                <a:ea typeface="Montserrat"/>
                <a:cs typeface="Montserrat"/>
                <a:sym typeface="Montserrat"/>
              </a:rPr>
              <a:t>S1, processed by INGV</a:t>
            </a:r>
            <a:endParaRPr/>
          </a:p>
        </p:txBody>
      </p:sp>
      <p:pic>
        <p:nvPicPr>
          <p:cNvPr descr="Immagine che contiene mappa&#10;&#10;Descrizione generata automaticamente" id="214" name="Google Shape;214;p17"/>
          <p:cNvPicPr preferRelativeResize="0"/>
          <p:nvPr/>
        </p:nvPicPr>
        <p:blipFill rotWithShape="1">
          <a:blip r:embed="rId5">
            <a:alphaModFix/>
          </a:blip>
          <a:srcRect b="0" l="0" r="0" t="0"/>
          <a:stretch/>
        </p:blipFill>
        <p:spPr>
          <a:xfrm>
            <a:off x="2990599" y="1148835"/>
            <a:ext cx="3084980" cy="2369685"/>
          </a:xfrm>
          <a:prstGeom prst="rect">
            <a:avLst/>
          </a:prstGeom>
          <a:noFill/>
          <a:ln>
            <a:noFill/>
          </a:ln>
        </p:spPr>
      </p:pic>
      <p:sp>
        <p:nvSpPr>
          <p:cNvPr id="215" name="Google Shape;215;p17"/>
          <p:cNvSpPr txBox="1"/>
          <p:nvPr/>
        </p:nvSpPr>
        <p:spPr>
          <a:xfrm>
            <a:off x="3219853" y="3505155"/>
            <a:ext cx="2665378" cy="258673"/>
          </a:xfrm>
          <a:prstGeom prst="rect">
            <a:avLst/>
          </a:prstGeom>
          <a:solidFill>
            <a:srgbClr val="D4EFF8"/>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Clr>
                <a:schemeClr val="dk1"/>
              </a:buClr>
              <a:buSzPts val="2800"/>
              <a:buFont typeface="Montserrat"/>
              <a:buNone/>
            </a:pPr>
            <a:r>
              <a:rPr b="0" i="0" lang="it-IT" sz="1200" u="none" cap="none" strike="noStrike">
                <a:solidFill>
                  <a:schemeClr val="dk1"/>
                </a:solidFill>
                <a:latin typeface="Montserrat"/>
                <a:ea typeface="Montserrat"/>
                <a:cs typeface="Montserrat"/>
                <a:sym typeface="Montserrat"/>
              </a:rPr>
              <a:t>Alos-2, processed by NASA-JPL</a:t>
            </a:r>
            <a:endParaRPr/>
          </a:p>
        </p:txBody>
      </p:sp>
      <p:pic>
        <p:nvPicPr>
          <p:cNvPr id="216" name="Google Shape;216;p17"/>
          <p:cNvPicPr preferRelativeResize="0"/>
          <p:nvPr/>
        </p:nvPicPr>
        <p:blipFill rotWithShape="1">
          <a:blip r:embed="rId6">
            <a:alphaModFix/>
          </a:blip>
          <a:srcRect b="0" l="0" r="0" t="0"/>
          <a:stretch/>
        </p:blipFill>
        <p:spPr>
          <a:xfrm>
            <a:off x="6220180" y="3698822"/>
            <a:ext cx="5108338" cy="2316898"/>
          </a:xfrm>
          <a:prstGeom prst="rect">
            <a:avLst/>
          </a:prstGeom>
          <a:noFill/>
          <a:ln>
            <a:noFill/>
          </a:ln>
        </p:spPr>
      </p:pic>
      <p:sp>
        <p:nvSpPr>
          <p:cNvPr id="217" name="Google Shape;217;p17"/>
          <p:cNvSpPr txBox="1"/>
          <p:nvPr/>
        </p:nvSpPr>
        <p:spPr>
          <a:xfrm>
            <a:off x="7856703" y="6008754"/>
            <a:ext cx="2076657" cy="258673"/>
          </a:xfrm>
          <a:prstGeom prst="rect">
            <a:avLst/>
          </a:prstGeom>
          <a:solidFill>
            <a:srgbClr val="D4EFF8"/>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Clr>
                <a:schemeClr val="dk1"/>
              </a:buClr>
              <a:buSzPts val="2800"/>
              <a:buFont typeface="Montserrat"/>
              <a:buNone/>
            </a:pPr>
            <a:r>
              <a:rPr b="0" i="0" lang="it-IT" sz="1200" u="none" cap="none" strike="noStrike">
                <a:solidFill>
                  <a:schemeClr val="dk1"/>
                </a:solidFill>
                <a:latin typeface="Montserrat"/>
                <a:ea typeface="Montserrat"/>
                <a:cs typeface="Montserrat"/>
                <a:sym typeface="Montserrat"/>
              </a:rPr>
              <a:t>S2, processed by COMET</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18"/>
          <p:cNvSpPr txBox="1"/>
          <p:nvPr>
            <p:ph idx="1" type="body"/>
          </p:nvPr>
        </p:nvSpPr>
        <p:spPr>
          <a:xfrm>
            <a:off x="9212094" y="1187070"/>
            <a:ext cx="2803858" cy="494952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000"/>
              </a:spcBef>
              <a:spcAft>
                <a:spcPts val="0"/>
              </a:spcAft>
              <a:buSzPts val="2800"/>
              <a:buNone/>
            </a:pPr>
            <a:r>
              <a:rPr lang="it-IT" sz="2000">
                <a:latin typeface="Montserrat"/>
                <a:ea typeface="Montserrat"/>
                <a:cs typeface="Montserrat"/>
                <a:sym typeface="Montserrat"/>
              </a:rPr>
              <a:t>Pixel offset tracking and VHR optical image  analysis was used to measure the scarp left lateral offset, reaching &gt; 5 m at places</a:t>
            </a:r>
            <a:endParaRPr/>
          </a:p>
        </p:txBody>
      </p:sp>
      <p:sp>
        <p:nvSpPr>
          <p:cNvPr id="223" name="Google Shape;223;p18"/>
          <p:cNvSpPr txBox="1"/>
          <p:nvPr>
            <p:ph type="title"/>
          </p:nvPr>
        </p:nvSpPr>
        <p:spPr>
          <a:xfrm>
            <a:off x="176048" y="175939"/>
            <a:ext cx="9387000" cy="7791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4400"/>
              <a:buNone/>
            </a:pPr>
            <a:r>
              <a:rPr lang="it-IT" sz="3600">
                <a:latin typeface="Montserrat"/>
                <a:ea typeface="Montserrat"/>
                <a:cs typeface="Montserrat"/>
                <a:sym typeface="Montserrat"/>
              </a:rPr>
              <a:t>Fault mapping on VHR optical data	</a:t>
            </a:r>
            <a:endParaRPr sz="3600">
              <a:latin typeface="Montserrat"/>
              <a:ea typeface="Montserrat"/>
              <a:cs typeface="Montserrat"/>
              <a:sym typeface="Montserrat"/>
            </a:endParaRPr>
          </a:p>
        </p:txBody>
      </p:sp>
      <p:pic>
        <p:nvPicPr>
          <p:cNvPr id="224" name="Google Shape;224;p18"/>
          <p:cNvPicPr preferRelativeResize="0"/>
          <p:nvPr/>
        </p:nvPicPr>
        <p:blipFill rotWithShape="1">
          <a:blip r:embed="rId3">
            <a:alphaModFix/>
          </a:blip>
          <a:srcRect b="0" l="0" r="0" t="0"/>
          <a:stretch/>
        </p:blipFill>
        <p:spPr>
          <a:xfrm>
            <a:off x="176048" y="1351065"/>
            <a:ext cx="8685850" cy="4949520"/>
          </a:xfrm>
          <a:prstGeom prst="rect">
            <a:avLst/>
          </a:prstGeom>
          <a:noFill/>
          <a:ln>
            <a:noFill/>
          </a:ln>
        </p:spPr>
      </p:pic>
      <p:sp>
        <p:nvSpPr>
          <p:cNvPr id="225" name="Google Shape;225;p18"/>
          <p:cNvSpPr txBox="1"/>
          <p:nvPr/>
        </p:nvSpPr>
        <p:spPr>
          <a:xfrm>
            <a:off x="1568869" y="6121046"/>
            <a:ext cx="5762544" cy="258673"/>
          </a:xfrm>
          <a:prstGeom prst="rect">
            <a:avLst/>
          </a:prstGeom>
          <a:solidFill>
            <a:srgbClr val="D4EFF8"/>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Clr>
                <a:schemeClr val="dk1"/>
              </a:buClr>
              <a:buSzPts val="2800"/>
              <a:buFont typeface="Montserrat"/>
              <a:buNone/>
            </a:pPr>
            <a:r>
              <a:rPr b="0" i="0" lang="it-IT" sz="1200" u="none" cap="none" strike="noStrike">
                <a:solidFill>
                  <a:schemeClr val="dk1"/>
                </a:solidFill>
                <a:latin typeface="Montserrat"/>
                <a:ea typeface="Montserrat"/>
                <a:cs typeface="Montserrat"/>
                <a:sym typeface="Montserrat"/>
              </a:rPr>
              <a:t>USGS - Fault trace and offsets from P.O.T and WV manual interpretation</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p19"/>
          <p:cNvSpPr txBox="1"/>
          <p:nvPr>
            <p:ph idx="1" type="body"/>
          </p:nvPr>
        </p:nvSpPr>
        <p:spPr>
          <a:xfrm>
            <a:off x="9348281" y="1239620"/>
            <a:ext cx="2843719" cy="5141725"/>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000"/>
              </a:spcBef>
              <a:spcAft>
                <a:spcPts val="0"/>
              </a:spcAft>
              <a:buSzPts val="2800"/>
              <a:buNone/>
            </a:pPr>
            <a:r>
              <a:rPr lang="it-IT" sz="2000">
                <a:latin typeface="Montserrat"/>
                <a:ea typeface="Montserrat"/>
                <a:cs typeface="Montserrat"/>
                <a:sym typeface="Montserrat"/>
              </a:rPr>
              <a:t>The fault scarp is very evident and continuous for hundreds of km, cutting across roads, urban areas and all types of utility lines.</a:t>
            </a:r>
            <a:endParaRPr/>
          </a:p>
          <a:p>
            <a:pPr indent="0" lvl="0" marL="0" rtl="0" algn="l">
              <a:lnSpc>
                <a:spcPct val="115000"/>
              </a:lnSpc>
              <a:spcBef>
                <a:spcPts val="1000"/>
              </a:spcBef>
              <a:spcAft>
                <a:spcPts val="0"/>
              </a:spcAft>
              <a:buSzPts val="2800"/>
              <a:buNone/>
            </a:pPr>
            <a:r>
              <a:rPr lang="it-IT" sz="2000"/>
              <a:t> </a:t>
            </a:r>
            <a:endParaRPr sz="2000">
              <a:latin typeface="Montserrat"/>
              <a:ea typeface="Montserrat"/>
              <a:cs typeface="Montserrat"/>
              <a:sym typeface="Montserrat"/>
            </a:endParaRPr>
          </a:p>
        </p:txBody>
      </p:sp>
      <p:sp>
        <p:nvSpPr>
          <p:cNvPr id="231" name="Google Shape;231;p19"/>
          <p:cNvSpPr txBox="1"/>
          <p:nvPr>
            <p:ph type="title"/>
          </p:nvPr>
        </p:nvSpPr>
        <p:spPr>
          <a:xfrm>
            <a:off x="176048" y="175939"/>
            <a:ext cx="9387000" cy="7791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4400"/>
              <a:buNone/>
            </a:pPr>
            <a:r>
              <a:rPr lang="it-IT" sz="3600">
                <a:latin typeface="Montserrat"/>
                <a:ea typeface="Montserrat"/>
                <a:cs typeface="Montserrat"/>
                <a:sym typeface="Montserrat"/>
              </a:rPr>
              <a:t>Fault mapping on VHR optical data	</a:t>
            </a:r>
            <a:endParaRPr sz="3600">
              <a:latin typeface="Montserrat"/>
              <a:ea typeface="Montserrat"/>
              <a:cs typeface="Montserrat"/>
              <a:sym typeface="Montserrat"/>
            </a:endParaRPr>
          </a:p>
        </p:txBody>
      </p:sp>
      <p:pic>
        <p:nvPicPr>
          <p:cNvPr id="232" name="Google Shape;232;p19"/>
          <p:cNvPicPr preferRelativeResize="0"/>
          <p:nvPr/>
        </p:nvPicPr>
        <p:blipFill rotWithShape="1">
          <a:blip r:embed="rId3">
            <a:alphaModFix/>
          </a:blip>
          <a:srcRect b="0" l="0" r="0" t="0"/>
          <a:stretch/>
        </p:blipFill>
        <p:spPr>
          <a:xfrm>
            <a:off x="75510" y="1108953"/>
            <a:ext cx="8873937" cy="5918772"/>
          </a:xfrm>
          <a:prstGeom prst="rect">
            <a:avLst/>
          </a:prstGeom>
          <a:noFill/>
          <a:ln>
            <a:noFill/>
          </a:ln>
        </p:spPr>
      </p:pic>
      <p:sp>
        <p:nvSpPr>
          <p:cNvPr id="233" name="Google Shape;233;p19"/>
          <p:cNvSpPr txBox="1"/>
          <p:nvPr/>
        </p:nvSpPr>
        <p:spPr>
          <a:xfrm>
            <a:off x="6478054" y="6252008"/>
            <a:ext cx="2372900" cy="258673"/>
          </a:xfrm>
          <a:prstGeom prst="rect">
            <a:avLst/>
          </a:prstGeom>
          <a:solidFill>
            <a:srgbClr val="D4EFF8"/>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15000"/>
              </a:lnSpc>
              <a:spcBef>
                <a:spcPts val="0"/>
              </a:spcBef>
              <a:spcAft>
                <a:spcPts val="0"/>
              </a:spcAft>
              <a:buClr>
                <a:schemeClr val="dk1"/>
              </a:buClr>
              <a:buSzPts val="2800"/>
              <a:buFont typeface="Montserrat"/>
              <a:buNone/>
            </a:pPr>
            <a:r>
              <a:rPr b="0" i="0" lang="it-IT" sz="1200" u="none" cap="none" strike="noStrike">
                <a:solidFill>
                  <a:schemeClr val="dk1"/>
                </a:solidFill>
                <a:latin typeface="Montserrat"/>
                <a:ea typeface="Montserrat"/>
                <a:cs typeface="Montserrat"/>
                <a:sym typeface="Montserrat"/>
              </a:rPr>
              <a:t>WorldView 2,   30 cm image</a:t>
            </a:r>
            <a:endParaRPr/>
          </a:p>
        </p:txBody>
      </p:sp>
      <p:cxnSp>
        <p:nvCxnSpPr>
          <p:cNvPr id="234" name="Google Shape;234;p19"/>
          <p:cNvCxnSpPr/>
          <p:nvPr/>
        </p:nvCxnSpPr>
        <p:spPr>
          <a:xfrm>
            <a:off x="75510" y="6614809"/>
            <a:ext cx="914400" cy="914400"/>
          </a:xfrm>
          <a:prstGeom prst="straightConnector1">
            <a:avLst/>
          </a:prstGeom>
          <a:noFill/>
          <a:ln cap="flat" cmpd="sng" w="9525">
            <a:solidFill>
              <a:srgbClr val="2F415D"/>
            </a:solidFill>
            <a:prstDash val="solid"/>
            <a:round/>
            <a:headEnd len="sm" w="sm" type="none"/>
            <a:tailEnd len="sm" w="sm" type="none"/>
          </a:ln>
        </p:spPr>
      </p:cxnSp>
      <p:cxnSp>
        <p:nvCxnSpPr>
          <p:cNvPr id="235" name="Google Shape;235;p19"/>
          <p:cNvCxnSpPr/>
          <p:nvPr/>
        </p:nvCxnSpPr>
        <p:spPr>
          <a:xfrm>
            <a:off x="176048" y="6510681"/>
            <a:ext cx="914400" cy="914400"/>
          </a:xfrm>
          <a:prstGeom prst="straightConnector1">
            <a:avLst/>
          </a:prstGeom>
          <a:noFill/>
          <a:ln cap="flat" cmpd="sng" w="9525">
            <a:solidFill>
              <a:srgbClr val="2F415D"/>
            </a:solidFill>
            <a:prstDash val="solid"/>
            <a:round/>
            <a:headEnd len="sm" w="sm" type="none"/>
            <a:tailEnd len="sm" w="sm" type="none"/>
          </a:ln>
        </p:spPr>
      </p:cxnSp>
      <p:cxnSp>
        <p:nvCxnSpPr>
          <p:cNvPr id="236" name="Google Shape;236;p19"/>
          <p:cNvCxnSpPr/>
          <p:nvPr/>
        </p:nvCxnSpPr>
        <p:spPr>
          <a:xfrm flipH="1" rot="10800000">
            <a:off x="340468" y="4068339"/>
            <a:ext cx="3920247" cy="2313005"/>
          </a:xfrm>
          <a:prstGeom prst="straightConnector1">
            <a:avLst/>
          </a:prstGeom>
          <a:noFill/>
          <a:ln cap="flat" cmpd="sng" w="9525">
            <a:solidFill>
              <a:srgbClr val="2F415D"/>
            </a:solidFill>
            <a:prstDash val="solid"/>
            <a:round/>
            <a:headEnd len="sm" w="sm" type="none"/>
            <a:tailEnd len="sm" w="sm" type="none"/>
          </a:ln>
        </p:spPr>
      </p:cxnSp>
      <p:cxnSp>
        <p:nvCxnSpPr>
          <p:cNvPr id="237" name="Google Shape;237;p19"/>
          <p:cNvCxnSpPr/>
          <p:nvPr/>
        </p:nvCxnSpPr>
        <p:spPr>
          <a:xfrm flipH="1">
            <a:off x="340468" y="1974715"/>
            <a:ext cx="7859949" cy="4382052"/>
          </a:xfrm>
          <a:prstGeom prst="straightConnector1">
            <a:avLst/>
          </a:prstGeom>
          <a:noFill/>
          <a:ln cap="flat" cmpd="sng" w="38100">
            <a:solidFill>
              <a:srgbClr val="FF0000"/>
            </a:solidFill>
            <a:prstDash val="solid"/>
            <a:round/>
            <a:headEnd len="sm" w="sm" type="none"/>
            <a:tailEnd len="sm" w="sm" type="none"/>
          </a:ln>
        </p:spPr>
      </p:cxnSp>
      <p:sp>
        <p:nvSpPr>
          <p:cNvPr id="238" name="Google Shape;238;p19"/>
          <p:cNvSpPr/>
          <p:nvPr/>
        </p:nvSpPr>
        <p:spPr>
          <a:xfrm>
            <a:off x="4260715" y="3540868"/>
            <a:ext cx="787940" cy="700392"/>
          </a:xfrm>
          <a:prstGeom prst="ellipse">
            <a:avLst/>
          </a:prstGeom>
          <a:noFill/>
          <a:ln cap="flat" cmpd="sng" w="25400">
            <a:solidFill>
              <a:srgbClr val="FFFF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7"/>
                                        </p:tgtEl>
                                        <p:attrNameLst>
                                          <p:attrName>style.visibility</p:attrName>
                                        </p:attrNameLst>
                                      </p:cBhvr>
                                      <p:to>
                                        <p:strVal val="visible"/>
                                      </p:to>
                                    </p:set>
                                    <p:animEffect filter="fade" transition="in">
                                      <p:cBhvr>
                                        <p:cTn dur="500"/>
                                        <p:tgtEl>
                                          <p:spTgt spid="23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8"/>
                                        </p:tgtEl>
                                        <p:attrNameLst>
                                          <p:attrName>style.visibility</p:attrName>
                                        </p:attrNameLst>
                                      </p:cBhvr>
                                      <p:to>
                                        <p:strVal val="visible"/>
                                      </p:to>
                                    </p:set>
                                    <p:animEffect filter="fade" transition="in">
                                      <p:cBhvr>
                                        <p:cTn dur="500"/>
                                        <p:tgtEl>
                                          <p:spTgt spid="23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p20"/>
          <p:cNvSpPr txBox="1"/>
          <p:nvPr>
            <p:ph idx="1" type="body"/>
          </p:nvPr>
        </p:nvSpPr>
        <p:spPr>
          <a:xfrm>
            <a:off x="418289" y="1187071"/>
            <a:ext cx="11440255" cy="1050292"/>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000"/>
              </a:spcBef>
              <a:spcAft>
                <a:spcPts val="0"/>
              </a:spcAft>
              <a:buSzPts val="2800"/>
              <a:buNone/>
            </a:pPr>
            <a:r>
              <a:rPr lang="it-IT" sz="2000"/>
              <a:t>Inversion s</a:t>
            </a:r>
            <a:r>
              <a:rPr lang="it-IT" sz="2000">
                <a:latin typeface="Montserrat"/>
                <a:ea typeface="Montserrat"/>
                <a:cs typeface="Montserrat"/>
                <a:sym typeface="Montserrat"/>
              </a:rPr>
              <a:t>ource models constrained by ground deformation from InSAR and P.O.T.  and seismological data.</a:t>
            </a:r>
            <a:endParaRPr/>
          </a:p>
        </p:txBody>
      </p:sp>
      <p:sp>
        <p:nvSpPr>
          <p:cNvPr id="244" name="Google Shape;244;p20"/>
          <p:cNvSpPr txBox="1"/>
          <p:nvPr>
            <p:ph type="title"/>
          </p:nvPr>
        </p:nvSpPr>
        <p:spPr>
          <a:xfrm>
            <a:off x="176048" y="175939"/>
            <a:ext cx="9387000" cy="7791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4400"/>
              <a:buNone/>
            </a:pPr>
            <a:r>
              <a:rPr lang="it-IT" sz="3600">
                <a:latin typeface="Montserrat"/>
                <a:ea typeface="Montserrat"/>
                <a:cs typeface="Montserrat"/>
                <a:sym typeface="Montserrat"/>
              </a:rPr>
              <a:t>Seismic source models</a:t>
            </a:r>
            <a:endParaRPr sz="3600">
              <a:latin typeface="Montserrat"/>
              <a:ea typeface="Montserrat"/>
              <a:cs typeface="Montserrat"/>
              <a:sym typeface="Montserrat"/>
            </a:endParaRPr>
          </a:p>
        </p:txBody>
      </p:sp>
      <p:sp>
        <p:nvSpPr>
          <p:cNvPr id="245" name="Google Shape;245;p20"/>
          <p:cNvSpPr txBox="1"/>
          <p:nvPr/>
        </p:nvSpPr>
        <p:spPr>
          <a:xfrm>
            <a:off x="1358012" y="5674701"/>
            <a:ext cx="1784022" cy="258673"/>
          </a:xfrm>
          <a:prstGeom prst="rect">
            <a:avLst/>
          </a:prstGeom>
          <a:solidFill>
            <a:srgbClr val="D4EFF8"/>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15000"/>
              </a:lnSpc>
              <a:spcBef>
                <a:spcPts val="0"/>
              </a:spcBef>
              <a:spcAft>
                <a:spcPts val="0"/>
              </a:spcAft>
              <a:buClr>
                <a:schemeClr val="dk1"/>
              </a:buClr>
              <a:buSzPts val="2800"/>
              <a:buFont typeface="Montserrat"/>
              <a:buNone/>
            </a:pPr>
            <a:r>
              <a:rPr b="0" i="0" lang="it-IT" sz="1200" u="none" cap="none" strike="noStrike">
                <a:solidFill>
                  <a:schemeClr val="dk1"/>
                </a:solidFill>
                <a:latin typeface="Montserrat"/>
                <a:ea typeface="Montserrat"/>
                <a:cs typeface="Montserrat"/>
                <a:sym typeface="Montserrat"/>
              </a:rPr>
              <a:t>From Barbot et al.</a:t>
            </a:r>
            <a:endParaRPr/>
          </a:p>
        </p:txBody>
      </p:sp>
      <p:sp>
        <p:nvSpPr>
          <p:cNvPr id="246" name="Google Shape;246;p20"/>
          <p:cNvSpPr txBox="1"/>
          <p:nvPr/>
        </p:nvSpPr>
        <p:spPr>
          <a:xfrm>
            <a:off x="7623238" y="5151804"/>
            <a:ext cx="2076657" cy="258673"/>
          </a:xfrm>
          <a:prstGeom prst="rect">
            <a:avLst/>
          </a:prstGeom>
          <a:solidFill>
            <a:srgbClr val="D4EFF8"/>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15000"/>
              </a:lnSpc>
              <a:spcBef>
                <a:spcPts val="0"/>
              </a:spcBef>
              <a:spcAft>
                <a:spcPts val="0"/>
              </a:spcAft>
              <a:buClr>
                <a:schemeClr val="dk1"/>
              </a:buClr>
              <a:buSzPts val="2800"/>
              <a:buFont typeface="Montserrat"/>
              <a:buNone/>
            </a:pPr>
            <a:r>
              <a:rPr b="0" i="0" lang="it-IT" sz="1200" u="none" cap="none" strike="noStrike">
                <a:solidFill>
                  <a:schemeClr val="dk1"/>
                </a:solidFill>
                <a:latin typeface="Montserrat"/>
                <a:ea typeface="Montserrat"/>
                <a:cs typeface="Montserrat"/>
                <a:sym typeface="Montserrat"/>
              </a:rPr>
              <a:t>From USGS NEIC</a:t>
            </a:r>
            <a:endParaRPr/>
          </a:p>
        </p:txBody>
      </p:sp>
      <p:pic>
        <p:nvPicPr>
          <p:cNvPr id="247" name="Google Shape;247;p20"/>
          <p:cNvPicPr preferRelativeResize="0"/>
          <p:nvPr/>
        </p:nvPicPr>
        <p:blipFill rotWithShape="1">
          <a:blip r:embed="rId3">
            <a:alphaModFix/>
          </a:blip>
          <a:srcRect b="0" l="0" r="0" t="0"/>
          <a:stretch/>
        </p:blipFill>
        <p:spPr>
          <a:xfrm>
            <a:off x="535021" y="2619778"/>
            <a:ext cx="3742092" cy="2931181"/>
          </a:xfrm>
          <a:prstGeom prst="rect">
            <a:avLst/>
          </a:prstGeom>
          <a:noFill/>
          <a:ln>
            <a:noFill/>
          </a:ln>
        </p:spPr>
      </p:pic>
      <p:pic>
        <p:nvPicPr>
          <p:cNvPr id="248" name="Google Shape;248;p20"/>
          <p:cNvPicPr preferRelativeResize="0"/>
          <p:nvPr/>
        </p:nvPicPr>
        <p:blipFill rotWithShape="1">
          <a:blip r:embed="rId4">
            <a:alphaModFix/>
          </a:blip>
          <a:srcRect b="0" l="0" r="0" t="0"/>
          <a:stretch/>
        </p:blipFill>
        <p:spPr>
          <a:xfrm>
            <a:off x="5191855" y="3142454"/>
            <a:ext cx="6666689" cy="188583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sp>
        <p:nvSpPr>
          <p:cNvPr id="253" name="Google Shape;253;p21"/>
          <p:cNvSpPr txBox="1"/>
          <p:nvPr>
            <p:ph idx="1" type="body"/>
          </p:nvPr>
        </p:nvSpPr>
        <p:spPr>
          <a:xfrm>
            <a:off x="887871" y="1598331"/>
            <a:ext cx="10416257" cy="2984285"/>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000"/>
              </a:spcBef>
              <a:spcAft>
                <a:spcPts val="0"/>
              </a:spcAft>
              <a:buSzPts val="2800"/>
              <a:buNone/>
            </a:pPr>
            <a:r>
              <a:rPr lang="it-IT" sz="2000">
                <a:latin typeface="Montserrat"/>
                <a:ea typeface="Montserrat"/>
                <a:cs typeface="Montserrat"/>
                <a:sym typeface="Montserrat"/>
              </a:rPr>
              <a:t>The response from the international scientific community was immediate, and several potentially useful information products were generated and openly shared.</a:t>
            </a:r>
            <a:endParaRPr/>
          </a:p>
          <a:p>
            <a:pPr indent="0" lvl="0" marL="0" rtl="0" algn="l">
              <a:lnSpc>
                <a:spcPct val="115000"/>
              </a:lnSpc>
              <a:spcBef>
                <a:spcPts val="1000"/>
              </a:spcBef>
              <a:spcAft>
                <a:spcPts val="0"/>
              </a:spcAft>
              <a:buSzPts val="2800"/>
              <a:buNone/>
            </a:pPr>
            <a:r>
              <a:rPr lang="it-IT" sz="2000">
                <a:latin typeface="Montserrat"/>
                <a:ea typeface="Montserrat"/>
                <a:cs typeface="Montserrat"/>
                <a:sym typeface="Montserrat"/>
              </a:rPr>
              <a:t>However, any information </a:t>
            </a:r>
            <a:r>
              <a:rPr lang="it-IT" sz="2000"/>
              <a:t>for decision making in any risk management phase, </a:t>
            </a:r>
            <a:r>
              <a:rPr lang="it-IT" sz="2000" u="sng"/>
              <a:t>must be conveyed through authoritative channels</a:t>
            </a:r>
            <a:r>
              <a:rPr lang="it-IT" sz="2000"/>
              <a:t>.</a:t>
            </a:r>
            <a:endParaRPr/>
          </a:p>
          <a:p>
            <a:pPr indent="0" lvl="0" marL="0" rtl="0" algn="l">
              <a:lnSpc>
                <a:spcPct val="115000"/>
              </a:lnSpc>
              <a:spcBef>
                <a:spcPts val="1000"/>
              </a:spcBef>
              <a:spcAft>
                <a:spcPts val="0"/>
              </a:spcAft>
              <a:buSzPts val="2800"/>
              <a:buNone/>
            </a:pPr>
            <a:r>
              <a:rPr lang="it-IT" sz="2000">
                <a:latin typeface="Montserrat"/>
                <a:ea typeface="Montserrat"/>
                <a:cs typeface="Montserrat"/>
                <a:sym typeface="Montserrat"/>
              </a:rPr>
              <a:t>This is why GSNL Supersites are coordinated by scientific institutes which are </a:t>
            </a:r>
            <a:r>
              <a:rPr lang="it-IT" sz="2000" u="sng">
                <a:latin typeface="Montserrat"/>
                <a:ea typeface="Montserrat"/>
                <a:cs typeface="Montserrat"/>
                <a:sym typeface="Montserrat"/>
              </a:rPr>
              <a:t>authoritative members of their national risk management frameworks</a:t>
            </a:r>
            <a:r>
              <a:rPr lang="it-IT" sz="2000">
                <a:latin typeface="Montserrat"/>
                <a:ea typeface="Montserrat"/>
                <a:cs typeface="Montserrat"/>
                <a:sym typeface="Montserrat"/>
              </a:rPr>
              <a:t>.</a:t>
            </a:r>
            <a:endParaRPr/>
          </a:p>
          <a:p>
            <a:pPr indent="0" lvl="0" marL="0" rtl="0" algn="l">
              <a:lnSpc>
                <a:spcPct val="115000"/>
              </a:lnSpc>
              <a:spcBef>
                <a:spcPts val="1000"/>
              </a:spcBef>
              <a:spcAft>
                <a:spcPts val="0"/>
              </a:spcAft>
              <a:buSzPts val="2800"/>
              <a:buNone/>
            </a:pPr>
            <a:r>
              <a:rPr lang="it-IT" sz="2000"/>
              <a:t>Their role is to provide scientific support to the government agencies, in all phases of risk management.</a:t>
            </a:r>
            <a:endParaRPr sz="2000">
              <a:latin typeface="Montserrat"/>
              <a:ea typeface="Montserrat"/>
              <a:cs typeface="Montserrat"/>
              <a:sym typeface="Montserrat"/>
            </a:endParaRPr>
          </a:p>
          <a:p>
            <a:pPr indent="0" lvl="0" marL="0" rtl="0" algn="l">
              <a:lnSpc>
                <a:spcPct val="115000"/>
              </a:lnSpc>
              <a:spcBef>
                <a:spcPts val="1000"/>
              </a:spcBef>
              <a:spcAft>
                <a:spcPts val="0"/>
              </a:spcAft>
              <a:buSzPts val="2800"/>
              <a:buNone/>
            </a:pPr>
            <a:r>
              <a:t/>
            </a:r>
            <a:endParaRPr sz="2000">
              <a:latin typeface="Montserrat"/>
              <a:ea typeface="Montserrat"/>
              <a:cs typeface="Montserrat"/>
              <a:sym typeface="Montserrat"/>
            </a:endParaRPr>
          </a:p>
        </p:txBody>
      </p:sp>
      <p:sp>
        <p:nvSpPr>
          <p:cNvPr id="254" name="Google Shape;254;p21"/>
          <p:cNvSpPr txBox="1"/>
          <p:nvPr>
            <p:ph type="title"/>
          </p:nvPr>
        </p:nvSpPr>
        <p:spPr>
          <a:xfrm>
            <a:off x="176048" y="175939"/>
            <a:ext cx="9387000" cy="7791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4400"/>
              <a:buNone/>
            </a:pPr>
            <a:r>
              <a:rPr lang="it-IT" sz="3600">
                <a:latin typeface="Montserrat"/>
                <a:ea typeface="Montserrat"/>
                <a:cs typeface="Montserrat"/>
                <a:sym typeface="Montserrat"/>
              </a:rPr>
              <a:t>How to use scientific information </a:t>
            </a:r>
            <a:endParaRPr sz="3600">
              <a:latin typeface="Montserrat"/>
              <a:ea typeface="Montserrat"/>
              <a:cs typeface="Montserrat"/>
              <a:sym typeface="Montserrat"/>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sp>
        <p:nvSpPr>
          <p:cNvPr id="259" name="Google Shape;259;p22"/>
          <p:cNvSpPr txBox="1"/>
          <p:nvPr>
            <p:ph idx="1" type="body"/>
          </p:nvPr>
        </p:nvSpPr>
        <p:spPr>
          <a:xfrm>
            <a:off x="324233" y="1558533"/>
            <a:ext cx="5590184" cy="46629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000"/>
              </a:spcBef>
              <a:spcAft>
                <a:spcPts val="0"/>
              </a:spcAft>
              <a:buSzPts val="2800"/>
              <a:buNone/>
            </a:pPr>
            <a:r>
              <a:rPr lang="it-IT" sz="2000"/>
              <a:t>In Turkey, GEO-GSNL established, since 2014, the </a:t>
            </a:r>
            <a:r>
              <a:rPr lang="it-IT" sz="2000">
                <a:latin typeface="Montserrat"/>
                <a:ea typeface="Montserrat"/>
                <a:cs typeface="Montserrat"/>
                <a:sym typeface="Montserrat"/>
              </a:rPr>
              <a:t>Marmara Permanent Supersite, focused on </a:t>
            </a:r>
            <a:r>
              <a:rPr lang="it-IT" sz="2000"/>
              <a:t>the Istanbul metropolitan area, which has the highest seismic risk in Europe (50% chance of a M7.3 in 30 years).</a:t>
            </a:r>
            <a:endParaRPr/>
          </a:p>
          <a:p>
            <a:pPr indent="0" lvl="0" marL="0" rtl="0" algn="l">
              <a:lnSpc>
                <a:spcPct val="115000"/>
              </a:lnSpc>
              <a:spcBef>
                <a:spcPts val="1000"/>
              </a:spcBef>
              <a:spcAft>
                <a:spcPts val="0"/>
              </a:spcAft>
              <a:buSzPts val="2800"/>
              <a:buNone/>
            </a:pPr>
            <a:r>
              <a:t/>
            </a:r>
            <a:endParaRPr sz="2000"/>
          </a:p>
          <a:p>
            <a:pPr indent="0" lvl="0" marL="0" rtl="0" algn="l">
              <a:lnSpc>
                <a:spcPct val="115000"/>
              </a:lnSpc>
              <a:spcBef>
                <a:spcPts val="1000"/>
              </a:spcBef>
              <a:spcAft>
                <a:spcPts val="0"/>
              </a:spcAft>
              <a:buSzPts val="2800"/>
              <a:buNone/>
            </a:pPr>
            <a:r>
              <a:rPr lang="it-IT" sz="2000">
                <a:latin typeface="Montserrat"/>
                <a:ea typeface="Montserrat"/>
                <a:cs typeface="Montserrat"/>
                <a:sym typeface="Montserrat"/>
              </a:rPr>
              <a:t>The Marmara Supersite is coordinated by the Kandilli Observatory and Earthquake Research Institute (KOERI) which maintains geodetic and seismic networks of national scale</a:t>
            </a:r>
            <a:r>
              <a:rPr lang="it-IT" sz="2000"/>
              <a:t>.</a:t>
            </a:r>
            <a:endParaRPr sz="2000">
              <a:latin typeface="Montserrat"/>
              <a:ea typeface="Montserrat"/>
              <a:cs typeface="Montserrat"/>
              <a:sym typeface="Montserrat"/>
            </a:endParaRPr>
          </a:p>
          <a:p>
            <a:pPr indent="0" lvl="0" marL="0" rtl="0" algn="l">
              <a:lnSpc>
                <a:spcPct val="115000"/>
              </a:lnSpc>
              <a:spcBef>
                <a:spcPts val="1000"/>
              </a:spcBef>
              <a:spcAft>
                <a:spcPts val="0"/>
              </a:spcAft>
              <a:buSzPts val="2800"/>
              <a:buNone/>
            </a:pPr>
            <a:r>
              <a:t/>
            </a:r>
            <a:endParaRPr sz="2000">
              <a:latin typeface="Montserrat"/>
              <a:ea typeface="Montserrat"/>
              <a:cs typeface="Montserrat"/>
              <a:sym typeface="Montserrat"/>
            </a:endParaRPr>
          </a:p>
        </p:txBody>
      </p:sp>
      <p:sp>
        <p:nvSpPr>
          <p:cNvPr id="260" name="Google Shape;260;p22"/>
          <p:cNvSpPr txBox="1"/>
          <p:nvPr>
            <p:ph type="title"/>
          </p:nvPr>
        </p:nvSpPr>
        <p:spPr>
          <a:xfrm>
            <a:off x="176048" y="175939"/>
            <a:ext cx="9387000" cy="7791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4400"/>
              <a:buNone/>
            </a:pPr>
            <a:r>
              <a:rPr lang="it-IT" sz="3600">
                <a:latin typeface="Montserrat"/>
                <a:ea typeface="Montserrat"/>
                <a:cs typeface="Montserrat"/>
                <a:sym typeface="Montserrat"/>
              </a:rPr>
              <a:t>The </a:t>
            </a:r>
            <a:r>
              <a:rPr lang="it-IT" sz="3600">
                <a:latin typeface="Arial"/>
                <a:ea typeface="Arial"/>
                <a:cs typeface="Arial"/>
                <a:sym typeface="Arial"/>
              </a:rPr>
              <a:t>Marmara Permanent Supersite</a:t>
            </a:r>
            <a:endParaRPr sz="3600">
              <a:latin typeface="Montserrat"/>
              <a:ea typeface="Montserrat"/>
              <a:cs typeface="Montserrat"/>
              <a:sym typeface="Montserrat"/>
            </a:endParaRPr>
          </a:p>
        </p:txBody>
      </p:sp>
      <p:pic>
        <p:nvPicPr>
          <p:cNvPr id="261" name="Google Shape;261;p22"/>
          <p:cNvPicPr preferRelativeResize="0"/>
          <p:nvPr/>
        </p:nvPicPr>
        <p:blipFill rotWithShape="1">
          <a:blip r:embed="rId3">
            <a:alphaModFix/>
          </a:blip>
          <a:srcRect b="0" l="0" r="0" t="0"/>
          <a:stretch/>
        </p:blipFill>
        <p:spPr>
          <a:xfrm>
            <a:off x="6562929" y="1935776"/>
            <a:ext cx="4672518" cy="3717363"/>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sp>
        <p:nvSpPr>
          <p:cNvPr id="266" name="Google Shape;266;p23"/>
          <p:cNvSpPr txBox="1"/>
          <p:nvPr>
            <p:ph idx="1" type="body"/>
          </p:nvPr>
        </p:nvSpPr>
        <p:spPr>
          <a:xfrm>
            <a:off x="5939708" y="1313779"/>
            <a:ext cx="5967473" cy="46629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000"/>
              </a:spcBef>
              <a:spcAft>
                <a:spcPts val="0"/>
              </a:spcAft>
              <a:buSzPts val="2800"/>
              <a:buNone/>
            </a:pPr>
            <a:r>
              <a:rPr lang="it-IT" sz="2000"/>
              <a:t>It is coordinated by researchers from the Istanbul Technical University  and </a:t>
            </a:r>
            <a:r>
              <a:rPr lang="it-IT" sz="2000">
                <a:latin typeface="Montserrat"/>
                <a:ea typeface="Montserrat"/>
                <a:cs typeface="Montserrat"/>
                <a:sym typeface="Montserrat"/>
              </a:rPr>
              <a:t>KOERI, who provide scientific information to AFAD and other responding agencies</a:t>
            </a:r>
            <a:r>
              <a:rPr lang="it-IT" sz="2000"/>
              <a:t>.</a:t>
            </a:r>
            <a:endParaRPr sz="2000">
              <a:latin typeface="Montserrat"/>
              <a:ea typeface="Montserrat"/>
              <a:cs typeface="Montserrat"/>
              <a:sym typeface="Montserrat"/>
            </a:endParaRPr>
          </a:p>
          <a:p>
            <a:pPr indent="0" lvl="0" marL="0" rtl="0" algn="l">
              <a:lnSpc>
                <a:spcPct val="115000"/>
              </a:lnSpc>
              <a:spcBef>
                <a:spcPts val="1000"/>
              </a:spcBef>
              <a:spcAft>
                <a:spcPts val="0"/>
              </a:spcAft>
              <a:buSzPts val="2800"/>
              <a:buNone/>
            </a:pPr>
            <a:r>
              <a:t/>
            </a:r>
            <a:endParaRPr sz="2000"/>
          </a:p>
          <a:p>
            <a:pPr indent="0" lvl="0" marL="0" rtl="0" algn="l">
              <a:lnSpc>
                <a:spcPct val="115000"/>
              </a:lnSpc>
              <a:spcBef>
                <a:spcPts val="1000"/>
              </a:spcBef>
              <a:spcAft>
                <a:spcPts val="0"/>
              </a:spcAft>
              <a:buSzPts val="2800"/>
              <a:buNone/>
            </a:pPr>
            <a:r>
              <a:rPr lang="it-IT" sz="2000"/>
              <a:t>The Supersite AoI includes areas where the additional stress transferred by the February 6 rupture may cause further fault activation in the next months/years.</a:t>
            </a:r>
            <a:endParaRPr/>
          </a:p>
          <a:p>
            <a:pPr indent="0" lvl="0" marL="0" rtl="0" algn="l">
              <a:lnSpc>
                <a:spcPct val="115000"/>
              </a:lnSpc>
              <a:spcBef>
                <a:spcPts val="1000"/>
              </a:spcBef>
              <a:spcAft>
                <a:spcPts val="0"/>
              </a:spcAft>
              <a:buSzPts val="2800"/>
              <a:buNone/>
            </a:pPr>
            <a:r>
              <a:t/>
            </a:r>
            <a:endParaRPr sz="2000">
              <a:latin typeface="Montserrat"/>
              <a:ea typeface="Montserrat"/>
              <a:cs typeface="Montserrat"/>
              <a:sym typeface="Montserrat"/>
            </a:endParaRPr>
          </a:p>
          <a:p>
            <a:pPr indent="0" lvl="0" marL="0" rtl="0" algn="l">
              <a:lnSpc>
                <a:spcPct val="115000"/>
              </a:lnSpc>
              <a:spcBef>
                <a:spcPts val="1000"/>
              </a:spcBef>
              <a:spcAft>
                <a:spcPts val="0"/>
              </a:spcAft>
              <a:buSzPts val="2800"/>
              <a:buNone/>
            </a:pPr>
            <a:r>
              <a:rPr lang="it-IT" sz="2000"/>
              <a:t>The planned Supersite duration is one year.</a:t>
            </a:r>
            <a:endParaRPr sz="2000">
              <a:latin typeface="Montserrat"/>
              <a:ea typeface="Montserrat"/>
              <a:cs typeface="Montserrat"/>
              <a:sym typeface="Montserrat"/>
            </a:endParaRPr>
          </a:p>
        </p:txBody>
      </p:sp>
      <p:sp>
        <p:nvSpPr>
          <p:cNvPr id="267" name="Google Shape;267;p23"/>
          <p:cNvSpPr txBox="1"/>
          <p:nvPr>
            <p:ph type="title"/>
          </p:nvPr>
        </p:nvSpPr>
        <p:spPr>
          <a:xfrm>
            <a:off x="176048" y="175939"/>
            <a:ext cx="9387000" cy="7791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4400"/>
              <a:buNone/>
            </a:pPr>
            <a:r>
              <a:rPr lang="it-IT" sz="3600">
                <a:latin typeface="Montserrat"/>
                <a:ea typeface="Montserrat"/>
                <a:cs typeface="Montserrat"/>
                <a:sym typeface="Montserrat"/>
              </a:rPr>
              <a:t>The </a:t>
            </a:r>
            <a:r>
              <a:rPr lang="it-IT" sz="3600">
                <a:latin typeface="Arial"/>
                <a:ea typeface="Arial"/>
                <a:cs typeface="Arial"/>
                <a:sym typeface="Arial"/>
              </a:rPr>
              <a:t>Kahramanmaraş Event Supersite</a:t>
            </a:r>
            <a:endParaRPr sz="3600">
              <a:latin typeface="Montserrat"/>
              <a:ea typeface="Montserrat"/>
              <a:cs typeface="Montserrat"/>
              <a:sym typeface="Montserrat"/>
            </a:endParaRPr>
          </a:p>
        </p:txBody>
      </p:sp>
      <p:pic>
        <p:nvPicPr>
          <p:cNvPr id="268" name="Google Shape;268;p23"/>
          <p:cNvPicPr preferRelativeResize="0"/>
          <p:nvPr/>
        </p:nvPicPr>
        <p:blipFill rotWithShape="1">
          <a:blip r:embed="rId3">
            <a:alphaModFix/>
          </a:blip>
          <a:srcRect b="0" l="0" r="0" t="0"/>
          <a:stretch/>
        </p:blipFill>
        <p:spPr>
          <a:xfrm>
            <a:off x="632" y="1558533"/>
            <a:ext cx="5820298" cy="4367952"/>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sp>
        <p:nvSpPr>
          <p:cNvPr id="273" name="Google Shape;273;p24"/>
          <p:cNvSpPr txBox="1"/>
          <p:nvPr>
            <p:ph idx="1" type="body"/>
          </p:nvPr>
        </p:nvSpPr>
        <p:spPr>
          <a:xfrm>
            <a:off x="780280" y="1237520"/>
            <a:ext cx="10416256" cy="46629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000"/>
              </a:spcBef>
              <a:spcAft>
                <a:spcPts val="0"/>
              </a:spcAft>
              <a:buSzPts val="2800"/>
              <a:buNone/>
            </a:pPr>
            <a:r>
              <a:rPr lang="it-IT" sz="2000"/>
              <a:t>The main objective of the Kahramanmaraş Supersite is to promote scientific advancements in the following topics, using an Open Science approach: </a:t>
            </a:r>
            <a:endParaRPr/>
          </a:p>
          <a:p>
            <a:pPr indent="-304800" lvl="0" marL="457200" rtl="0" algn="l">
              <a:lnSpc>
                <a:spcPct val="115000"/>
              </a:lnSpc>
              <a:spcBef>
                <a:spcPts val="1000"/>
              </a:spcBef>
              <a:spcAft>
                <a:spcPts val="0"/>
              </a:spcAft>
              <a:buSzPts val="1600"/>
              <a:buFont typeface="Noto Sans Symbols"/>
              <a:buNone/>
            </a:pPr>
            <a:r>
              <a:t/>
            </a:r>
            <a:endParaRPr b="0" i="0" sz="1600" u="none" strike="noStrike">
              <a:solidFill>
                <a:srgbClr val="000000"/>
              </a:solidFill>
              <a:latin typeface="Montserrat"/>
              <a:ea typeface="Montserrat"/>
              <a:cs typeface="Montserrat"/>
              <a:sym typeface="Montserrat"/>
            </a:endParaRPr>
          </a:p>
          <a:p>
            <a:pPr indent="-406400" lvl="0" marL="457200" rtl="0" algn="l">
              <a:lnSpc>
                <a:spcPct val="115000"/>
              </a:lnSpc>
              <a:spcBef>
                <a:spcPts val="1000"/>
              </a:spcBef>
              <a:spcAft>
                <a:spcPts val="0"/>
              </a:spcAft>
              <a:buSzPts val="1700"/>
              <a:buFont typeface="Noto Sans Symbols"/>
              <a:buChar char="▪"/>
            </a:pPr>
            <a:r>
              <a:rPr b="0" i="0" lang="it-IT" sz="1700" u="none" strike="noStrike">
                <a:solidFill>
                  <a:srgbClr val="000000"/>
                </a:solidFill>
                <a:latin typeface="Montserrat"/>
                <a:ea typeface="Montserrat"/>
                <a:cs typeface="Montserrat"/>
                <a:sym typeface="Montserrat"/>
              </a:rPr>
              <a:t>Earthquake cycle and seismic hazard. </a:t>
            </a:r>
            <a:endParaRPr/>
          </a:p>
          <a:p>
            <a:pPr indent="-406400" lvl="0" marL="457200" rtl="0" algn="l">
              <a:lnSpc>
                <a:spcPct val="115000"/>
              </a:lnSpc>
              <a:spcBef>
                <a:spcPts val="1000"/>
              </a:spcBef>
              <a:spcAft>
                <a:spcPts val="0"/>
              </a:spcAft>
              <a:buSzPts val="1700"/>
              <a:buFont typeface="Noto Sans Symbols"/>
              <a:buChar char="▪"/>
            </a:pPr>
            <a:r>
              <a:rPr b="0" i="0" lang="it-IT" sz="1700" u="none" strike="noStrike">
                <a:solidFill>
                  <a:srgbClr val="000000"/>
                </a:solidFill>
                <a:latin typeface="Montserrat"/>
                <a:ea typeface="Montserrat"/>
                <a:cs typeface="Montserrat"/>
                <a:sym typeface="Montserrat"/>
              </a:rPr>
              <a:t>Co-seismic displacement field and post-seismic ground displacement and velocity. </a:t>
            </a:r>
            <a:endParaRPr/>
          </a:p>
          <a:p>
            <a:pPr indent="-406400" lvl="0" marL="457200" rtl="0" algn="l">
              <a:lnSpc>
                <a:spcPct val="115000"/>
              </a:lnSpc>
              <a:spcBef>
                <a:spcPts val="1000"/>
              </a:spcBef>
              <a:spcAft>
                <a:spcPts val="0"/>
              </a:spcAft>
              <a:buSzPts val="1700"/>
              <a:buFont typeface="Noto Sans Symbols"/>
              <a:buChar char="▪"/>
            </a:pPr>
            <a:r>
              <a:rPr b="0" i="0" lang="it-IT" sz="1700" u="none" strike="noStrike">
                <a:solidFill>
                  <a:srgbClr val="000000"/>
                </a:solidFill>
                <a:latin typeface="Montserrat"/>
                <a:ea typeface="Montserrat"/>
                <a:cs typeface="Montserrat"/>
                <a:sym typeface="Montserrat"/>
              </a:rPr>
              <a:t>Source properties of the largest earthquakes of the sequence. </a:t>
            </a:r>
            <a:endParaRPr/>
          </a:p>
          <a:p>
            <a:pPr indent="-406400" lvl="0" marL="457200" rtl="0" algn="l">
              <a:lnSpc>
                <a:spcPct val="115000"/>
              </a:lnSpc>
              <a:spcBef>
                <a:spcPts val="1000"/>
              </a:spcBef>
              <a:spcAft>
                <a:spcPts val="0"/>
              </a:spcAft>
              <a:buSzPts val="1700"/>
              <a:buFont typeface="Noto Sans Symbols"/>
              <a:buChar char="▪"/>
            </a:pPr>
            <a:r>
              <a:rPr b="0" i="0" lang="it-IT" sz="1700" u="none" strike="noStrike">
                <a:solidFill>
                  <a:srgbClr val="000000"/>
                </a:solidFill>
                <a:latin typeface="Montserrat"/>
                <a:ea typeface="Montserrat"/>
                <a:cs typeface="Montserrat"/>
                <a:sym typeface="Montserrat"/>
              </a:rPr>
              <a:t>Earthquake nucleation process. </a:t>
            </a:r>
            <a:endParaRPr/>
          </a:p>
          <a:p>
            <a:pPr indent="-406400" lvl="0" marL="457200" rtl="0" algn="l">
              <a:lnSpc>
                <a:spcPct val="115000"/>
              </a:lnSpc>
              <a:spcBef>
                <a:spcPts val="1000"/>
              </a:spcBef>
              <a:spcAft>
                <a:spcPts val="0"/>
              </a:spcAft>
              <a:buSzPts val="1700"/>
              <a:buFont typeface="Noto Sans Symbols"/>
              <a:buChar char="▪"/>
            </a:pPr>
            <a:r>
              <a:rPr b="0" i="0" lang="it-IT" sz="1700" u="none" strike="noStrike">
                <a:solidFill>
                  <a:srgbClr val="000000"/>
                </a:solidFill>
                <a:latin typeface="Montserrat"/>
                <a:ea typeface="Montserrat"/>
                <a:cs typeface="Montserrat"/>
                <a:sym typeface="Montserrat"/>
              </a:rPr>
              <a:t>Fault segmentation and earthquake rupture. </a:t>
            </a:r>
            <a:endParaRPr/>
          </a:p>
          <a:p>
            <a:pPr indent="-406400" lvl="0" marL="457200" rtl="0" algn="l">
              <a:lnSpc>
                <a:spcPct val="115000"/>
              </a:lnSpc>
              <a:spcBef>
                <a:spcPts val="1000"/>
              </a:spcBef>
              <a:spcAft>
                <a:spcPts val="0"/>
              </a:spcAft>
              <a:buSzPts val="1700"/>
              <a:buFont typeface="Noto Sans Symbols"/>
              <a:buChar char="▪"/>
            </a:pPr>
            <a:r>
              <a:rPr b="0" i="0" lang="it-IT" sz="1700" u="none" strike="noStrike">
                <a:solidFill>
                  <a:srgbClr val="000000"/>
                </a:solidFill>
                <a:latin typeface="Montserrat"/>
                <a:ea typeface="Montserrat"/>
                <a:cs typeface="Montserrat"/>
                <a:sym typeface="Montserrat"/>
              </a:rPr>
              <a:t>Coulomb stress transfer on </a:t>
            </a:r>
            <a:r>
              <a:rPr lang="it-IT" sz="1700">
                <a:solidFill>
                  <a:srgbClr val="000000"/>
                </a:solidFill>
                <a:latin typeface="Montserrat"/>
                <a:ea typeface="Montserrat"/>
                <a:cs typeface="Montserrat"/>
                <a:sym typeface="Montserrat"/>
              </a:rPr>
              <a:t>nearby faults</a:t>
            </a:r>
            <a:r>
              <a:rPr b="0" i="0" lang="it-IT" sz="1700" u="none" strike="noStrike">
                <a:solidFill>
                  <a:srgbClr val="000000"/>
                </a:solidFill>
                <a:latin typeface="Montserrat"/>
                <a:ea typeface="Montserrat"/>
                <a:cs typeface="Montserrat"/>
                <a:sym typeface="Montserrat"/>
              </a:rPr>
              <a:t>. </a:t>
            </a:r>
            <a:endParaRPr/>
          </a:p>
          <a:p>
            <a:pPr indent="-406400" lvl="0" marL="457200" rtl="0" algn="l">
              <a:lnSpc>
                <a:spcPct val="115000"/>
              </a:lnSpc>
              <a:spcBef>
                <a:spcPts val="1000"/>
              </a:spcBef>
              <a:spcAft>
                <a:spcPts val="0"/>
              </a:spcAft>
              <a:buSzPts val="1700"/>
              <a:buFont typeface="Noto Sans Symbols"/>
              <a:buChar char="▪"/>
            </a:pPr>
            <a:r>
              <a:rPr b="0" i="0" lang="it-IT" sz="1700" u="none" strike="noStrike">
                <a:solidFill>
                  <a:srgbClr val="000000"/>
                </a:solidFill>
                <a:latin typeface="Montserrat"/>
                <a:ea typeface="Montserrat"/>
                <a:cs typeface="Montserrat"/>
                <a:sym typeface="Montserrat"/>
              </a:rPr>
              <a:t>Earthquake effects (impacts) on the natural and anthropogenic environments</a:t>
            </a:r>
            <a:endParaRPr sz="1700">
              <a:latin typeface="Montserrat"/>
              <a:ea typeface="Montserrat"/>
              <a:cs typeface="Montserrat"/>
              <a:sym typeface="Montserrat"/>
            </a:endParaRPr>
          </a:p>
        </p:txBody>
      </p:sp>
      <p:sp>
        <p:nvSpPr>
          <p:cNvPr id="274" name="Google Shape;274;p24"/>
          <p:cNvSpPr txBox="1"/>
          <p:nvPr>
            <p:ph type="title"/>
          </p:nvPr>
        </p:nvSpPr>
        <p:spPr>
          <a:xfrm>
            <a:off x="176048" y="175939"/>
            <a:ext cx="9387000" cy="7791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4400"/>
              <a:buNone/>
            </a:pPr>
            <a:r>
              <a:rPr lang="it-IT" sz="3600">
                <a:latin typeface="Montserrat"/>
                <a:ea typeface="Montserrat"/>
                <a:cs typeface="Montserrat"/>
                <a:sym typeface="Montserrat"/>
              </a:rPr>
              <a:t>The </a:t>
            </a:r>
            <a:r>
              <a:rPr lang="it-IT" sz="3600">
                <a:latin typeface="Arial"/>
                <a:ea typeface="Arial"/>
                <a:cs typeface="Arial"/>
                <a:sym typeface="Arial"/>
              </a:rPr>
              <a:t>Kahramanmaraş Event Supersite</a:t>
            </a:r>
            <a:endParaRPr sz="3600">
              <a:latin typeface="Montserrat"/>
              <a:ea typeface="Montserrat"/>
              <a:cs typeface="Montserrat"/>
              <a:sym typeface="Montserrat"/>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sp>
        <p:nvSpPr>
          <p:cNvPr id="279" name="Google Shape;279;p25"/>
          <p:cNvSpPr txBox="1"/>
          <p:nvPr>
            <p:ph idx="1" type="body"/>
          </p:nvPr>
        </p:nvSpPr>
        <p:spPr>
          <a:xfrm>
            <a:off x="128527" y="1237520"/>
            <a:ext cx="11719762" cy="46629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000"/>
              </a:spcBef>
              <a:spcAft>
                <a:spcPts val="0"/>
              </a:spcAft>
              <a:buSzPts val="2800"/>
              <a:buNone/>
            </a:pPr>
            <a:r>
              <a:rPr lang="it-IT" sz="2000"/>
              <a:t>This goal is obtained by: </a:t>
            </a:r>
            <a:endParaRPr/>
          </a:p>
          <a:p>
            <a:pPr indent="-304800" lvl="0" marL="457200" rtl="0" algn="l">
              <a:lnSpc>
                <a:spcPct val="115000"/>
              </a:lnSpc>
              <a:spcBef>
                <a:spcPts val="1000"/>
              </a:spcBef>
              <a:spcAft>
                <a:spcPts val="0"/>
              </a:spcAft>
              <a:buSzPts val="1600"/>
              <a:buFont typeface="Noto Sans Symbols"/>
              <a:buNone/>
            </a:pPr>
            <a:r>
              <a:t/>
            </a:r>
            <a:endParaRPr b="0" i="0" sz="1600" u="none" strike="noStrike">
              <a:solidFill>
                <a:srgbClr val="000000"/>
              </a:solidFill>
              <a:latin typeface="Montserrat"/>
              <a:ea typeface="Montserrat"/>
              <a:cs typeface="Montserrat"/>
              <a:sym typeface="Montserrat"/>
            </a:endParaRPr>
          </a:p>
          <a:p>
            <a:pPr indent="-406400" lvl="0" marL="457200" rtl="0" algn="l">
              <a:lnSpc>
                <a:spcPct val="115000"/>
              </a:lnSpc>
              <a:spcBef>
                <a:spcPts val="1000"/>
              </a:spcBef>
              <a:spcAft>
                <a:spcPts val="0"/>
              </a:spcAft>
              <a:buSzPts val="1700"/>
              <a:buFont typeface="Noto Sans Symbols"/>
              <a:buChar char="▪"/>
            </a:pPr>
            <a:r>
              <a:rPr b="0" i="0" lang="it-IT" sz="1700" u="none" strike="noStrike">
                <a:solidFill>
                  <a:srgbClr val="000000"/>
                </a:solidFill>
                <a:latin typeface="Montserrat"/>
                <a:ea typeface="Montserrat"/>
                <a:cs typeface="Montserrat"/>
                <a:sym typeface="Montserrat"/>
              </a:rPr>
              <a:t>Obtaining access to EO data for research, mainly from the CEOS agencies. </a:t>
            </a:r>
            <a:endParaRPr/>
          </a:p>
          <a:p>
            <a:pPr indent="-406400" lvl="0" marL="457200" rtl="0" algn="l">
              <a:lnSpc>
                <a:spcPct val="115000"/>
              </a:lnSpc>
              <a:spcBef>
                <a:spcPts val="1000"/>
              </a:spcBef>
              <a:spcAft>
                <a:spcPts val="0"/>
              </a:spcAft>
              <a:buSzPts val="1700"/>
              <a:buFont typeface="Noto Sans Symbols"/>
              <a:buChar char="▪"/>
            </a:pPr>
            <a:r>
              <a:rPr b="0" i="0" lang="it-IT" sz="1700" u="none" strike="noStrike">
                <a:solidFill>
                  <a:srgbClr val="000000"/>
                </a:solidFill>
                <a:latin typeface="Montserrat"/>
                <a:ea typeface="Montserrat"/>
                <a:cs typeface="Montserrat"/>
                <a:sym typeface="Montserrat"/>
              </a:rPr>
              <a:t>Facilitating access to in-situ data and scientific results generated by the international scientific community.</a:t>
            </a:r>
            <a:endParaRPr/>
          </a:p>
          <a:p>
            <a:pPr indent="-406400" lvl="0" marL="457200" rtl="0" algn="l">
              <a:lnSpc>
                <a:spcPct val="115000"/>
              </a:lnSpc>
              <a:spcBef>
                <a:spcPts val="1000"/>
              </a:spcBef>
              <a:spcAft>
                <a:spcPts val="0"/>
              </a:spcAft>
              <a:buSzPts val="1700"/>
              <a:buFont typeface="Noto Sans Symbols"/>
              <a:buChar char="▪"/>
            </a:pPr>
            <a:r>
              <a:rPr b="0" i="0" lang="it-IT" sz="1700" u="none" strike="noStrike">
                <a:solidFill>
                  <a:srgbClr val="000000"/>
                </a:solidFill>
                <a:latin typeface="Montserrat"/>
                <a:ea typeface="Montserrat"/>
                <a:cs typeface="Montserrat"/>
                <a:sym typeface="Montserrat"/>
              </a:rPr>
              <a:t>Managing the support by the international scientific community, to summarize and report the state-of-the-art scientific information to the national responders and decision makers.</a:t>
            </a:r>
            <a:endParaRPr/>
          </a:p>
          <a:p>
            <a:pPr indent="-279400" lvl="0" marL="457200" rtl="0" algn="l">
              <a:lnSpc>
                <a:spcPct val="115000"/>
              </a:lnSpc>
              <a:spcBef>
                <a:spcPts val="1000"/>
              </a:spcBef>
              <a:spcAft>
                <a:spcPts val="0"/>
              </a:spcAft>
              <a:buSzPts val="2000"/>
              <a:buFont typeface="Noto Sans Symbols"/>
              <a:buNone/>
            </a:pPr>
            <a:r>
              <a:t/>
            </a:r>
            <a:endParaRPr sz="2000">
              <a:latin typeface="Montserrat"/>
              <a:ea typeface="Montserrat"/>
              <a:cs typeface="Montserrat"/>
              <a:sym typeface="Montserrat"/>
            </a:endParaRPr>
          </a:p>
        </p:txBody>
      </p:sp>
      <p:sp>
        <p:nvSpPr>
          <p:cNvPr id="280" name="Google Shape;280;p25"/>
          <p:cNvSpPr txBox="1"/>
          <p:nvPr>
            <p:ph type="title"/>
          </p:nvPr>
        </p:nvSpPr>
        <p:spPr>
          <a:xfrm>
            <a:off x="176048" y="175939"/>
            <a:ext cx="9387000" cy="7791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4400"/>
              <a:buNone/>
            </a:pPr>
            <a:r>
              <a:rPr lang="it-IT" sz="3600">
                <a:latin typeface="Montserrat"/>
                <a:ea typeface="Montserrat"/>
                <a:cs typeface="Montserrat"/>
                <a:sym typeface="Montserrat"/>
              </a:rPr>
              <a:t>The </a:t>
            </a:r>
            <a:r>
              <a:rPr lang="it-IT" sz="3600">
                <a:latin typeface="Arial"/>
                <a:ea typeface="Arial"/>
                <a:cs typeface="Arial"/>
                <a:sym typeface="Arial"/>
              </a:rPr>
              <a:t>Kahramanmaraş Event Supersite</a:t>
            </a:r>
            <a:endParaRPr sz="3600">
              <a:latin typeface="Montserrat"/>
              <a:ea typeface="Montserrat"/>
              <a:cs typeface="Montserrat"/>
              <a:sym typeface="Montserrat"/>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8"/>
          <p:cNvSpPr txBox="1"/>
          <p:nvPr>
            <p:ph type="title"/>
          </p:nvPr>
        </p:nvSpPr>
        <p:spPr>
          <a:xfrm>
            <a:off x="176048" y="175939"/>
            <a:ext cx="9387000" cy="7791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4400"/>
              <a:buFont typeface="Arial"/>
              <a:buNone/>
            </a:pPr>
            <a:r>
              <a:rPr lang="it-IT">
                <a:latin typeface="Montserrat"/>
                <a:ea typeface="Montserrat"/>
                <a:cs typeface="Montserrat"/>
                <a:sym typeface="Montserrat"/>
              </a:rPr>
              <a:t>Geohazard Supersites</a:t>
            </a:r>
            <a:endParaRPr>
              <a:latin typeface="Montserrat"/>
              <a:ea typeface="Montserrat"/>
              <a:cs typeface="Montserrat"/>
              <a:sym typeface="Montserrat"/>
            </a:endParaRPr>
          </a:p>
        </p:txBody>
      </p:sp>
      <p:grpSp>
        <p:nvGrpSpPr>
          <p:cNvPr id="73" name="Google Shape;73;p8"/>
          <p:cNvGrpSpPr/>
          <p:nvPr/>
        </p:nvGrpSpPr>
        <p:grpSpPr>
          <a:xfrm>
            <a:off x="4183694" y="1124803"/>
            <a:ext cx="7946982" cy="5089335"/>
            <a:chOff x="166576" y="1600200"/>
            <a:chExt cx="8977424" cy="5410200"/>
          </a:xfrm>
        </p:grpSpPr>
        <p:grpSp>
          <p:nvGrpSpPr>
            <p:cNvPr id="74" name="Google Shape;74;p8"/>
            <p:cNvGrpSpPr/>
            <p:nvPr/>
          </p:nvGrpSpPr>
          <p:grpSpPr>
            <a:xfrm>
              <a:off x="166576" y="1600200"/>
              <a:ext cx="8977424" cy="5410200"/>
              <a:chOff x="315433" y="1583432"/>
              <a:chExt cx="8435310" cy="4436368"/>
            </a:xfrm>
          </p:grpSpPr>
          <p:grpSp>
            <p:nvGrpSpPr>
              <p:cNvPr id="75" name="Google Shape;75;p8"/>
              <p:cNvGrpSpPr/>
              <p:nvPr/>
            </p:nvGrpSpPr>
            <p:grpSpPr>
              <a:xfrm>
                <a:off x="315433" y="1583432"/>
                <a:ext cx="8435310" cy="4436368"/>
                <a:chOff x="755576" y="1556792"/>
                <a:chExt cx="7884339" cy="4032448"/>
              </a:xfrm>
            </p:grpSpPr>
            <p:grpSp>
              <p:nvGrpSpPr>
                <p:cNvPr id="76" name="Google Shape;76;p8"/>
                <p:cNvGrpSpPr/>
                <p:nvPr/>
              </p:nvGrpSpPr>
              <p:grpSpPr>
                <a:xfrm>
                  <a:off x="755576" y="1556792"/>
                  <a:ext cx="7884339" cy="4032448"/>
                  <a:chOff x="755576" y="1556792"/>
                  <a:chExt cx="7884339" cy="4032448"/>
                </a:xfrm>
              </p:grpSpPr>
              <p:pic>
                <p:nvPicPr>
                  <p:cNvPr descr="grey_supersites.png" id="77" name="Google Shape;77;p8"/>
                  <p:cNvPicPr preferRelativeResize="0"/>
                  <p:nvPr/>
                </p:nvPicPr>
                <p:blipFill rotWithShape="1">
                  <a:blip r:embed="rId3">
                    <a:alphaModFix/>
                  </a:blip>
                  <a:srcRect b="0" l="0" r="0" t="0"/>
                  <a:stretch/>
                </p:blipFill>
                <p:spPr>
                  <a:xfrm>
                    <a:off x="755576" y="1556792"/>
                    <a:ext cx="7884339" cy="4032448"/>
                  </a:xfrm>
                  <a:prstGeom prst="rect">
                    <a:avLst/>
                  </a:prstGeom>
                  <a:noFill/>
                  <a:ln>
                    <a:noFill/>
                  </a:ln>
                </p:spPr>
              </p:pic>
              <p:cxnSp>
                <p:nvCxnSpPr>
                  <p:cNvPr id="78" name="Google Shape;78;p8"/>
                  <p:cNvCxnSpPr/>
                  <p:nvPr/>
                </p:nvCxnSpPr>
                <p:spPr>
                  <a:xfrm flipH="1" rot="10800000">
                    <a:off x="1259632" y="2996952"/>
                    <a:ext cx="216024" cy="147445"/>
                  </a:xfrm>
                  <a:prstGeom prst="straightConnector1">
                    <a:avLst/>
                  </a:prstGeom>
                  <a:noFill/>
                  <a:ln cap="flat" cmpd="sng" w="28575">
                    <a:solidFill>
                      <a:srgbClr val="C00000"/>
                    </a:solidFill>
                    <a:prstDash val="solid"/>
                    <a:round/>
                    <a:headEnd len="sm" w="sm" type="none"/>
                    <a:tailEnd len="sm" w="sm" type="none"/>
                  </a:ln>
                </p:spPr>
              </p:cxnSp>
              <p:cxnSp>
                <p:nvCxnSpPr>
                  <p:cNvPr id="79" name="Google Shape;79;p8"/>
                  <p:cNvCxnSpPr>
                    <a:stCxn id="80" idx="3"/>
                  </p:cNvCxnSpPr>
                  <p:nvPr/>
                </p:nvCxnSpPr>
                <p:spPr>
                  <a:xfrm flipH="1" rot="10800000">
                    <a:off x="4716263" y="2583982"/>
                    <a:ext cx="202500" cy="131400"/>
                  </a:xfrm>
                  <a:prstGeom prst="straightConnector1">
                    <a:avLst/>
                  </a:prstGeom>
                  <a:noFill/>
                  <a:ln cap="flat" cmpd="sng" w="28575">
                    <a:solidFill>
                      <a:srgbClr val="C00000"/>
                    </a:solidFill>
                    <a:prstDash val="solid"/>
                    <a:round/>
                    <a:headEnd len="sm" w="sm" type="none"/>
                    <a:tailEnd len="sm" w="sm" type="none"/>
                  </a:ln>
                </p:spPr>
              </p:cxnSp>
              <p:cxnSp>
                <p:nvCxnSpPr>
                  <p:cNvPr id="81" name="Google Shape;81;p8"/>
                  <p:cNvCxnSpPr/>
                  <p:nvPr/>
                </p:nvCxnSpPr>
                <p:spPr>
                  <a:xfrm flipH="1" rot="10800000">
                    <a:off x="4920610" y="2351923"/>
                    <a:ext cx="180808" cy="150499"/>
                  </a:xfrm>
                  <a:prstGeom prst="straightConnector1">
                    <a:avLst/>
                  </a:prstGeom>
                  <a:noFill/>
                  <a:ln cap="flat" cmpd="sng" w="28575">
                    <a:solidFill>
                      <a:srgbClr val="C00000"/>
                    </a:solidFill>
                    <a:prstDash val="solid"/>
                    <a:round/>
                    <a:headEnd len="sm" w="sm" type="none"/>
                    <a:tailEnd len="sm" w="sm" type="none"/>
                  </a:ln>
                </p:spPr>
              </p:cxnSp>
              <p:cxnSp>
                <p:nvCxnSpPr>
                  <p:cNvPr id="82" name="Google Shape;82;p8"/>
                  <p:cNvCxnSpPr>
                    <a:stCxn id="83" idx="3"/>
                  </p:cNvCxnSpPr>
                  <p:nvPr/>
                </p:nvCxnSpPr>
                <p:spPr>
                  <a:xfrm flipH="1" rot="10800000">
                    <a:off x="4148532" y="1988765"/>
                    <a:ext cx="207300" cy="153300"/>
                  </a:xfrm>
                  <a:prstGeom prst="straightConnector1">
                    <a:avLst/>
                  </a:prstGeom>
                  <a:noFill/>
                  <a:ln cap="flat" cmpd="sng" w="28575">
                    <a:solidFill>
                      <a:srgbClr val="C00000"/>
                    </a:solidFill>
                    <a:prstDash val="solid"/>
                    <a:round/>
                    <a:headEnd len="sm" w="sm" type="none"/>
                    <a:tailEnd len="sm" w="sm" type="none"/>
                  </a:ln>
                </p:spPr>
              </p:cxnSp>
              <p:cxnSp>
                <p:nvCxnSpPr>
                  <p:cNvPr id="84" name="Google Shape;84;p8"/>
                  <p:cNvCxnSpPr>
                    <a:stCxn id="85" idx="0"/>
                  </p:cNvCxnSpPr>
                  <p:nvPr/>
                </p:nvCxnSpPr>
                <p:spPr>
                  <a:xfrm rot="10800000">
                    <a:off x="5075959" y="2565019"/>
                    <a:ext cx="3900" cy="213300"/>
                  </a:xfrm>
                  <a:prstGeom prst="straightConnector1">
                    <a:avLst/>
                  </a:prstGeom>
                  <a:noFill/>
                  <a:ln cap="flat" cmpd="sng" w="28575">
                    <a:solidFill>
                      <a:srgbClr val="C00000"/>
                    </a:solidFill>
                    <a:prstDash val="solid"/>
                    <a:round/>
                    <a:headEnd len="sm" w="sm" type="none"/>
                    <a:tailEnd len="sm" w="sm" type="none"/>
                  </a:ln>
                </p:spPr>
              </p:cxnSp>
              <p:cxnSp>
                <p:nvCxnSpPr>
                  <p:cNvPr id="86" name="Google Shape;86;p8"/>
                  <p:cNvCxnSpPr>
                    <a:endCxn id="87" idx="1"/>
                  </p:cNvCxnSpPr>
                  <p:nvPr/>
                </p:nvCxnSpPr>
                <p:spPr>
                  <a:xfrm>
                    <a:off x="5220022" y="2506296"/>
                    <a:ext cx="211500" cy="223500"/>
                  </a:xfrm>
                  <a:prstGeom prst="straightConnector1">
                    <a:avLst/>
                  </a:prstGeom>
                  <a:noFill/>
                  <a:ln cap="flat" cmpd="sng" w="28575">
                    <a:solidFill>
                      <a:srgbClr val="C00000"/>
                    </a:solidFill>
                    <a:prstDash val="solid"/>
                    <a:round/>
                    <a:headEnd len="sm" w="sm" type="none"/>
                    <a:tailEnd len="sm" w="sm" type="none"/>
                  </a:ln>
                </p:spPr>
              </p:cxnSp>
              <p:sp>
                <p:nvSpPr>
                  <p:cNvPr id="88" name="Google Shape;88;p8"/>
                  <p:cNvSpPr/>
                  <p:nvPr/>
                </p:nvSpPr>
                <p:spPr>
                  <a:xfrm>
                    <a:off x="827584" y="1628800"/>
                    <a:ext cx="7632848" cy="3816424"/>
                  </a:xfrm>
                  <a:prstGeom prst="ellipse">
                    <a:avLst/>
                  </a:prstGeom>
                  <a:noFill/>
                  <a:ln cap="flat" cmpd="sng" w="25400">
                    <a:solidFill>
                      <a:srgbClr val="25314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cxnSp>
                <p:nvCxnSpPr>
                  <p:cNvPr id="89" name="Google Shape;89;p8"/>
                  <p:cNvCxnSpPr/>
                  <p:nvPr/>
                </p:nvCxnSpPr>
                <p:spPr>
                  <a:xfrm flipH="1" rot="10800000">
                    <a:off x="7812360" y="4221089"/>
                    <a:ext cx="144016" cy="288031"/>
                  </a:xfrm>
                  <a:prstGeom prst="straightConnector1">
                    <a:avLst/>
                  </a:prstGeom>
                  <a:noFill/>
                  <a:ln cap="flat" cmpd="sng" w="28575">
                    <a:solidFill>
                      <a:srgbClr val="C00000"/>
                    </a:solidFill>
                    <a:prstDash val="solid"/>
                    <a:round/>
                    <a:headEnd len="sm" w="sm" type="none"/>
                    <a:tailEnd len="sm" w="sm" type="none"/>
                  </a:ln>
                </p:spPr>
              </p:cxnSp>
              <p:cxnSp>
                <p:nvCxnSpPr>
                  <p:cNvPr id="90" name="Google Shape;90;p8"/>
                  <p:cNvCxnSpPr/>
                  <p:nvPr/>
                </p:nvCxnSpPr>
                <p:spPr>
                  <a:xfrm>
                    <a:off x="2267744" y="2564904"/>
                    <a:ext cx="144016" cy="72008"/>
                  </a:xfrm>
                  <a:prstGeom prst="straightConnector1">
                    <a:avLst/>
                  </a:prstGeom>
                  <a:noFill/>
                  <a:ln cap="flat" cmpd="sng" w="28575">
                    <a:solidFill>
                      <a:srgbClr val="C00000"/>
                    </a:solidFill>
                    <a:prstDash val="solid"/>
                    <a:round/>
                    <a:headEnd len="sm" w="sm" type="none"/>
                    <a:tailEnd len="sm" w="sm" type="none"/>
                  </a:ln>
                </p:spPr>
              </p:cxnSp>
              <p:cxnSp>
                <p:nvCxnSpPr>
                  <p:cNvPr id="91" name="Google Shape;91;p8"/>
                  <p:cNvCxnSpPr/>
                  <p:nvPr/>
                </p:nvCxnSpPr>
                <p:spPr>
                  <a:xfrm flipH="1" rot="10800000">
                    <a:off x="2771800" y="3573017"/>
                    <a:ext cx="216024" cy="3428"/>
                  </a:xfrm>
                  <a:prstGeom prst="straightConnector1">
                    <a:avLst/>
                  </a:prstGeom>
                  <a:noFill/>
                  <a:ln cap="flat" cmpd="sng" w="28575">
                    <a:solidFill>
                      <a:srgbClr val="C00000"/>
                    </a:solidFill>
                    <a:prstDash val="solid"/>
                    <a:round/>
                    <a:headEnd len="sm" w="sm" type="none"/>
                    <a:tailEnd len="sm" w="sm" type="none"/>
                  </a:ln>
                </p:spPr>
              </p:cxnSp>
              <p:sp>
                <p:nvSpPr>
                  <p:cNvPr id="92" name="Google Shape;92;p8"/>
                  <p:cNvSpPr/>
                  <p:nvPr/>
                </p:nvSpPr>
                <p:spPr>
                  <a:xfrm>
                    <a:off x="977859" y="3516221"/>
                    <a:ext cx="931101" cy="41456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0" lang="it-IT" sz="1400" u="none" cap="none" strike="noStrike">
                        <a:solidFill>
                          <a:srgbClr val="000000"/>
                        </a:solidFill>
                        <a:latin typeface="Arial Narrow"/>
                        <a:ea typeface="Arial Narrow"/>
                        <a:cs typeface="Arial Narrow"/>
                        <a:sym typeface="Arial Narrow"/>
                      </a:rPr>
                      <a:t>Hawaiian volcanoes</a:t>
                    </a:r>
                    <a:endParaRPr b="1" i="0" sz="1400" u="none" cap="none" strike="noStrike">
                      <a:solidFill>
                        <a:srgbClr val="000000"/>
                      </a:solidFill>
                      <a:latin typeface="Arial Narrow"/>
                      <a:ea typeface="Arial Narrow"/>
                      <a:cs typeface="Arial Narrow"/>
                      <a:sym typeface="Arial Narrow"/>
                    </a:endParaRPr>
                  </a:p>
                </p:txBody>
              </p:sp>
              <p:sp>
                <p:nvSpPr>
                  <p:cNvPr id="93" name="Google Shape;93;p8"/>
                  <p:cNvSpPr/>
                  <p:nvPr/>
                </p:nvSpPr>
                <p:spPr>
                  <a:xfrm>
                    <a:off x="2916013" y="1918344"/>
                    <a:ext cx="832574" cy="585268"/>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None/>
                    </a:pPr>
                    <a:r>
                      <a:rPr b="1" i="0" lang="it-IT" sz="1400" u="none" cap="none" strike="noStrike">
                        <a:solidFill>
                          <a:srgbClr val="000000"/>
                        </a:solidFill>
                        <a:latin typeface="Arial Narrow"/>
                        <a:ea typeface="Arial Narrow"/>
                        <a:cs typeface="Arial Narrow"/>
                        <a:sym typeface="Arial Narrow"/>
                      </a:rPr>
                      <a:t>Icelandic volcanoes</a:t>
                    </a:r>
                    <a:endParaRPr b="1" i="0" sz="1400" u="none" cap="none" strike="noStrike">
                      <a:solidFill>
                        <a:srgbClr val="000000"/>
                      </a:solidFill>
                      <a:latin typeface="Arial Narrow"/>
                      <a:ea typeface="Arial Narrow"/>
                      <a:cs typeface="Arial Narrow"/>
                      <a:sym typeface="Arial Narrow"/>
                    </a:endParaRPr>
                  </a:p>
                </p:txBody>
              </p:sp>
              <p:sp>
                <p:nvSpPr>
                  <p:cNvPr id="94" name="Google Shape;94;p8"/>
                  <p:cNvSpPr/>
                  <p:nvPr/>
                </p:nvSpPr>
                <p:spPr>
                  <a:xfrm>
                    <a:off x="1708551" y="2744212"/>
                    <a:ext cx="1089646" cy="41456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0" lang="it-IT" sz="1400" u="none" cap="none" strike="noStrike">
                        <a:solidFill>
                          <a:srgbClr val="000000"/>
                        </a:solidFill>
                        <a:latin typeface="Arial Narrow"/>
                        <a:ea typeface="Arial Narrow"/>
                        <a:cs typeface="Arial Narrow"/>
                        <a:sym typeface="Arial Narrow"/>
                      </a:rPr>
                      <a:t>San Andreas Fault</a:t>
                    </a:r>
                    <a:endParaRPr/>
                  </a:p>
                </p:txBody>
              </p:sp>
              <p:sp>
                <p:nvSpPr>
                  <p:cNvPr id="95" name="Google Shape;95;p8"/>
                  <p:cNvSpPr/>
                  <p:nvPr/>
                </p:nvSpPr>
                <p:spPr>
                  <a:xfrm>
                    <a:off x="3584482" y="2492895"/>
                    <a:ext cx="756635" cy="414564"/>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1" i="0" lang="it-IT" sz="1400" u="none" cap="none" strike="noStrike">
                        <a:solidFill>
                          <a:srgbClr val="000000"/>
                        </a:solidFill>
                        <a:latin typeface="Arial Narrow"/>
                        <a:ea typeface="Arial Narrow"/>
                        <a:cs typeface="Arial Narrow"/>
                        <a:sym typeface="Arial Narrow"/>
                      </a:rPr>
                      <a:t>Mt. Etna volcano</a:t>
                    </a:r>
                    <a:endParaRPr b="1" i="0" sz="1400" u="none" cap="none" strike="noStrike">
                      <a:solidFill>
                        <a:srgbClr val="000000"/>
                      </a:solidFill>
                      <a:latin typeface="Arial Narrow"/>
                      <a:ea typeface="Arial Narrow"/>
                      <a:cs typeface="Arial Narrow"/>
                      <a:sym typeface="Arial Narrow"/>
                    </a:endParaRPr>
                  </a:p>
                </p:txBody>
              </p:sp>
              <p:sp>
                <p:nvSpPr>
                  <p:cNvPr id="96" name="Google Shape;96;p8"/>
                  <p:cNvSpPr/>
                  <p:nvPr/>
                </p:nvSpPr>
                <p:spPr>
                  <a:xfrm>
                    <a:off x="2241530" y="3741872"/>
                    <a:ext cx="1080961" cy="41456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0" lang="it-IT" sz="1400" u="none" cap="none" strike="noStrike">
                        <a:solidFill>
                          <a:srgbClr val="000000"/>
                        </a:solidFill>
                        <a:latin typeface="Arial Narrow"/>
                        <a:ea typeface="Arial Narrow"/>
                        <a:cs typeface="Arial Narrow"/>
                        <a:sym typeface="Arial Narrow"/>
                      </a:rPr>
                      <a:t>Ecuadorian volcanoes</a:t>
                    </a:r>
                    <a:endParaRPr b="1" i="0" sz="1400" u="none" cap="none" strike="noStrike">
                      <a:solidFill>
                        <a:srgbClr val="000000"/>
                      </a:solidFill>
                      <a:latin typeface="Arial Narrow"/>
                      <a:ea typeface="Arial Narrow"/>
                      <a:cs typeface="Arial Narrow"/>
                      <a:sym typeface="Arial Narrow"/>
                    </a:endParaRPr>
                  </a:p>
                </p:txBody>
              </p:sp>
              <p:sp>
                <p:nvSpPr>
                  <p:cNvPr id="97" name="Google Shape;97;p8"/>
                  <p:cNvSpPr/>
                  <p:nvPr/>
                </p:nvSpPr>
                <p:spPr>
                  <a:xfrm>
                    <a:off x="7274524" y="3440726"/>
                    <a:ext cx="1177107" cy="41456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0" lang="it-IT" sz="1400" u="none" cap="none" strike="noStrike">
                        <a:solidFill>
                          <a:srgbClr val="000000"/>
                        </a:solidFill>
                        <a:latin typeface="Arial Narrow"/>
                        <a:ea typeface="Arial Narrow"/>
                        <a:cs typeface="Arial Narrow"/>
                        <a:sym typeface="Arial Narrow"/>
                      </a:rPr>
                      <a:t>Taupo volcanic zone</a:t>
                    </a:r>
                    <a:endParaRPr/>
                  </a:p>
                </p:txBody>
              </p:sp>
              <p:sp>
                <p:nvSpPr>
                  <p:cNvPr id="98" name="Google Shape;98;p8"/>
                  <p:cNvSpPr/>
                  <p:nvPr/>
                </p:nvSpPr>
                <p:spPr>
                  <a:xfrm>
                    <a:off x="5819680" y="2499995"/>
                    <a:ext cx="835135" cy="41456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0" lang="it-IT" sz="1400" u="none" cap="none" strike="noStrike">
                        <a:solidFill>
                          <a:srgbClr val="000000"/>
                        </a:solidFill>
                        <a:latin typeface="Arial Narrow"/>
                        <a:ea typeface="Arial Narrow"/>
                        <a:cs typeface="Arial Narrow"/>
                        <a:sym typeface="Arial Narrow"/>
                      </a:rPr>
                      <a:t>Marmara fault</a:t>
                    </a:r>
                    <a:endParaRPr/>
                  </a:p>
                </p:txBody>
              </p:sp>
              <p:sp>
                <p:nvSpPr>
                  <p:cNvPr id="99" name="Google Shape;99;p8"/>
                  <p:cNvSpPr/>
                  <p:nvPr/>
                </p:nvSpPr>
                <p:spPr>
                  <a:xfrm>
                    <a:off x="5228068" y="3027230"/>
                    <a:ext cx="919306" cy="41456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0" lang="it-IT" sz="1400" u="none" cap="none" strike="noStrike">
                        <a:solidFill>
                          <a:srgbClr val="000000"/>
                        </a:solidFill>
                        <a:latin typeface="Arial Narrow"/>
                        <a:ea typeface="Arial Narrow"/>
                        <a:cs typeface="Arial Narrow"/>
                        <a:sym typeface="Arial Narrow"/>
                      </a:rPr>
                      <a:t>Corinth Gulf faults</a:t>
                    </a:r>
                    <a:endParaRPr b="1" i="0" sz="1400" u="none" cap="none" strike="noStrike">
                      <a:solidFill>
                        <a:srgbClr val="000000"/>
                      </a:solidFill>
                      <a:latin typeface="Arial Narrow"/>
                      <a:ea typeface="Arial Narrow"/>
                      <a:cs typeface="Arial Narrow"/>
                      <a:sym typeface="Arial Narrow"/>
                    </a:endParaRPr>
                  </a:p>
                </p:txBody>
              </p:sp>
              <p:sp>
                <p:nvSpPr>
                  <p:cNvPr id="100" name="Google Shape;100;p8"/>
                  <p:cNvSpPr/>
                  <p:nvPr/>
                </p:nvSpPr>
                <p:spPr>
                  <a:xfrm>
                    <a:off x="5531599" y="1884973"/>
                    <a:ext cx="1518482" cy="585268"/>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0" lang="it-IT" sz="1400" u="none" cap="none" strike="noStrike">
                        <a:solidFill>
                          <a:srgbClr val="000000"/>
                        </a:solidFill>
                        <a:latin typeface="Arial Narrow"/>
                        <a:ea typeface="Arial Narrow"/>
                        <a:cs typeface="Arial Narrow"/>
                        <a:sym typeface="Arial Narrow"/>
                      </a:rPr>
                      <a:t>Campi Flegrei </a:t>
                    </a:r>
                    <a:endParaRPr/>
                  </a:p>
                  <a:p>
                    <a:pPr indent="0" lvl="0" marL="0" marR="0" rtl="0" algn="l">
                      <a:lnSpc>
                        <a:spcPct val="100000"/>
                      </a:lnSpc>
                      <a:spcBef>
                        <a:spcPts val="0"/>
                      </a:spcBef>
                      <a:spcAft>
                        <a:spcPts val="0"/>
                      </a:spcAft>
                      <a:buNone/>
                    </a:pPr>
                    <a:r>
                      <a:rPr b="1" i="0" lang="it-IT" sz="1400" u="none" cap="none" strike="noStrike">
                        <a:solidFill>
                          <a:srgbClr val="000000"/>
                        </a:solidFill>
                        <a:latin typeface="Arial Narrow"/>
                        <a:ea typeface="Arial Narrow"/>
                        <a:cs typeface="Arial Narrow"/>
                        <a:sym typeface="Arial Narrow"/>
                      </a:rPr>
                      <a:t>&amp; Vesuvius volcano</a:t>
                    </a:r>
                    <a:endParaRPr b="1" i="0" sz="1400" u="none" cap="none" strike="noStrike">
                      <a:solidFill>
                        <a:srgbClr val="000000"/>
                      </a:solidFill>
                      <a:latin typeface="Arial Narrow"/>
                      <a:ea typeface="Arial Narrow"/>
                      <a:cs typeface="Arial Narrow"/>
                      <a:sym typeface="Arial Narrow"/>
                    </a:endParaRPr>
                  </a:p>
                </p:txBody>
              </p:sp>
            </p:grpSp>
            <p:cxnSp>
              <p:nvCxnSpPr>
                <p:cNvPr id="101" name="Google Shape;101;p8"/>
                <p:cNvCxnSpPr/>
                <p:nvPr/>
              </p:nvCxnSpPr>
              <p:spPr>
                <a:xfrm rot="10800000">
                  <a:off x="5292080" y="3573017"/>
                  <a:ext cx="360040" cy="219452"/>
                </a:xfrm>
                <a:prstGeom prst="straightConnector1">
                  <a:avLst/>
                </a:prstGeom>
                <a:noFill/>
                <a:ln cap="flat" cmpd="sng" w="28575">
                  <a:solidFill>
                    <a:srgbClr val="C00000"/>
                  </a:solidFill>
                  <a:prstDash val="solid"/>
                  <a:round/>
                  <a:headEnd len="sm" w="sm" type="none"/>
                  <a:tailEnd len="sm" w="sm" type="none"/>
                </a:ln>
              </p:spPr>
            </p:cxnSp>
            <p:cxnSp>
              <p:nvCxnSpPr>
                <p:cNvPr id="102" name="Google Shape;102;p8"/>
                <p:cNvCxnSpPr/>
                <p:nvPr/>
              </p:nvCxnSpPr>
              <p:spPr>
                <a:xfrm>
                  <a:off x="3131840" y="4552807"/>
                  <a:ext cx="216024" cy="35632"/>
                </a:xfrm>
                <a:prstGeom prst="straightConnector1">
                  <a:avLst/>
                </a:prstGeom>
                <a:noFill/>
                <a:ln cap="flat" cmpd="sng" w="28575">
                  <a:solidFill>
                    <a:srgbClr val="C00000"/>
                  </a:solidFill>
                  <a:prstDash val="solid"/>
                  <a:round/>
                  <a:headEnd len="sm" w="sm" type="none"/>
                  <a:tailEnd len="sm" w="sm" type="none"/>
                </a:ln>
              </p:spPr>
            </p:cxnSp>
            <p:sp>
              <p:nvSpPr>
                <p:cNvPr id="103" name="Google Shape;103;p8"/>
                <p:cNvSpPr/>
                <p:nvPr/>
              </p:nvSpPr>
              <p:spPr>
                <a:xfrm>
                  <a:off x="2409726" y="4731494"/>
                  <a:ext cx="1338860" cy="41456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0" lang="it-IT" sz="1400" u="none" cap="none" strike="noStrike">
                      <a:solidFill>
                        <a:srgbClr val="000000"/>
                      </a:solidFill>
                      <a:latin typeface="Arial Narrow"/>
                      <a:ea typeface="Arial Narrow"/>
                      <a:cs typeface="Arial Narrow"/>
                      <a:sym typeface="Arial Narrow"/>
                    </a:rPr>
                    <a:t>Southern Andes volcanoes</a:t>
                  </a:r>
                  <a:endParaRPr b="1" i="0" sz="1400" u="none" cap="none" strike="noStrike">
                    <a:solidFill>
                      <a:srgbClr val="000000"/>
                    </a:solidFill>
                    <a:latin typeface="Arial Narrow"/>
                    <a:ea typeface="Arial Narrow"/>
                    <a:cs typeface="Arial Narrow"/>
                    <a:sym typeface="Arial Narrow"/>
                  </a:endParaRPr>
                </a:p>
              </p:txBody>
            </p:sp>
            <p:sp>
              <p:nvSpPr>
                <p:cNvPr id="104" name="Google Shape;104;p8"/>
                <p:cNvSpPr/>
                <p:nvPr/>
              </p:nvSpPr>
              <p:spPr>
                <a:xfrm>
                  <a:off x="6060926" y="3573016"/>
                  <a:ext cx="931970" cy="41456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0" lang="it-IT" sz="1400" u="none" cap="none" strike="noStrike">
                      <a:solidFill>
                        <a:srgbClr val="000000"/>
                      </a:solidFill>
                      <a:latin typeface="Arial Narrow"/>
                      <a:ea typeface="Arial Narrow"/>
                      <a:cs typeface="Arial Narrow"/>
                      <a:sym typeface="Arial Narrow"/>
                    </a:rPr>
                    <a:t>Virunga volcanoes</a:t>
                  </a:r>
                  <a:endParaRPr b="1" i="0" sz="1400" u="none" cap="none" strike="noStrike">
                    <a:solidFill>
                      <a:srgbClr val="000000"/>
                    </a:solidFill>
                    <a:latin typeface="Arial Narrow"/>
                    <a:ea typeface="Arial Narrow"/>
                    <a:cs typeface="Arial Narrow"/>
                    <a:sym typeface="Arial Narrow"/>
                  </a:endParaRPr>
                </a:p>
              </p:txBody>
            </p:sp>
          </p:grpSp>
          <p:pic>
            <p:nvPicPr>
              <p:cNvPr descr="F:\Ricerca\GSNL\Website\Immagini_etc\icone 2019 pag Supersites\GSNL_supersite_icons-03.png" id="105" name="Google Shape;105;p8"/>
              <p:cNvPicPr preferRelativeResize="0"/>
              <p:nvPr/>
            </p:nvPicPr>
            <p:blipFill rotWithShape="1">
              <a:blip r:embed="rId4">
                <a:alphaModFix/>
              </a:blip>
              <a:srcRect b="0" l="0" r="0" t="0"/>
              <a:stretch/>
            </p:blipFill>
            <p:spPr>
              <a:xfrm>
                <a:off x="2399202" y="4646004"/>
                <a:ext cx="466725" cy="466725"/>
              </a:xfrm>
              <a:prstGeom prst="rect">
                <a:avLst/>
              </a:prstGeom>
              <a:noFill/>
              <a:ln>
                <a:noFill/>
              </a:ln>
            </p:spPr>
          </p:pic>
          <p:pic>
            <p:nvPicPr>
              <p:cNvPr descr="F:\Ricerca\GSNL\Website\Immagini_etc\icone 2019 pag Supersites\GSNL_supersite_icons-02.png" id="106" name="Google Shape;106;p8"/>
              <p:cNvPicPr preferRelativeResize="0"/>
              <p:nvPr/>
            </p:nvPicPr>
            <p:blipFill rotWithShape="1">
              <a:blip r:embed="rId5">
                <a:alphaModFix/>
              </a:blip>
              <a:srcRect b="0" l="0" r="0" t="0"/>
              <a:stretch/>
            </p:blipFill>
            <p:spPr>
              <a:xfrm>
                <a:off x="1474230" y="2454258"/>
                <a:ext cx="466725" cy="466725"/>
              </a:xfrm>
              <a:prstGeom prst="rect">
                <a:avLst/>
              </a:prstGeom>
              <a:noFill/>
              <a:ln>
                <a:noFill/>
              </a:ln>
            </p:spPr>
          </p:pic>
          <p:pic>
            <p:nvPicPr>
              <p:cNvPr descr="F:\Ricerca\GSNL\Website\Immagini_etc\icone 2019 pag Supersites\GSNL_supersite_icons-02.png" id="85" name="Google Shape;85;p8"/>
              <p:cNvPicPr preferRelativeResize="0"/>
              <p:nvPr/>
            </p:nvPicPr>
            <p:blipFill rotWithShape="1">
              <a:blip r:embed="rId5">
                <a:alphaModFix/>
              </a:blip>
              <a:srcRect b="0" l="0" r="0" t="0"/>
              <a:stretch/>
            </p:blipFill>
            <p:spPr>
              <a:xfrm>
                <a:off x="4708542" y="2927316"/>
                <a:ext cx="466725" cy="466725"/>
              </a:xfrm>
              <a:prstGeom prst="rect">
                <a:avLst/>
              </a:prstGeom>
              <a:noFill/>
              <a:ln>
                <a:noFill/>
              </a:ln>
            </p:spPr>
          </p:pic>
          <p:pic>
            <p:nvPicPr>
              <p:cNvPr descr="F:\Ricerca\GSNL\Website\Immagini_etc\icone 2019 pag Supersites\GSNL_supersite_icons-02.png" id="87" name="Google Shape;87;p8"/>
              <p:cNvPicPr preferRelativeResize="0"/>
              <p:nvPr/>
            </p:nvPicPr>
            <p:blipFill rotWithShape="1">
              <a:blip r:embed="rId5">
                <a:alphaModFix/>
              </a:blip>
              <a:srcRect b="0" l="0" r="0" t="0"/>
              <a:stretch/>
            </p:blipFill>
            <p:spPr>
              <a:xfrm>
                <a:off x="5318142" y="2640570"/>
                <a:ext cx="466725" cy="466725"/>
              </a:xfrm>
              <a:prstGeom prst="rect">
                <a:avLst/>
              </a:prstGeom>
              <a:noFill/>
              <a:ln>
                <a:noFill/>
              </a:ln>
            </p:spPr>
          </p:pic>
          <p:pic>
            <p:nvPicPr>
              <p:cNvPr descr="F:\Ricerca\GSNL\Website\Immagini_etc\icone 2019 pag Supersites\GSNL_supersite_icons-03.png" id="107" name="Google Shape;107;p8"/>
              <p:cNvPicPr preferRelativeResize="0"/>
              <p:nvPr/>
            </p:nvPicPr>
            <p:blipFill rotWithShape="1">
              <a:blip r:embed="rId4">
                <a:alphaModFix/>
              </a:blip>
              <a:srcRect b="0" l="0" r="0" t="0"/>
              <a:stretch/>
            </p:blipFill>
            <p:spPr>
              <a:xfrm>
                <a:off x="2008677" y="3574071"/>
                <a:ext cx="466725" cy="466725"/>
              </a:xfrm>
              <a:prstGeom prst="rect">
                <a:avLst/>
              </a:prstGeom>
              <a:noFill/>
              <a:ln>
                <a:noFill/>
              </a:ln>
            </p:spPr>
          </p:pic>
          <p:pic>
            <p:nvPicPr>
              <p:cNvPr descr="F:\Ricerca\GSNL\Website\Immagini_etc\icone 2019 pag Supersites\GSNL_supersite_icons-03.png" id="108" name="Google Shape;108;p8"/>
              <p:cNvPicPr preferRelativeResize="0"/>
              <p:nvPr/>
            </p:nvPicPr>
            <p:blipFill rotWithShape="1">
              <a:blip r:embed="rId4">
                <a:alphaModFix/>
              </a:blip>
              <a:srcRect b="0" l="0" r="0" t="0"/>
              <a:stretch/>
            </p:blipFill>
            <p:spPr>
              <a:xfrm>
                <a:off x="633987" y="3321084"/>
                <a:ext cx="466725" cy="466725"/>
              </a:xfrm>
              <a:prstGeom prst="rect">
                <a:avLst/>
              </a:prstGeom>
              <a:noFill/>
              <a:ln>
                <a:noFill/>
              </a:ln>
            </p:spPr>
          </p:pic>
          <p:pic>
            <p:nvPicPr>
              <p:cNvPr descr="F:\Ricerca\GSNL\Website\Immagini_etc\icone 2019 pag Supersites\GSNL_supersite_icons-03.png" id="83" name="Google Shape;83;p8"/>
              <p:cNvPicPr preferRelativeResize="0"/>
              <p:nvPr/>
            </p:nvPicPr>
            <p:blipFill rotWithShape="1">
              <a:blip r:embed="rId4">
                <a:alphaModFix/>
              </a:blip>
              <a:srcRect b="0" l="0" r="0" t="0"/>
              <a:stretch/>
            </p:blipFill>
            <p:spPr>
              <a:xfrm>
                <a:off x="3478770" y="1993968"/>
                <a:ext cx="466725" cy="466725"/>
              </a:xfrm>
              <a:prstGeom prst="rect">
                <a:avLst/>
              </a:prstGeom>
              <a:noFill/>
              <a:ln>
                <a:noFill/>
              </a:ln>
            </p:spPr>
          </p:pic>
          <p:pic>
            <p:nvPicPr>
              <p:cNvPr descr="F:\Ricerca\GSNL\Website\Immagini_etc\icone 2019 pag Supersites\GSNL_supersite_icons-03.png" id="80" name="Google Shape;80;p8"/>
              <p:cNvPicPr preferRelativeResize="0"/>
              <p:nvPr/>
            </p:nvPicPr>
            <p:blipFill rotWithShape="1">
              <a:blip r:embed="rId4">
                <a:alphaModFix/>
              </a:blip>
              <a:srcRect b="0" l="0" r="0" t="0"/>
              <a:stretch/>
            </p:blipFill>
            <p:spPr>
              <a:xfrm>
                <a:off x="4086174" y="2624712"/>
                <a:ext cx="466725" cy="466725"/>
              </a:xfrm>
              <a:prstGeom prst="rect">
                <a:avLst/>
              </a:prstGeom>
              <a:noFill/>
              <a:ln>
                <a:noFill/>
              </a:ln>
            </p:spPr>
          </p:pic>
          <p:pic>
            <p:nvPicPr>
              <p:cNvPr descr="F:\Ricerca\GSNL\Website\Immagini_etc\icone 2019 pag Supersites\GSNL_supersite_icons-03.png" id="109" name="Google Shape;109;p8"/>
              <p:cNvPicPr preferRelativeResize="0"/>
              <p:nvPr/>
            </p:nvPicPr>
            <p:blipFill rotWithShape="1">
              <a:blip r:embed="rId4">
                <a:alphaModFix/>
              </a:blip>
              <a:srcRect b="0" l="0" r="0" t="0"/>
              <a:stretch/>
            </p:blipFill>
            <p:spPr>
              <a:xfrm>
                <a:off x="5552028" y="3804714"/>
                <a:ext cx="466725" cy="466725"/>
              </a:xfrm>
              <a:prstGeom prst="rect">
                <a:avLst/>
              </a:prstGeom>
              <a:noFill/>
              <a:ln>
                <a:noFill/>
              </a:ln>
            </p:spPr>
          </p:pic>
          <p:pic>
            <p:nvPicPr>
              <p:cNvPr descr="F:\Ricerca\GSNL\Website\Immagini_etc\icone 2019 pag Supersites\GSNL_supersite_icons-03.png" id="110" name="Google Shape;110;p8"/>
              <p:cNvPicPr preferRelativeResize="0"/>
              <p:nvPr/>
            </p:nvPicPr>
            <p:blipFill rotWithShape="1">
              <a:blip r:embed="rId4">
                <a:alphaModFix/>
              </a:blip>
              <a:srcRect b="0" l="0" r="0" t="0"/>
              <a:stretch/>
            </p:blipFill>
            <p:spPr>
              <a:xfrm>
                <a:off x="7784019" y="4059744"/>
                <a:ext cx="466725" cy="466725"/>
              </a:xfrm>
              <a:prstGeom prst="rect">
                <a:avLst/>
              </a:prstGeom>
              <a:noFill/>
              <a:ln>
                <a:noFill/>
              </a:ln>
            </p:spPr>
          </p:pic>
          <p:pic>
            <p:nvPicPr>
              <p:cNvPr descr="F:\Ricerca\GSNL\Website\Immagini_etc\icone 2019 pag Supersites\GSNL_supersite_icons-03.png" id="111" name="Google Shape;111;p8"/>
              <p:cNvPicPr preferRelativeResize="0"/>
              <p:nvPr/>
            </p:nvPicPr>
            <p:blipFill rotWithShape="1">
              <a:blip r:embed="rId4">
                <a:alphaModFix/>
              </a:blip>
              <a:srcRect b="0" l="0" r="0" t="0"/>
              <a:stretch/>
            </p:blipFill>
            <p:spPr>
              <a:xfrm>
                <a:off x="4938189" y="1999254"/>
                <a:ext cx="466725" cy="466725"/>
              </a:xfrm>
              <a:prstGeom prst="rect">
                <a:avLst/>
              </a:prstGeom>
              <a:noFill/>
              <a:ln>
                <a:noFill/>
              </a:ln>
            </p:spPr>
          </p:pic>
        </p:grpSp>
        <p:pic>
          <p:nvPicPr>
            <p:cNvPr descr="F:\Ricerca\GSNL\Website\Immagini_etc\icone 2019 pag Supersites\GSNL_supersite_icons-03.png" id="112" name="Google Shape;112;p8"/>
            <p:cNvPicPr preferRelativeResize="0"/>
            <p:nvPr/>
          </p:nvPicPr>
          <p:blipFill rotWithShape="1">
            <a:blip r:embed="rId4">
              <a:alphaModFix/>
            </a:blip>
            <a:srcRect b="0" l="0" r="0" t="0"/>
            <a:stretch/>
          </p:blipFill>
          <p:spPr>
            <a:xfrm>
              <a:off x="7467600" y="2667000"/>
              <a:ext cx="496720" cy="569176"/>
            </a:xfrm>
            <a:prstGeom prst="rect">
              <a:avLst/>
            </a:prstGeom>
            <a:noFill/>
            <a:ln>
              <a:noFill/>
            </a:ln>
          </p:spPr>
        </p:pic>
        <p:cxnSp>
          <p:nvCxnSpPr>
            <p:cNvPr id="113" name="Google Shape;113;p8"/>
            <p:cNvCxnSpPr/>
            <p:nvPr/>
          </p:nvCxnSpPr>
          <p:spPr>
            <a:xfrm>
              <a:off x="7391400" y="2494189"/>
              <a:ext cx="228600" cy="172811"/>
            </a:xfrm>
            <a:prstGeom prst="straightConnector1">
              <a:avLst/>
            </a:prstGeom>
            <a:noFill/>
            <a:ln cap="flat" cmpd="sng" w="28575">
              <a:solidFill>
                <a:srgbClr val="C00000"/>
              </a:solidFill>
              <a:prstDash val="solid"/>
              <a:round/>
              <a:headEnd len="sm" w="sm" type="none"/>
              <a:tailEnd len="sm" w="sm" type="none"/>
            </a:ln>
          </p:spPr>
        </p:cxnSp>
        <p:cxnSp>
          <p:nvCxnSpPr>
            <p:cNvPr id="114" name="Google Shape;114;p8"/>
            <p:cNvCxnSpPr/>
            <p:nvPr/>
          </p:nvCxnSpPr>
          <p:spPr>
            <a:xfrm flipH="1" rot="10800000">
              <a:off x="2481177" y="3781638"/>
              <a:ext cx="391108" cy="3548"/>
            </a:xfrm>
            <a:prstGeom prst="straightConnector1">
              <a:avLst/>
            </a:prstGeom>
            <a:noFill/>
            <a:ln cap="flat" cmpd="sng" w="28575">
              <a:solidFill>
                <a:srgbClr val="C00000"/>
              </a:solidFill>
              <a:prstDash val="solid"/>
              <a:round/>
              <a:headEnd len="sm" w="sm" type="none"/>
              <a:tailEnd len="sm" w="sm" type="none"/>
            </a:ln>
          </p:spPr>
        </p:cxnSp>
        <p:sp>
          <p:nvSpPr>
            <p:cNvPr id="115" name="Google Shape;115;p8"/>
            <p:cNvSpPr/>
            <p:nvPr/>
          </p:nvSpPr>
          <p:spPr>
            <a:xfrm>
              <a:off x="7115173" y="3514726"/>
              <a:ext cx="790220" cy="55620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0" lang="it-IT" sz="1400" u="none" cap="none" strike="noStrike">
                  <a:solidFill>
                    <a:srgbClr val="000000"/>
                  </a:solidFill>
                  <a:latin typeface="Arial Narrow"/>
                  <a:ea typeface="Arial Narrow"/>
                  <a:cs typeface="Arial Narrow"/>
                  <a:sym typeface="Arial Narrow"/>
                </a:rPr>
                <a:t>China faults</a:t>
              </a:r>
              <a:endParaRPr b="1" i="0" sz="1400" u="none" cap="none" strike="noStrike">
                <a:solidFill>
                  <a:srgbClr val="000000"/>
                </a:solidFill>
                <a:latin typeface="Arial Narrow"/>
                <a:ea typeface="Arial Narrow"/>
                <a:cs typeface="Arial Narrow"/>
                <a:sym typeface="Arial Narrow"/>
              </a:endParaRPr>
            </a:p>
          </p:txBody>
        </p:sp>
        <p:sp>
          <p:nvSpPr>
            <p:cNvPr id="116" name="Google Shape;116;p8"/>
            <p:cNvSpPr/>
            <p:nvPr/>
          </p:nvSpPr>
          <p:spPr>
            <a:xfrm>
              <a:off x="3305836" y="3673462"/>
              <a:ext cx="1129646" cy="556207"/>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1" i="0" lang="it-IT" sz="1400" u="none" cap="none" strike="noStrike">
                  <a:solidFill>
                    <a:srgbClr val="000000"/>
                  </a:solidFill>
                  <a:latin typeface="Arial Narrow"/>
                  <a:ea typeface="Arial Narrow"/>
                  <a:cs typeface="Arial Narrow"/>
                  <a:sym typeface="Arial Narrow"/>
                </a:rPr>
                <a:t>Nicaragua</a:t>
              </a:r>
              <a:endParaRPr/>
            </a:p>
            <a:p>
              <a:pPr indent="0" lvl="0" marL="0" marR="0" rtl="0" algn="ctr">
                <a:lnSpc>
                  <a:spcPct val="100000"/>
                </a:lnSpc>
                <a:spcBef>
                  <a:spcPts val="0"/>
                </a:spcBef>
                <a:spcAft>
                  <a:spcPts val="0"/>
                </a:spcAft>
                <a:buNone/>
              </a:pPr>
              <a:r>
                <a:rPr b="1" i="0" lang="it-IT" sz="1400" u="none" cap="none" strike="noStrike">
                  <a:solidFill>
                    <a:srgbClr val="000000"/>
                  </a:solidFill>
                  <a:latin typeface="Arial Narrow"/>
                  <a:ea typeface="Arial Narrow"/>
                  <a:cs typeface="Arial Narrow"/>
                  <a:sym typeface="Arial Narrow"/>
                </a:rPr>
                <a:t>volcanoes</a:t>
              </a:r>
              <a:endParaRPr b="1" i="0" sz="1400" u="none" cap="none" strike="noStrike">
                <a:solidFill>
                  <a:srgbClr val="000000"/>
                </a:solidFill>
                <a:latin typeface="Arial Narrow"/>
                <a:ea typeface="Arial Narrow"/>
                <a:cs typeface="Arial Narrow"/>
                <a:sym typeface="Arial Narrow"/>
              </a:endParaRPr>
            </a:p>
          </p:txBody>
        </p:sp>
        <p:sp>
          <p:nvSpPr>
            <p:cNvPr id="117" name="Google Shape;117;p8"/>
            <p:cNvSpPr/>
            <p:nvPr/>
          </p:nvSpPr>
          <p:spPr>
            <a:xfrm>
              <a:off x="7671067" y="3203769"/>
              <a:ext cx="1195811" cy="55620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0" lang="it-IT" sz="1400" u="none" cap="none" strike="noStrike">
                  <a:solidFill>
                    <a:srgbClr val="000000"/>
                  </a:solidFill>
                  <a:latin typeface="Arial Narrow"/>
                  <a:ea typeface="Arial Narrow"/>
                  <a:cs typeface="Arial Narrow"/>
                  <a:sym typeface="Arial Narrow"/>
                </a:rPr>
                <a:t>Kamchatka volcanoes</a:t>
              </a:r>
              <a:endParaRPr b="1" i="0" sz="1400" u="none" cap="none" strike="noStrike">
                <a:solidFill>
                  <a:srgbClr val="000000"/>
                </a:solidFill>
                <a:latin typeface="Arial Narrow"/>
                <a:ea typeface="Arial Narrow"/>
                <a:cs typeface="Arial Narrow"/>
                <a:sym typeface="Arial Narrow"/>
              </a:endParaRPr>
            </a:p>
          </p:txBody>
        </p:sp>
        <p:pic>
          <p:nvPicPr>
            <p:cNvPr descr="F:\Ricerca\GSNL\Website\Immagini_etc\icone 2019 pag Supersites\GSNL_supersite_icons-02.png" id="118" name="Google Shape;118;p8"/>
            <p:cNvPicPr preferRelativeResize="0"/>
            <p:nvPr/>
          </p:nvPicPr>
          <p:blipFill rotWithShape="1">
            <a:blip r:embed="rId5">
              <a:alphaModFix/>
            </a:blip>
            <a:srcRect b="0" l="0" r="0" t="0"/>
            <a:stretch/>
          </p:blipFill>
          <p:spPr>
            <a:xfrm>
              <a:off x="6624270" y="3337067"/>
              <a:ext cx="496720" cy="569176"/>
            </a:xfrm>
            <a:prstGeom prst="rect">
              <a:avLst/>
            </a:prstGeom>
            <a:noFill/>
            <a:ln>
              <a:noFill/>
            </a:ln>
          </p:spPr>
        </p:pic>
        <p:cxnSp>
          <p:nvCxnSpPr>
            <p:cNvPr id="119" name="Google Shape;119;p8"/>
            <p:cNvCxnSpPr>
              <a:endCxn id="118" idx="0"/>
            </p:cNvCxnSpPr>
            <p:nvPr/>
          </p:nvCxnSpPr>
          <p:spPr>
            <a:xfrm>
              <a:off x="6863330" y="3114767"/>
              <a:ext cx="9300" cy="222300"/>
            </a:xfrm>
            <a:prstGeom prst="straightConnector1">
              <a:avLst/>
            </a:prstGeom>
            <a:noFill/>
            <a:ln cap="flat" cmpd="sng" w="28575">
              <a:solidFill>
                <a:srgbClr val="C00000"/>
              </a:solidFill>
              <a:prstDash val="solid"/>
              <a:round/>
              <a:headEnd len="sm" w="sm" type="none"/>
              <a:tailEnd len="sm" w="sm" type="none"/>
            </a:ln>
          </p:spPr>
        </p:cxnSp>
        <p:pic>
          <p:nvPicPr>
            <p:cNvPr descr="F:\Ricerca\GSNL\Website\Immagini_etc\icone 2019 pag Supersites\GSNL_supersite_icons-03.png" id="120" name="Google Shape;120;p8"/>
            <p:cNvPicPr preferRelativeResize="0"/>
            <p:nvPr/>
          </p:nvPicPr>
          <p:blipFill rotWithShape="1">
            <a:blip r:embed="rId4">
              <a:alphaModFix/>
            </a:blip>
            <a:srcRect b="0" l="0" r="0" t="0"/>
            <a:stretch/>
          </p:blipFill>
          <p:spPr>
            <a:xfrm>
              <a:off x="2872285" y="3487670"/>
              <a:ext cx="496720" cy="569176"/>
            </a:xfrm>
            <a:prstGeom prst="rect">
              <a:avLst/>
            </a:prstGeom>
            <a:noFill/>
            <a:ln>
              <a:noFill/>
            </a:ln>
          </p:spPr>
        </p:pic>
      </p:grpSp>
      <p:sp>
        <p:nvSpPr>
          <p:cNvPr id="121" name="Google Shape;121;p8"/>
          <p:cNvSpPr txBox="1"/>
          <p:nvPr/>
        </p:nvSpPr>
        <p:spPr>
          <a:xfrm>
            <a:off x="266646" y="2919841"/>
            <a:ext cx="3811162" cy="3905447"/>
          </a:xfrm>
          <a:prstGeom prst="rect">
            <a:avLst/>
          </a:prstGeom>
          <a:noFill/>
          <a:ln>
            <a:noFill/>
          </a:ln>
        </p:spPr>
        <p:txBody>
          <a:bodyPr anchorCtr="0" anchor="t" bIns="45700" lIns="91425" spcFirstLastPara="1" rIns="91425" wrap="square" tIns="45700">
            <a:normAutofit/>
          </a:bodyPr>
          <a:lstStyle/>
          <a:p>
            <a:pPr indent="0" lvl="0" marL="0" marR="0" rtl="0" algn="l">
              <a:lnSpc>
                <a:spcPct val="115000"/>
              </a:lnSpc>
              <a:spcBef>
                <a:spcPts val="1000"/>
              </a:spcBef>
              <a:spcAft>
                <a:spcPts val="0"/>
              </a:spcAft>
              <a:buClr>
                <a:schemeClr val="dk1"/>
              </a:buClr>
              <a:buSzPts val="2800"/>
              <a:buFont typeface="Montserrat"/>
              <a:buNone/>
            </a:pPr>
            <a:r>
              <a:rPr b="0" i="0" lang="it-IT" sz="2000" u="none" cap="none" strike="noStrike">
                <a:solidFill>
                  <a:schemeClr val="dk1"/>
                </a:solidFill>
                <a:latin typeface="Montserrat"/>
                <a:ea typeface="Montserrat"/>
                <a:cs typeface="Montserrat"/>
                <a:sym typeface="Montserrat"/>
              </a:rPr>
              <a:t>GEO-GSNL is a network of 13 Permanent  Supersites and the San Andreas Fault Natural Laboratory.</a:t>
            </a:r>
            <a:endParaRPr/>
          </a:p>
          <a:p>
            <a:pPr indent="0" lvl="0" marL="0" marR="0" rtl="0" algn="l">
              <a:lnSpc>
                <a:spcPct val="115000"/>
              </a:lnSpc>
              <a:spcBef>
                <a:spcPts val="1000"/>
              </a:spcBef>
              <a:spcAft>
                <a:spcPts val="0"/>
              </a:spcAft>
              <a:buClr>
                <a:schemeClr val="dk1"/>
              </a:buClr>
              <a:buSzPts val="2800"/>
              <a:buFont typeface="Montserrat"/>
              <a:buNone/>
            </a:pPr>
            <a:r>
              <a:t/>
            </a:r>
            <a:endParaRPr b="0" i="0" sz="2000" u="none" cap="none" strike="noStrike">
              <a:solidFill>
                <a:schemeClr val="dk1"/>
              </a:solidFill>
              <a:latin typeface="Montserrat"/>
              <a:ea typeface="Montserrat"/>
              <a:cs typeface="Montserrat"/>
              <a:sym typeface="Montserrat"/>
            </a:endParaRPr>
          </a:p>
          <a:p>
            <a:pPr indent="0" lvl="0" marL="0" marR="0" rtl="0" algn="l">
              <a:lnSpc>
                <a:spcPct val="115000"/>
              </a:lnSpc>
              <a:spcBef>
                <a:spcPts val="1000"/>
              </a:spcBef>
              <a:spcAft>
                <a:spcPts val="0"/>
              </a:spcAft>
              <a:buClr>
                <a:schemeClr val="dk1"/>
              </a:buClr>
              <a:buSzPts val="2800"/>
              <a:buFont typeface="Montserrat"/>
              <a:buNone/>
            </a:pPr>
            <a:r>
              <a:rPr b="0" i="0" lang="it-IT" sz="2000" u="none" cap="none" strike="noStrike">
                <a:solidFill>
                  <a:schemeClr val="dk1"/>
                </a:solidFill>
                <a:latin typeface="Montserrat"/>
                <a:ea typeface="Montserrat"/>
                <a:cs typeface="Montserrat"/>
                <a:sym typeface="Montserrat"/>
              </a:rPr>
              <a:t>Temporary Event Supersites can be established for special events.</a:t>
            </a:r>
            <a:endParaRPr/>
          </a:p>
          <a:p>
            <a:pPr indent="0" lvl="0" marL="0" marR="0" rtl="0" algn="l">
              <a:lnSpc>
                <a:spcPct val="115000"/>
              </a:lnSpc>
              <a:spcBef>
                <a:spcPts val="1000"/>
              </a:spcBef>
              <a:spcAft>
                <a:spcPts val="0"/>
              </a:spcAft>
              <a:buClr>
                <a:schemeClr val="dk1"/>
              </a:buClr>
              <a:buSzPts val="2800"/>
              <a:buFont typeface="Montserrat"/>
              <a:buNone/>
            </a:pPr>
            <a:r>
              <a:t/>
            </a:r>
            <a:endParaRPr b="0" i="0" sz="2000" u="none" cap="none" strike="noStrike">
              <a:solidFill>
                <a:schemeClr val="dk1"/>
              </a:solidFill>
              <a:latin typeface="Montserrat"/>
              <a:ea typeface="Montserrat"/>
              <a:cs typeface="Montserrat"/>
              <a:sym typeface="Montserrat"/>
            </a:endParaRPr>
          </a:p>
        </p:txBody>
      </p:sp>
      <p:pic>
        <p:nvPicPr>
          <p:cNvPr descr="Immagine che contiene logo&#10;&#10;Descrizione generata automaticamente" id="122" name="Google Shape;122;p8"/>
          <p:cNvPicPr preferRelativeResize="0"/>
          <p:nvPr/>
        </p:nvPicPr>
        <p:blipFill rotWithShape="1">
          <a:blip r:embed="rId6">
            <a:alphaModFix/>
          </a:blip>
          <a:srcRect b="0" l="0" r="0" t="0"/>
          <a:stretch/>
        </p:blipFill>
        <p:spPr>
          <a:xfrm>
            <a:off x="658338" y="1124803"/>
            <a:ext cx="2650923" cy="1855646"/>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sp>
        <p:nvSpPr>
          <p:cNvPr id="285" name="Google Shape;285;p26"/>
          <p:cNvSpPr txBox="1"/>
          <p:nvPr>
            <p:ph idx="1" type="body"/>
          </p:nvPr>
        </p:nvSpPr>
        <p:spPr>
          <a:xfrm>
            <a:off x="128527" y="1237520"/>
            <a:ext cx="5815073" cy="46629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000"/>
              </a:spcBef>
              <a:spcAft>
                <a:spcPts val="0"/>
              </a:spcAft>
              <a:buSzPts val="2800"/>
              <a:buNone/>
            </a:pPr>
            <a:r>
              <a:t/>
            </a:r>
            <a:endParaRPr sz="2000"/>
          </a:p>
          <a:p>
            <a:pPr indent="0" lvl="0" marL="0" rtl="0" algn="l">
              <a:lnSpc>
                <a:spcPct val="115000"/>
              </a:lnSpc>
              <a:spcBef>
                <a:spcPts val="1000"/>
              </a:spcBef>
              <a:spcAft>
                <a:spcPts val="0"/>
              </a:spcAft>
              <a:buSzPts val="2800"/>
              <a:buNone/>
            </a:pPr>
            <a:r>
              <a:rPr lang="it-IT" sz="2000"/>
              <a:t>On the Kahramanmaraş Supersite web pages we provide information on the availability and access to EO data specifically obtained from CEOS agencies, how to access in-situ observations from local ground networks, and how to publicly share data and scientific results.</a:t>
            </a:r>
            <a:endParaRPr sz="2000">
              <a:latin typeface="Montserrat"/>
              <a:ea typeface="Montserrat"/>
              <a:cs typeface="Montserrat"/>
              <a:sym typeface="Montserrat"/>
            </a:endParaRPr>
          </a:p>
        </p:txBody>
      </p:sp>
      <p:sp>
        <p:nvSpPr>
          <p:cNvPr id="286" name="Google Shape;286;p26"/>
          <p:cNvSpPr txBox="1"/>
          <p:nvPr>
            <p:ph type="title"/>
          </p:nvPr>
        </p:nvSpPr>
        <p:spPr>
          <a:xfrm>
            <a:off x="176048" y="175939"/>
            <a:ext cx="9387000" cy="7791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4400"/>
              <a:buNone/>
            </a:pPr>
            <a:r>
              <a:rPr lang="it-IT" sz="3600">
                <a:latin typeface="Montserrat"/>
                <a:ea typeface="Montserrat"/>
                <a:cs typeface="Montserrat"/>
                <a:sym typeface="Montserrat"/>
              </a:rPr>
              <a:t>The </a:t>
            </a:r>
            <a:r>
              <a:rPr lang="it-IT" sz="3600">
                <a:latin typeface="Arial"/>
                <a:ea typeface="Arial"/>
                <a:cs typeface="Arial"/>
                <a:sym typeface="Arial"/>
              </a:rPr>
              <a:t>Kahramanmaraş Supersite web pages</a:t>
            </a:r>
            <a:endParaRPr sz="3600">
              <a:latin typeface="Montserrat"/>
              <a:ea typeface="Montserrat"/>
              <a:cs typeface="Montserrat"/>
              <a:sym typeface="Montserrat"/>
            </a:endParaRPr>
          </a:p>
        </p:txBody>
      </p:sp>
      <p:pic>
        <p:nvPicPr>
          <p:cNvPr id="287" name="Google Shape;287;p26"/>
          <p:cNvPicPr preferRelativeResize="0"/>
          <p:nvPr/>
        </p:nvPicPr>
        <p:blipFill rotWithShape="1">
          <a:blip r:embed="rId3">
            <a:alphaModFix/>
          </a:blip>
          <a:srcRect b="0" l="0" r="0" t="0"/>
          <a:stretch/>
        </p:blipFill>
        <p:spPr>
          <a:xfrm>
            <a:off x="6546715" y="1099226"/>
            <a:ext cx="5523503" cy="2782109"/>
          </a:xfrm>
          <a:prstGeom prst="rect">
            <a:avLst/>
          </a:prstGeom>
          <a:noFill/>
          <a:ln>
            <a:noFill/>
          </a:ln>
        </p:spPr>
      </p:pic>
      <p:pic>
        <p:nvPicPr>
          <p:cNvPr id="288" name="Google Shape;288;p26"/>
          <p:cNvPicPr preferRelativeResize="0"/>
          <p:nvPr/>
        </p:nvPicPr>
        <p:blipFill rotWithShape="1">
          <a:blip r:embed="rId4">
            <a:alphaModFix/>
          </a:blip>
          <a:srcRect b="0" l="0" r="0" t="0"/>
          <a:stretch/>
        </p:blipFill>
        <p:spPr>
          <a:xfrm>
            <a:off x="6546715" y="3998068"/>
            <a:ext cx="5552499" cy="2510433"/>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 name="Shape 292"/>
        <p:cNvGrpSpPr/>
        <p:nvPr/>
      </p:nvGrpSpPr>
      <p:grpSpPr>
        <a:xfrm>
          <a:off x="0" y="0"/>
          <a:ext cx="0" cy="0"/>
          <a:chOff x="0" y="0"/>
          <a:chExt cx="0" cy="0"/>
        </a:xfrm>
      </p:grpSpPr>
      <p:sp>
        <p:nvSpPr>
          <p:cNvPr id="293" name="Google Shape;293;p27"/>
          <p:cNvSpPr txBox="1"/>
          <p:nvPr>
            <p:ph idx="1" type="body"/>
          </p:nvPr>
        </p:nvSpPr>
        <p:spPr>
          <a:xfrm>
            <a:off x="128527" y="1237520"/>
            <a:ext cx="6641924" cy="46629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000"/>
              </a:spcBef>
              <a:spcAft>
                <a:spcPts val="0"/>
              </a:spcAft>
              <a:buSzPts val="2800"/>
              <a:buNone/>
            </a:pPr>
            <a:r>
              <a:rPr lang="it-IT" sz="2000"/>
              <a:t>Presently three CEOS space agencies have agreed to provide image quotas to the Supersite:</a:t>
            </a:r>
            <a:endParaRPr/>
          </a:p>
          <a:p>
            <a:pPr indent="0" lvl="0" marL="0" rtl="0" algn="l">
              <a:lnSpc>
                <a:spcPct val="115000"/>
              </a:lnSpc>
              <a:spcBef>
                <a:spcPts val="1000"/>
              </a:spcBef>
              <a:spcAft>
                <a:spcPts val="0"/>
              </a:spcAft>
              <a:buSzPts val="2800"/>
              <a:buNone/>
            </a:pPr>
            <a:r>
              <a:rPr b="1" lang="it-IT" sz="2000">
                <a:latin typeface="Montserrat"/>
                <a:ea typeface="Montserrat"/>
                <a:cs typeface="Montserrat"/>
                <a:sym typeface="Montserrat"/>
              </a:rPr>
              <a:t>ASI</a:t>
            </a:r>
            <a:r>
              <a:rPr lang="it-IT" sz="2000">
                <a:latin typeface="Montserrat"/>
                <a:ea typeface="Montserrat"/>
                <a:cs typeface="Montserrat"/>
                <a:sym typeface="Montserrat"/>
              </a:rPr>
              <a:t> is providing over 40 CSK-CSG stripmap images per month, across the entire AoI</a:t>
            </a:r>
            <a:endParaRPr sz="2000">
              <a:latin typeface="Montserrat"/>
              <a:ea typeface="Montserrat"/>
              <a:cs typeface="Montserrat"/>
              <a:sym typeface="Montserrat"/>
            </a:endParaRPr>
          </a:p>
          <a:p>
            <a:pPr indent="0" lvl="0" marL="0" rtl="0" algn="l">
              <a:lnSpc>
                <a:spcPct val="115000"/>
              </a:lnSpc>
              <a:spcBef>
                <a:spcPts val="1000"/>
              </a:spcBef>
              <a:spcAft>
                <a:spcPts val="0"/>
              </a:spcAft>
              <a:buSzPts val="2800"/>
              <a:buNone/>
            </a:pPr>
            <a:r>
              <a:rPr b="1" lang="it-IT" sz="2000">
                <a:latin typeface="Montserrat"/>
                <a:ea typeface="Montserrat"/>
                <a:cs typeface="Montserrat"/>
                <a:sym typeface="Montserrat"/>
              </a:rPr>
              <a:t>ASI</a:t>
            </a:r>
            <a:r>
              <a:rPr lang="it-IT" sz="2000">
                <a:latin typeface="Montserrat"/>
                <a:ea typeface="Montserrat"/>
                <a:cs typeface="Montserrat"/>
                <a:sym typeface="Montserrat"/>
              </a:rPr>
              <a:t> is providing over 100 SAOCOM stripmap images per month, with a partial coverage of the AoI</a:t>
            </a:r>
            <a:endParaRPr sz="2000">
              <a:latin typeface="Montserrat"/>
              <a:ea typeface="Montserrat"/>
              <a:cs typeface="Montserrat"/>
              <a:sym typeface="Montserrat"/>
            </a:endParaRPr>
          </a:p>
          <a:p>
            <a:pPr indent="0" lvl="0" marL="0" rtl="0" algn="l">
              <a:lnSpc>
                <a:spcPct val="115000"/>
              </a:lnSpc>
              <a:spcBef>
                <a:spcPts val="1000"/>
              </a:spcBef>
              <a:spcAft>
                <a:spcPts val="0"/>
              </a:spcAft>
              <a:buSzPts val="2800"/>
              <a:buNone/>
            </a:pPr>
            <a:r>
              <a:rPr b="1" lang="it-IT" sz="2000"/>
              <a:t>CNES</a:t>
            </a:r>
            <a:r>
              <a:rPr lang="it-IT" sz="2000"/>
              <a:t> has agreed to acquire 4000 sq km of new Pléiades data</a:t>
            </a:r>
            <a:endParaRPr/>
          </a:p>
          <a:p>
            <a:pPr indent="0" lvl="0" marL="0" rtl="0" algn="l">
              <a:lnSpc>
                <a:spcPct val="115000"/>
              </a:lnSpc>
              <a:spcBef>
                <a:spcPts val="1000"/>
              </a:spcBef>
              <a:spcAft>
                <a:spcPts val="0"/>
              </a:spcAft>
              <a:buSzPts val="2800"/>
              <a:buNone/>
            </a:pPr>
            <a:r>
              <a:rPr b="1" lang="it-IT" sz="2000">
                <a:latin typeface="Montserrat"/>
                <a:ea typeface="Montserrat"/>
                <a:cs typeface="Montserrat"/>
                <a:sym typeface="Montserrat"/>
              </a:rPr>
              <a:t>CONAE</a:t>
            </a:r>
            <a:r>
              <a:rPr lang="it-IT" sz="2000">
                <a:latin typeface="Montserrat"/>
                <a:ea typeface="Montserrat"/>
                <a:cs typeface="Montserrat"/>
                <a:sym typeface="Montserrat"/>
              </a:rPr>
              <a:t> will provide </a:t>
            </a:r>
            <a:r>
              <a:rPr lang="it-IT" sz="2000"/>
              <a:t>SAOCOM data outside the ZoE of ASI if needed.</a:t>
            </a:r>
            <a:endParaRPr sz="2000">
              <a:latin typeface="Montserrat"/>
              <a:ea typeface="Montserrat"/>
              <a:cs typeface="Montserrat"/>
              <a:sym typeface="Montserrat"/>
            </a:endParaRPr>
          </a:p>
        </p:txBody>
      </p:sp>
      <p:sp>
        <p:nvSpPr>
          <p:cNvPr id="294" name="Google Shape;294;p27"/>
          <p:cNvSpPr txBox="1"/>
          <p:nvPr>
            <p:ph type="title"/>
          </p:nvPr>
        </p:nvSpPr>
        <p:spPr>
          <a:xfrm>
            <a:off x="176048" y="175939"/>
            <a:ext cx="9387000" cy="7791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4400"/>
              <a:buNone/>
            </a:pPr>
            <a:r>
              <a:rPr lang="it-IT" sz="3600">
                <a:latin typeface="Montserrat"/>
                <a:ea typeface="Montserrat"/>
                <a:cs typeface="Montserrat"/>
                <a:sym typeface="Montserrat"/>
              </a:rPr>
              <a:t>The </a:t>
            </a:r>
            <a:r>
              <a:rPr lang="it-IT" sz="3600">
                <a:latin typeface="Arial"/>
                <a:ea typeface="Arial"/>
                <a:cs typeface="Arial"/>
                <a:sym typeface="Arial"/>
              </a:rPr>
              <a:t>Kahramanmaraş Supersite EO data</a:t>
            </a:r>
            <a:endParaRPr sz="3600">
              <a:latin typeface="Montserrat"/>
              <a:ea typeface="Montserrat"/>
              <a:cs typeface="Montserrat"/>
              <a:sym typeface="Montserrat"/>
            </a:endParaRPr>
          </a:p>
        </p:txBody>
      </p:sp>
      <p:pic>
        <p:nvPicPr>
          <p:cNvPr id="295" name="Google Shape;295;p27"/>
          <p:cNvPicPr preferRelativeResize="0"/>
          <p:nvPr/>
        </p:nvPicPr>
        <p:blipFill rotWithShape="1">
          <a:blip r:embed="rId3">
            <a:alphaModFix/>
          </a:blip>
          <a:srcRect b="0" l="0" r="0" t="0"/>
          <a:stretch/>
        </p:blipFill>
        <p:spPr>
          <a:xfrm>
            <a:off x="6911086" y="1402896"/>
            <a:ext cx="5280914" cy="3793787"/>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9" name="Shape 299"/>
        <p:cNvGrpSpPr/>
        <p:nvPr/>
      </p:nvGrpSpPr>
      <p:grpSpPr>
        <a:xfrm>
          <a:off x="0" y="0"/>
          <a:ext cx="0" cy="0"/>
          <a:chOff x="0" y="0"/>
          <a:chExt cx="0" cy="0"/>
        </a:xfrm>
      </p:grpSpPr>
      <p:sp>
        <p:nvSpPr>
          <p:cNvPr id="300" name="Google Shape;300;p28"/>
          <p:cNvSpPr txBox="1"/>
          <p:nvPr>
            <p:ph idx="1" type="body"/>
          </p:nvPr>
        </p:nvSpPr>
        <p:spPr>
          <a:xfrm>
            <a:off x="128527" y="1237520"/>
            <a:ext cx="6641924" cy="46629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000"/>
              </a:spcBef>
              <a:spcAft>
                <a:spcPts val="0"/>
              </a:spcAft>
              <a:buSzPts val="2800"/>
              <a:buNone/>
            </a:pPr>
            <a:r>
              <a:rPr lang="it-IT" sz="2000"/>
              <a:t>DLR has been asked to support the Supersite and is evaluating the requests of TSX and TDX data.</a:t>
            </a:r>
            <a:endParaRPr/>
          </a:p>
          <a:p>
            <a:pPr indent="0" lvl="0" marL="0" rtl="0" algn="l">
              <a:lnSpc>
                <a:spcPct val="115000"/>
              </a:lnSpc>
              <a:spcBef>
                <a:spcPts val="1000"/>
              </a:spcBef>
              <a:spcAft>
                <a:spcPts val="0"/>
              </a:spcAft>
              <a:buSzPts val="2800"/>
              <a:buNone/>
            </a:pPr>
            <a:r>
              <a:t/>
            </a:r>
            <a:endParaRPr sz="2000"/>
          </a:p>
          <a:p>
            <a:pPr indent="0" lvl="0" marL="0" rtl="0" algn="l">
              <a:lnSpc>
                <a:spcPct val="115000"/>
              </a:lnSpc>
              <a:spcBef>
                <a:spcPts val="1000"/>
              </a:spcBef>
              <a:spcAft>
                <a:spcPts val="0"/>
              </a:spcAft>
              <a:buSzPts val="2800"/>
              <a:buNone/>
            </a:pPr>
            <a:r>
              <a:rPr lang="it-IT" sz="2000">
                <a:latin typeface="Montserrat"/>
                <a:ea typeface="Montserrat"/>
                <a:cs typeface="Montserrat"/>
                <a:sym typeface="Montserrat"/>
              </a:rPr>
              <a:t>JAXA has ended support </a:t>
            </a:r>
            <a:r>
              <a:rPr lang="it-IT" sz="2000"/>
              <a:t>to the Supersite initiative in 2016, however, for this earthquake JAXA has recently made available a limited number of ALOS-2 data.</a:t>
            </a:r>
            <a:endParaRPr/>
          </a:p>
          <a:p>
            <a:pPr indent="0" lvl="0" marL="0" rtl="0" algn="l">
              <a:lnSpc>
                <a:spcPct val="115000"/>
              </a:lnSpc>
              <a:spcBef>
                <a:spcPts val="1000"/>
              </a:spcBef>
              <a:spcAft>
                <a:spcPts val="0"/>
              </a:spcAft>
              <a:buSzPts val="2800"/>
              <a:buNone/>
            </a:pPr>
            <a:r>
              <a:rPr lang="it-IT" sz="2000" u="sng">
                <a:latin typeface="Montserrat"/>
                <a:ea typeface="Montserrat"/>
                <a:cs typeface="Montserrat"/>
                <a:sym typeface="Montserrat"/>
              </a:rPr>
              <a:t>We would like to request </a:t>
            </a:r>
            <a:r>
              <a:rPr lang="it-IT" sz="2000" u="sng"/>
              <a:t>JAXA to provide access to additional Scansar ALOS 2 data for the Supersite scientific community, over the Event Supersite, and other Permanent Supersites.</a:t>
            </a:r>
            <a:endParaRPr sz="2000" u="sng">
              <a:latin typeface="Montserrat"/>
              <a:ea typeface="Montserrat"/>
              <a:cs typeface="Montserrat"/>
              <a:sym typeface="Montserrat"/>
            </a:endParaRPr>
          </a:p>
        </p:txBody>
      </p:sp>
      <p:sp>
        <p:nvSpPr>
          <p:cNvPr id="301" name="Google Shape;301;p28"/>
          <p:cNvSpPr txBox="1"/>
          <p:nvPr>
            <p:ph type="title"/>
          </p:nvPr>
        </p:nvSpPr>
        <p:spPr>
          <a:xfrm>
            <a:off x="176048" y="175939"/>
            <a:ext cx="9387000" cy="7791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4400"/>
              <a:buNone/>
            </a:pPr>
            <a:r>
              <a:rPr lang="it-IT" sz="3600">
                <a:latin typeface="Montserrat"/>
                <a:ea typeface="Montserrat"/>
                <a:cs typeface="Montserrat"/>
                <a:sym typeface="Montserrat"/>
              </a:rPr>
              <a:t>Further </a:t>
            </a:r>
            <a:r>
              <a:rPr lang="it-IT" sz="3600">
                <a:latin typeface="Arial"/>
                <a:ea typeface="Arial"/>
                <a:cs typeface="Arial"/>
                <a:sym typeface="Arial"/>
              </a:rPr>
              <a:t>EO data of interest</a:t>
            </a:r>
            <a:endParaRPr sz="3600">
              <a:latin typeface="Montserrat"/>
              <a:ea typeface="Montserrat"/>
              <a:cs typeface="Montserrat"/>
              <a:sym typeface="Montserrat"/>
            </a:endParaRPr>
          </a:p>
        </p:txBody>
      </p:sp>
      <p:pic>
        <p:nvPicPr>
          <p:cNvPr id="302" name="Google Shape;302;p28"/>
          <p:cNvPicPr preferRelativeResize="0"/>
          <p:nvPr/>
        </p:nvPicPr>
        <p:blipFill rotWithShape="1">
          <a:blip r:embed="rId3">
            <a:alphaModFix/>
          </a:blip>
          <a:srcRect b="0" l="0" r="0" t="0"/>
          <a:stretch/>
        </p:blipFill>
        <p:spPr>
          <a:xfrm>
            <a:off x="6911086" y="1402896"/>
            <a:ext cx="5280914" cy="3793787"/>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 name="Shape 306"/>
        <p:cNvGrpSpPr/>
        <p:nvPr/>
      </p:nvGrpSpPr>
      <p:grpSpPr>
        <a:xfrm>
          <a:off x="0" y="0"/>
          <a:ext cx="0" cy="0"/>
          <a:chOff x="0" y="0"/>
          <a:chExt cx="0" cy="0"/>
        </a:xfrm>
      </p:grpSpPr>
      <p:sp>
        <p:nvSpPr>
          <p:cNvPr id="307" name="Google Shape;307;p29"/>
          <p:cNvSpPr txBox="1"/>
          <p:nvPr>
            <p:ph idx="1" type="body"/>
          </p:nvPr>
        </p:nvSpPr>
        <p:spPr>
          <a:xfrm>
            <a:off x="2205970" y="2904760"/>
            <a:ext cx="7780060" cy="1048480"/>
          </a:xfrm>
          <a:prstGeom prst="rect">
            <a:avLst/>
          </a:prstGeom>
          <a:noFill/>
          <a:ln>
            <a:noFill/>
          </a:ln>
        </p:spPr>
        <p:txBody>
          <a:bodyPr anchorCtr="0" anchor="t" bIns="45700" lIns="91425" spcFirstLastPara="1" rIns="91425" wrap="square" tIns="45700">
            <a:noAutofit/>
          </a:bodyPr>
          <a:lstStyle/>
          <a:p>
            <a:pPr indent="0" lvl="0" marL="0" rtl="0" algn="ctr">
              <a:lnSpc>
                <a:spcPct val="115000"/>
              </a:lnSpc>
              <a:spcBef>
                <a:spcPts val="1000"/>
              </a:spcBef>
              <a:spcAft>
                <a:spcPts val="0"/>
              </a:spcAft>
              <a:buSzPts val="2800"/>
              <a:buNone/>
            </a:pPr>
            <a:r>
              <a:rPr lang="it-IT" sz="3200"/>
              <a:t>We warmly thank CEOS for the continuous support to GEO-GSNL since 2012 </a:t>
            </a:r>
            <a:endParaRPr sz="3200" u="sng">
              <a:latin typeface="Montserrat"/>
              <a:ea typeface="Montserrat"/>
              <a:cs typeface="Montserrat"/>
              <a:sym typeface="Montserrat"/>
            </a:endParaRPr>
          </a:p>
        </p:txBody>
      </p:sp>
      <p:sp>
        <p:nvSpPr>
          <p:cNvPr id="308" name="Google Shape;308;p29"/>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9"/>
          <p:cNvSpPr txBox="1"/>
          <p:nvPr>
            <p:ph type="title"/>
          </p:nvPr>
        </p:nvSpPr>
        <p:spPr>
          <a:xfrm>
            <a:off x="176048" y="175939"/>
            <a:ext cx="9387000" cy="7791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4400"/>
              <a:buNone/>
            </a:pPr>
            <a:r>
              <a:rPr lang="it-IT">
                <a:latin typeface="Montserrat"/>
                <a:ea typeface="Montserrat"/>
                <a:cs typeface="Montserrat"/>
                <a:sym typeface="Montserrat"/>
              </a:rPr>
              <a:t>Supporting CEOS agencies</a:t>
            </a:r>
            <a:endParaRPr>
              <a:latin typeface="Montserrat"/>
              <a:ea typeface="Montserrat"/>
              <a:cs typeface="Montserrat"/>
              <a:sym typeface="Montserrat"/>
            </a:endParaRPr>
          </a:p>
        </p:txBody>
      </p:sp>
      <p:graphicFrame>
        <p:nvGraphicFramePr>
          <p:cNvPr id="128" name="Google Shape;128;p9"/>
          <p:cNvGraphicFramePr/>
          <p:nvPr/>
        </p:nvGraphicFramePr>
        <p:xfrm>
          <a:off x="682595" y="1301220"/>
          <a:ext cx="3000000" cy="3000000"/>
        </p:xfrm>
        <a:graphic>
          <a:graphicData uri="http://schemas.openxmlformats.org/drawingml/2006/table">
            <a:tbl>
              <a:tblPr bandRow="1" firstRow="1">
                <a:noFill/>
                <a:tableStyleId>{91F7098B-3780-42AE-94A5-25A3EF6A99E3}</a:tableStyleId>
              </a:tblPr>
              <a:tblGrid>
                <a:gridCol w="2165350"/>
                <a:gridCol w="2165350"/>
                <a:gridCol w="2165350"/>
                <a:gridCol w="2165350"/>
                <a:gridCol w="2165350"/>
              </a:tblGrid>
              <a:tr h="360600">
                <a:tc>
                  <a:txBody>
                    <a:bodyPr/>
                    <a:lstStyle/>
                    <a:p>
                      <a:pPr indent="0" lvl="0" marL="0" marR="0" rtl="0" algn="ctr">
                        <a:lnSpc>
                          <a:spcPct val="100000"/>
                        </a:lnSpc>
                        <a:spcBef>
                          <a:spcPts val="0"/>
                        </a:spcBef>
                        <a:spcAft>
                          <a:spcPts val="0"/>
                        </a:spcAft>
                        <a:buNone/>
                      </a:pPr>
                      <a:r>
                        <a:rPr b="1" i="0" lang="it-IT" sz="1200" u="none" cap="none" strike="noStrike">
                          <a:solidFill>
                            <a:schemeClr val="lt1"/>
                          </a:solidFill>
                          <a:latin typeface="Arial"/>
                          <a:ea typeface="Arial"/>
                          <a:cs typeface="Arial"/>
                          <a:sym typeface="Arial"/>
                        </a:rPr>
                        <a:t> Supersite</a:t>
                      </a:r>
                      <a:endParaRPr/>
                    </a:p>
                  </a:txBody>
                  <a:tcPr marT="7500" marB="0" marR="7500" marL="7500" anchor="ctr"/>
                </a:tc>
                <a:tc>
                  <a:txBody>
                    <a:bodyPr/>
                    <a:lstStyle/>
                    <a:p>
                      <a:pPr indent="0" lvl="0" marL="0" marR="0" rtl="0" algn="ctr">
                        <a:lnSpc>
                          <a:spcPct val="100000"/>
                        </a:lnSpc>
                        <a:spcBef>
                          <a:spcPts val="0"/>
                        </a:spcBef>
                        <a:spcAft>
                          <a:spcPts val="0"/>
                        </a:spcAft>
                        <a:buNone/>
                      </a:pPr>
                      <a:r>
                        <a:rPr b="1" lang="it-IT" sz="1200" u="none" cap="none" strike="noStrike">
                          <a:latin typeface="Arial"/>
                          <a:ea typeface="Arial"/>
                          <a:cs typeface="Arial"/>
                          <a:sym typeface="Arial"/>
                        </a:rPr>
                        <a:t>ASI (CSK-CSG)</a:t>
                      </a:r>
                      <a:endParaRPr b="1" i="0" sz="1200" u="none" cap="none" strike="noStrike">
                        <a:solidFill>
                          <a:srgbClr val="000000"/>
                        </a:solidFill>
                        <a:latin typeface="Arial"/>
                        <a:ea typeface="Arial"/>
                        <a:cs typeface="Arial"/>
                        <a:sym typeface="Arial"/>
                      </a:endParaRPr>
                    </a:p>
                  </a:txBody>
                  <a:tcPr marT="7500" marB="0" marR="7500" marL="7500" anchor="ctr"/>
                </a:tc>
                <a:tc>
                  <a:txBody>
                    <a:bodyPr/>
                    <a:lstStyle/>
                    <a:p>
                      <a:pPr indent="0" lvl="0" marL="0" marR="0" rtl="0" algn="ctr">
                        <a:lnSpc>
                          <a:spcPct val="100000"/>
                        </a:lnSpc>
                        <a:spcBef>
                          <a:spcPts val="0"/>
                        </a:spcBef>
                        <a:spcAft>
                          <a:spcPts val="0"/>
                        </a:spcAft>
                        <a:buNone/>
                      </a:pPr>
                      <a:r>
                        <a:rPr b="1" lang="it-IT" sz="1200" u="none" cap="none" strike="noStrike">
                          <a:latin typeface="Arial"/>
                          <a:ea typeface="Arial"/>
                          <a:cs typeface="Arial"/>
                          <a:sym typeface="Arial"/>
                        </a:rPr>
                        <a:t>DLR (TSX)</a:t>
                      </a:r>
                      <a:endParaRPr b="1" i="0" sz="1200" u="none" cap="none" strike="noStrike">
                        <a:solidFill>
                          <a:srgbClr val="000000"/>
                        </a:solidFill>
                        <a:latin typeface="Arial"/>
                        <a:ea typeface="Arial"/>
                        <a:cs typeface="Arial"/>
                        <a:sym typeface="Arial"/>
                      </a:endParaRPr>
                    </a:p>
                  </a:txBody>
                  <a:tcPr marT="7500" marB="0" marR="7500" marL="7500" anchor="ctr"/>
                </a:tc>
                <a:tc>
                  <a:txBody>
                    <a:bodyPr/>
                    <a:lstStyle/>
                    <a:p>
                      <a:pPr indent="0" lvl="0" marL="0" marR="0" rtl="0" algn="ctr">
                        <a:lnSpc>
                          <a:spcPct val="100000"/>
                        </a:lnSpc>
                        <a:spcBef>
                          <a:spcPts val="0"/>
                        </a:spcBef>
                        <a:spcAft>
                          <a:spcPts val="0"/>
                        </a:spcAft>
                        <a:buNone/>
                      </a:pPr>
                      <a:r>
                        <a:rPr b="1" lang="it-IT" sz="1200" u="none" cap="none" strike="noStrike">
                          <a:latin typeface="Arial"/>
                          <a:ea typeface="Arial"/>
                          <a:cs typeface="Arial"/>
                          <a:sym typeface="Arial"/>
                        </a:rPr>
                        <a:t>CONAE (SAOCOM)</a:t>
                      </a:r>
                      <a:endParaRPr b="1" i="0" sz="1200" u="none" cap="none" strike="noStrike">
                        <a:solidFill>
                          <a:srgbClr val="000000"/>
                        </a:solidFill>
                        <a:latin typeface="Arial"/>
                        <a:ea typeface="Arial"/>
                        <a:cs typeface="Arial"/>
                        <a:sym typeface="Arial"/>
                      </a:endParaRPr>
                    </a:p>
                  </a:txBody>
                  <a:tcPr marT="7500" marB="0" marR="7500" marL="7500" anchor="ctr"/>
                </a:tc>
                <a:tc>
                  <a:txBody>
                    <a:bodyPr/>
                    <a:lstStyle/>
                    <a:p>
                      <a:pPr indent="0" lvl="0" marL="0" marR="0" rtl="0" algn="ctr">
                        <a:lnSpc>
                          <a:spcPct val="100000"/>
                        </a:lnSpc>
                        <a:spcBef>
                          <a:spcPts val="0"/>
                        </a:spcBef>
                        <a:spcAft>
                          <a:spcPts val="0"/>
                        </a:spcAft>
                        <a:buNone/>
                      </a:pPr>
                      <a:r>
                        <a:rPr b="1" lang="it-IT" sz="1200" u="none" cap="none" strike="noStrike">
                          <a:latin typeface="Arial"/>
                          <a:ea typeface="Arial"/>
                          <a:cs typeface="Arial"/>
                          <a:sym typeface="Arial"/>
                        </a:rPr>
                        <a:t>CNES (Pléiades)</a:t>
                      </a:r>
                      <a:endParaRPr b="1" i="0" sz="1200" u="none" cap="none" strike="noStrike">
                        <a:solidFill>
                          <a:srgbClr val="000000"/>
                        </a:solidFill>
                        <a:latin typeface="Arial"/>
                        <a:ea typeface="Arial"/>
                        <a:cs typeface="Arial"/>
                        <a:sym typeface="Arial"/>
                      </a:endParaRPr>
                    </a:p>
                  </a:txBody>
                  <a:tcPr marT="7500" marB="0" marR="7500" marL="7500" anchor="ctr"/>
                </a:tc>
              </a:tr>
              <a:tr h="360600">
                <a:tc>
                  <a:txBody>
                    <a:bodyPr/>
                    <a:lstStyle/>
                    <a:p>
                      <a:pPr indent="0" lvl="0" marL="72000" marR="0" rtl="0" algn="l">
                        <a:lnSpc>
                          <a:spcPct val="100000"/>
                        </a:lnSpc>
                        <a:spcBef>
                          <a:spcPts val="0"/>
                        </a:spcBef>
                        <a:spcAft>
                          <a:spcPts val="0"/>
                        </a:spcAft>
                        <a:buNone/>
                      </a:pPr>
                      <a:r>
                        <a:rPr b="1" i="0" lang="it-IT" sz="1200" u="none" cap="none" strike="noStrike">
                          <a:solidFill>
                            <a:srgbClr val="000000"/>
                          </a:solidFill>
                          <a:latin typeface="Arial"/>
                          <a:ea typeface="Arial"/>
                          <a:cs typeface="Arial"/>
                          <a:sym typeface="Arial"/>
                        </a:rPr>
                        <a:t>Hawaii volcanoes</a:t>
                      </a:r>
                      <a:endParaRPr b="1" i="0" sz="1200" u="none" cap="none" strike="noStrike">
                        <a:solidFill>
                          <a:srgbClr val="000000"/>
                        </a:solidFill>
                        <a:latin typeface="Arial"/>
                        <a:ea typeface="Arial"/>
                        <a:cs typeface="Arial"/>
                        <a:sym typeface="Arial"/>
                      </a:endParaRPr>
                    </a:p>
                  </a:txBody>
                  <a:tcPr marT="7500" marB="0" marR="7500" marL="7500" anchor="ctr"/>
                </a:tc>
                <a:tc>
                  <a:txBody>
                    <a:bodyPr/>
                    <a:lstStyle/>
                    <a:p>
                      <a:pPr indent="0" lvl="0" marL="0" marR="0" rtl="0" algn="ctr">
                        <a:lnSpc>
                          <a:spcPct val="100000"/>
                        </a:lnSpc>
                        <a:spcBef>
                          <a:spcPts val="0"/>
                        </a:spcBef>
                        <a:spcAft>
                          <a:spcPts val="0"/>
                        </a:spcAft>
                        <a:buNone/>
                      </a:pPr>
                      <a:r>
                        <a:rPr lang="it-IT" sz="1200" u="none" cap="none" strike="noStrike">
                          <a:latin typeface="Arial"/>
                          <a:ea typeface="Arial"/>
                          <a:cs typeface="Arial"/>
                          <a:sym typeface="Arial"/>
                        </a:rPr>
                        <a:t>250</a:t>
                      </a:r>
                      <a:endParaRPr b="0" i="0" sz="1200" u="none" cap="none" strike="noStrike">
                        <a:solidFill>
                          <a:srgbClr val="000000"/>
                        </a:solidFill>
                        <a:latin typeface="Arial"/>
                        <a:ea typeface="Arial"/>
                        <a:cs typeface="Arial"/>
                        <a:sym typeface="Arial"/>
                      </a:endParaRPr>
                    </a:p>
                  </a:txBody>
                  <a:tcPr marT="7500" marB="0" marR="7500" marL="7500" anchor="ctr"/>
                </a:tc>
                <a:tc>
                  <a:txBody>
                    <a:bodyPr/>
                    <a:lstStyle/>
                    <a:p>
                      <a:pPr indent="0" lvl="0" marL="0" marR="0" rtl="0" algn="ctr">
                        <a:lnSpc>
                          <a:spcPct val="100000"/>
                        </a:lnSpc>
                        <a:spcBef>
                          <a:spcPts val="0"/>
                        </a:spcBef>
                        <a:spcAft>
                          <a:spcPts val="0"/>
                        </a:spcAft>
                        <a:buNone/>
                      </a:pPr>
                      <a:r>
                        <a:rPr lang="it-IT" sz="1200" u="none" cap="none" strike="noStrike">
                          <a:latin typeface="Arial"/>
                          <a:ea typeface="Arial"/>
                          <a:cs typeface="Arial"/>
                          <a:sym typeface="Arial"/>
                        </a:rPr>
                        <a:t>70</a:t>
                      </a:r>
                      <a:endParaRPr b="0" i="0" sz="1200" u="none" cap="none" strike="noStrike">
                        <a:solidFill>
                          <a:srgbClr val="000000"/>
                        </a:solidFill>
                        <a:latin typeface="Arial"/>
                        <a:ea typeface="Arial"/>
                        <a:cs typeface="Arial"/>
                        <a:sym typeface="Arial"/>
                      </a:endParaRPr>
                    </a:p>
                  </a:txBody>
                  <a:tcPr marT="7500" marB="0" marR="7500" marL="7500" anchor="ctr"/>
                </a:tc>
                <a:tc>
                  <a:txBody>
                    <a:bodyPr/>
                    <a:lstStyle/>
                    <a:p>
                      <a:pPr indent="0" lvl="0" marL="0" marR="0" rtl="0" algn="ctr">
                        <a:lnSpc>
                          <a:spcPct val="100000"/>
                        </a:lnSpc>
                        <a:spcBef>
                          <a:spcPts val="0"/>
                        </a:spcBef>
                        <a:spcAft>
                          <a:spcPts val="0"/>
                        </a:spcAft>
                        <a:buNone/>
                      </a:pPr>
                      <a:r>
                        <a:rPr lang="it-IT" sz="1200" u="none" cap="none" strike="noStrike">
                          <a:latin typeface="Arial"/>
                          <a:ea typeface="Arial"/>
                          <a:cs typeface="Arial"/>
                          <a:sym typeface="Arial"/>
                        </a:rPr>
                        <a:t>250</a:t>
                      </a:r>
                      <a:endParaRPr b="0" i="0" sz="1200" u="none" cap="none" strike="noStrike">
                        <a:solidFill>
                          <a:srgbClr val="000000"/>
                        </a:solidFill>
                        <a:latin typeface="Arial"/>
                        <a:ea typeface="Arial"/>
                        <a:cs typeface="Arial"/>
                        <a:sym typeface="Arial"/>
                      </a:endParaRPr>
                    </a:p>
                  </a:txBody>
                  <a:tcPr marT="7500" marB="0" marR="7500" marL="7500" anchor="ctr"/>
                </a:tc>
                <a:tc>
                  <a:txBody>
                    <a:bodyPr/>
                    <a:lstStyle/>
                    <a:p>
                      <a:pPr indent="0" lvl="0" marL="0" marR="0" rtl="0" algn="ctr">
                        <a:lnSpc>
                          <a:spcPct val="100000"/>
                        </a:lnSpc>
                        <a:spcBef>
                          <a:spcPts val="0"/>
                        </a:spcBef>
                        <a:spcAft>
                          <a:spcPts val="0"/>
                        </a:spcAft>
                        <a:buNone/>
                      </a:pPr>
                      <a:r>
                        <a:rPr b="0" i="0" lang="it-IT" sz="1200" u="none" cap="none" strike="noStrike">
                          <a:solidFill>
                            <a:schemeClr val="dk1"/>
                          </a:solidFill>
                          <a:latin typeface="Arial"/>
                          <a:ea typeface="Arial"/>
                          <a:cs typeface="Arial"/>
                          <a:sym typeface="Arial"/>
                        </a:rPr>
                        <a:t>Not requested</a:t>
                      </a:r>
                      <a:endParaRPr b="0" i="0" sz="1200" u="none" cap="none" strike="noStrike">
                        <a:solidFill>
                          <a:srgbClr val="000000"/>
                        </a:solidFill>
                        <a:latin typeface="Arial"/>
                        <a:ea typeface="Arial"/>
                        <a:cs typeface="Arial"/>
                        <a:sym typeface="Arial"/>
                      </a:endParaRPr>
                    </a:p>
                  </a:txBody>
                  <a:tcPr marT="7500" marB="0" marR="7500" marL="7500" anchor="ctr"/>
                </a:tc>
              </a:tr>
              <a:tr h="316025">
                <a:tc>
                  <a:txBody>
                    <a:bodyPr/>
                    <a:lstStyle/>
                    <a:p>
                      <a:pPr indent="0" lvl="0" marL="72000" marR="0" rtl="0" algn="l">
                        <a:lnSpc>
                          <a:spcPct val="100000"/>
                        </a:lnSpc>
                        <a:spcBef>
                          <a:spcPts val="0"/>
                        </a:spcBef>
                        <a:spcAft>
                          <a:spcPts val="0"/>
                        </a:spcAft>
                        <a:buNone/>
                      </a:pPr>
                      <a:r>
                        <a:rPr b="1" i="0" lang="it-IT" sz="1200" u="none" cap="none" strike="noStrike">
                          <a:solidFill>
                            <a:srgbClr val="000000"/>
                          </a:solidFill>
                          <a:latin typeface="Arial"/>
                          <a:ea typeface="Arial"/>
                          <a:cs typeface="Arial"/>
                          <a:sym typeface="Arial"/>
                        </a:rPr>
                        <a:t>Iceland volcanoes</a:t>
                      </a:r>
                      <a:endParaRPr b="1" i="0" sz="1200" u="none" cap="none" strike="noStrike">
                        <a:solidFill>
                          <a:srgbClr val="000000"/>
                        </a:solidFill>
                        <a:latin typeface="Arial"/>
                        <a:ea typeface="Arial"/>
                        <a:cs typeface="Arial"/>
                        <a:sym typeface="Arial"/>
                      </a:endParaRPr>
                    </a:p>
                  </a:txBody>
                  <a:tcPr marT="7500" marB="0" marR="7500" marL="7500" anchor="ctr"/>
                </a:tc>
                <a:tc>
                  <a:txBody>
                    <a:bodyPr/>
                    <a:lstStyle/>
                    <a:p>
                      <a:pPr indent="0" lvl="0" marL="0" marR="0" rtl="0" algn="ctr">
                        <a:lnSpc>
                          <a:spcPct val="100000"/>
                        </a:lnSpc>
                        <a:spcBef>
                          <a:spcPts val="0"/>
                        </a:spcBef>
                        <a:spcAft>
                          <a:spcPts val="0"/>
                        </a:spcAft>
                        <a:buNone/>
                      </a:pPr>
                      <a:r>
                        <a:rPr lang="it-IT" sz="1200" u="none" cap="none" strike="noStrike">
                          <a:latin typeface="Arial"/>
                          <a:ea typeface="Arial"/>
                          <a:cs typeface="Arial"/>
                          <a:sym typeface="Arial"/>
                        </a:rPr>
                        <a:t>700</a:t>
                      </a:r>
                      <a:endParaRPr b="0" i="0" sz="1200" u="none" cap="none" strike="noStrike">
                        <a:solidFill>
                          <a:srgbClr val="000000"/>
                        </a:solidFill>
                        <a:latin typeface="Arial"/>
                        <a:ea typeface="Arial"/>
                        <a:cs typeface="Arial"/>
                        <a:sym typeface="Arial"/>
                      </a:endParaRPr>
                    </a:p>
                  </a:txBody>
                  <a:tcPr marT="7500" marB="0" marR="7500" marL="7500" anchor="ctr"/>
                </a:tc>
                <a:tc>
                  <a:txBody>
                    <a:bodyPr/>
                    <a:lstStyle/>
                    <a:p>
                      <a:pPr indent="0" lvl="0" marL="0" marR="0" rtl="0" algn="ctr">
                        <a:lnSpc>
                          <a:spcPct val="100000"/>
                        </a:lnSpc>
                        <a:spcBef>
                          <a:spcPts val="0"/>
                        </a:spcBef>
                        <a:spcAft>
                          <a:spcPts val="0"/>
                        </a:spcAft>
                        <a:buNone/>
                      </a:pPr>
                      <a:r>
                        <a:rPr lang="it-IT" sz="1200" u="none" cap="none" strike="noStrike">
                          <a:latin typeface="Arial"/>
                          <a:ea typeface="Arial"/>
                          <a:cs typeface="Arial"/>
                          <a:sym typeface="Arial"/>
                        </a:rPr>
                        <a:t>250</a:t>
                      </a:r>
                      <a:endParaRPr b="0" i="0" sz="1200" u="none" cap="none" strike="noStrike">
                        <a:solidFill>
                          <a:srgbClr val="000000"/>
                        </a:solidFill>
                        <a:latin typeface="Arial"/>
                        <a:ea typeface="Arial"/>
                        <a:cs typeface="Arial"/>
                        <a:sym typeface="Arial"/>
                      </a:endParaRPr>
                    </a:p>
                  </a:txBody>
                  <a:tcPr marT="7500" marB="0" marR="7500" marL="7500" anchor="ctr"/>
                </a:tc>
                <a:tc>
                  <a:txBody>
                    <a:bodyPr/>
                    <a:lstStyle/>
                    <a:p>
                      <a:pPr indent="0" lvl="0" marL="0" marR="0" rtl="0" algn="ctr">
                        <a:lnSpc>
                          <a:spcPct val="100000"/>
                        </a:lnSpc>
                        <a:spcBef>
                          <a:spcPts val="0"/>
                        </a:spcBef>
                        <a:spcAft>
                          <a:spcPts val="0"/>
                        </a:spcAft>
                        <a:buNone/>
                      </a:pPr>
                      <a:r>
                        <a:rPr b="0" i="0" lang="it-IT" sz="1200" u="none" cap="none" strike="noStrike">
                          <a:solidFill>
                            <a:srgbClr val="000000"/>
                          </a:solidFill>
                          <a:latin typeface="Arial"/>
                          <a:ea typeface="Arial"/>
                          <a:cs typeface="Arial"/>
                          <a:sym typeface="Arial"/>
                        </a:rPr>
                        <a:t>200</a:t>
                      </a:r>
                      <a:endParaRPr b="0" i="0" sz="1200" u="none" cap="none" strike="noStrike">
                        <a:solidFill>
                          <a:srgbClr val="000000"/>
                        </a:solidFill>
                        <a:latin typeface="Arial"/>
                        <a:ea typeface="Arial"/>
                        <a:cs typeface="Arial"/>
                        <a:sym typeface="Arial"/>
                      </a:endParaRPr>
                    </a:p>
                  </a:txBody>
                  <a:tcPr marT="7500" marB="0" marR="7500" marL="7500" anchor="ctr"/>
                </a:tc>
                <a:tc>
                  <a:txBody>
                    <a:bodyPr/>
                    <a:lstStyle/>
                    <a:p>
                      <a:pPr indent="0" lvl="0" marL="0" marR="0" rtl="0" algn="ctr">
                        <a:lnSpc>
                          <a:spcPct val="100000"/>
                        </a:lnSpc>
                        <a:spcBef>
                          <a:spcPts val="0"/>
                        </a:spcBef>
                        <a:spcAft>
                          <a:spcPts val="0"/>
                        </a:spcAft>
                        <a:buClr>
                          <a:srgbClr val="000000"/>
                        </a:buClr>
                        <a:buSzPts val="1200"/>
                        <a:buFont typeface="Arial"/>
                        <a:buNone/>
                      </a:pPr>
                      <a:r>
                        <a:rPr lang="it-IT" sz="1200" u="none" cap="none" strike="noStrike">
                          <a:latin typeface="Arial"/>
                          <a:ea typeface="Arial"/>
                          <a:cs typeface="Arial"/>
                          <a:sym typeface="Arial"/>
                        </a:rPr>
                        <a:t>5000 km</a:t>
                      </a:r>
                      <a:r>
                        <a:rPr baseline="30000" lang="it-IT" sz="1200" u="none" cap="none" strike="noStrike">
                          <a:latin typeface="Arial"/>
                          <a:ea typeface="Arial"/>
                          <a:cs typeface="Arial"/>
                          <a:sym typeface="Arial"/>
                        </a:rPr>
                        <a:t>2</a:t>
                      </a:r>
                      <a:endParaRPr b="0" baseline="30000" i="0" sz="1200" u="none" cap="none" strike="noStrike">
                        <a:solidFill>
                          <a:srgbClr val="000000"/>
                        </a:solidFill>
                        <a:latin typeface="Arial"/>
                        <a:ea typeface="Arial"/>
                        <a:cs typeface="Arial"/>
                        <a:sym typeface="Arial"/>
                      </a:endParaRPr>
                    </a:p>
                  </a:txBody>
                  <a:tcPr marT="7500" marB="0" marR="7500" marL="7500" anchor="ctr"/>
                </a:tc>
              </a:tr>
              <a:tr h="360600">
                <a:tc>
                  <a:txBody>
                    <a:bodyPr/>
                    <a:lstStyle/>
                    <a:p>
                      <a:pPr indent="0" lvl="0" marL="72000" marR="0" rtl="0" algn="l">
                        <a:lnSpc>
                          <a:spcPct val="100000"/>
                        </a:lnSpc>
                        <a:spcBef>
                          <a:spcPts val="0"/>
                        </a:spcBef>
                        <a:spcAft>
                          <a:spcPts val="0"/>
                        </a:spcAft>
                        <a:buNone/>
                      </a:pPr>
                      <a:r>
                        <a:rPr b="1" i="0" lang="it-IT" sz="1200" u="none" cap="none" strike="noStrike">
                          <a:solidFill>
                            <a:srgbClr val="000000"/>
                          </a:solidFill>
                          <a:latin typeface="Arial"/>
                          <a:ea typeface="Arial"/>
                          <a:cs typeface="Arial"/>
                          <a:sym typeface="Arial"/>
                        </a:rPr>
                        <a:t>Etna volcanoes</a:t>
                      </a:r>
                      <a:endParaRPr b="1" i="0" sz="1200" u="none" cap="none" strike="noStrike">
                        <a:solidFill>
                          <a:srgbClr val="000000"/>
                        </a:solidFill>
                        <a:latin typeface="Arial"/>
                        <a:ea typeface="Arial"/>
                        <a:cs typeface="Arial"/>
                        <a:sym typeface="Arial"/>
                      </a:endParaRPr>
                    </a:p>
                  </a:txBody>
                  <a:tcPr marT="7500" marB="0" marR="7500" marL="7500" anchor="ctr"/>
                </a:tc>
                <a:tc>
                  <a:txBody>
                    <a:bodyPr/>
                    <a:lstStyle/>
                    <a:p>
                      <a:pPr indent="0" lvl="0" marL="0" marR="0" rtl="0" algn="ctr">
                        <a:lnSpc>
                          <a:spcPct val="100000"/>
                        </a:lnSpc>
                        <a:spcBef>
                          <a:spcPts val="0"/>
                        </a:spcBef>
                        <a:spcAft>
                          <a:spcPts val="0"/>
                        </a:spcAft>
                        <a:buNone/>
                      </a:pPr>
                      <a:r>
                        <a:rPr lang="it-IT" sz="1200" u="none" cap="none" strike="noStrike">
                          <a:latin typeface="Arial"/>
                          <a:ea typeface="Arial"/>
                          <a:cs typeface="Arial"/>
                          <a:sym typeface="Arial"/>
                        </a:rPr>
                        <a:t>200</a:t>
                      </a:r>
                      <a:endParaRPr b="0" i="0" sz="1200" u="none" cap="none" strike="noStrike">
                        <a:solidFill>
                          <a:srgbClr val="000000"/>
                        </a:solidFill>
                        <a:latin typeface="Arial"/>
                        <a:ea typeface="Arial"/>
                        <a:cs typeface="Arial"/>
                        <a:sym typeface="Arial"/>
                      </a:endParaRPr>
                    </a:p>
                  </a:txBody>
                  <a:tcPr marT="7500" marB="0" marR="7500" marL="7500" anchor="ctr"/>
                </a:tc>
                <a:tc>
                  <a:txBody>
                    <a:bodyPr/>
                    <a:lstStyle/>
                    <a:p>
                      <a:pPr indent="0" lvl="0" marL="0" marR="0" rtl="0" algn="ctr">
                        <a:lnSpc>
                          <a:spcPct val="100000"/>
                        </a:lnSpc>
                        <a:spcBef>
                          <a:spcPts val="0"/>
                        </a:spcBef>
                        <a:spcAft>
                          <a:spcPts val="0"/>
                        </a:spcAft>
                        <a:buNone/>
                      </a:pPr>
                      <a:r>
                        <a:rPr lang="it-IT" sz="1200" u="none" cap="none" strike="noStrike">
                          <a:latin typeface="Arial"/>
                          <a:ea typeface="Arial"/>
                          <a:cs typeface="Arial"/>
                          <a:sym typeface="Arial"/>
                        </a:rPr>
                        <a:t>-</a:t>
                      </a:r>
                      <a:endParaRPr b="0" i="0" sz="1200" u="none" cap="none" strike="noStrike">
                        <a:solidFill>
                          <a:srgbClr val="000000"/>
                        </a:solidFill>
                        <a:latin typeface="Arial"/>
                        <a:ea typeface="Arial"/>
                        <a:cs typeface="Arial"/>
                        <a:sym typeface="Arial"/>
                      </a:endParaRPr>
                    </a:p>
                  </a:txBody>
                  <a:tcPr marT="7500" marB="0" marR="7500" marL="7500" anchor="ctr"/>
                </a:tc>
                <a:tc>
                  <a:txBody>
                    <a:bodyPr/>
                    <a:lstStyle/>
                    <a:p>
                      <a:pPr indent="0" lvl="0" marL="0" marR="0" rtl="0" algn="ctr">
                        <a:lnSpc>
                          <a:spcPct val="100000"/>
                        </a:lnSpc>
                        <a:spcBef>
                          <a:spcPts val="0"/>
                        </a:spcBef>
                        <a:spcAft>
                          <a:spcPts val="0"/>
                        </a:spcAft>
                        <a:buNone/>
                      </a:pPr>
                      <a:r>
                        <a:rPr b="0" i="0" lang="it-IT" sz="1200" u="none" cap="none" strike="noStrike">
                          <a:solidFill>
                            <a:srgbClr val="000000"/>
                          </a:solidFill>
                          <a:latin typeface="Arial"/>
                          <a:ea typeface="Arial"/>
                          <a:cs typeface="Arial"/>
                          <a:sym typeface="Arial"/>
                        </a:rPr>
                        <a:t>unlimited</a:t>
                      </a:r>
                      <a:endParaRPr b="0" i="0" sz="1200" u="none" cap="none" strike="noStrike">
                        <a:solidFill>
                          <a:srgbClr val="000000"/>
                        </a:solidFill>
                        <a:latin typeface="Arial"/>
                        <a:ea typeface="Arial"/>
                        <a:cs typeface="Arial"/>
                        <a:sym typeface="Arial"/>
                      </a:endParaRPr>
                    </a:p>
                  </a:txBody>
                  <a:tcPr marT="7500" marB="0" marR="7500" marL="7500" anchor="ctr"/>
                </a:tc>
                <a:tc>
                  <a:txBody>
                    <a:bodyPr/>
                    <a:lstStyle/>
                    <a:p>
                      <a:pPr indent="0" lvl="0" marL="0" marR="0" rtl="0" algn="ctr">
                        <a:lnSpc>
                          <a:spcPct val="100000"/>
                        </a:lnSpc>
                        <a:spcBef>
                          <a:spcPts val="0"/>
                        </a:spcBef>
                        <a:spcAft>
                          <a:spcPts val="0"/>
                        </a:spcAft>
                        <a:buClr>
                          <a:srgbClr val="000000"/>
                        </a:buClr>
                        <a:buSzPts val="1200"/>
                        <a:buFont typeface="Arial"/>
                        <a:buNone/>
                      </a:pPr>
                      <a:r>
                        <a:rPr lang="it-IT" sz="1200" u="none" cap="none" strike="noStrike">
                          <a:latin typeface="Arial"/>
                          <a:ea typeface="Arial"/>
                          <a:cs typeface="Arial"/>
                          <a:sym typeface="Arial"/>
                        </a:rPr>
                        <a:t>1200 km</a:t>
                      </a:r>
                      <a:r>
                        <a:rPr baseline="30000" lang="it-IT" sz="1200" u="none" cap="none" strike="noStrike">
                          <a:latin typeface="Arial"/>
                          <a:ea typeface="Arial"/>
                          <a:cs typeface="Arial"/>
                          <a:sym typeface="Arial"/>
                        </a:rPr>
                        <a:t>2</a:t>
                      </a:r>
                      <a:endParaRPr b="0" baseline="30000" i="0" sz="1200" u="none" cap="none" strike="noStrike">
                        <a:solidFill>
                          <a:srgbClr val="000000"/>
                        </a:solidFill>
                        <a:latin typeface="Arial"/>
                        <a:ea typeface="Arial"/>
                        <a:cs typeface="Arial"/>
                        <a:sym typeface="Arial"/>
                      </a:endParaRPr>
                    </a:p>
                  </a:txBody>
                  <a:tcPr marT="7500" marB="0" marR="7500" marL="7500" anchor="ctr"/>
                </a:tc>
              </a:tr>
              <a:tr h="286175">
                <a:tc>
                  <a:txBody>
                    <a:bodyPr/>
                    <a:lstStyle/>
                    <a:p>
                      <a:pPr indent="0" lvl="0" marL="72000" marR="0" rtl="0" algn="l">
                        <a:lnSpc>
                          <a:spcPct val="100000"/>
                        </a:lnSpc>
                        <a:spcBef>
                          <a:spcPts val="0"/>
                        </a:spcBef>
                        <a:spcAft>
                          <a:spcPts val="0"/>
                        </a:spcAft>
                        <a:buNone/>
                      </a:pPr>
                      <a:r>
                        <a:rPr b="1" i="0" lang="it-IT" sz="1200" u="none" cap="none" strike="noStrike">
                          <a:solidFill>
                            <a:srgbClr val="000000"/>
                          </a:solidFill>
                          <a:latin typeface="Arial"/>
                          <a:ea typeface="Arial"/>
                          <a:cs typeface="Arial"/>
                          <a:sym typeface="Arial"/>
                        </a:rPr>
                        <a:t>Vesuvius-C.F. volcanoes</a:t>
                      </a:r>
                      <a:endParaRPr b="1" i="0" sz="1200" u="none" cap="none" strike="noStrike">
                        <a:solidFill>
                          <a:srgbClr val="000000"/>
                        </a:solidFill>
                        <a:latin typeface="Arial"/>
                        <a:ea typeface="Arial"/>
                        <a:cs typeface="Arial"/>
                        <a:sym typeface="Arial"/>
                      </a:endParaRPr>
                    </a:p>
                  </a:txBody>
                  <a:tcPr marT="7500" marB="0" marR="7500" marL="7500" anchor="ctr"/>
                </a:tc>
                <a:tc>
                  <a:txBody>
                    <a:bodyPr/>
                    <a:lstStyle/>
                    <a:p>
                      <a:pPr indent="0" lvl="0" marL="0" marR="0" rtl="0" algn="ctr">
                        <a:lnSpc>
                          <a:spcPct val="100000"/>
                        </a:lnSpc>
                        <a:spcBef>
                          <a:spcPts val="0"/>
                        </a:spcBef>
                        <a:spcAft>
                          <a:spcPts val="0"/>
                        </a:spcAft>
                        <a:buNone/>
                      </a:pPr>
                      <a:r>
                        <a:rPr lang="it-IT" sz="1200" u="none" cap="none" strike="noStrike">
                          <a:latin typeface="Arial"/>
                          <a:ea typeface="Arial"/>
                          <a:cs typeface="Arial"/>
                          <a:sym typeface="Arial"/>
                        </a:rPr>
                        <a:t>200</a:t>
                      </a:r>
                      <a:endParaRPr b="0" i="0" sz="1200" u="none" cap="none" strike="noStrike">
                        <a:solidFill>
                          <a:srgbClr val="000000"/>
                        </a:solidFill>
                        <a:latin typeface="Arial"/>
                        <a:ea typeface="Arial"/>
                        <a:cs typeface="Arial"/>
                        <a:sym typeface="Arial"/>
                      </a:endParaRPr>
                    </a:p>
                  </a:txBody>
                  <a:tcPr marT="7500" marB="0" marR="7500" marL="7500" anchor="ctr"/>
                </a:tc>
                <a:tc>
                  <a:txBody>
                    <a:bodyPr/>
                    <a:lstStyle/>
                    <a:p>
                      <a:pPr indent="0" lvl="0" marL="0" marR="0" rtl="0" algn="ctr">
                        <a:lnSpc>
                          <a:spcPct val="100000"/>
                        </a:lnSpc>
                        <a:spcBef>
                          <a:spcPts val="0"/>
                        </a:spcBef>
                        <a:spcAft>
                          <a:spcPts val="0"/>
                        </a:spcAft>
                        <a:buNone/>
                      </a:pPr>
                      <a:r>
                        <a:rPr lang="it-IT" sz="1200" u="none" cap="none" strike="noStrike">
                          <a:latin typeface="Arial"/>
                          <a:ea typeface="Arial"/>
                          <a:cs typeface="Arial"/>
                          <a:sym typeface="Arial"/>
                        </a:rPr>
                        <a:t>130</a:t>
                      </a:r>
                      <a:endParaRPr b="0" i="0" sz="1200" u="none" cap="none" strike="noStrike">
                        <a:solidFill>
                          <a:srgbClr val="000000"/>
                        </a:solidFill>
                        <a:latin typeface="Arial"/>
                        <a:ea typeface="Arial"/>
                        <a:cs typeface="Arial"/>
                        <a:sym typeface="Arial"/>
                      </a:endParaRPr>
                    </a:p>
                  </a:txBody>
                  <a:tcPr marT="7500" marB="0" marR="7500" marL="7500" anchor="ctr"/>
                </a:tc>
                <a:tc>
                  <a:txBody>
                    <a:bodyPr/>
                    <a:lstStyle/>
                    <a:p>
                      <a:pPr indent="0" lvl="0" marL="0" marR="0" rtl="0" algn="ctr">
                        <a:lnSpc>
                          <a:spcPct val="100000"/>
                        </a:lnSpc>
                        <a:spcBef>
                          <a:spcPts val="0"/>
                        </a:spcBef>
                        <a:spcAft>
                          <a:spcPts val="0"/>
                        </a:spcAft>
                        <a:buNone/>
                      </a:pPr>
                      <a:r>
                        <a:rPr b="0" i="0" lang="it-IT" sz="1200" u="none" cap="none" strike="noStrike">
                          <a:solidFill>
                            <a:srgbClr val="000000"/>
                          </a:solidFill>
                          <a:latin typeface="Arial"/>
                          <a:ea typeface="Arial"/>
                          <a:cs typeface="Arial"/>
                          <a:sym typeface="Arial"/>
                        </a:rPr>
                        <a:t>unlimited</a:t>
                      </a:r>
                      <a:endParaRPr b="0" i="0" sz="1200" u="none" cap="none" strike="noStrike">
                        <a:solidFill>
                          <a:srgbClr val="000000"/>
                        </a:solidFill>
                        <a:latin typeface="Arial"/>
                        <a:ea typeface="Arial"/>
                        <a:cs typeface="Arial"/>
                        <a:sym typeface="Arial"/>
                      </a:endParaRPr>
                    </a:p>
                  </a:txBody>
                  <a:tcPr marT="7500" marB="0" marR="7500" marL="7500" anchor="ctr"/>
                </a:tc>
                <a:tc>
                  <a:txBody>
                    <a:bodyPr/>
                    <a:lstStyle/>
                    <a:p>
                      <a:pPr indent="0" lvl="0" marL="0" marR="0" rtl="0" algn="ctr">
                        <a:lnSpc>
                          <a:spcPct val="100000"/>
                        </a:lnSpc>
                        <a:spcBef>
                          <a:spcPts val="0"/>
                        </a:spcBef>
                        <a:spcAft>
                          <a:spcPts val="0"/>
                        </a:spcAft>
                        <a:buClr>
                          <a:srgbClr val="000000"/>
                        </a:buClr>
                        <a:buSzPts val="1200"/>
                        <a:buFont typeface="Arial"/>
                        <a:buNone/>
                      </a:pPr>
                      <a:r>
                        <a:rPr lang="it-IT" sz="1200" u="none" cap="none" strike="noStrike">
                          <a:latin typeface="Arial"/>
                          <a:ea typeface="Arial"/>
                          <a:cs typeface="Arial"/>
                          <a:sym typeface="Arial"/>
                        </a:rPr>
                        <a:t>1200 km</a:t>
                      </a:r>
                      <a:r>
                        <a:rPr baseline="30000" lang="it-IT" sz="1200" u="none" cap="none" strike="noStrike">
                          <a:latin typeface="Arial"/>
                          <a:ea typeface="Arial"/>
                          <a:cs typeface="Arial"/>
                          <a:sym typeface="Arial"/>
                        </a:rPr>
                        <a:t>2</a:t>
                      </a:r>
                      <a:endParaRPr b="0" baseline="30000" i="0" sz="1200" u="none" cap="none" strike="noStrike">
                        <a:solidFill>
                          <a:srgbClr val="000000"/>
                        </a:solidFill>
                        <a:latin typeface="Arial"/>
                        <a:ea typeface="Arial"/>
                        <a:cs typeface="Arial"/>
                        <a:sym typeface="Arial"/>
                      </a:endParaRPr>
                    </a:p>
                  </a:txBody>
                  <a:tcPr marT="7500" marB="0" marR="7500" marL="7500" anchor="ctr"/>
                </a:tc>
              </a:tr>
              <a:tr h="360600">
                <a:tc>
                  <a:txBody>
                    <a:bodyPr/>
                    <a:lstStyle/>
                    <a:p>
                      <a:pPr indent="0" lvl="0" marL="72000" marR="0" rtl="0" algn="l">
                        <a:lnSpc>
                          <a:spcPct val="100000"/>
                        </a:lnSpc>
                        <a:spcBef>
                          <a:spcPts val="0"/>
                        </a:spcBef>
                        <a:spcAft>
                          <a:spcPts val="0"/>
                        </a:spcAft>
                        <a:buNone/>
                      </a:pPr>
                      <a:r>
                        <a:rPr b="1" i="0" lang="it-IT" sz="1200" u="none" cap="none" strike="noStrike">
                          <a:solidFill>
                            <a:srgbClr val="000000"/>
                          </a:solidFill>
                          <a:latin typeface="Arial"/>
                          <a:ea typeface="Arial"/>
                          <a:cs typeface="Arial"/>
                          <a:sym typeface="Arial"/>
                        </a:rPr>
                        <a:t>Marmara fault</a:t>
                      </a:r>
                      <a:endParaRPr/>
                    </a:p>
                  </a:txBody>
                  <a:tcPr marT="7500" marB="0" marR="7500" marL="7500" anchor="ctr"/>
                </a:tc>
                <a:tc>
                  <a:txBody>
                    <a:bodyPr/>
                    <a:lstStyle/>
                    <a:p>
                      <a:pPr indent="0" lvl="0" marL="0" marR="0" rtl="0" algn="ctr">
                        <a:lnSpc>
                          <a:spcPct val="100000"/>
                        </a:lnSpc>
                        <a:spcBef>
                          <a:spcPts val="0"/>
                        </a:spcBef>
                        <a:spcAft>
                          <a:spcPts val="0"/>
                        </a:spcAft>
                        <a:buNone/>
                      </a:pPr>
                      <a:r>
                        <a:rPr lang="it-IT" sz="1200" u="none" cap="none" strike="noStrike">
                          <a:latin typeface="Arial"/>
                          <a:ea typeface="Arial"/>
                          <a:cs typeface="Arial"/>
                          <a:sym typeface="Arial"/>
                        </a:rPr>
                        <a:t>200</a:t>
                      </a:r>
                      <a:endParaRPr b="0" i="0" sz="1200" u="none" cap="none" strike="noStrike">
                        <a:solidFill>
                          <a:srgbClr val="000000"/>
                        </a:solidFill>
                        <a:latin typeface="Arial"/>
                        <a:ea typeface="Arial"/>
                        <a:cs typeface="Arial"/>
                        <a:sym typeface="Arial"/>
                      </a:endParaRPr>
                    </a:p>
                  </a:txBody>
                  <a:tcPr marT="7500" marB="0" marR="7500" marL="7500" anchor="ctr"/>
                </a:tc>
                <a:tc>
                  <a:txBody>
                    <a:bodyPr/>
                    <a:lstStyle/>
                    <a:p>
                      <a:pPr indent="0" lvl="0" marL="0" marR="0" rtl="0" algn="ctr">
                        <a:lnSpc>
                          <a:spcPct val="100000"/>
                        </a:lnSpc>
                        <a:spcBef>
                          <a:spcPts val="0"/>
                        </a:spcBef>
                        <a:spcAft>
                          <a:spcPts val="0"/>
                        </a:spcAft>
                        <a:buNone/>
                      </a:pPr>
                      <a:r>
                        <a:rPr lang="it-IT" sz="1200" u="none" cap="none" strike="noStrike">
                          <a:latin typeface="Arial"/>
                          <a:ea typeface="Arial"/>
                          <a:cs typeface="Arial"/>
                          <a:sym typeface="Arial"/>
                        </a:rPr>
                        <a:t>250</a:t>
                      </a:r>
                      <a:endParaRPr b="0" i="0" sz="1200" u="none" cap="none" strike="noStrike">
                        <a:solidFill>
                          <a:srgbClr val="000000"/>
                        </a:solidFill>
                        <a:latin typeface="Arial"/>
                        <a:ea typeface="Arial"/>
                        <a:cs typeface="Arial"/>
                        <a:sym typeface="Arial"/>
                      </a:endParaRPr>
                    </a:p>
                  </a:txBody>
                  <a:tcPr marT="7500" marB="0" marR="7500" marL="7500" anchor="ctr"/>
                </a:tc>
                <a:tc>
                  <a:txBody>
                    <a:bodyPr/>
                    <a:lstStyle/>
                    <a:p>
                      <a:pPr indent="0" lvl="0" marL="0" marR="0" rtl="0" algn="ctr">
                        <a:lnSpc>
                          <a:spcPct val="100000"/>
                        </a:lnSpc>
                        <a:spcBef>
                          <a:spcPts val="0"/>
                        </a:spcBef>
                        <a:spcAft>
                          <a:spcPts val="0"/>
                        </a:spcAft>
                        <a:buNone/>
                      </a:pPr>
                      <a:r>
                        <a:rPr b="0" i="0" lang="it-IT" sz="1200" u="none" cap="none" strike="noStrike">
                          <a:solidFill>
                            <a:srgbClr val="000000"/>
                          </a:solidFill>
                          <a:latin typeface="Arial"/>
                          <a:ea typeface="Arial"/>
                          <a:cs typeface="Arial"/>
                          <a:sym typeface="Arial"/>
                        </a:rPr>
                        <a:t>200</a:t>
                      </a:r>
                      <a:endParaRPr b="0" i="0" sz="1200" u="none" cap="none" strike="noStrike">
                        <a:solidFill>
                          <a:srgbClr val="000000"/>
                        </a:solidFill>
                        <a:latin typeface="Arial"/>
                        <a:ea typeface="Arial"/>
                        <a:cs typeface="Arial"/>
                        <a:sym typeface="Arial"/>
                      </a:endParaRPr>
                    </a:p>
                  </a:txBody>
                  <a:tcPr marT="7500" marB="0" marR="7500" marL="7500" anchor="ctr"/>
                </a:tc>
                <a:tc>
                  <a:txBody>
                    <a:bodyPr/>
                    <a:lstStyle/>
                    <a:p>
                      <a:pPr indent="0" lvl="0" marL="0" marR="0" rtl="0" algn="ctr">
                        <a:lnSpc>
                          <a:spcPct val="100000"/>
                        </a:lnSpc>
                        <a:spcBef>
                          <a:spcPts val="0"/>
                        </a:spcBef>
                        <a:spcAft>
                          <a:spcPts val="0"/>
                        </a:spcAft>
                        <a:buClr>
                          <a:srgbClr val="000000"/>
                        </a:buClr>
                        <a:buSzPts val="1200"/>
                        <a:buFont typeface="Arial"/>
                        <a:buNone/>
                      </a:pPr>
                      <a:r>
                        <a:rPr lang="it-IT" sz="1200" u="none" cap="none" strike="noStrike">
                          <a:latin typeface="Arial"/>
                          <a:ea typeface="Arial"/>
                          <a:cs typeface="Arial"/>
                          <a:sym typeface="Arial"/>
                        </a:rPr>
                        <a:t>1200 km</a:t>
                      </a:r>
                      <a:r>
                        <a:rPr baseline="30000" lang="it-IT" sz="1200" u="none" cap="none" strike="noStrike">
                          <a:latin typeface="Arial"/>
                          <a:ea typeface="Arial"/>
                          <a:cs typeface="Arial"/>
                          <a:sym typeface="Arial"/>
                        </a:rPr>
                        <a:t>2</a:t>
                      </a:r>
                      <a:endParaRPr b="0" baseline="30000" i="0" sz="1200" u="none" cap="none" strike="noStrike">
                        <a:solidFill>
                          <a:srgbClr val="000000"/>
                        </a:solidFill>
                        <a:latin typeface="Arial"/>
                        <a:ea typeface="Arial"/>
                        <a:cs typeface="Arial"/>
                        <a:sym typeface="Arial"/>
                      </a:endParaRPr>
                    </a:p>
                  </a:txBody>
                  <a:tcPr marT="7500" marB="0" marR="7500" marL="7500" anchor="ctr"/>
                </a:tc>
              </a:tr>
              <a:tr h="319625">
                <a:tc>
                  <a:txBody>
                    <a:bodyPr/>
                    <a:lstStyle/>
                    <a:p>
                      <a:pPr indent="0" lvl="0" marL="72000" marR="0" rtl="0" algn="l">
                        <a:lnSpc>
                          <a:spcPct val="100000"/>
                        </a:lnSpc>
                        <a:spcBef>
                          <a:spcPts val="0"/>
                        </a:spcBef>
                        <a:spcAft>
                          <a:spcPts val="0"/>
                        </a:spcAft>
                        <a:buNone/>
                      </a:pPr>
                      <a:r>
                        <a:rPr b="1" i="0" lang="it-IT" sz="1200" u="none" cap="none" strike="noStrike">
                          <a:solidFill>
                            <a:srgbClr val="000000"/>
                          </a:solidFill>
                          <a:latin typeface="Arial"/>
                          <a:ea typeface="Arial"/>
                          <a:cs typeface="Arial"/>
                          <a:sym typeface="Arial"/>
                        </a:rPr>
                        <a:t>Ecuador volcanoes</a:t>
                      </a:r>
                      <a:endParaRPr b="1" i="0" sz="1200" u="none" cap="none" strike="noStrike">
                        <a:solidFill>
                          <a:srgbClr val="000000"/>
                        </a:solidFill>
                        <a:latin typeface="Arial"/>
                        <a:ea typeface="Arial"/>
                        <a:cs typeface="Arial"/>
                        <a:sym typeface="Arial"/>
                      </a:endParaRPr>
                    </a:p>
                  </a:txBody>
                  <a:tcPr marT="7500" marB="0" marR="7500" marL="7500" anchor="ctr"/>
                </a:tc>
                <a:tc>
                  <a:txBody>
                    <a:bodyPr/>
                    <a:lstStyle/>
                    <a:p>
                      <a:pPr indent="0" lvl="0" marL="0" marR="0" rtl="0" algn="ctr">
                        <a:lnSpc>
                          <a:spcPct val="100000"/>
                        </a:lnSpc>
                        <a:spcBef>
                          <a:spcPts val="0"/>
                        </a:spcBef>
                        <a:spcAft>
                          <a:spcPts val="0"/>
                        </a:spcAft>
                        <a:buNone/>
                      </a:pPr>
                      <a:r>
                        <a:rPr lang="it-IT" sz="1200" u="none" cap="none" strike="noStrike">
                          <a:latin typeface="Arial"/>
                          <a:ea typeface="Arial"/>
                          <a:cs typeface="Arial"/>
                          <a:sym typeface="Arial"/>
                        </a:rPr>
                        <a:t>200</a:t>
                      </a:r>
                      <a:endParaRPr b="0" i="0" sz="1200" u="none" cap="none" strike="noStrike">
                        <a:solidFill>
                          <a:srgbClr val="000000"/>
                        </a:solidFill>
                        <a:latin typeface="Arial"/>
                        <a:ea typeface="Arial"/>
                        <a:cs typeface="Arial"/>
                        <a:sym typeface="Arial"/>
                      </a:endParaRPr>
                    </a:p>
                  </a:txBody>
                  <a:tcPr marT="7500" marB="0" marR="7500" marL="7500" anchor="ctr"/>
                </a:tc>
                <a:tc>
                  <a:txBody>
                    <a:bodyPr/>
                    <a:lstStyle/>
                    <a:p>
                      <a:pPr indent="0" lvl="0" marL="0" marR="0" rtl="0" algn="ctr">
                        <a:lnSpc>
                          <a:spcPct val="100000"/>
                        </a:lnSpc>
                        <a:spcBef>
                          <a:spcPts val="0"/>
                        </a:spcBef>
                        <a:spcAft>
                          <a:spcPts val="0"/>
                        </a:spcAft>
                        <a:buNone/>
                      </a:pPr>
                      <a:r>
                        <a:rPr lang="it-IT" sz="1200" u="none" cap="none" strike="noStrike">
                          <a:latin typeface="Arial"/>
                          <a:ea typeface="Arial"/>
                          <a:cs typeface="Arial"/>
                          <a:sym typeface="Arial"/>
                        </a:rPr>
                        <a:t>130</a:t>
                      </a:r>
                      <a:endParaRPr b="0" i="0" sz="1200" u="none" cap="none" strike="noStrike">
                        <a:solidFill>
                          <a:srgbClr val="000000"/>
                        </a:solidFill>
                        <a:latin typeface="Arial"/>
                        <a:ea typeface="Arial"/>
                        <a:cs typeface="Arial"/>
                        <a:sym typeface="Arial"/>
                      </a:endParaRPr>
                    </a:p>
                  </a:txBody>
                  <a:tcPr marT="7500" marB="0" marR="7500" marL="7500" anchor="ctr"/>
                </a:tc>
                <a:tc>
                  <a:txBody>
                    <a:bodyPr/>
                    <a:lstStyle/>
                    <a:p>
                      <a:pPr indent="0" lvl="0" marL="0" marR="0" rtl="0" algn="ctr">
                        <a:lnSpc>
                          <a:spcPct val="100000"/>
                        </a:lnSpc>
                        <a:spcBef>
                          <a:spcPts val="0"/>
                        </a:spcBef>
                        <a:spcAft>
                          <a:spcPts val="0"/>
                        </a:spcAft>
                        <a:buNone/>
                      </a:pPr>
                      <a:r>
                        <a:rPr b="0" i="0" lang="it-IT" sz="1200" u="none" cap="none" strike="noStrike">
                          <a:solidFill>
                            <a:srgbClr val="000000"/>
                          </a:solidFill>
                          <a:latin typeface="Arial"/>
                          <a:ea typeface="Arial"/>
                          <a:cs typeface="Arial"/>
                          <a:sym typeface="Arial"/>
                        </a:rPr>
                        <a:t>tbd</a:t>
                      </a:r>
                      <a:endParaRPr b="0" i="0" sz="1200" u="none" cap="none" strike="noStrike">
                        <a:solidFill>
                          <a:srgbClr val="000000"/>
                        </a:solidFill>
                        <a:latin typeface="Arial"/>
                        <a:ea typeface="Arial"/>
                        <a:cs typeface="Arial"/>
                        <a:sym typeface="Arial"/>
                      </a:endParaRPr>
                    </a:p>
                  </a:txBody>
                  <a:tcPr marT="7500" marB="0" marR="7500" marL="7500" anchor="ctr"/>
                </a:tc>
                <a:tc>
                  <a:txBody>
                    <a:bodyPr/>
                    <a:lstStyle/>
                    <a:p>
                      <a:pPr indent="0" lvl="0" marL="0" marR="0" rtl="0" algn="ctr">
                        <a:lnSpc>
                          <a:spcPct val="100000"/>
                        </a:lnSpc>
                        <a:spcBef>
                          <a:spcPts val="0"/>
                        </a:spcBef>
                        <a:spcAft>
                          <a:spcPts val="0"/>
                        </a:spcAft>
                        <a:buNone/>
                      </a:pPr>
                      <a:r>
                        <a:rPr b="0" i="0" lang="it-IT" sz="1200" u="none" cap="none" strike="noStrike">
                          <a:solidFill>
                            <a:schemeClr val="dk1"/>
                          </a:solidFill>
                          <a:latin typeface="Arial"/>
                          <a:ea typeface="Arial"/>
                          <a:cs typeface="Arial"/>
                          <a:sym typeface="Arial"/>
                        </a:rPr>
                        <a:t>Not requested</a:t>
                      </a:r>
                      <a:endParaRPr b="0" i="0" sz="1200" u="none" cap="none" strike="noStrike">
                        <a:solidFill>
                          <a:srgbClr val="000000"/>
                        </a:solidFill>
                        <a:latin typeface="Arial"/>
                        <a:ea typeface="Arial"/>
                        <a:cs typeface="Arial"/>
                        <a:sym typeface="Arial"/>
                      </a:endParaRPr>
                    </a:p>
                  </a:txBody>
                  <a:tcPr marT="7500" marB="0" marR="7500" marL="7500" anchor="ctr"/>
                </a:tc>
              </a:tr>
              <a:tr h="362975">
                <a:tc>
                  <a:txBody>
                    <a:bodyPr/>
                    <a:lstStyle/>
                    <a:p>
                      <a:pPr indent="0" lvl="0" marL="72000" marR="0" rtl="0" algn="l">
                        <a:lnSpc>
                          <a:spcPct val="100000"/>
                        </a:lnSpc>
                        <a:spcBef>
                          <a:spcPts val="0"/>
                        </a:spcBef>
                        <a:spcAft>
                          <a:spcPts val="0"/>
                        </a:spcAft>
                        <a:buNone/>
                      </a:pPr>
                      <a:r>
                        <a:rPr b="1" i="0" lang="it-IT" sz="1200" u="none" cap="none" strike="noStrike">
                          <a:solidFill>
                            <a:srgbClr val="000000"/>
                          </a:solidFill>
                          <a:latin typeface="Arial"/>
                          <a:ea typeface="Arial"/>
                          <a:cs typeface="Arial"/>
                          <a:sym typeface="Arial"/>
                        </a:rPr>
                        <a:t>New Zealand volcanoes</a:t>
                      </a:r>
                      <a:endParaRPr b="1" i="0" sz="1200" u="none" cap="none" strike="noStrike">
                        <a:solidFill>
                          <a:srgbClr val="000000"/>
                        </a:solidFill>
                        <a:latin typeface="Arial"/>
                        <a:ea typeface="Arial"/>
                        <a:cs typeface="Arial"/>
                        <a:sym typeface="Arial"/>
                      </a:endParaRPr>
                    </a:p>
                  </a:txBody>
                  <a:tcPr marT="7500" marB="0" marR="7500" marL="7500" anchor="ctr"/>
                </a:tc>
                <a:tc>
                  <a:txBody>
                    <a:bodyPr/>
                    <a:lstStyle/>
                    <a:p>
                      <a:pPr indent="0" lvl="0" marL="0" marR="0" rtl="0" algn="ctr">
                        <a:lnSpc>
                          <a:spcPct val="100000"/>
                        </a:lnSpc>
                        <a:spcBef>
                          <a:spcPts val="0"/>
                        </a:spcBef>
                        <a:spcAft>
                          <a:spcPts val="0"/>
                        </a:spcAft>
                        <a:buNone/>
                      </a:pPr>
                      <a:r>
                        <a:rPr lang="it-IT" sz="1200" u="none" cap="none" strike="noStrike">
                          <a:latin typeface="Arial"/>
                          <a:ea typeface="Arial"/>
                          <a:cs typeface="Arial"/>
                          <a:sym typeface="Arial"/>
                        </a:rPr>
                        <a:t>200</a:t>
                      </a:r>
                      <a:endParaRPr b="0" i="0" sz="1200" u="none" cap="none" strike="noStrike">
                        <a:solidFill>
                          <a:srgbClr val="000000"/>
                        </a:solidFill>
                        <a:latin typeface="Arial"/>
                        <a:ea typeface="Arial"/>
                        <a:cs typeface="Arial"/>
                        <a:sym typeface="Arial"/>
                      </a:endParaRPr>
                    </a:p>
                  </a:txBody>
                  <a:tcPr marT="7500" marB="0" marR="7500" marL="7500" anchor="ctr"/>
                </a:tc>
                <a:tc>
                  <a:txBody>
                    <a:bodyPr/>
                    <a:lstStyle/>
                    <a:p>
                      <a:pPr indent="0" lvl="0" marL="0" marR="0" rtl="0" algn="ctr">
                        <a:lnSpc>
                          <a:spcPct val="100000"/>
                        </a:lnSpc>
                        <a:spcBef>
                          <a:spcPts val="0"/>
                        </a:spcBef>
                        <a:spcAft>
                          <a:spcPts val="0"/>
                        </a:spcAft>
                        <a:buNone/>
                      </a:pPr>
                      <a:r>
                        <a:rPr lang="it-IT" sz="1200" u="none" cap="none" strike="noStrike">
                          <a:latin typeface="Arial"/>
                          <a:ea typeface="Arial"/>
                          <a:cs typeface="Arial"/>
                          <a:sym typeface="Arial"/>
                        </a:rPr>
                        <a:t>130</a:t>
                      </a:r>
                      <a:endParaRPr b="0" i="0" sz="1200" u="none" cap="none" strike="noStrike">
                        <a:solidFill>
                          <a:srgbClr val="000000"/>
                        </a:solidFill>
                        <a:latin typeface="Arial"/>
                        <a:ea typeface="Arial"/>
                        <a:cs typeface="Arial"/>
                        <a:sym typeface="Arial"/>
                      </a:endParaRPr>
                    </a:p>
                  </a:txBody>
                  <a:tcPr marT="7500" marB="0" marR="7500" marL="7500" anchor="ctr"/>
                </a:tc>
                <a:tc>
                  <a:txBody>
                    <a:bodyPr/>
                    <a:lstStyle/>
                    <a:p>
                      <a:pPr indent="0" lvl="0" marL="0" marR="0" rtl="0" algn="ctr">
                        <a:lnSpc>
                          <a:spcPct val="100000"/>
                        </a:lnSpc>
                        <a:spcBef>
                          <a:spcPts val="0"/>
                        </a:spcBef>
                        <a:spcAft>
                          <a:spcPts val="0"/>
                        </a:spcAft>
                        <a:buNone/>
                      </a:pPr>
                      <a:r>
                        <a:rPr b="0" i="0" lang="it-IT" sz="1200" u="none" cap="none" strike="noStrike">
                          <a:solidFill>
                            <a:srgbClr val="000000"/>
                          </a:solidFill>
                          <a:latin typeface="Arial"/>
                          <a:ea typeface="Arial"/>
                          <a:cs typeface="Arial"/>
                          <a:sym typeface="Arial"/>
                        </a:rPr>
                        <a:t>tbd</a:t>
                      </a:r>
                      <a:endParaRPr b="0" i="0" sz="1200" u="none" cap="none" strike="noStrike">
                        <a:solidFill>
                          <a:srgbClr val="000000"/>
                        </a:solidFill>
                        <a:latin typeface="Arial"/>
                        <a:ea typeface="Arial"/>
                        <a:cs typeface="Arial"/>
                        <a:sym typeface="Arial"/>
                      </a:endParaRPr>
                    </a:p>
                  </a:txBody>
                  <a:tcPr marT="7500" marB="0" marR="7500" marL="7500" anchor="ctr"/>
                </a:tc>
                <a:tc>
                  <a:txBody>
                    <a:bodyPr/>
                    <a:lstStyle/>
                    <a:p>
                      <a:pPr indent="0" lvl="0" marL="0" marR="0" rtl="0" algn="ctr">
                        <a:lnSpc>
                          <a:spcPct val="100000"/>
                        </a:lnSpc>
                        <a:spcBef>
                          <a:spcPts val="0"/>
                        </a:spcBef>
                        <a:spcAft>
                          <a:spcPts val="0"/>
                        </a:spcAft>
                        <a:buClr>
                          <a:schemeClr val="dk1"/>
                        </a:buClr>
                        <a:buSzPts val="1200"/>
                        <a:buFont typeface="Arial"/>
                        <a:buNone/>
                      </a:pPr>
                      <a:r>
                        <a:rPr b="0" i="0" lang="it-IT" sz="1200" u="none" cap="none" strike="noStrike">
                          <a:solidFill>
                            <a:schemeClr val="dk1"/>
                          </a:solidFill>
                          <a:latin typeface="Arial"/>
                          <a:ea typeface="Arial"/>
                          <a:cs typeface="Arial"/>
                          <a:sym typeface="Arial"/>
                        </a:rPr>
                        <a:t>Not requested</a:t>
                      </a:r>
                      <a:endParaRPr b="0" i="0" sz="1200" u="none" cap="none" strike="noStrike">
                        <a:solidFill>
                          <a:srgbClr val="000000"/>
                        </a:solidFill>
                        <a:latin typeface="Arial"/>
                        <a:ea typeface="Arial"/>
                        <a:cs typeface="Arial"/>
                        <a:sym typeface="Arial"/>
                      </a:endParaRPr>
                    </a:p>
                  </a:txBody>
                  <a:tcPr marT="7500" marB="0" marR="7500" marL="7500" anchor="ctr"/>
                </a:tc>
              </a:tr>
              <a:tr h="328400">
                <a:tc>
                  <a:txBody>
                    <a:bodyPr/>
                    <a:lstStyle/>
                    <a:p>
                      <a:pPr indent="0" lvl="0" marL="72000" marR="0" rtl="0" algn="l">
                        <a:lnSpc>
                          <a:spcPct val="100000"/>
                        </a:lnSpc>
                        <a:spcBef>
                          <a:spcPts val="0"/>
                        </a:spcBef>
                        <a:spcAft>
                          <a:spcPts val="0"/>
                        </a:spcAft>
                        <a:buNone/>
                      </a:pPr>
                      <a:r>
                        <a:rPr b="1" i="0" lang="it-IT" sz="1200" u="none" cap="none" strike="noStrike">
                          <a:solidFill>
                            <a:srgbClr val="000000"/>
                          </a:solidFill>
                          <a:latin typeface="Arial"/>
                          <a:ea typeface="Arial"/>
                          <a:cs typeface="Arial"/>
                          <a:sym typeface="Arial"/>
                        </a:rPr>
                        <a:t>Corinth Gulf faults</a:t>
                      </a:r>
                      <a:endParaRPr/>
                    </a:p>
                  </a:txBody>
                  <a:tcPr marT="7500" marB="0" marR="7500" marL="7500" anchor="ctr"/>
                </a:tc>
                <a:tc>
                  <a:txBody>
                    <a:bodyPr/>
                    <a:lstStyle/>
                    <a:p>
                      <a:pPr indent="0" lvl="0" marL="0" marR="0" rtl="0" algn="ctr">
                        <a:lnSpc>
                          <a:spcPct val="100000"/>
                        </a:lnSpc>
                        <a:spcBef>
                          <a:spcPts val="0"/>
                        </a:spcBef>
                        <a:spcAft>
                          <a:spcPts val="0"/>
                        </a:spcAft>
                        <a:buNone/>
                      </a:pPr>
                      <a:r>
                        <a:rPr b="0" i="0" lang="it-IT" sz="1200" u="none" cap="none" strike="noStrike">
                          <a:solidFill>
                            <a:srgbClr val="000000"/>
                          </a:solidFill>
                          <a:latin typeface="Arial"/>
                          <a:ea typeface="Arial"/>
                          <a:cs typeface="Arial"/>
                          <a:sym typeface="Arial"/>
                        </a:rPr>
                        <a:t>0</a:t>
                      </a:r>
                      <a:endParaRPr/>
                    </a:p>
                  </a:txBody>
                  <a:tcPr marT="7500" marB="0" marR="7500" marL="7500" anchor="ctr"/>
                </a:tc>
                <a:tc>
                  <a:txBody>
                    <a:bodyPr/>
                    <a:lstStyle/>
                    <a:p>
                      <a:pPr indent="0" lvl="0" marL="0" marR="0" rtl="0" algn="ctr">
                        <a:lnSpc>
                          <a:spcPct val="100000"/>
                        </a:lnSpc>
                        <a:spcBef>
                          <a:spcPts val="0"/>
                        </a:spcBef>
                        <a:spcAft>
                          <a:spcPts val="0"/>
                        </a:spcAft>
                        <a:buNone/>
                      </a:pPr>
                      <a:r>
                        <a:rPr b="0" i="0" lang="it-IT" sz="1200" u="none" cap="none" strike="noStrike">
                          <a:solidFill>
                            <a:srgbClr val="000000"/>
                          </a:solidFill>
                          <a:latin typeface="Arial"/>
                          <a:ea typeface="Arial"/>
                          <a:cs typeface="Arial"/>
                          <a:sym typeface="Arial"/>
                        </a:rPr>
                        <a:t>0</a:t>
                      </a:r>
                      <a:endParaRPr/>
                    </a:p>
                  </a:txBody>
                  <a:tcPr marT="7500" marB="0" marR="7500" marL="7500" anchor="ctr"/>
                </a:tc>
                <a:tc>
                  <a:txBody>
                    <a:bodyPr/>
                    <a:lstStyle/>
                    <a:p>
                      <a:pPr indent="0" lvl="0" marL="0" marR="0" rtl="0" algn="ctr">
                        <a:lnSpc>
                          <a:spcPct val="100000"/>
                        </a:lnSpc>
                        <a:spcBef>
                          <a:spcPts val="0"/>
                        </a:spcBef>
                        <a:spcAft>
                          <a:spcPts val="0"/>
                        </a:spcAft>
                        <a:buNone/>
                      </a:pPr>
                      <a:r>
                        <a:rPr b="0" i="0" lang="it-IT" sz="1200" u="none" cap="none" strike="noStrike">
                          <a:solidFill>
                            <a:srgbClr val="000000"/>
                          </a:solidFill>
                          <a:latin typeface="Arial"/>
                          <a:ea typeface="Arial"/>
                          <a:cs typeface="Arial"/>
                          <a:sym typeface="Arial"/>
                        </a:rPr>
                        <a:t>0</a:t>
                      </a:r>
                      <a:endParaRPr b="0" i="0" sz="1200" u="none" cap="none" strike="noStrike">
                        <a:solidFill>
                          <a:srgbClr val="000000"/>
                        </a:solidFill>
                        <a:latin typeface="Arial"/>
                        <a:ea typeface="Arial"/>
                        <a:cs typeface="Arial"/>
                        <a:sym typeface="Arial"/>
                      </a:endParaRPr>
                    </a:p>
                  </a:txBody>
                  <a:tcPr marT="7500" marB="0" marR="7500" marL="7500" anchor="ctr"/>
                </a:tc>
                <a:tc>
                  <a:txBody>
                    <a:bodyPr/>
                    <a:lstStyle/>
                    <a:p>
                      <a:pPr indent="0" lvl="0" marL="0" marR="0" rtl="0" algn="ctr">
                        <a:lnSpc>
                          <a:spcPct val="100000"/>
                        </a:lnSpc>
                        <a:spcBef>
                          <a:spcPts val="0"/>
                        </a:spcBef>
                        <a:spcAft>
                          <a:spcPts val="0"/>
                        </a:spcAft>
                        <a:buNone/>
                      </a:pPr>
                      <a:r>
                        <a:rPr lang="it-IT" sz="1200" u="none" cap="none" strike="noStrike">
                          <a:latin typeface="Arial"/>
                          <a:ea typeface="Arial"/>
                          <a:cs typeface="Arial"/>
                          <a:sym typeface="Arial"/>
                        </a:rPr>
                        <a:t>400 km</a:t>
                      </a:r>
                      <a:r>
                        <a:rPr baseline="30000" lang="it-IT" sz="1200" u="none" cap="none" strike="noStrike">
                          <a:latin typeface="Arial"/>
                          <a:ea typeface="Arial"/>
                          <a:cs typeface="Arial"/>
                          <a:sym typeface="Arial"/>
                        </a:rPr>
                        <a:t>2</a:t>
                      </a:r>
                      <a:endParaRPr b="0" baseline="30000" i="0" sz="1200" u="none" cap="none" strike="noStrike">
                        <a:solidFill>
                          <a:srgbClr val="000000"/>
                        </a:solidFill>
                        <a:latin typeface="Arial"/>
                        <a:ea typeface="Arial"/>
                        <a:cs typeface="Arial"/>
                        <a:sym typeface="Arial"/>
                      </a:endParaRPr>
                    </a:p>
                  </a:txBody>
                  <a:tcPr marT="7500" marB="0" marR="7500" marL="7500" anchor="ctr"/>
                </a:tc>
              </a:tr>
              <a:tr h="360600">
                <a:tc>
                  <a:txBody>
                    <a:bodyPr/>
                    <a:lstStyle/>
                    <a:p>
                      <a:pPr indent="0" lvl="0" marL="72000" marR="0" rtl="0" algn="l">
                        <a:lnSpc>
                          <a:spcPct val="100000"/>
                        </a:lnSpc>
                        <a:spcBef>
                          <a:spcPts val="0"/>
                        </a:spcBef>
                        <a:spcAft>
                          <a:spcPts val="0"/>
                        </a:spcAft>
                        <a:buNone/>
                      </a:pPr>
                      <a:r>
                        <a:rPr b="1" i="0" lang="it-IT" sz="1200" u="none" cap="none" strike="noStrike">
                          <a:solidFill>
                            <a:srgbClr val="000000"/>
                          </a:solidFill>
                          <a:latin typeface="Arial"/>
                          <a:ea typeface="Arial"/>
                          <a:cs typeface="Arial"/>
                          <a:sym typeface="Arial"/>
                        </a:rPr>
                        <a:t>San Andreas Fault</a:t>
                      </a:r>
                      <a:endParaRPr/>
                    </a:p>
                  </a:txBody>
                  <a:tcPr marT="7500" marB="0" marR="7500" marL="7500" anchor="ctr"/>
                </a:tc>
                <a:tc>
                  <a:txBody>
                    <a:bodyPr/>
                    <a:lstStyle/>
                    <a:p>
                      <a:pPr indent="0" lvl="0" marL="0" marR="0" rtl="0" algn="ctr">
                        <a:lnSpc>
                          <a:spcPct val="100000"/>
                        </a:lnSpc>
                        <a:spcBef>
                          <a:spcPts val="0"/>
                        </a:spcBef>
                        <a:spcAft>
                          <a:spcPts val="0"/>
                        </a:spcAft>
                        <a:buNone/>
                      </a:pPr>
                      <a:r>
                        <a:rPr b="0" i="0" lang="it-IT" sz="1200" u="none" cap="none" strike="noStrike">
                          <a:solidFill>
                            <a:srgbClr val="000000"/>
                          </a:solidFill>
                          <a:latin typeface="Arial"/>
                          <a:ea typeface="Arial"/>
                          <a:cs typeface="Arial"/>
                          <a:sym typeface="Arial"/>
                        </a:rPr>
                        <a:t>1600</a:t>
                      </a:r>
                      <a:endParaRPr/>
                    </a:p>
                  </a:txBody>
                  <a:tcPr marT="7500" marB="0" marR="7500" marL="7500" anchor="ctr"/>
                </a:tc>
                <a:tc>
                  <a:txBody>
                    <a:bodyPr/>
                    <a:lstStyle/>
                    <a:p>
                      <a:pPr indent="0" lvl="0" marL="0" marR="0" rtl="0" algn="ctr">
                        <a:lnSpc>
                          <a:spcPct val="100000"/>
                        </a:lnSpc>
                        <a:spcBef>
                          <a:spcPts val="0"/>
                        </a:spcBef>
                        <a:spcAft>
                          <a:spcPts val="0"/>
                        </a:spcAft>
                        <a:buNone/>
                      </a:pPr>
                      <a:r>
                        <a:rPr b="0" i="0" lang="it-IT" sz="1200" u="none" cap="none" strike="noStrike">
                          <a:solidFill>
                            <a:srgbClr val="000000"/>
                          </a:solidFill>
                          <a:latin typeface="Arial"/>
                          <a:ea typeface="Arial"/>
                          <a:cs typeface="Arial"/>
                          <a:sym typeface="Arial"/>
                        </a:rPr>
                        <a:t>320</a:t>
                      </a:r>
                      <a:endParaRPr/>
                    </a:p>
                  </a:txBody>
                  <a:tcPr marT="7500" marB="0" marR="7500" marL="7500" anchor="ctr"/>
                </a:tc>
                <a:tc>
                  <a:txBody>
                    <a:bodyPr/>
                    <a:lstStyle/>
                    <a:p>
                      <a:pPr indent="0" lvl="0" marL="0" marR="0" rtl="0" algn="ctr">
                        <a:lnSpc>
                          <a:spcPct val="100000"/>
                        </a:lnSpc>
                        <a:spcBef>
                          <a:spcPts val="0"/>
                        </a:spcBef>
                        <a:spcAft>
                          <a:spcPts val="0"/>
                        </a:spcAft>
                        <a:buNone/>
                      </a:pPr>
                      <a:r>
                        <a:rPr b="0" i="0" lang="it-IT" sz="1200" u="none" cap="none" strike="noStrike">
                          <a:solidFill>
                            <a:srgbClr val="000000"/>
                          </a:solidFill>
                          <a:latin typeface="Arial"/>
                          <a:ea typeface="Arial"/>
                          <a:cs typeface="Arial"/>
                          <a:sym typeface="Arial"/>
                        </a:rPr>
                        <a:t>tbd</a:t>
                      </a:r>
                      <a:endParaRPr b="0" i="0" sz="1200" u="none" cap="none" strike="noStrike">
                        <a:solidFill>
                          <a:srgbClr val="000000"/>
                        </a:solidFill>
                        <a:latin typeface="Arial"/>
                        <a:ea typeface="Arial"/>
                        <a:cs typeface="Arial"/>
                        <a:sym typeface="Arial"/>
                      </a:endParaRPr>
                    </a:p>
                  </a:txBody>
                  <a:tcPr marT="7500" marB="0" marR="7500" marL="7500" anchor="ctr"/>
                </a:tc>
                <a:tc>
                  <a:txBody>
                    <a:bodyPr/>
                    <a:lstStyle/>
                    <a:p>
                      <a:pPr indent="0" lvl="0" marL="0" marR="0" rtl="0" algn="ctr">
                        <a:lnSpc>
                          <a:spcPct val="100000"/>
                        </a:lnSpc>
                        <a:spcBef>
                          <a:spcPts val="0"/>
                        </a:spcBef>
                        <a:spcAft>
                          <a:spcPts val="0"/>
                        </a:spcAft>
                        <a:buNone/>
                      </a:pPr>
                      <a:r>
                        <a:rPr b="0" i="0" lang="it-IT" sz="1200" u="none" cap="none" strike="noStrike">
                          <a:solidFill>
                            <a:schemeClr val="dk1"/>
                          </a:solidFill>
                          <a:latin typeface="Arial"/>
                          <a:ea typeface="Arial"/>
                          <a:cs typeface="Arial"/>
                          <a:sym typeface="Arial"/>
                        </a:rPr>
                        <a:t>Not requested</a:t>
                      </a:r>
                      <a:endParaRPr b="0" i="0" sz="1200" u="none" cap="none" strike="noStrike">
                        <a:solidFill>
                          <a:srgbClr val="000000"/>
                        </a:solidFill>
                        <a:latin typeface="Arial"/>
                        <a:ea typeface="Arial"/>
                        <a:cs typeface="Arial"/>
                        <a:sym typeface="Arial"/>
                      </a:endParaRPr>
                    </a:p>
                  </a:txBody>
                  <a:tcPr marT="7500" marB="0" marR="7500" marL="7500" anchor="ctr"/>
                </a:tc>
              </a:tr>
              <a:tr h="241575">
                <a:tc>
                  <a:txBody>
                    <a:bodyPr/>
                    <a:lstStyle/>
                    <a:p>
                      <a:pPr indent="0" lvl="0" marL="72000" marR="0" rtl="0" algn="l">
                        <a:lnSpc>
                          <a:spcPct val="100000"/>
                        </a:lnSpc>
                        <a:spcBef>
                          <a:spcPts val="0"/>
                        </a:spcBef>
                        <a:spcAft>
                          <a:spcPts val="0"/>
                        </a:spcAft>
                        <a:buNone/>
                      </a:pPr>
                      <a:r>
                        <a:rPr b="1" i="0" lang="it-IT" sz="1200" u="none" cap="none" strike="noStrike">
                          <a:solidFill>
                            <a:srgbClr val="000000"/>
                          </a:solidFill>
                          <a:latin typeface="Arial"/>
                          <a:ea typeface="Arial"/>
                          <a:cs typeface="Arial"/>
                          <a:sym typeface="Arial"/>
                        </a:rPr>
                        <a:t>Southern Andes volcanoes</a:t>
                      </a:r>
                      <a:endParaRPr b="1" i="0" sz="1200" u="none" cap="none" strike="noStrike">
                        <a:solidFill>
                          <a:srgbClr val="000000"/>
                        </a:solidFill>
                        <a:latin typeface="Arial"/>
                        <a:ea typeface="Arial"/>
                        <a:cs typeface="Arial"/>
                        <a:sym typeface="Arial"/>
                      </a:endParaRPr>
                    </a:p>
                  </a:txBody>
                  <a:tcPr marT="7500" marB="0" marR="7500" marL="7500" anchor="ctr"/>
                </a:tc>
                <a:tc>
                  <a:txBody>
                    <a:bodyPr/>
                    <a:lstStyle/>
                    <a:p>
                      <a:pPr indent="0" lvl="0" marL="0" marR="0" rtl="0" algn="ctr">
                        <a:lnSpc>
                          <a:spcPct val="100000"/>
                        </a:lnSpc>
                        <a:spcBef>
                          <a:spcPts val="0"/>
                        </a:spcBef>
                        <a:spcAft>
                          <a:spcPts val="0"/>
                        </a:spcAft>
                        <a:buNone/>
                      </a:pPr>
                      <a:r>
                        <a:rPr b="0" i="0" lang="it-IT" sz="1200" u="none" cap="none" strike="noStrike">
                          <a:solidFill>
                            <a:srgbClr val="000000"/>
                          </a:solidFill>
                          <a:latin typeface="Arial"/>
                          <a:ea typeface="Arial"/>
                          <a:cs typeface="Arial"/>
                          <a:sym typeface="Arial"/>
                        </a:rPr>
                        <a:t>400</a:t>
                      </a:r>
                      <a:endParaRPr/>
                    </a:p>
                  </a:txBody>
                  <a:tcPr marT="7500" marB="0" marR="7500" marL="7500" anchor="ctr"/>
                </a:tc>
                <a:tc>
                  <a:txBody>
                    <a:bodyPr/>
                    <a:lstStyle/>
                    <a:p>
                      <a:pPr indent="0" lvl="0" marL="0" marR="0" rtl="0" algn="ctr">
                        <a:lnSpc>
                          <a:spcPct val="100000"/>
                        </a:lnSpc>
                        <a:spcBef>
                          <a:spcPts val="0"/>
                        </a:spcBef>
                        <a:spcAft>
                          <a:spcPts val="0"/>
                        </a:spcAft>
                        <a:buNone/>
                      </a:pPr>
                      <a:r>
                        <a:rPr b="0" i="0" lang="it-IT" sz="1200" u="none" cap="none" strike="noStrike">
                          <a:solidFill>
                            <a:srgbClr val="000000"/>
                          </a:solidFill>
                          <a:latin typeface="Arial"/>
                          <a:ea typeface="Arial"/>
                          <a:cs typeface="Arial"/>
                          <a:sym typeface="Arial"/>
                        </a:rPr>
                        <a:t>150</a:t>
                      </a:r>
                      <a:endParaRPr/>
                    </a:p>
                  </a:txBody>
                  <a:tcPr marT="7500" marB="0" marR="7500" marL="7500" anchor="ctr"/>
                </a:tc>
                <a:tc>
                  <a:txBody>
                    <a:bodyPr/>
                    <a:lstStyle/>
                    <a:p>
                      <a:pPr indent="0" lvl="0" marL="0" marR="0" rtl="0" algn="ctr">
                        <a:lnSpc>
                          <a:spcPct val="100000"/>
                        </a:lnSpc>
                        <a:spcBef>
                          <a:spcPts val="0"/>
                        </a:spcBef>
                        <a:spcAft>
                          <a:spcPts val="0"/>
                        </a:spcAft>
                        <a:buNone/>
                      </a:pPr>
                      <a:r>
                        <a:rPr b="0" i="0" lang="it-IT" sz="1200" u="none" cap="none" strike="noStrike">
                          <a:solidFill>
                            <a:srgbClr val="000000"/>
                          </a:solidFill>
                          <a:latin typeface="Arial"/>
                          <a:ea typeface="Arial"/>
                          <a:cs typeface="Arial"/>
                          <a:sym typeface="Arial"/>
                        </a:rPr>
                        <a:t>200</a:t>
                      </a:r>
                      <a:endParaRPr b="0" i="0" sz="1200" u="none" cap="none" strike="noStrike">
                        <a:solidFill>
                          <a:srgbClr val="000000"/>
                        </a:solidFill>
                        <a:latin typeface="Arial"/>
                        <a:ea typeface="Arial"/>
                        <a:cs typeface="Arial"/>
                        <a:sym typeface="Arial"/>
                      </a:endParaRPr>
                    </a:p>
                  </a:txBody>
                  <a:tcPr marT="7500" marB="0" marR="7500" marL="7500" anchor="ctr"/>
                </a:tc>
                <a:tc>
                  <a:txBody>
                    <a:bodyPr/>
                    <a:lstStyle/>
                    <a:p>
                      <a:pPr indent="0" lvl="0" marL="0" marR="0" rtl="0" algn="ctr">
                        <a:lnSpc>
                          <a:spcPct val="100000"/>
                        </a:lnSpc>
                        <a:spcBef>
                          <a:spcPts val="0"/>
                        </a:spcBef>
                        <a:spcAft>
                          <a:spcPts val="0"/>
                        </a:spcAft>
                        <a:buClr>
                          <a:srgbClr val="000000"/>
                        </a:buClr>
                        <a:buSzPts val="1200"/>
                        <a:buFont typeface="Arial"/>
                        <a:buNone/>
                      </a:pPr>
                      <a:r>
                        <a:rPr lang="it-IT" sz="1200" u="none" cap="none" strike="noStrike">
                          <a:latin typeface="Arial"/>
                          <a:ea typeface="Arial"/>
                          <a:cs typeface="Arial"/>
                          <a:sym typeface="Arial"/>
                        </a:rPr>
                        <a:t>10000 km</a:t>
                      </a:r>
                      <a:r>
                        <a:rPr baseline="30000" lang="it-IT" sz="1200" u="none" cap="none" strike="noStrike">
                          <a:latin typeface="Arial"/>
                          <a:ea typeface="Arial"/>
                          <a:cs typeface="Arial"/>
                          <a:sym typeface="Arial"/>
                        </a:rPr>
                        <a:t>2</a:t>
                      </a:r>
                      <a:endParaRPr b="0" baseline="30000" i="0" sz="1200" u="none" cap="none" strike="noStrike">
                        <a:solidFill>
                          <a:srgbClr val="000000"/>
                        </a:solidFill>
                        <a:latin typeface="Arial"/>
                        <a:ea typeface="Arial"/>
                        <a:cs typeface="Arial"/>
                        <a:sym typeface="Arial"/>
                      </a:endParaRPr>
                    </a:p>
                  </a:txBody>
                  <a:tcPr marT="7500" marB="0" marR="7500" marL="7500" anchor="ctr"/>
                </a:tc>
              </a:tr>
              <a:tr h="312225">
                <a:tc>
                  <a:txBody>
                    <a:bodyPr/>
                    <a:lstStyle/>
                    <a:p>
                      <a:pPr indent="0" lvl="0" marL="72000" marR="0" rtl="0" algn="l">
                        <a:lnSpc>
                          <a:spcPct val="100000"/>
                        </a:lnSpc>
                        <a:spcBef>
                          <a:spcPts val="0"/>
                        </a:spcBef>
                        <a:spcAft>
                          <a:spcPts val="0"/>
                        </a:spcAft>
                        <a:buNone/>
                      </a:pPr>
                      <a:r>
                        <a:rPr b="1" i="0" lang="it-IT" sz="1200" u="none" cap="none" strike="noStrike">
                          <a:solidFill>
                            <a:srgbClr val="000000"/>
                          </a:solidFill>
                          <a:latin typeface="Arial"/>
                          <a:ea typeface="Arial"/>
                          <a:cs typeface="Arial"/>
                          <a:sym typeface="Arial"/>
                        </a:rPr>
                        <a:t>Virunga volcanoes</a:t>
                      </a:r>
                      <a:endParaRPr b="1" i="0" sz="1200" u="none" cap="none" strike="noStrike">
                        <a:solidFill>
                          <a:srgbClr val="000000"/>
                        </a:solidFill>
                        <a:latin typeface="Arial"/>
                        <a:ea typeface="Arial"/>
                        <a:cs typeface="Arial"/>
                        <a:sym typeface="Arial"/>
                      </a:endParaRPr>
                    </a:p>
                  </a:txBody>
                  <a:tcPr marT="7500" marB="0" marR="7500" marL="7500" anchor="ctr"/>
                </a:tc>
                <a:tc>
                  <a:txBody>
                    <a:bodyPr/>
                    <a:lstStyle/>
                    <a:p>
                      <a:pPr indent="0" lvl="0" marL="0" marR="0" rtl="0" algn="ctr">
                        <a:lnSpc>
                          <a:spcPct val="100000"/>
                        </a:lnSpc>
                        <a:spcBef>
                          <a:spcPts val="0"/>
                        </a:spcBef>
                        <a:spcAft>
                          <a:spcPts val="0"/>
                        </a:spcAft>
                        <a:buNone/>
                      </a:pPr>
                      <a:r>
                        <a:rPr b="0" i="0" lang="it-IT" sz="1200" u="none" cap="none" strike="noStrike">
                          <a:solidFill>
                            <a:srgbClr val="000000"/>
                          </a:solidFill>
                          <a:latin typeface="Arial"/>
                          <a:ea typeface="Arial"/>
                          <a:cs typeface="Arial"/>
                          <a:sym typeface="Arial"/>
                        </a:rPr>
                        <a:t>400</a:t>
                      </a:r>
                      <a:endParaRPr/>
                    </a:p>
                  </a:txBody>
                  <a:tcPr marT="7500" marB="0" marR="7500" marL="7500" anchor="ctr"/>
                </a:tc>
                <a:tc>
                  <a:txBody>
                    <a:bodyPr/>
                    <a:lstStyle/>
                    <a:p>
                      <a:pPr indent="0" lvl="0" marL="0" marR="0" rtl="0" algn="ctr">
                        <a:lnSpc>
                          <a:spcPct val="100000"/>
                        </a:lnSpc>
                        <a:spcBef>
                          <a:spcPts val="0"/>
                        </a:spcBef>
                        <a:spcAft>
                          <a:spcPts val="0"/>
                        </a:spcAft>
                        <a:buNone/>
                      </a:pPr>
                      <a:r>
                        <a:rPr b="0" i="0" lang="it-IT" sz="1200" u="none" cap="none" strike="noStrike">
                          <a:solidFill>
                            <a:srgbClr val="000000"/>
                          </a:solidFill>
                          <a:latin typeface="Arial"/>
                          <a:ea typeface="Arial"/>
                          <a:cs typeface="Arial"/>
                          <a:sym typeface="Arial"/>
                        </a:rPr>
                        <a:t>-</a:t>
                      </a:r>
                      <a:endParaRPr/>
                    </a:p>
                  </a:txBody>
                  <a:tcPr marT="7500" marB="0" marR="7500" marL="7500" anchor="ctr"/>
                </a:tc>
                <a:tc>
                  <a:txBody>
                    <a:bodyPr/>
                    <a:lstStyle/>
                    <a:p>
                      <a:pPr indent="0" lvl="0" marL="0" marR="0" rtl="0" algn="ctr">
                        <a:lnSpc>
                          <a:spcPct val="100000"/>
                        </a:lnSpc>
                        <a:spcBef>
                          <a:spcPts val="0"/>
                        </a:spcBef>
                        <a:spcAft>
                          <a:spcPts val="0"/>
                        </a:spcAft>
                        <a:buNone/>
                      </a:pPr>
                      <a:r>
                        <a:rPr b="0" i="0" lang="it-IT" sz="1200" u="none" cap="none" strike="noStrike">
                          <a:solidFill>
                            <a:srgbClr val="000000"/>
                          </a:solidFill>
                          <a:latin typeface="Arial"/>
                          <a:ea typeface="Arial"/>
                          <a:cs typeface="Arial"/>
                          <a:sym typeface="Arial"/>
                        </a:rPr>
                        <a:t>200</a:t>
                      </a:r>
                      <a:endParaRPr b="0" i="0" sz="1200" u="none" cap="none" strike="noStrike">
                        <a:solidFill>
                          <a:srgbClr val="000000"/>
                        </a:solidFill>
                        <a:latin typeface="Arial"/>
                        <a:ea typeface="Arial"/>
                        <a:cs typeface="Arial"/>
                        <a:sym typeface="Arial"/>
                      </a:endParaRPr>
                    </a:p>
                  </a:txBody>
                  <a:tcPr marT="7500" marB="0" marR="7500" marL="7500" anchor="ctr"/>
                </a:tc>
                <a:tc>
                  <a:txBody>
                    <a:bodyPr/>
                    <a:lstStyle/>
                    <a:p>
                      <a:pPr indent="0" lvl="0" marL="0" marR="0" rtl="0" algn="ctr">
                        <a:lnSpc>
                          <a:spcPct val="100000"/>
                        </a:lnSpc>
                        <a:spcBef>
                          <a:spcPts val="0"/>
                        </a:spcBef>
                        <a:spcAft>
                          <a:spcPts val="0"/>
                        </a:spcAft>
                        <a:buClr>
                          <a:srgbClr val="000000"/>
                        </a:buClr>
                        <a:buSzPts val="1200"/>
                        <a:buFont typeface="Arial"/>
                        <a:buNone/>
                      </a:pPr>
                      <a:r>
                        <a:rPr lang="it-IT" sz="1200" u="none" cap="none" strike="noStrike">
                          <a:latin typeface="Arial"/>
                          <a:ea typeface="Arial"/>
                          <a:cs typeface="Arial"/>
                          <a:sym typeface="Arial"/>
                        </a:rPr>
                        <a:t>1200 km</a:t>
                      </a:r>
                      <a:r>
                        <a:rPr baseline="30000" lang="it-IT" sz="1200" u="none" cap="none" strike="noStrike">
                          <a:latin typeface="Arial"/>
                          <a:ea typeface="Arial"/>
                          <a:cs typeface="Arial"/>
                          <a:sym typeface="Arial"/>
                        </a:rPr>
                        <a:t>2</a:t>
                      </a:r>
                      <a:endParaRPr b="0" baseline="30000" i="0" sz="1200" u="none" cap="none" strike="noStrike">
                        <a:solidFill>
                          <a:srgbClr val="000000"/>
                        </a:solidFill>
                        <a:latin typeface="Arial"/>
                        <a:ea typeface="Arial"/>
                        <a:cs typeface="Arial"/>
                        <a:sym typeface="Arial"/>
                      </a:endParaRPr>
                    </a:p>
                  </a:txBody>
                  <a:tcPr marT="7500" marB="0" marR="7500" marL="7500" anchor="ctr"/>
                </a:tc>
              </a:tr>
              <a:tr h="182175">
                <a:tc>
                  <a:txBody>
                    <a:bodyPr/>
                    <a:lstStyle/>
                    <a:p>
                      <a:pPr indent="0" lvl="0" marL="72000" marR="0" rtl="0" algn="l">
                        <a:lnSpc>
                          <a:spcPct val="100000"/>
                        </a:lnSpc>
                        <a:spcBef>
                          <a:spcPts val="0"/>
                        </a:spcBef>
                        <a:spcAft>
                          <a:spcPts val="0"/>
                        </a:spcAft>
                        <a:buNone/>
                      </a:pPr>
                      <a:r>
                        <a:rPr b="1" i="0" lang="it-IT" sz="1200" u="none" cap="none" strike="noStrike">
                          <a:solidFill>
                            <a:srgbClr val="000000"/>
                          </a:solidFill>
                          <a:latin typeface="Arial"/>
                          <a:ea typeface="Arial"/>
                          <a:cs typeface="Arial"/>
                          <a:sym typeface="Arial"/>
                        </a:rPr>
                        <a:t>China faults</a:t>
                      </a:r>
                      <a:endParaRPr b="1" i="0" sz="1200" u="none" cap="none" strike="noStrike">
                        <a:solidFill>
                          <a:srgbClr val="000000"/>
                        </a:solidFill>
                        <a:latin typeface="Arial"/>
                        <a:ea typeface="Arial"/>
                        <a:cs typeface="Arial"/>
                        <a:sym typeface="Arial"/>
                      </a:endParaRPr>
                    </a:p>
                  </a:txBody>
                  <a:tcPr marT="45725" marB="45725" marR="91450" marL="91450"/>
                </a:tc>
                <a:tc>
                  <a:txBody>
                    <a:bodyPr/>
                    <a:lstStyle/>
                    <a:p>
                      <a:pPr indent="0" lvl="0" marL="0" marR="0" rtl="0" algn="ctr">
                        <a:lnSpc>
                          <a:spcPct val="100000"/>
                        </a:lnSpc>
                        <a:spcBef>
                          <a:spcPts val="0"/>
                        </a:spcBef>
                        <a:spcAft>
                          <a:spcPts val="0"/>
                        </a:spcAft>
                        <a:buNone/>
                      </a:pPr>
                      <a:r>
                        <a:rPr b="0" i="0" lang="it-IT" sz="1200" u="none" cap="none" strike="noStrike">
                          <a:solidFill>
                            <a:srgbClr val="000000"/>
                          </a:solidFill>
                          <a:latin typeface="Arial"/>
                          <a:ea typeface="Arial"/>
                          <a:cs typeface="Arial"/>
                          <a:sym typeface="Arial"/>
                        </a:rPr>
                        <a:t>200</a:t>
                      </a:r>
                      <a:endParaRPr b="0" i="0" sz="1200" u="none" cap="none" strike="noStrike">
                        <a:solidFill>
                          <a:srgbClr val="000000"/>
                        </a:solidFill>
                        <a:latin typeface="Arial"/>
                        <a:ea typeface="Arial"/>
                        <a:cs typeface="Arial"/>
                        <a:sym typeface="Arial"/>
                      </a:endParaRPr>
                    </a:p>
                  </a:txBody>
                  <a:tcPr marT="45725" marB="45725" marR="91450" marL="91450"/>
                </a:tc>
                <a:tc>
                  <a:txBody>
                    <a:bodyPr/>
                    <a:lstStyle/>
                    <a:p>
                      <a:pPr indent="0" lvl="0" marL="0" marR="0" rtl="0" algn="ctr">
                        <a:lnSpc>
                          <a:spcPct val="100000"/>
                        </a:lnSpc>
                        <a:spcBef>
                          <a:spcPts val="0"/>
                        </a:spcBef>
                        <a:spcAft>
                          <a:spcPts val="0"/>
                        </a:spcAft>
                        <a:buClr>
                          <a:srgbClr val="000000"/>
                        </a:buClr>
                        <a:buSzPts val="1200"/>
                        <a:buFont typeface="Arial"/>
                        <a:buNone/>
                      </a:pPr>
                      <a:r>
                        <a:rPr b="0" i="0" lang="it-IT" sz="1200" u="none" cap="none" strike="noStrike">
                          <a:solidFill>
                            <a:srgbClr val="000000"/>
                          </a:solidFill>
                          <a:latin typeface="Arial"/>
                          <a:ea typeface="Arial"/>
                          <a:cs typeface="Arial"/>
                          <a:sym typeface="Arial"/>
                        </a:rPr>
                        <a:t>-</a:t>
                      </a:r>
                      <a:endParaRPr/>
                    </a:p>
                  </a:txBody>
                  <a:tcPr marT="45725" marB="45725" marR="91450" marL="91450"/>
                </a:tc>
                <a:tc>
                  <a:txBody>
                    <a:bodyPr/>
                    <a:lstStyle/>
                    <a:p>
                      <a:pPr indent="0" lvl="0" marL="0" marR="0" rtl="0" algn="ctr">
                        <a:lnSpc>
                          <a:spcPct val="100000"/>
                        </a:lnSpc>
                        <a:spcBef>
                          <a:spcPts val="0"/>
                        </a:spcBef>
                        <a:spcAft>
                          <a:spcPts val="0"/>
                        </a:spcAft>
                        <a:buClr>
                          <a:srgbClr val="000000"/>
                        </a:buClr>
                        <a:buSzPts val="1200"/>
                        <a:buFont typeface="Arial"/>
                        <a:buNone/>
                      </a:pPr>
                      <a:r>
                        <a:rPr b="0" i="0" lang="it-IT" sz="1200" u="none" cap="none" strike="noStrike">
                          <a:solidFill>
                            <a:srgbClr val="000000"/>
                          </a:solidFill>
                          <a:latin typeface="Arial"/>
                          <a:ea typeface="Arial"/>
                          <a:cs typeface="Arial"/>
                          <a:sym typeface="Arial"/>
                        </a:rPr>
                        <a:t>-</a:t>
                      </a:r>
                      <a:endParaRPr/>
                    </a:p>
                  </a:txBody>
                  <a:tcPr marT="45725" marB="45725" marR="91450" marL="91450"/>
                </a:tc>
                <a:tc>
                  <a:txBody>
                    <a:bodyPr/>
                    <a:lstStyle/>
                    <a:p>
                      <a:pPr indent="0" lvl="0" marL="0" marR="0" rtl="0" algn="ctr">
                        <a:lnSpc>
                          <a:spcPct val="100000"/>
                        </a:lnSpc>
                        <a:spcBef>
                          <a:spcPts val="0"/>
                        </a:spcBef>
                        <a:spcAft>
                          <a:spcPts val="0"/>
                        </a:spcAft>
                        <a:buClr>
                          <a:srgbClr val="000000"/>
                        </a:buClr>
                        <a:buSzPts val="1200"/>
                        <a:buFont typeface="Arial"/>
                        <a:buNone/>
                      </a:pPr>
                      <a:r>
                        <a:rPr lang="it-IT" sz="1200" u="none" cap="none" strike="noStrike">
                          <a:latin typeface="Arial"/>
                          <a:ea typeface="Arial"/>
                          <a:cs typeface="Arial"/>
                          <a:sym typeface="Arial"/>
                        </a:rPr>
                        <a:t>4000 km</a:t>
                      </a:r>
                      <a:r>
                        <a:rPr baseline="30000" lang="it-IT" sz="1200" u="none" cap="none" strike="noStrike">
                          <a:latin typeface="Arial"/>
                          <a:ea typeface="Arial"/>
                          <a:cs typeface="Arial"/>
                          <a:sym typeface="Arial"/>
                        </a:rPr>
                        <a:t>2</a:t>
                      </a:r>
                      <a:endParaRPr b="0" i="0" sz="1200" u="none" cap="none" strike="noStrike">
                        <a:solidFill>
                          <a:srgbClr val="000000"/>
                        </a:solidFill>
                        <a:latin typeface="Arial"/>
                        <a:ea typeface="Arial"/>
                        <a:cs typeface="Arial"/>
                        <a:sym typeface="Arial"/>
                      </a:endParaRPr>
                    </a:p>
                  </a:txBody>
                  <a:tcPr marT="45725" marB="45725" marR="91450" marL="91450"/>
                </a:tc>
              </a:tr>
              <a:tr h="325675">
                <a:tc>
                  <a:txBody>
                    <a:bodyPr/>
                    <a:lstStyle/>
                    <a:p>
                      <a:pPr indent="0" lvl="0" marL="72000" marR="0" rtl="0" algn="l">
                        <a:lnSpc>
                          <a:spcPct val="100000"/>
                        </a:lnSpc>
                        <a:spcBef>
                          <a:spcPts val="0"/>
                        </a:spcBef>
                        <a:spcAft>
                          <a:spcPts val="0"/>
                        </a:spcAft>
                        <a:buNone/>
                      </a:pPr>
                      <a:r>
                        <a:rPr b="1" i="0" lang="it-IT" sz="1200" u="none" cap="none" strike="noStrike">
                          <a:solidFill>
                            <a:srgbClr val="000000"/>
                          </a:solidFill>
                          <a:latin typeface="Arial"/>
                          <a:ea typeface="Arial"/>
                          <a:cs typeface="Arial"/>
                          <a:sym typeface="Arial"/>
                        </a:rPr>
                        <a:t>Kamchatka volcanoes</a:t>
                      </a:r>
                      <a:endParaRPr b="1" i="0" sz="1200" u="none" cap="none" strike="noStrike">
                        <a:solidFill>
                          <a:srgbClr val="000000"/>
                        </a:solidFill>
                        <a:latin typeface="Arial"/>
                        <a:ea typeface="Arial"/>
                        <a:cs typeface="Arial"/>
                        <a:sym typeface="Arial"/>
                      </a:endParaRPr>
                    </a:p>
                  </a:txBody>
                  <a:tcPr marT="45725" marB="45725" marR="91450" marL="91450"/>
                </a:tc>
                <a:tc>
                  <a:txBody>
                    <a:bodyPr/>
                    <a:lstStyle/>
                    <a:p>
                      <a:pPr indent="0" lvl="0" marL="0" marR="0" rtl="0" algn="ctr">
                        <a:lnSpc>
                          <a:spcPct val="100000"/>
                        </a:lnSpc>
                        <a:spcBef>
                          <a:spcPts val="0"/>
                        </a:spcBef>
                        <a:spcAft>
                          <a:spcPts val="0"/>
                        </a:spcAft>
                        <a:buNone/>
                      </a:pPr>
                      <a:r>
                        <a:rPr b="0" i="0" lang="it-IT" sz="1200" u="none" cap="none" strike="noStrike">
                          <a:solidFill>
                            <a:srgbClr val="000000"/>
                          </a:solidFill>
                          <a:latin typeface="Arial"/>
                          <a:ea typeface="Arial"/>
                          <a:cs typeface="Arial"/>
                          <a:sym typeface="Arial"/>
                        </a:rPr>
                        <a:t>100</a:t>
                      </a:r>
                      <a:endParaRPr b="0" i="0" sz="1200" u="none" cap="none" strike="noStrike">
                        <a:solidFill>
                          <a:srgbClr val="000000"/>
                        </a:solidFill>
                        <a:latin typeface="Arial"/>
                        <a:ea typeface="Arial"/>
                        <a:cs typeface="Arial"/>
                        <a:sym typeface="Arial"/>
                      </a:endParaRPr>
                    </a:p>
                  </a:txBody>
                  <a:tcPr marT="45725" marB="45725" marR="91450" marL="91450"/>
                </a:tc>
                <a:tc>
                  <a:txBody>
                    <a:bodyPr/>
                    <a:lstStyle/>
                    <a:p>
                      <a:pPr indent="0" lvl="0" marL="0" marR="0" rtl="0" algn="ctr">
                        <a:lnSpc>
                          <a:spcPct val="100000"/>
                        </a:lnSpc>
                        <a:spcBef>
                          <a:spcPts val="0"/>
                        </a:spcBef>
                        <a:spcAft>
                          <a:spcPts val="0"/>
                        </a:spcAft>
                        <a:buNone/>
                      </a:pPr>
                      <a:r>
                        <a:rPr b="0" i="0" lang="it-IT" sz="1200" u="none" cap="none" strike="noStrike">
                          <a:solidFill>
                            <a:srgbClr val="000000"/>
                          </a:solidFill>
                          <a:latin typeface="Arial"/>
                          <a:ea typeface="Arial"/>
                          <a:cs typeface="Arial"/>
                          <a:sym typeface="Arial"/>
                        </a:rPr>
                        <a:t>150</a:t>
                      </a:r>
                      <a:endParaRPr b="0" i="0" sz="1200" u="none" cap="none" strike="noStrike">
                        <a:solidFill>
                          <a:srgbClr val="000000"/>
                        </a:solidFill>
                        <a:latin typeface="Arial"/>
                        <a:ea typeface="Arial"/>
                        <a:cs typeface="Arial"/>
                        <a:sym typeface="Arial"/>
                      </a:endParaRPr>
                    </a:p>
                  </a:txBody>
                  <a:tcPr marT="45725" marB="45725" marR="91450" marL="91450"/>
                </a:tc>
                <a:tc>
                  <a:txBody>
                    <a:bodyPr/>
                    <a:lstStyle/>
                    <a:p>
                      <a:pPr indent="0" lvl="0" marL="0" marR="0" rtl="0" algn="ctr">
                        <a:lnSpc>
                          <a:spcPct val="100000"/>
                        </a:lnSpc>
                        <a:spcBef>
                          <a:spcPts val="0"/>
                        </a:spcBef>
                        <a:spcAft>
                          <a:spcPts val="0"/>
                        </a:spcAft>
                        <a:buNone/>
                      </a:pPr>
                      <a:r>
                        <a:rPr b="0" i="0" lang="it-IT" sz="1200" u="none" cap="none" strike="noStrike">
                          <a:solidFill>
                            <a:srgbClr val="000000"/>
                          </a:solidFill>
                          <a:latin typeface="Arial"/>
                          <a:ea typeface="Arial"/>
                          <a:cs typeface="Arial"/>
                          <a:sym typeface="Arial"/>
                        </a:rPr>
                        <a:t>100</a:t>
                      </a:r>
                      <a:endParaRPr b="0" i="0" sz="1200" u="none" cap="none" strike="noStrike">
                        <a:solidFill>
                          <a:srgbClr val="000000"/>
                        </a:solidFill>
                        <a:latin typeface="Arial"/>
                        <a:ea typeface="Arial"/>
                        <a:cs typeface="Arial"/>
                        <a:sym typeface="Arial"/>
                      </a:endParaRPr>
                    </a:p>
                  </a:txBody>
                  <a:tcPr marT="45725" marB="45725" marR="91450" marL="91450"/>
                </a:tc>
                <a:tc>
                  <a:txBody>
                    <a:bodyPr/>
                    <a:lstStyle/>
                    <a:p>
                      <a:pPr indent="0" lvl="0" marL="0" marR="0" rtl="0" algn="ctr">
                        <a:lnSpc>
                          <a:spcPct val="100000"/>
                        </a:lnSpc>
                        <a:spcBef>
                          <a:spcPts val="0"/>
                        </a:spcBef>
                        <a:spcAft>
                          <a:spcPts val="0"/>
                        </a:spcAft>
                        <a:buClr>
                          <a:srgbClr val="000000"/>
                        </a:buClr>
                        <a:buSzPts val="1200"/>
                        <a:buFont typeface="Arial"/>
                        <a:buNone/>
                      </a:pPr>
                      <a:r>
                        <a:rPr b="0" i="0" lang="it-IT" sz="1200" u="none" cap="none" strike="noStrike">
                          <a:solidFill>
                            <a:srgbClr val="000000"/>
                          </a:solidFill>
                          <a:latin typeface="Arial"/>
                          <a:ea typeface="Arial"/>
                          <a:cs typeface="Arial"/>
                          <a:sym typeface="Arial"/>
                        </a:rPr>
                        <a:t>12000 km2</a:t>
                      </a:r>
                      <a:endParaRPr b="0" i="0" sz="1200" u="none" cap="none" strike="noStrike">
                        <a:solidFill>
                          <a:srgbClr val="000000"/>
                        </a:solidFill>
                        <a:latin typeface="Arial"/>
                        <a:ea typeface="Arial"/>
                        <a:cs typeface="Arial"/>
                        <a:sym typeface="Arial"/>
                      </a:endParaRPr>
                    </a:p>
                  </a:txBody>
                  <a:tcPr marT="45725" marB="45725" marR="91450" marL="91450"/>
                </a:tc>
              </a:tr>
              <a:tr h="360600">
                <a:tc>
                  <a:txBody>
                    <a:bodyPr/>
                    <a:lstStyle/>
                    <a:p>
                      <a:pPr indent="0" lvl="0" marL="72000" marR="0" rtl="0" algn="l">
                        <a:lnSpc>
                          <a:spcPct val="100000"/>
                        </a:lnSpc>
                        <a:spcBef>
                          <a:spcPts val="0"/>
                        </a:spcBef>
                        <a:spcAft>
                          <a:spcPts val="0"/>
                        </a:spcAft>
                        <a:buNone/>
                      </a:pPr>
                      <a:r>
                        <a:rPr b="1" i="0" lang="it-IT" sz="1200" u="none" cap="none" strike="noStrike">
                          <a:solidFill>
                            <a:srgbClr val="000000"/>
                          </a:solidFill>
                          <a:latin typeface="Arial"/>
                          <a:ea typeface="Arial"/>
                          <a:cs typeface="Arial"/>
                          <a:sym typeface="Arial"/>
                        </a:rPr>
                        <a:t>Nicaragua volcanoes</a:t>
                      </a:r>
                      <a:endParaRPr b="1" i="0" sz="1200" u="none" cap="none" strike="noStrike">
                        <a:solidFill>
                          <a:srgbClr val="000000"/>
                        </a:solidFill>
                        <a:latin typeface="Arial"/>
                        <a:ea typeface="Arial"/>
                        <a:cs typeface="Arial"/>
                        <a:sym typeface="Arial"/>
                      </a:endParaRPr>
                    </a:p>
                  </a:txBody>
                  <a:tcPr marT="7500" marB="0" marR="7500" marL="7500" anchor="ctr"/>
                </a:tc>
                <a:tc>
                  <a:txBody>
                    <a:bodyPr/>
                    <a:lstStyle/>
                    <a:p>
                      <a:pPr indent="0" lvl="0" marL="0" marR="0" rtl="0" algn="ctr">
                        <a:lnSpc>
                          <a:spcPct val="100000"/>
                        </a:lnSpc>
                        <a:spcBef>
                          <a:spcPts val="0"/>
                        </a:spcBef>
                        <a:spcAft>
                          <a:spcPts val="0"/>
                        </a:spcAft>
                        <a:buNone/>
                      </a:pPr>
                      <a:r>
                        <a:rPr b="0" i="0" lang="it-IT" sz="1200" u="none" cap="none" strike="noStrike">
                          <a:solidFill>
                            <a:srgbClr val="000000"/>
                          </a:solidFill>
                          <a:latin typeface="Arial"/>
                          <a:ea typeface="Arial"/>
                          <a:cs typeface="Arial"/>
                          <a:sym typeface="Arial"/>
                        </a:rPr>
                        <a:t>200</a:t>
                      </a:r>
                      <a:endParaRPr/>
                    </a:p>
                  </a:txBody>
                  <a:tcPr marT="7500" marB="0" marR="7500" marL="7500" anchor="ctr"/>
                </a:tc>
                <a:tc>
                  <a:txBody>
                    <a:bodyPr/>
                    <a:lstStyle/>
                    <a:p>
                      <a:pPr indent="0" lvl="0" marL="0" marR="0" rtl="0" algn="ctr">
                        <a:lnSpc>
                          <a:spcPct val="100000"/>
                        </a:lnSpc>
                        <a:spcBef>
                          <a:spcPts val="0"/>
                        </a:spcBef>
                        <a:spcAft>
                          <a:spcPts val="0"/>
                        </a:spcAft>
                        <a:buNone/>
                      </a:pPr>
                      <a:r>
                        <a:rPr b="0" i="0" lang="it-IT" sz="1200" u="none" cap="none" strike="noStrike">
                          <a:solidFill>
                            <a:srgbClr val="000000"/>
                          </a:solidFill>
                          <a:latin typeface="Arial"/>
                          <a:ea typeface="Arial"/>
                          <a:cs typeface="Arial"/>
                          <a:sym typeface="Arial"/>
                        </a:rPr>
                        <a:t>135</a:t>
                      </a:r>
                      <a:endParaRPr/>
                    </a:p>
                  </a:txBody>
                  <a:tcPr marT="7500" marB="0" marR="7500" marL="7500" anchor="ctr"/>
                </a:tc>
                <a:tc>
                  <a:txBody>
                    <a:bodyPr/>
                    <a:lstStyle/>
                    <a:p>
                      <a:pPr indent="0" lvl="0" marL="0" marR="0" rtl="0" algn="ctr">
                        <a:lnSpc>
                          <a:spcPct val="100000"/>
                        </a:lnSpc>
                        <a:spcBef>
                          <a:spcPts val="0"/>
                        </a:spcBef>
                        <a:spcAft>
                          <a:spcPts val="0"/>
                        </a:spcAft>
                        <a:buNone/>
                      </a:pPr>
                      <a:r>
                        <a:rPr b="0" i="0" lang="it-IT" sz="1200" u="none" cap="none" strike="noStrike">
                          <a:solidFill>
                            <a:srgbClr val="000000"/>
                          </a:solidFill>
                          <a:latin typeface="Arial"/>
                          <a:ea typeface="Arial"/>
                          <a:cs typeface="Arial"/>
                          <a:sym typeface="Arial"/>
                        </a:rPr>
                        <a:t>tbd</a:t>
                      </a:r>
                      <a:endParaRPr b="0" i="0" sz="1200" u="none" cap="none" strike="noStrike">
                        <a:solidFill>
                          <a:srgbClr val="000000"/>
                        </a:solidFill>
                        <a:latin typeface="Arial"/>
                        <a:ea typeface="Arial"/>
                        <a:cs typeface="Arial"/>
                        <a:sym typeface="Arial"/>
                      </a:endParaRPr>
                    </a:p>
                  </a:txBody>
                  <a:tcPr marT="7500" marB="0" marR="7500" marL="7500" anchor="ctr"/>
                </a:tc>
                <a:tc>
                  <a:txBody>
                    <a:bodyPr/>
                    <a:lstStyle/>
                    <a:p>
                      <a:pPr indent="0" lvl="0" marL="0" marR="0" rtl="0" algn="ctr">
                        <a:lnSpc>
                          <a:spcPct val="100000"/>
                        </a:lnSpc>
                        <a:spcBef>
                          <a:spcPts val="0"/>
                        </a:spcBef>
                        <a:spcAft>
                          <a:spcPts val="0"/>
                        </a:spcAft>
                        <a:buClr>
                          <a:srgbClr val="000000"/>
                        </a:buClr>
                        <a:buSzPts val="1200"/>
                        <a:buFont typeface="Arial"/>
                        <a:buNone/>
                      </a:pPr>
                      <a:r>
                        <a:rPr lang="it-IT" sz="1200" u="none" cap="none" strike="noStrike">
                          <a:latin typeface="Arial"/>
                          <a:ea typeface="Arial"/>
                          <a:cs typeface="Arial"/>
                          <a:sym typeface="Arial"/>
                        </a:rPr>
                        <a:t>4000 km</a:t>
                      </a:r>
                      <a:r>
                        <a:rPr baseline="30000" lang="it-IT" sz="1200" u="none" cap="none" strike="noStrike">
                          <a:latin typeface="Arial"/>
                          <a:ea typeface="Arial"/>
                          <a:cs typeface="Arial"/>
                          <a:sym typeface="Arial"/>
                        </a:rPr>
                        <a:t>2</a:t>
                      </a:r>
                      <a:endParaRPr b="0" baseline="30000" i="0" sz="1200" u="none" cap="none" strike="noStrike">
                        <a:solidFill>
                          <a:srgbClr val="000000"/>
                        </a:solidFill>
                        <a:latin typeface="Arial"/>
                        <a:ea typeface="Arial"/>
                        <a:cs typeface="Arial"/>
                        <a:sym typeface="Arial"/>
                      </a:endParaRPr>
                    </a:p>
                  </a:txBody>
                  <a:tcPr marT="7500" marB="0" marR="7500" marL="7500" anchor="ctr"/>
                </a:tc>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10"/>
          <p:cNvSpPr txBox="1"/>
          <p:nvPr>
            <p:ph idx="1" type="body"/>
          </p:nvPr>
        </p:nvSpPr>
        <p:spPr>
          <a:xfrm>
            <a:off x="502652" y="4527119"/>
            <a:ext cx="11495400" cy="1699624"/>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000"/>
              </a:spcBef>
              <a:spcAft>
                <a:spcPts val="0"/>
              </a:spcAft>
              <a:buSzPts val="2800"/>
              <a:buNone/>
            </a:pPr>
            <a:r>
              <a:rPr lang="it-IT">
                <a:latin typeface="Montserrat"/>
                <a:ea typeface="Montserrat"/>
                <a:cs typeface="Montserrat"/>
                <a:sym typeface="Montserrat"/>
              </a:rPr>
              <a:t>A large quantity of seismic, geodetic, geological, geochemical, gravimetric + data are open for the scientific community</a:t>
            </a:r>
            <a:endParaRPr>
              <a:latin typeface="Montserrat"/>
              <a:ea typeface="Montserrat"/>
              <a:cs typeface="Montserrat"/>
              <a:sym typeface="Montserrat"/>
            </a:endParaRPr>
          </a:p>
        </p:txBody>
      </p:sp>
      <p:sp>
        <p:nvSpPr>
          <p:cNvPr id="134" name="Google Shape;134;p10"/>
          <p:cNvSpPr txBox="1"/>
          <p:nvPr>
            <p:ph type="title"/>
          </p:nvPr>
        </p:nvSpPr>
        <p:spPr>
          <a:xfrm>
            <a:off x="70989" y="175939"/>
            <a:ext cx="9597118" cy="7791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4400"/>
              <a:buNone/>
            </a:pPr>
            <a:r>
              <a:rPr lang="it-IT">
                <a:latin typeface="Montserrat"/>
                <a:ea typeface="Montserrat"/>
                <a:cs typeface="Montserrat"/>
                <a:sym typeface="Montserrat"/>
              </a:rPr>
              <a:t>Supporting in situ data providers</a:t>
            </a:r>
            <a:endParaRPr>
              <a:latin typeface="Montserrat"/>
              <a:ea typeface="Montserrat"/>
              <a:cs typeface="Montserrat"/>
              <a:sym typeface="Montserrat"/>
            </a:endParaRPr>
          </a:p>
        </p:txBody>
      </p:sp>
      <p:grpSp>
        <p:nvGrpSpPr>
          <p:cNvPr id="135" name="Google Shape;135;p10"/>
          <p:cNvGrpSpPr/>
          <p:nvPr/>
        </p:nvGrpSpPr>
        <p:grpSpPr>
          <a:xfrm>
            <a:off x="1499839" y="1602922"/>
            <a:ext cx="9192322" cy="2271004"/>
            <a:chOff x="3352800" y="3304295"/>
            <a:chExt cx="5259559" cy="1319616"/>
          </a:xfrm>
        </p:grpSpPr>
        <p:grpSp>
          <p:nvGrpSpPr>
            <p:cNvPr id="136" name="Google Shape;136;p10"/>
            <p:cNvGrpSpPr/>
            <p:nvPr/>
          </p:nvGrpSpPr>
          <p:grpSpPr>
            <a:xfrm>
              <a:off x="3352800" y="3304295"/>
              <a:ext cx="4596057" cy="1319616"/>
              <a:chOff x="3747843" y="3149600"/>
              <a:chExt cx="4596057" cy="1319616"/>
            </a:xfrm>
          </p:grpSpPr>
          <p:grpSp>
            <p:nvGrpSpPr>
              <p:cNvPr id="137" name="Google Shape;137;p10"/>
              <p:cNvGrpSpPr/>
              <p:nvPr/>
            </p:nvGrpSpPr>
            <p:grpSpPr>
              <a:xfrm>
                <a:off x="3747843" y="3149600"/>
                <a:ext cx="3998487" cy="1319616"/>
                <a:chOff x="2834086" y="1637050"/>
                <a:chExt cx="3998487" cy="1319616"/>
              </a:xfrm>
            </p:grpSpPr>
            <p:pic>
              <p:nvPicPr>
                <p:cNvPr id="138" name="Google Shape;138;p10"/>
                <p:cNvPicPr preferRelativeResize="0"/>
                <p:nvPr/>
              </p:nvPicPr>
              <p:blipFill rotWithShape="1">
                <a:blip r:embed="rId3">
                  <a:alphaModFix/>
                </a:blip>
                <a:srcRect b="0" l="0" r="0" t="0"/>
                <a:stretch/>
              </p:blipFill>
              <p:spPr>
                <a:xfrm>
                  <a:off x="2834086" y="2471474"/>
                  <a:ext cx="838200" cy="422719"/>
                </a:xfrm>
                <a:prstGeom prst="rect">
                  <a:avLst/>
                </a:prstGeom>
                <a:noFill/>
                <a:ln>
                  <a:noFill/>
                </a:ln>
              </p:spPr>
            </p:pic>
            <p:pic>
              <p:nvPicPr>
                <p:cNvPr id="139" name="Google Shape;139;p10"/>
                <p:cNvPicPr preferRelativeResize="0"/>
                <p:nvPr/>
              </p:nvPicPr>
              <p:blipFill rotWithShape="1">
                <a:blip r:embed="rId4">
                  <a:alphaModFix/>
                </a:blip>
                <a:srcRect b="0" l="0" r="0" t="0"/>
                <a:stretch/>
              </p:blipFill>
              <p:spPr>
                <a:xfrm>
                  <a:off x="3468142" y="1687850"/>
                  <a:ext cx="767347" cy="533400"/>
                </a:xfrm>
                <a:prstGeom prst="rect">
                  <a:avLst/>
                </a:prstGeom>
                <a:noFill/>
                <a:ln>
                  <a:noFill/>
                </a:ln>
              </p:spPr>
            </p:pic>
            <p:pic>
              <p:nvPicPr>
                <p:cNvPr id="140" name="Google Shape;140;p10"/>
                <p:cNvPicPr preferRelativeResize="0"/>
                <p:nvPr/>
              </p:nvPicPr>
              <p:blipFill rotWithShape="1">
                <a:blip r:embed="rId5">
                  <a:alphaModFix/>
                </a:blip>
                <a:srcRect b="0" l="0" r="0" t="0"/>
                <a:stretch/>
              </p:blipFill>
              <p:spPr>
                <a:xfrm>
                  <a:off x="5175223" y="1664180"/>
                  <a:ext cx="1657350" cy="454587"/>
                </a:xfrm>
                <a:prstGeom prst="rect">
                  <a:avLst/>
                </a:prstGeom>
                <a:noFill/>
                <a:ln>
                  <a:noFill/>
                </a:ln>
              </p:spPr>
            </p:pic>
            <p:pic>
              <p:nvPicPr>
                <p:cNvPr id="141" name="Google Shape;141;p10"/>
                <p:cNvPicPr preferRelativeResize="0"/>
                <p:nvPr/>
              </p:nvPicPr>
              <p:blipFill rotWithShape="1">
                <a:blip r:embed="rId6">
                  <a:alphaModFix/>
                </a:blip>
                <a:srcRect b="0" l="0" r="0" t="0"/>
                <a:stretch/>
              </p:blipFill>
              <p:spPr>
                <a:xfrm>
                  <a:off x="6154193" y="2182775"/>
                  <a:ext cx="368094" cy="598153"/>
                </a:xfrm>
                <a:prstGeom prst="rect">
                  <a:avLst/>
                </a:prstGeom>
                <a:noFill/>
                <a:ln>
                  <a:noFill/>
                </a:ln>
              </p:spPr>
            </p:pic>
            <p:pic>
              <p:nvPicPr>
                <p:cNvPr id="142" name="Google Shape;142;p10"/>
                <p:cNvPicPr preferRelativeResize="0"/>
                <p:nvPr/>
              </p:nvPicPr>
              <p:blipFill rotWithShape="1">
                <a:blip r:embed="rId7">
                  <a:alphaModFix/>
                </a:blip>
                <a:srcRect b="0" l="0" r="0" t="0"/>
                <a:stretch/>
              </p:blipFill>
              <p:spPr>
                <a:xfrm>
                  <a:off x="4223792" y="1637050"/>
                  <a:ext cx="838200" cy="397272"/>
                </a:xfrm>
                <a:prstGeom prst="rect">
                  <a:avLst/>
                </a:prstGeom>
                <a:noFill/>
                <a:ln>
                  <a:noFill/>
                </a:ln>
              </p:spPr>
            </p:pic>
            <p:pic>
              <p:nvPicPr>
                <p:cNvPr id="143" name="Google Shape;143;p10"/>
                <p:cNvPicPr preferRelativeResize="0"/>
                <p:nvPr/>
              </p:nvPicPr>
              <p:blipFill rotWithShape="1">
                <a:blip r:embed="rId8">
                  <a:alphaModFix/>
                </a:blip>
                <a:srcRect b="0" l="0" r="0" t="0"/>
                <a:stretch/>
              </p:blipFill>
              <p:spPr>
                <a:xfrm>
                  <a:off x="3842792" y="2280973"/>
                  <a:ext cx="533400" cy="511749"/>
                </a:xfrm>
                <a:prstGeom prst="rect">
                  <a:avLst/>
                </a:prstGeom>
                <a:noFill/>
                <a:ln>
                  <a:noFill/>
                </a:ln>
              </p:spPr>
            </p:pic>
            <p:pic>
              <p:nvPicPr>
                <p:cNvPr descr="F:\TESTI\AAA_utilita'\INGV-LOGO-NEW_RGB_4.png" id="144" name="Google Shape;144;p10"/>
                <p:cNvPicPr preferRelativeResize="0"/>
                <p:nvPr/>
              </p:nvPicPr>
              <p:blipFill rotWithShape="1">
                <a:blip r:embed="rId9">
                  <a:alphaModFix/>
                </a:blip>
                <a:srcRect b="0" l="0" r="0" t="0"/>
                <a:stretch/>
              </p:blipFill>
              <p:spPr>
                <a:xfrm>
                  <a:off x="2892180" y="1744185"/>
                  <a:ext cx="423751" cy="592138"/>
                </a:xfrm>
                <a:prstGeom prst="rect">
                  <a:avLst/>
                </a:prstGeom>
                <a:noFill/>
                <a:ln>
                  <a:noFill/>
                </a:ln>
              </p:spPr>
            </p:pic>
            <p:pic>
              <p:nvPicPr>
                <p:cNvPr descr="https://notendur.hi.is/bjarni/pictures/uilogo.gif" id="145" name="Google Shape;145;p10"/>
                <p:cNvPicPr preferRelativeResize="0"/>
                <p:nvPr/>
              </p:nvPicPr>
              <p:blipFill rotWithShape="1">
                <a:blip r:embed="rId10">
                  <a:alphaModFix/>
                </a:blip>
                <a:srcRect b="-468" l="0" r="74159" t="0"/>
                <a:stretch/>
              </p:blipFill>
              <p:spPr>
                <a:xfrm>
                  <a:off x="3369245" y="2053790"/>
                  <a:ext cx="457200" cy="400050"/>
                </a:xfrm>
                <a:prstGeom prst="rect">
                  <a:avLst/>
                </a:prstGeom>
                <a:noFill/>
                <a:ln>
                  <a:noFill/>
                </a:ln>
              </p:spPr>
            </p:pic>
            <p:pic>
              <p:nvPicPr>
                <p:cNvPr id="146" name="Google Shape;146;p10"/>
                <p:cNvPicPr preferRelativeResize="0"/>
                <p:nvPr/>
              </p:nvPicPr>
              <p:blipFill rotWithShape="1">
                <a:blip r:embed="rId11">
                  <a:alphaModFix/>
                </a:blip>
                <a:srcRect b="0" l="0" r="0" t="0"/>
                <a:stretch/>
              </p:blipFill>
              <p:spPr>
                <a:xfrm>
                  <a:off x="4223792" y="2045209"/>
                  <a:ext cx="1114425" cy="381000"/>
                </a:xfrm>
                <a:prstGeom prst="rect">
                  <a:avLst/>
                </a:prstGeom>
                <a:noFill/>
                <a:ln>
                  <a:noFill/>
                </a:ln>
              </p:spPr>
            </p:pic>
            <p:pic>
              <p:nvPicPr>
                <p:cNvPr id="147" name="Google Shape;147;p10"/>
                <p:cNvPicPr preferRelativeResize="0"/>
                <p:nvPr/>
              </p:nvPicPr>
              <p:blipFill rotWithShape="1">
                <a:blip r:embed="rId12">
                  <a:alphaModFix/>
                </a:blip>
                <a:srcRect b="0" l="0" r="0" t="0"/>
                <a:stretch/>
              </p:blipFill>
              <p:spPr>
                <a:xfrm>
                  <a:off x="4462517" y="2304031"/>
                  <a:ext cx="838200" cy="652635"/>
                </a:xfrm>
                <a:prstGeom prst="rect">
                  <a:avLst/>
                </a:prstGeom>
                <a:noFill/>
                <a:ln>
                  <a:noFill/>
                </a:ln>
              </p:spPr>
            </p:pic>
            <p:pic>
              <p:nvPicPr>
                <p:cNvPr id="148" name="Google Shape;148;p10"/>
                <p:cNvPicPr preferRelativeResize="0"/>
                <p:nvPr/>
              </p:nvPicPr>
              <p:blipFill rotWithShape="1">
                <a:blip r:embed="rId13">
                  <a:alphaModFix/>
                </a:blip>
                <a:srcRect b="0" l="0" r="0" t="0"/>
                <a:stretch/>
              </p:blipFill>
              <p:spPr>
                <a:xfrm>
                  <a:off x="5418406" y="2204864"/>
                  <a:ext cx="589285" cy="589285"/>
                </a:xfrm>
                <a:prstGeom prst="rect">
                  <a:avLst/>
                </a:prstGeom>
                <a:noFill/>
                <a:ln>
                  <a:noFill/>
                </a:ln>
              </p:spPr>
            </p:pic>
          </p:grpSp>
          <p:pic>
            <p:nvPicPr>
              <p:cNvPr id="149" name="Google Shape;149;p10"/>
              <p:cNvPicPr preferRelativeResize="0"/>
              <p:nvPr/>
            </p:nvPicPr>
            <p:blipFill rotWithShape="1">
              <a:blip r:embed="rId14">
                <a:alphaModFix/>
              </a:blip>
              <a:srcRect b="0" l="0" r="0" t="0"/>
              <a:stretch/>
            </p:blipFill>
            <p:spPr>
              <a:xfrm>
                <a:off x="7847249" y="3207673"/>
                <a:ext cx="496651" cy="474885"/>
              </a:xfrm>
              <a:prstGeom prst="rect">
                <a:avLst/>
              </a:prstGeom>
              <a:noFill/>
              <a:ln>
                <a:noFill/>
              </a:ln>
            </p:spPr>
          </p:pic>
          <p:pic>
            <p:nvPicPr>
              <p:cNvPr id="150" name="Google Shape;150;p10"/>
              <p:cNvPicPr preferRelativeResize="0"/>
              <p:nvPr/>
            </p:nvPicPr>
            <p:blipFill rotWithShape="1">
              <a:blip r:embed="rId15">
                <a:alphaModFix/>
              </a:blip>
              <a:srcRect b="0" l="0" r="0" t="0"/>
              <a:stretch/>
            </p:blipFill>
            <p:spPr>
              <a:xfrm>
                <a:off x="7633112" y="3758678"/>
                <a:ext cx="647502" cy="520399"/>
              </a:xfrm>
              <a:prstGeom prst="rect">
                <a:avLst/>
              </a:prstGeom>
              <a:noFill/>
              <a:ln>
                <a:noFill/>
              </a:ln>
            </p:spPr>
          </p:pic>
        </p:grpSp>
        <p:pic>
          <p:nvPicPr>
            <p:cNvPr id="151" name="Google Shape;151;p10"/>
            <p:cNvPicPr preferRelativeResize="0"/>
            <p:nvPr/>
          </p:nvPicPr>
          <p:blipFill rotWithShape="1">
            <a:blip r:embed="rId16">
              <a:alphaModFix/>
            </a:blip>
            <a:srcRect b="0" l="0" r="0" t="0"/>
            <a:stretch/>
          </p:blipFill>
          <p:spPr>
            <a:xfrm>
              <a:off x="8002759" y="3902120"/>
              <a:ext cx="609600" cy="609600"/>
            </a:xfrm>
            <a:prstGeom prst="rect">
              <a:avLst/>
            </a:prstGeom>
            <a:noFill/>
            <a:ln>
              <a:noFill/>
            </a:ln>
          </p:spPr>
        </p:pic>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11"/>
          <p:cNvSpPr txBox="1"/>
          <p:nvPr>
            <p:ph idx="1" type="body"/>
          </p:nvPr>
        </p:nvSpPr>
        <p:spPr>
          <a:xfrm>
            <a:off x="6686549" y="1171575"/>
            <a:ext cx="5324476" cy="5049858"/>
          </a:xfrm>
          <a:prstGeom prst="rect">
            <a:avLst/>
          </a:prstGeom>
          <a:noFill/>
          <a:ln>
            <a:noFill/>
          </a:ln>
        </p:spPr>
        <p:txBody>
          <a:bodyPr anchorCtr="0" anchor="t" bIns="45700" lIns="91425" spcFirstLastPara="1" rIns="91425" wrap="square" tIns="45700">
            <a:noAutofit/>
          </a:bodyPr>
          <a:lstStyle/>
          <a:p>
            <a:pPr indent="-285750" lvl="0" marL="285750" rtl="0" algn="l">
              <a:lnSpc>
                <a:spcPct val="115000"/>
              </a:lnSpc>
              <a:spcBef>
                <a:spcPts val="1000"/>
              </a:spcBef>
              <a:spcAft>
                <a:spcPts val="0"/>
              </a:spcAft>
              <a:buSzPts val="2800"/>
              <a:buFont typeface="Noto Sans Symbols"/>
              <a:buChar char="▪"/>
            </a:pPr>
            <a:r>
              <a:rPr lang="it-IT" sz="1800">
                <a:latin typeface="Montserrat"/>
                <a:ea typeface="Montserrat"/>
                <a:cs typeface="Montserrat"/>
                <a:sym typeface="Montserrat"/>
              </a:rPr>
              <a:t>Starts on </a:t>
            </a:r>
            <a:r>
              <a:rPr lang="it-IT" sz="1800"/>
              <a:t>February 6 at 4:17 a.m. local time</a:t>
            </a:r>
            <a:endParaRPr/>
          </a:p>
          <a:p>
            <a:pPr indent="-285750" lvl="0" marL="285750" rtl="0" algn="l">
              <a:lnSpc>
                <a:spcPct val="115000"/>
              </a:lnSpc>
              <a:spcBef>
                <a:spcPts val="1000"/>
              </a:spcBef>
              <a:spcAft>
                <a:spcPts val="0"/>
              </a:spcAft>
              <a:buSzPts val="2800"/>
              <a:buFont typeface="Noto Sans Symbols"/>
              <a:buChar char="▪"/>
            </a:pPr>
            <a:r>
              <a:rPr lang="it-IT" sz="1800">
                <a:latin typeface="Montserrat"/>
                <a:ea typeface="Montserrat"/>
                <a:cs typeface="Montserrat"/>
                <a:sym typeface="Montserrat"/>
              </a:rPr>
              <a:t>Mw 7.8 mainshock on the East Anatolian Fault (left-lateral strike slip)</a:t>
            </a:r>
            <a:endParaRPr/>
          </a:p>
          <a:p>
            <a:pPr indent="-285750" lvl="0" marL="285750" rtl="0" algn="l">
              <a:lnSpc>
                <a:spcPct val="115000"/>
              </a:lnSpc>
              <a:spcBef>
                <a:spcPts val="1000"/>
              </a:spcBef>
              <a:spcAft>
                <a:spcPts val="0"/>
              </a:spcAft>
              <a:buSzPts val="2800"/>
              <a:buFont typeface="Noto Sans Symbols"/>
              <a:buChar char="▪"/>
            </a:pPr>
            <a:r>
              <a:rPr lang="it-IT" sz="1800"/>
              <a:t>9-hours later an Mw 7.6 earthquake occurs on a separate branching fault</a:t>
            </a:r>
            <a:endParaRPr/>
          </a:p>
          <a:p>
            <a:pPr indent="-285750" lvl="0" marL="285750" rtl="0" algn="l">
              <a:lnSpc>
                <a:spcPct val="115000"/>
              </a:lnSpc>
              <a:spcBef>
                <a:spcPts val="1000"/>
              </a:spcBef>
              <a:spcAft>
                <a:spcPts val="0"/>
              </a:spcAft>
              <a:buSzPts val="2800"/>
              <a:buFont typeface="Noto Sans Symbols"/>
              <a:buChar char="▪"/>
            </a:pPr>
            <a:r>
              <a:rPr lang="it-IT" sz="1800">
                <a:latin typeface="Montserrat"/>
                <a:ea typeface="Montserrat"/>
                <a:cs typeface="Montserrat"/>
                <a:sym typeface="Montserrat"/>
              </a:rPr>
              <a:t>To date over 12,000 aftershocks , up to Mw 6.7</a:t>
            </a:r>
            <a:endParaRPr/>
          </a:p>
          <a:p>
            <a:pPr indent="-285750" lvl="0" marL="285750" rtl="0" algn="l">
              <a:lnSpc>
                <a:spcPct val="115000"/>
              </a:lnSpc>
              <a:spcBef>
                <a:spcPts val="1000"/>
              </a:spcBef>
              <a:spcAft>
                <a:spcPts val="0"/>
              </a:spcAft>
              <a:buSzPts val="2800"/>
              <a:buFont typeface="Noto Sans Symbols"/>
              <a:buChar char="▪"/>
            </a:pPr>
            <a:r>
              <a:rPr lang="it-IT" sz="1800">
                <a:latin typeface="Montserrat"/>
                <a:ea typeface="Montserrat"/>
                <a:cs typeface="Montserrat"/>
                <a:sym typeface="Montserrat"/>
              </a:rPr>
              <a:t>Final death toll  &gt;57,000 </a:t>
            </a:r>
            <a:endParaRPr/>
          </a:p>
          <a:p>
            <a:pPr indent="-285750" lvl="0" marL="285750" rtl="0" algn="l">
              <a:lnSpc>
                <a:spcPct val="115000"/>
              </a:lnSpc>
              <a:spcBef>
                <a:spcPts val="1000"/>
              </a:spcBef>
              <a:spcAft>
                <a:spcPts val="0"/>
              </a:spcAft>
              <a:buSzPts val="2800"/>
              <a:buFont typeface="Noto Sans Symbols"/>
              <a:buChar char="▪"/>
            </a:pPr>
            <a:r>
              <a:rPr lang="it-IT" sz="1800">
                <a:latin typeface="Montserrat"/>
                <a:ea typeface="Montserrat"/>
                <a:cs typeface="Montserrat"/>
                <a:sym typeface="Montserrat"/>
              </a:rPr>
              <a:t>&gt;850,000 people are displaced</a:t>
            </a:r>
            <a:endParaRPr sz="1800">
              <a:latin typeface="Montserrat"/>
              <a:ea typeface="Montserrat"/>
              <a:cs typeface="Montserrat"/>
              <a:sym typeface="Montserrat"/>
            </a:endParaRPr>
          </a:p>
          <a:p>
            <a:pPr indent="-285750" lvl="0" marL="285750" rtl="0" algn="l">
              <a:lnSpc>
                <a:spcPct val="115000"/>
              </a:lnSpc>
              <a:spcBef>
                <a:spcPts val="1000"/>
              </a:spcBef>
              <a:spcAft>
                <a:spcPts val="0"/>
              </a:spcAft>
              <a:buSzPts val="2800"/>
              <a:buFont typeface="Noto Sans Symbols"/>
              <a:buChar char="▪"/>
            </a:pPr>
            <a:r>
              <a:rPr lang="it-IT" sz="1800"/>
              <a:t>&gt;160,000 buildings destroyed</a:t>
            </a:r>
            <a:endParaRPr sz="1800">
              <a:latin typeface="Montserrat"/>
              <a:ea typeface="Montserrat"/>
              <a:cs typeface="Montserrat"/>
              <a:sym typeface="Montserrat"/>
            </a:endParaRPr>
          </a:p>
          <a:p>
            <a:pPr indent="-285750" lvl="0" marL="285750" rtl="0" algn="l">
              <a:lnSpc>
                <a:spcPct val="115000"/>
              </a:lnSpc>
              <a:spcBef>
                <a:spcPts val="1000"/>
              </a:spcBef>
              <a:spcAft>
                <a:spcPts val="0"/>
              </a:spcAft>
              <a:buSzPts val="2800"/>
              <a:buFont typeface="Noto Sans Symbols"/>
              <a:buChar char="▪"/>
            </a:pPr>
            <a:r>
              <a:rPr lang="it-IT" sz="1800"/>
              <a:t>Lenght of the main seismic ruptures: &gt;400 km and &gt;150 km</a:t>
            </a:r>
            <a:endParaRPr sz="1800">
              <a:latin typeface="Montserrat"/>
              <a:ea typeface="Montserrat"/>
              <a:cs typeface="Montserrat"/>
              <a:sym typeface="Montserrat"/>
            </a:endParaRPr>
          </a:p>
          <a:p>
            <a:pPr indent="-107950" lvl="0" marL="285750" rtl="0" algn="l">
              <a:lnSpc>
                <a:spcPct val="115000"/>
              </a:lnSpc>
              <a:spcBef>
                <a:spcPts val="1000"/>
              </a:spcBef>
              <a:spcAft>
                <a:spcPts val="0"/>
              </a:spcAft>
              <a:buSzPts val="2800"/>
              <a:buFont typeface="Noto Sans Symbols"/>
              <a:buNone/>
            </a:pPr>
            <a:r>
              <a:t/>
            </a:r>
            <a:endParaRPr sz="1800">
              <a:latin typeface="Montserrat"/>
              <a:ea typeface="Montserrat"/>
              <a:cs typeface="Montserrat"/>
              <a:sym typeface="Montserrat"/>
            </a:endParaRPr>
          </a:p>
        </p:txBody>
      </p:sp>
      <p:sp>
        <p:nvSpPr>
          <p:cNvPr id="157" name="Google Shape;157;p11"/>
          <p:cNvSpPr txBox="1"/>
          <p:nvPr>
            <p:ph type="title"/>
          </p:nvPr>
        </p:nvSpPr>
        <p:spPr>
          <a:xfrm>
            <a:off x="176048" y="175939"/>
            <a:ext cx="9387000" cy="7791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4400"/>
              <a:buNone/>
            </a:pPr>
            <a:r>
              <a:rPr lang="it-IT" sz="3600">
                <a:latin typeface="Montserrat"/>
                <a:ea typeface="Montserrat"/>
                <a:cs typeface="Montserrat"/>
                <a:sym typeface="Montserrat"/>
              </a:rPr>
              <a:t>The Kahramanmaraş seismic sequence</a:t>
            </a:r>
            <a:endParaRPr sz="3600">
              <a:latin typeface="Montserrat"/>
              <a:ea typeface="Montserrat"/>
              <a:cs typeface="Montserrat"/>
              <a:sym typeface="Montserrat"/>
            </a:endParaRPr>
          </a:p>
        </p:txBody>
      </p:sp>
      <p:grpSp>
        <p:nvGrpSpPr>
          <p:cNvPr id="158" name="Google Shape;158;p11"/>
          <p:cNvGrpSpPr/>
          <p:nvPr/>
        </p:nvGrpSpPr>
        <p:grpSpPr>
          <a:xfrm>
            <a:off x="0" y="1059366"/>
            <a:ext cx="6519011" cy="6858000"/>
            <a:chOff x="0" y="1059366"/>
            <a:chExt cx="6519011" cy="6858000"/>
          </a:xfrm>
        </p:grpSpPr>
        <p:pic>
          <p:nvPicPr>
            <p:cNvPr descr="Immagine che contiene grafico&#10;&#10;Descrizione generata automaticamente" id="159" name="Google Shape;159;p11"/>
            <p:cNvPicPr preferRelativeResize="0"/>
            <p:nvPr/>
          </p:nvPicPr>
          <p:blipFill rotWithShape="1">
            <a:blip r:embed="rId3">
              <a:alphaModFix/>
            </a:blip>
            <a:srcRect b="0" l="0" r="0" t="0"/>
            <a:stretch/>
          </p:blipFill>
          <p:spPr>
            <a:xfrm>
              <a:off x="0" y="1059366"/>
              <a:ext cx="6519011" cy="6858000"/>
            </a:xfrm>
            <a:prstGeom prst="rect">
              <a:avLst/>
            </a:prstGeom>
            <a:noFill/>
            <a:ln>
              <a:noFill/>
            </a:ln>
          </p:spPr>
        </p:pic>
        <p:sp>
          <p:nvSpPr>
            <p:cNvPr id="160" name="Google Shape;160;p11"/>
            <p:cNvSpPr/>
            <p:nvPr/>
          </p:nvSpPr>
          <p:spPr>
            <a:xfrm>
              <a:off x="2659075" y="3719779"/>
              <a:ext cx="186537" cy="186537"/>
            </a:xfrm>
            <a:prstGeom prst="star5">
              <a:avLst>
                <a:gd fmla="val 19098" name="adj"/>
                <a:gd fmla="val 105146" name="hf"/>
                <a:gd fmla="val 110557" name="vf"/>
              </a:avLst>
            </a:prstGeom>
            <a:solidFill>
              <a:srgbClr val="FFFF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61" name="Google Shape;161;p11"/>
            <p:cNvSpPr/>
            <p:nvPr/>
          </p:nvSpPr>
          <p:spPr>
            <a:xfrm>
              <a:off x="2917546" y="2731007"/>
              <a:ext cx="147523" cy="147523"/>
            </a:xfrm>
            <a:prstGeom prst="star5">
              <a:avLst>
                <a:gd fmla="val 19098" name="adj"/>
                <a:gd fmla="val 105146" name="hf"/>
                <a:gd fmla="val 110557" name="vf"/>
              </a:avLst>
            </a:prstGeom>
            <a:solidFill>
              <a:srgbClr val="FFFF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12"/>
          <p:cNvSpPr txBox="1"/>
          <p:nvPr>
            <p:ph idx="1" type="body"/>
          </p:nvPr>
        </p:nvSpPr>
        <p:spPr>
          <a:xfrm>
            <a:off x="1200150" y="2065258"/>
            <a:ext cx="10015841" cy="2984285"/>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000"/>
              </a:spcBef>
              <a:spcAft>
                <a:spcPts val="0"/>
              </a:spcAft>
              <a:buSzPts val="2800"/>
              <a:buNone/>
            </a:pPr>
            <a:r>
              <a:rPr lang="it-IT" sz="2000">
                <a:latin typeface="Montserrat"/>
                <a:ea typeface="Montserrat"/>
                <a:cs typeface="Montserrat"/>
                <a:sym typeface="Montserrat"/>
              </a:rPr>
              <a:t>Several international groups are generating scientific results using EO data.</a:t>
            </a:r>
            <a:endParaRPr/>
          </a:p>
          <a:p>
            <a:pPr indent="0" lvl="0" marL="0" rtl="0" algn="l">
              <a:lnSpc>
                <a:spcPct val="115000"/>
              </a:lnSpc>
              <a:spcBef>
                <a:spcPts val="1000"/>
              </a:spcBef>
              <a:spcAft>
                <a:spcPts val="0"/>
              </a:spcAft>
              <a:buSzPts val="2800"/>
              <a:buNone/>
            </a:pPr>
            <a:r>
              <a:rPr lang="it-IT" sz="2000">
                <a:latin typeface="Montserrat"/>
                <a:ea typeface="Montserrat"/>
                <a:cs typeface="Montserrat"/>
                <a:sym typeface="Montserrat"/>
              </a:rPr>
              <a:t>In general </a:t>
            </a:r>
            <a:r>
              <a:rPr lang="it-IT" sz="2000"/>
              <a:t>m</a:t>
            </a:r>
            <a:r>
              <a:rPr lang="it-IT" sz="2000">
                <a:latin typeface="Montserrat"/>
                <a:ea typeface="Montserrat"/>
                <a:cs typeface="Montserrat"/>
                <a:sym typeface="Montserrat"/>
              </a:rPr>
              <a:t>ost of the effort aims at investigating the earthquake impacts or/and the earthquake source.</a:t>
            </a:r>
            <a:endParaRPr/>
          </a:p>
          <a:p>
            <a:pPr indent="0" lvl="0" marL="0" rtl="0" algn="l">
              <a:lnSpc>
                <a:spcPct val="115000"/>
              </a:lnSpc>
              <a:spcBef>
                <a:spcPts val="1000"/>
              </a:spcBef>
              <a:spcAft>
                <a:spcPts val="0"/>
              </a:spcAft>
              <a:buSzPts val="2800"/>
              <a:buNone/>
            </a:pPr>
            <a:r>
              <a:rPr lang="it-IT" sz="2000">
                <a:latin typeface="Montserrat"/>
                <a:ea typeface="Montserrat"/>
                <a:cs typeface="Montserrat"/>
                <a:sym typeface="Montserrat"/>
              </a:rPr>
              <a:t>With respect to past earthquakes, we have seen an increasingly number of scientists willing to share their actual quantitative results through digital repositories with open licenses allowing reuse, even before publication.</a:t>
            </a:r>
            <a:endParaRPr/>
          </a:p>
          <a:p>
            <a:pPr indent="0" lvl="0" marL="0" rtl="0" algn="l">
              <a:lnSpc>
                <a:spcPct val="115000"/>
              </a:lnSpc>
              <a:spcBef>
                <a:spcPts val="1000"/>
              </a:spcBef>
              <a:spcAft>
                <a:spcPts val="0"/>
              </a:spcAft>
              <a:buSzPts val="2800"/>
              <a:buNone/>
            </a:pPr>
            <a:r>
              <a:t/>
            </a:r>
            <a:endParaRPr sz="2000">
              <a:latin typeface="Montserrat"/>
              <a:ea typeface="Montserrat"/>
              <a:cs typeface="Montserrat"/>
              <a:sym typeface="Montserrat"/>
            </a:endParaRPr>
          </a:p>
        </p:txBody>
      </p:sp>
      <p:sp>
        <p:nvSpPr>
          <p:cNvPr id="167" name="Google Shape;167;p12"/>
          <p:cNvSpPr txBox="1"/>
          <p:nvPr>
            <p:ph type="title"/>
          </p:nvPr>
        </p:nvSpPr>
        <p:spPr>
          <a:xfrm>
            <a:off x="176048" y="175939"/>
            <a:ext cx="9387000" cy="7791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4400"/>
              <a:buNone/>
            </a:pPr>
            <a:r>
              <a:rPr lang="it-IT" sz="3600">
                <a:latin typeface="Montserrat"/>
                <a:ea typeface="Montserrat"/>
                <a:cs typeface="Montserrat"/>
                <a:sym typeface="Montserrat"/>
              </a:rPr>
              <a:t>Scientific results from EO data</a:t>
            </a:r>
            <a:endParaRPr sz="3600">
              <a:latin typeface="Montserrat"/>
              <a:ea typeface="Montserrat"/>
              <a:cs typeface="Montserrat"/>
              <a:sym typeface="Montserrat"/>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13"/>
          <p:cNvSpPr txBox="1"/>
          <p:nvPr>
            <p:ph idx="1" type="body"/>
          </p:nvPr>
        </p:nvSpPr>
        <p:spPr>
          <a:xfrm>
            <a:off x="3768907" y="1065188"/>
            <a:ext cx="7281714" cy="1541825"/>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000"/>
              </a:spcBef>
              <a:spcAft>
                <a:spcPts val="0"/>
              </a:spcAft>
              <a:buSzPts val="2800"/>
              <a:buNone/>
            </a:pPr>
            <a:r>
              <a:rPr lang="it-IT" sz="2400">
                <a:latin typeface="Montserrat"/>
                <a:ea typeface="Montserrat"/>
                <a:cs typeface="Montserrat"/>
                <a:sym typeface="Montserrat"/>
              </a:rPr>
              <a:t>Damage proxy maps were rapidly computed from InSAR coherence or SAR intensity data and released to the responders.</a:t>
            </a:r>
            <a:endParaRPr sz="2400"/>
          </a:p>
        </p:txBody>
      </p:sp>
      <p:sp>
        <p:nvSpPr>
          <p:cNvPr id="173" name="Google Shape;173;p13"/>
          <p:cNvSpPr txBox="1"/>
          <p:nvPr>
            <p:ph type="title"/>
          </p:nvPr>
        </p:nvSpPr>
        <p:spPr>
          <a:xfrm>
            <a:off x="176048" y="175939"/>
            <a:ext cx="9387000" cy="7791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4400"/>
              <a:buNone/>
            </a:pPr>
            <a:r>
              <a:rPr lang="it-IT" sz="3200">
                <a:latin typeface="Montserrat"/>
                <a:ea typeface="Montserrat"/>
                <a:cs typeface="Montserrat"/>
                <a:sym typeface="Montserrat"/>
              </a:rPr>
              <a:t>Results from EO data – damage proxy maps</a:t>
            </a:r>
            <a:endParaRPr sz="3200">
              <a:latin typeface="Montserrat"/>
              <a:ea typeface="Montserrat"/>
              <a:cs typeface="Montserrat"/>
              <a:sym typeface="Montserrat"/>
            </a:endParaRPr>
          </a:p>
        </p:txBody>
      </p:sp>
      <p:pic>
        <p:nvPicPr>
          <p:cNvPr id="174" name="Google Shape;174;p13"/>
          <p:cNvPicPr preferRelativeResize="0"/>
          <p:nvPr/>
        </p:nvPicPr>
        <p:blipFill rotWithShape="1">
          <a:blip r:embed="rId3">
            <a:alphaModFix/>
          </a:blip>
          <a:srcRect b="0" l="0" r="0" t="0"/>
          <a:stretch/>
        </p:blipFill>
        <p:spPr>
          <a:xfrm>
            <a:off x="202728" y="1065188"/>
            <a:ext cx="2983882" cy="2500009"/>
          </a:xfrm>
          <a:prstGeom prst="rect">
            <a:avLst/>
          </a:prstGeom>
          <a:noFill/>
          <a:ln>
            <a:noFill/>
          </a:ln>
        </p:spPr>
      </p:pic>
      <p:pic>
        <p:nvPicPr>
          <p:cNvPr id="175" name="Google Shape;175;p13"/>
          <p:cNvPicPr preferRelativeResize="0"/>
          <p:nvPr/>
        </p:nvPicPr>
        <p:blipFill rotWithShape="1">
          <a:blip r:embed="rId4">
            <a:alphaModFix/>
          </a:blip>
          <a:srcRect b="0" l="0" r="0" t="0"/>
          <a:stretch/>
        </p:blipFill>
        <p:spPr>
          <a:xfrm>
            <a:off x="2194549" y="3789389"/>
            <a:ext cx="3394214" cy="2588874"/>
          </a:xfrm>
          <a:prstGeom prst="rect">
            <a:avLst/>
          </a:prstGeom>
          <a:noFill/>
          <a:ln>
            <a:noFill/>
          </a:ln>
        </p:spPr>
      </p:pic>
      <p:pic>
        <p:nvPicPr>
          <p:cNvPr id="176" name="Google Shape;176;p13"/>
          <p:cNvPicPr preferRelativeResize="0"/>
          <p:nvPr/>
        </p:nvPicPr>
        <p:blipFill rotWithShape="1">
          <a:blip r:embed="rId5">
            <a:alphaModFix/>
          </a:blip>
          <a:srcRect b="0" l="0" r="0" t="0"/>
          <a:stretch/>
        </p:blipFill>
        <p:spPr>
          <a:xfrm>
            <a:off x="6309999" y="2717162"/>
            <a:ext cx="4833917" cy="3417538"/>
          </a:xfrm>
          <a:prstGeom prst="rect">
            <a:avLst/>
          </a:prstGeom>
          <a:noFill/>
          <a:ln>
            <a:noFill/>
          </a:ln>
        </p:spPr>
      </p:pic>
      <p:sp>
        <p:nvSpPr>
          <p:cNvPr id="177" name="Google Shape;177;p13"/>
          <p:cNvSpPr txBox="1"/>
          <p:nvPr/>
        </p:nvSpPr>
        <p:spPr>
          <a:xfrm>
            <a:off x="2432506" y="6139528"/>
            <a:ext cx="2918300" cy="258673"/>
          </a:xfrm>
          <a:prstGeom prst="rect">
            <a:avLst/>
          </a:prstGeom>
          <a:solidFill>
            <a:srgbClr val="D4EFF8"/>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Clr>
                <a:schemeClr val="dk1"/>
              </a:buClr>
              <a:buSzPts val="2800"/>
              <a:buFont typeface="Montserrat"/>
              <a:buNone/>
            </a:pPr>
            <a:r>
              <a:rPr b="0" i="0" lang="it-IT" sz="1200" u="none" cap="none" strike="noStrike">
                <a:solidFill>
                  <a:schemeClr val="dk1"/>
                </a:solidFill>
                <a:latin typeface="Montserrat"/>
                <a:ea typeface="Montserrat"/>
                <a:cs typeface="Montserrat"/>
                <a:sym typeface="Montserrat"/>
              </a:rPr>
              <a:t>COSMO-SkyMed intensity, by INGV</a:t>
            </a:r>
            <a:endParaRPr/>
          </a:p>
        </p:txBody>
      </p:sp>
      <p:sp>
        <p:nvSpPr>
          <p:cNvPr id="178" name="Google Shape;178;p13"/>
          <p:cNvSpPr txBox="1"/>
          <p:nvPr/>
        </p:nvSpPr>
        <p:spPr>
          <a:xfrm>
            <a:off x="295942" y="3452892"/>
            <a:ext cx="2797454" cy="258673"/>
          </a:xfrm>
          <a:prstGeom prst="rect">
            <a:avLst/>
          </a:prstGeom>
          <a:solidFill>
            <a:srgbClr val="D4EFF8"/>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Clr>
                <a:schemeClr val="dk1"/>
              </a:buClr>
              <a:buSzPts val="2800"/>
              <a:buFont typeface="Montserrat"/>
              <a:buNone/>
            </a:pPr>
            <a:r>
              <a:rPr b="0" i="0" lang="it-IT" sz="1200" u="none" cap="none" strike="noStrike">
                <a:solidFill>
                  <a:schemeClr val="dk1"/>
                </a:solidFill>
                <a:latin typeface="Montserrat"/>
                <a:ea typeface="Montserrat"/>
                <a:cs typeface="Montserrat"/>
                <a:sym typeface="Montserrat"/>
              </a:rPr>
              <a:t>ALOS 2 coherence, by EOS-NASA</a:t>
            </a:r>
            <a:endParaRPr/>
          </a:p>
        </p:txBody>
      </p:sp>
      <p:sp>
        <p:nvSpPr>
          <p:cNvPr id="179" name="Google Shape;179;p13"/>
          <p:cNvSpPr txBox="1"/>
          <p:nvPr/>
        </p:nvSpPr>
        <p:spPr>
          <a:xfrm>
            <a:off x="7557920" y="6085554"/>
            <a:ext cx="2338074" cy="258673"/>
          </a:xfrm>
          <a:prstGeom prst="rect">
            <a:avLst/>
          </a:prstGeom>
          <a:solidFill>
            <a:srgbClr val="D4EFF8"/>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Clr>
                <a:schemeClr val="dk1"/>
              </a:buClr>
              <a:buSzPts val="2800"/>
              <a:buFont typeface="Montserrat"/>
              <a:buNone/>
            </a:pPr>
            <a:r>
              <a:rPr b="0" i="0" lang="it-IT" sz="1200" u="none" cap="none" strike="noStrike">
                <a:solidFill>
                  <a:schemeClr val="dk1"/>
                </a:solidFill>
                <a:latin typeface="Montserrat"/>
                <a:ea typeface="Montserrat"/>
                <a:cs typeface="Montserrat"/>
                <a:sym typeface="Montserrat"/>
              </a:rPr>
              <a:t>S1 coherence, by NASA-JPL</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14"/>
          <p:cNvSpPr txBox="1"/>
          <p:nvPr>
            <p:ph idx="1" type="body"/>
          </p:nvPr>
        </p:nvSpPr>
        <p:spPr>
          <a:xfrm>
            <a:off x="5578252" y="1266703"/>
            <a:ext cx="6241381" cy="4219697"/>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000"/>
              </a:spcBef>
              <a:spcAft>
                <a:spcPts val="0"/>
              </a:spcAft>
              <a:buSzPts val="2800"/>
              <a:buNone/>
            </a:pPr>
            <a:r>
              <a:rPr lang="it-IT" sz="2400">
                <a:latin typeface="Montserrat"/>
                <a:ea typeface="Montserrat"/>
                <a:cs typeface="Montserrat"/>
                <a:sym typeface="Montserrat"/>
              </a:rPr>
              <a:t>First post-event </a:t>
            </a:r>
            <a:r>
              <a:rPr lang="it-IT" sz="2400"/>
              <a:t>image for co-seismic ground displacement mapping:  </a:t>
            </a:r>
            <a:r>
              <a:rPr lang="it-IT" sz="2400">
                <a:latin typeface="Montserrat"/>
                <a:ea typeface="Montserrat"/>
                <a:cs typeface="Montserrat"/>
                <a:sym typeface="Montserrat"/>
              </a:rPr>
              <a:t>ALOS 2 stripmap of February 8.</a:t>
            </a:r>
            <a:endParaRPr/>
          </a:p>
          <a:p>
            <a:pPr indent="0" lvl="0" marL="0" rtl="0" algn="l">
              <a:lnSpc>
                <a:spcPct val="115000"/>
              </a:lnSpc>
              <a:spcBef>
                <a:spcPts val="1000"/>
              </a:spcBef>
              <a:spcAft>
                <a:spcPts val="0"/>
              </a:spcAft>
              <a:buSzPts val="2800"/>
              <a:buNone/>
            </a:pPr>
            <a:r>
              <a:t/>
            </a:r>
            <a:endParaRPr sz="2400">
              <a:latin typeface="Montserrat"/>
              <a:ea typeface="Montserrat"/>
              <a:cs typeface="Montserrat"/>
              <a:sym typeface="Montserrat"/>
            </a:endParaRPr>
          </a:p>
          <a:p>
            <a:pPr indent="0" lvl="0" marL="0" rtl="0" algn="l">
              <a:lnSpc>
                <a:spcPct val="115000"/>
              </a:lnSpc>
              <a:spcBef>
                <a:spcPts val="1000"/>
              </a:spcBef>
              <a:spcAft>
                <a:spcPts val="0"/>
              </a:spcAft>
              <a:buSzPts val="2800"/>
              <a:buNone/>
            </a:pPr>
            <a:r>
              <a:rPr lang="it-IT" sz="2400"/>
              <a:t>Although only partially covered, the displacement field due to the two main ruptures is evident.</a:t>
            </a:r>
            <a:endParaRPr/>
          </a:p>
        </p:txBody>
      </p:sp>
      <p:pic>
        <p:nvPicPr>
          <p:cNvPr id="185" name="Google Shape;185;p14"/>
          <p:cNvPicPr preferRelativeResize="0"/>
          <p:nvPr/>
        </p:nvPicPr>
        <p:blipFill rotWithShape="1">
          <a:blip r:embed="rId3">
            <a:alphaModFix/>
          </a:blip>
          <a:srcRect b="0" l="0" r="0" t="0"/>
          <a:stretch/>
        </p:blipFill>
        <p:spPr>
          <a:xfrm>
            <a:off x="-98272" y="1094530"/>
            <a:ext cx="5676524" cy="5460275"/>
          </a:xfrm>
          <a:prstGeom prst="rect">
            <a:avLst/>
          </a:prstGeom>
          <a:noFill/>
          <a:ln>
            <a:noFill/>
          </a:ln>
        </p:spPr>
      </p:pic>
      <p:sp>
        <p:nvSpPr>
          <p:cNvPr id="186" name="Google Shape;186;p14"/>
          <p:cNvSpPr txBox="1"/>
          <p:nvPr/>
        </p:nvSpPr>
        <p:spPr>
          <a:xfrm>
            <a:off x="5569283" y="5591297"/>
            <a:ext cx="6241381" cy="649970"/>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1000"/>
              </a:spcBef>
              <a:spcAft>
                <a:spcPts val="0"/>
              </a:spcAft>
              <a:buClr>
                <a:schemeClr val="dk1"/>
              </a:buClr>
              <a:buSzPts val="2800"/>
              <a:buFont typeface="Montserrat"/>
              <a:buNone/>
            </a:pPr>
            <a:r>
              <a:rPr b="0" i="0" lang="it-IT" sz="1600" u="none" cap="none" strike="noStrike">
                <a:solidFill>
                  <a:schemeClr val="dk1"/>
                </a:solidFill>
                <a:latin typeface="Montserrat"/>
                <a:ea typeface="Montserrat"/>
                <a:cs typeface="Montserrat"/>
                <a:sym typeface="Montserrat"/>
              </a:rPr>
              <a:t>Interferogram processed by GSI</a:t>
            </a:r>
            <a:endParaRPr/>
          </a:p>
        </p:txBody>
      </p:sp>
      <p:sp>
        <p:nvSpPr>
          <p:cNvPr id="187" name="Google Shape;187;p14"/>
          <p:cNvSpPr txBox="1"/>
          <p:nvPr>
            <p:ph type="title"/>
          </p:nvPr>
        </p:nvSpPr>
        <p:spPr>
          <a:xfrm>
            <a:off x="176048" y="175939"/>
            <a:ext cx="9387000" cy="7791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4400"/>
              <a:buNone/>
            </a:pPr>
            <a:r>
              <a:rPr lang="it-IT" sz="3200">
                <a:latin typeface="Montserrat"/>
                <a:ea typeface="Montserrat"/>
                <a:cs typeface="Montserrat"/>
                <a:sym typeface="Montserrat"/>
              </a:rPr>
              <a:t>Results from EO data – ground deformation</a:t>
            </a:r>
            <a:endParaRPr sz="3200">
              <a:latin typeface="Montserrat"/>
              <a:ea typeface="Montserrat"/>
              <a:cs typeface="Montserrat"/>
              <a:sym typeface="Montserrat"/>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15"/>
          <p:cNvSpPr txBox="1"/>
          <p:nvPr>
            <p:ph idx="1" type="body"/>
          </p:nvPr>
        </p:nvSpPr>
        <p:spPr>
          <a:xfrm>
            <a:off x="5578252" y="1266703"/>
            <a:ext cx="6241381" cy="4219697"/>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000"/>
              </a:spcBef>
              <a:spcAft>
                <a:spcPts val="0"/>
              </a:spcAft>
              <a:buSzPts val="2800"/>
              <a:buNone/>
            </a:pPr>
            <a:r>
              <a:rPr lang="it-IT" sz="2400">
                <a:latin typeface="Montserrat"/>
                <a:ea typeface="Montserrat"/>
                <a:cs typeface="Montserrat"/>
                <a:sym typeface="Montserrat"/>
              </a:rPr>
              <a:t>First post-event S1 </a:t>
            </a:r>
            <a:r>
              <a:rPr lang="it-IT" sz="2400"/>
              <a:t>image acquired on </a:t>
            </a:r>
            <a:r>
              <a:rPr lang="it-IT" sz="2400">
                <a:latin typeface="Montserrat"/>
                <a:ea typeface="Montserrat"/>
                <a:cs typeface="Montserrat"/>
                <a:sym typeface="Montserrat"/>
              </a:rPr>
              <a:t>February </a:t>
            </a:r>
            <a:r>
              <a:rPr lang="it-IT" sz="2400"/>
              <a:t>9</a:t>
            </a:r>
            <a:r>
              <a:rPr lang="it-IT" sz="2400">
                <a:latin typeface="Montserrat"/>
                <a:ea typeface="Montserrat"/>
                <a:cs typeface="Montserrat"/>
                <a:sym typeface="Montserrat"/>
              </a:rPr>
              <a:t>.</a:t>
            </a:r>
            <a:endParaRPr/>
          </a:p>
          <a:p>
            <a:pPr indent="0" lvl="0" marL="0" rtl="0" algn="l">
              <a:lnSpc>
                <a:spcPct val="115000"/>
              </a:lnSpc>
              <a:spcBef>
                <a:spcPts val="1000"/>
              </a:spcBef>
              <a:spcAft>
                <a:spcPts val="0"/>
              </a:spcAft>
              <a:buSzPts val="2800"/>
              <a:buNone/>
            </a:pPr>
            <a:r>
              <a:t/>
            </a:r>
            <a:endParaRPr sz="2400">
              <a:latin typeface="Montserrat"/>
              <a:ea typeface="Montserrat"/>
              <a:cs typeface="Montserrat"/>
              <a:sym typeface="Montserrat"/>
            </a:endParaRPr>
          </a:p>
          <a:p>
            <a:pPr indent="0" lvl="0" marL="0" rtl="0" algn="l">
              <a:lnSpc>
                <a:spcPct val="115000"/>
              </a:lnSpc>
              <a:spcBef>
                <a:spcPts val="1000"/>
              </a:spcBef>
              <a:spcAft>
                <a:spcPts val="0"/>
              </a:spcAft>
              <a:buSzPts val="2800"/>
              <a:buNone/>
            </a:pPr>
            <a:r>
              <a:rPr lang="it-IT" sz="2400"/>
              <a:t>The high deformation gradients exceed the capacity of S1 InSar to measure ground motion over a large area.</a:t>
            </a:r>
            <a:endParaRPr/>
          </a:p>
        </p:txBody>
      </p:sp>
      <p:pic>
        <p:nvPicPr>
          <p:cNvPr id="193" name="Google Shape;193;p15"/>
          <p:cNvPicPr preferRelativeResize="0"/>
          <p:nvPr/>
        </p:nvPicPr>
        <p:blipFill rotWithShape="1">
          <a:blip r:embed="rId3">
            <a:alphaModFix/>
          </a:blip>
          <a:srcRect b="0" l="0" r="0" t="0"/>
          <a:stretch/>
        </p:blipFill>
        <p:spPr>
          <a:xfrm>
            <a:off x="482040" y="1094530"/>
            <a:ext cx="4515900" cy="5460275"/>
          </a:xfrm>
          <a:prstGeom prst="rect">
            <a:avLst/>
          </a:prstGeom>
          <a:noFill/>
          <a:ln>
            <a:noFill/>
          </a:ln>
        </p:spPr>
      </p:pic>
      <p:sp>
        <p:nvSpPr>
          <p:cNvPr id="194" name="Google Shape;194;p15"/>
          <p:cNvSpPr txBox="1"/>
          <p:nvPr/>
        </p:nvSpPr>
        <p:spPr>
          <a:xfrm>
            <a:off x="5569283" y="5591297"/>
            <a:ext cx="6241381" cy="649970"/>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1000"/>
              </a:spcBef>
              <a:spcAft>
                <a:spcPts val="0"/>
              </a:spcAft>
              <a:buClr>
                <a:schemeClr val="dk1"/>
              </a:buClr>
              <a:buSzPts val="2800"/>
              <a:buFont typeface="Montserrat"/>
              <a:buNone/>
            </a:pPr>
            <a:r>
              <a:rPr b="0" i="0" lang="it-IT" sz="1600" u="none" cap="none" strike="noStrike">
                <a:solidFill>
                  <a:schemeClr val="dk1"/>
                </a:solidFill>
                <a:latin typeface="Montserrat"/>
                <a:ea typeface="Montserrat"/>
                <a:cs typeface="Montserrat"/>
                <a:sym typeface="Montserrat"/>
              </a:rPr>
              <a:t>Interferogram processed by COMET</a:t>
            </a:r>
            <a:endParaRPr/>
          </a:p>
        </p:txBody>
      </p:sp>
      <p:sp>
        <p:nvSpPr>
          <p:cNvPr id="195" name="Google Shape;195;p15"/>
          <p:cNvSpPr txBox="1"/>
          <p:nvPr>
            <p:ph type="title"/>
          </p:nvPr>
        </p:nvSpPr>
        <p:spPr>
          <a:xfrm>
            <a:off x="176048" y="175939"/>
            <a:ext cx="9387000" cy="7791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4400"/>
              <a:buNone/>
            </a:pPr>
            <a:r>
              <a:rPr lang="it-IT" sz="3200">
                <a:latin typeface="Montserrat"/>
                <a:ea typeface="Montserrat"/>
                <a:cs typeface="Montserrat"/>
                <a:sym typeface="Montserrat"/>
              </a:rPr>
              <a:t>Results from EO data – ground deformation</a:t>
            </a:r>
            <a:endParaRPr sz="3200">
              <a:latin typeface="Montserrat"/>
              <a:ea typeface="Montserrat"/>
              <a:cs typeface="Montserrat"/>
              <a:sym typeface="Montserrat"/>
            </a:endParaRPr>
          </a:p>
        </p:txBody>
      </p:sp>
    </p:spTree>
  </p:cSld>
  <p:clrMapOvr>
    <a:masterClrMapping/>
  </p:clrMapOvr>
</p:sld>
</file>

<file path=ppt/theme/theme1.xml><?xml version="1.0" encoding="utf-8"?>
<a:theme xmlns:a="http://schemas.openxmlformats.org/drawingml/2006/main" xmlns:r="http://schemas.openxmlformats.org/officeDocument/2006/relationships" name="ceos">
  <a:themeElements>
    <a:clrScheme name="Custom 2">
      <a:dk1>
        <a:srgbClr val="000000"/>
      </a:dk1>
      <a:lt1>
        <a:srgbClr val="FFFFFF"/>
      </a:lt1>
      <a:dk2>
        <a:srgbClr val="44546A"/>
      </a:dk2>
      <a:lt2>
        <a:srgbClr val="E7E6E6"/>
      </a:lt2>
      <a:accent1>
        <a:srgbClr val="33445F"/>
      </a:accent1>
      <a:accent2>
        <a:srgbClr val="A3CB34"/>
      </a:accent2>
      <a:accent3>
        <a:srgbClr val="C1666B"/>
      </a:accent3>
      <a:accent4>
        <a:srgbClr val="DDDDDD"/>
      </a:accent4>
      <a:accent5>
        <a:srgbClr val="7BC0D7"/>
      </a:accent5>
      <a:accent6>
        <a:srgbClr val="D1462F"/>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