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3">
          <p15:clr>
            <a:srgbClr val="A4A3A4"/>
          </p15:clr>
        </p15:guide>
        <p15:guide id="2" pos="7514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pos="189">
          <p15:clr>
            <a:srgbClr val="A4A3A4"/>
          </p15:clr>
        </p15:guide>
        <p15:guide id="5" pos="37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gGMQo66cdJ2fmS6Jtx1/cOfCB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3" orient="horz"/>
        <p:guide pos="7514"/>
        <p:guide pos="436" orient="horz"/>
        <p:guide pos="189"/>
        <p:guide pos="3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UNDRR: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Office for Disaster Risk Reduction 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Pursuit: search      Strive: try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mainly Priority1 “Understanding Risk”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2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more recently Priority4 “Build Back Better”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❖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CEOS WGDisasters ensures the sustained coordination of disaster-related activities undertaken by the CEOS Agencies and acts as an interface between CEOS and the community of stakeholders and users involved in risk management and disaster reduction.</a:t>
            </a:r>
            <a:endParaRPr/>
          </a:p>
          <a:p>
            <a:pPr indent="-144463" lvl="0" marL="2143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❖"/>
            </a:pPr>
            <a:r>
              <a:rPr b="0" lang="en-US" sz="2000">
                <a:latin typeface="Arial"/>
                <a:ea typeface="Arial"/>
                <a:cs typeface="Arial"/>
                <a:sym typeface="Arial"/>
              </a:rPr>
              <a:t>Who belongs?</a:t>
            </a:r>
            <a:endParaRPr/>
          </a:p>
          <a:p>
            <a:pPr indent="-214312" lvl="1" marL="6715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❖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Membership is open to all CEOS Agencies (Members and Associates).</a:t>
            </a:r>
            <a:endParaRPr/>
          </a:p>
          <a:p>
            <a:pPr indent="-214312" lvl="1" marL="67151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❖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Also experts from non-CEOS Agencies who have relevant expertise to contribute to the objectives of the WGDisasters.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Current CEOS Presidency : Paths to Sustainability: from CEOS Strategy to practical measures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4" name="Google Shape;34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" name="Google Shape;51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title"/>
          </p:nvPr>
        </p:nvSpPr>
        <p:spPr>
          <a:xfrm>
            <a:off x="176047" y="175938"/>
            <a:ext cx="6157185" cy="436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SIT-38 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>
                <a:latin typeface="Montserrat"/>
                <a:ea typeface="Montserrat"/>
                <a:cs typeface="Montserrat"/>
                <a:sym typeface="Montserrat"/>
              </a:rPr>
              <a:t>WG Disasters Activities Report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321959" y="3893457"/>
            <a:ext cx="4832943" cy="314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L. Frulla,  CONAE, WG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Vice-Chair &amp;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H. de Boissezon, CNES, WG Chair, Agenda Item: 7.8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WGDisasters Objectives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555426" y="1160374"/>
            <a:ext cx="10827277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-19281" y="995353"/>
            <a:ext cx="12331022" cy="554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the efforts of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Disaster Risk Management (DRM) authorities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protecting lives and safeguarding property by means of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satellite-based EO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science-based analyses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UNDRR Sendai Framework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Foster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use of EO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support of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DRM &amp; DRR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express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EO needs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the awareness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politicians, decision-makers, and major stakeholders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benefits of using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satellite EO in all phases of DRM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pursuit of these objectives, the WGD should:</a:t>
            </a:r>
            <a:endParaRPr/>
          </a:p>
          <a:p>
            <a:pPr indent="-261937" lvl="1" marL="533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to the monitoring of the implementation of Sendai Framework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533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the work of international initiatives such as GEO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533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Strive to increase the awareness of decision-makers of the critical role of satellite EO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533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Reinforce the need for enhanced satellite EO programs to address DRM/DRR needs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176047" y="175939"/>
            <a:ext cx="1001298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WGDisasters Priorities 2023-2024</a:t>
            </a:r>
            <a:endParaRPr/>
          </a:p>
        </p:txBody>
      </p:sp>
      <p:sp>
        <p:nvSpPr>
          <p:cNvPr id="70" name="Google Shape;70;p3"/>
          <p:cNvSpPr txBox="1"/>
          <p:nvPr/>
        </p:nvSpPr>
        <p:spPr>
          <a:xfrm>
            <a:off x="555426" y="1160374"/>
            <a:ext cx="10827277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889" y="985950"/>
            <a:ext cx="12191111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 to sustainability - use cases or the operational uptake of satellite EO at local scale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Operational Uptake of WG successes to increase resilience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533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Demonstrators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-185737" lvl="2" marL="990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to demonstrate potential, but begin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building path to sustainable operations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 demonstrator – stronger ties to international stakeholders and local actors</a:t>
            </a:r>
            <a:endParaRPr/>
          </a:p>
          <a:p>
            <a:pPr indent="-185737" lvl="2" marL="99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focus on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capacity building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all demonstrator activities</a:t>
            </a:r>
            <a:endParaRPr/>
          </a:p>
          <a:p>
            <a:pPr indent="-261937" lvl="1" marL="533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ties to GEO WGs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533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Continue exploring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linkages to Climate related activities</a:t>
            </a:r>
            <a:endParaRPr/>
          </a:p>
          <a:p>
            <a:pPr indent="-261937" lvl="1" marL="533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linkages to other WGs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1" marL="5334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Technology opportunities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either through new missions, new activities or new data exploitation techniques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WGDisasters Subgroups </a:t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0" y="1243114"/>
            <a:ext cx="7574149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“Pilot” and “Demonstrator” projects:</a:t>
            </a: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b="0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 </a:t>
            </a:r>
            <a:endParaRPr/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Wildfire Pilot                      </a:t>
            </a:r>
            <a:endParaRPr/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Flood (GEO/LEO/SAR) Pilot</a:t>
            </a:r>
            <a:endParaRPr/>
          </a:p>
          <a:p>
            <a:pPr indent="0" lvl="1" marL="478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</a:t>
            </a:r>
            <a:endParaRPr/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Landslide Demonstrator      	</a:t>
            </a:r>
            <a:endParaRPr/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Volcano Demonstrator       	</a:t>
            </a:r>
            <a:endParaRPr b="0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Seismic Hazards Demonstrator </a:t>
            </a:r>
            <a:endParaRPr b="0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Recovery Observatory (RO) Demonstrator</a:t>
            </a:r>
            <a:endParaRPr/>
          </a:p>
          <a:p>
            <a:pPr indent="0" lvl="1" marL="478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1" marL="8212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GeoHazards lab 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574149" y="1229101"/>
            <a:ext cx="477025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2000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Contribution to GEO:</a:t>
            </a:r>
            <a:endParaRPr/>
          </a:p>
          <a:p>
            <a:pPr indent="0" lvl="1" marL="20002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1480" lvl="2" marL="10898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GEO4DRM</a:t>
            </a:r>
            <a:endParaRPr/>
          </a:p>
          <a:p>
            <a:pPr indent="-411480" lvl="2" marL="10898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GSNL (Geohazards Supersites &amp; Natural Laboratories)</a:t>
            </a:r>
            <a:endParaRPr b="0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1480" lvl="2" marL="10898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GEODARMA </a:t>
            </a:r>
            <a:endParaRPr/>
          </a:p>
          <a:p>
            <a:pPr indent="-233680" lvl="2" marL="10898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2" marL="67833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800" u="none" cap="none" strike="noStrik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GSNL Supersites</a:t>
            </a:r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9562912" y="4931229"/>
            <a:ext cx="2525486" cy="1462502"/>
            <a:chOff x="1205372" y="2169876"/>
            <a:chExt cx="4114800" cy="3284221"/>
          </a:xfrm>
        </p:grpSpPr>
        <p:pic>
          <p:nvPicPr>
            <p:cNvPr descr="http://geo-gsnl.org/wp-content/uploads/loghi-in-situ-partners-2019-300x95.png" id="85" name="Google Shape;8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5372" y="4151076"/>
              <a:ext cx="4114800" cy="13030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SNL" id="86" name="Google Shape;8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05372" y="2169876"/>
              <a:ext cx="4114800" cy="18747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8312" y="1455189"/>
            <a:ext cx="4766422" cy="264535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/>
        </p:nvSpPr>
        <p:spPr>
          <a:xfrm>
            <a:off x="320063" y="858813"/>
            <a:ext cx="612498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Hawai volcanoes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Icelandic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Etna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Campi Flegrei/Vesuvius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Marmara Western North Anatolian fault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Taupo Volcano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Ecuador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Andreas Fault NL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Southern Andes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Virunga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5236192" y="954940"/>
            <a:ext cx="61249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15 GSNL Geohazard Supersites</a:t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4515498" y="3794709"/>
            <a:ext cx="489476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Kamchatka kuriles volcanoes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 Earthquakes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Nicaragua supersite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New-Enceladus-Supersite</a:t>
            </a:r>
            <a:endParaRPr b="0" i="0" sz="2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Kahramanmaraş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163289" y="219478"/>
            <a:ext cx="9927770" cy="1021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Links to other CEOS WGs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0" y="1004882"/>
            <a:ext cx="12377054" cy="5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Ties to CEOS WGs: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2" marL="7191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joint activity to provide training and EO awareness to DRM leaders (El Salvador 2022; Africa and Asia 2023); presentation to WGCapD-12and UN-Space “Meeting on the identification of needs of Member States and United Nations entities for Capacity Building in the Use of Space Observations”, 1 to 3 March 2023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2" marL="7191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 Climate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discussions to collaborate on climate adaptation and impacts at local level (underway)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2" marL="71913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WGISS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joint session in person with WGISS-55, 18-20 April 2023; discussion on machine learning for EO applied to Disasters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775" lvl="0" marL="3587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collaboration on sustainability and implication of new partners including private sector EO players (Volcano and Landslide Demos)</a:t>
            </a:r>
            <a:endParaRPr/>
          </a:p>
          <a:p>
            <a:pPr indent="-358775" lvl="0" marL="35877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Space Task Team (NSTT)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will contribute with the to topic 10: “Observation gaps, commercial opportunities to fill CEOS priority requirements for climate, SDGs and disasters”.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1309" y="3312654"/>
            <a:ext cx="1298775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-54434" y="186823"/>
            <a:ext cx="9927770" cy="792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Links to other CEOS WGs and GEO</a:t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216056" y="1121233"/>
            <a:ext cx="11731849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Oceans Coordination Group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possible WGDisasters thematic contributions (under review)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937" lvl="0" marL="533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coastal erosion</a:t>
            </a:r>
            <a:endParaRPr/>
          </a:p>
          <a:p>
            <a:pPr indent="-261937" lvl="0" marL="533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coastal floods due to Tsunamis</a:t>
            </a:r>
            <a:endParaRPr/>
          </a:p>
          <a:p>
            <a:pPr indent="-261937" lvl="0" marL="533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tides</a:t>
            </a:r>
            <a:endParaRPr/>
          </a:p>
          <a:p>
            <a:pPr indent="-1333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61937" lvl="1" marL="533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DRR WG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RO one of 1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cases for EO Risk Toolkit/RiX (UNDRR), Landslides to follow</a:t>
            </a:r>
            <a:endParaRPr/>
          </a:p>
          <a:p>
            <a:pPr indent="-261937" lvl="1" marL="533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GEO thematic Incubators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WG Disasters working to develop use cases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9494" y="1792283"/>
            <a:ext cx="1458411" cy="80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44553" y="4277464"/>
            <a:ext cx="1348292" cy="62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524390" y="3064281"/>
            <a:ext cx="6157185" cy="162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</cp:coreProperties>
</file>