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embeddedFontLst>
    <p:embeddedFont>
      <p:font typeface="Montserrat"/>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1" roundtripDataSignature="AMtx7mhJFSqWLXFdn68S1s0KPHKJBgxR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Montserrat-regular.fntdata"/><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Montserrat-italic.fntdata"/><Relationship Id="rId6" Type="http://schemas.openxmlformats.org/officeDocument/2006/relationships/slide" Target="slides/slide2.xml"/><Relationship Id="rId18" Type="http://schemas.openxmlformats.org/officeDocument/2006/relationships/font" Target="fonts/Montserrat-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222878cc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222878cc35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jpg"/><Relationship Id="rId4" Type="http://schemas.openxmlformats.org/officeDocument/2006/relationships/image" Target="../media/image9.jpg"/><Relationship Id="rId5" Type="http://schemas.openxmlformats.org/officeDocument/2006/relationships/image" Target="../media/image1.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3"/>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3"/>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3"/>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3"/>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3"/>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3"/>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3"/>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3"/>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3"/>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14"/>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SIT-38, 29-30 March 2023</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14"/>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1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1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0" name="Google Shape;40;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1" name="Google Shape;41;p1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SIT-38, 29-30 March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1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SIT-38, 29-30 March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7"/>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17"/>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1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Montserrat"/>
                <a:ea typeface="Montserrat"/>
                <a:cs typeface="Montserrat"/>
                <a:sym typeface="Montserrat"/>
              </a:rPr>
              <a:t>SIT-38, 29-30 March 2023</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2"/>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2"/>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jpg"/><Relationship Id="rId5" Type="http://schemas.openxmlformats.org/officeDocument/2006/relationships/image" Target="../media/image18.png"/><Relationship Id="rId6"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cs.google.com/document/d/19R5PC0Yg5Gu6RaPHP5nWMs4l6_iMHXkuC_CyaRWZIlM/edit?usp=shar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gwtcexDful3sFftMWaxhDCUSJq4tC-bi/edit?usp=sharing&amp;ouid=114778672459940679473&amp;rtpof=true&amp;sd=true" TargetMode="External"/><Relationship Id="rId4" Type="http://schemas.openxmlformats.org/officeDocument/2006/relationships/image" Target="../media/image8.png"/><Relationship Id="rId5"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7500">
                <a:latin typeface="Montserrat"/>
                <a:ea typeface="Montserrat"/>
                <a:cs typeface="Montserrat"/>
                <a:sym typeface="Montserrat"/>
              </a:rPr>
              <a:t>WGCapD</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lang="en-US" sz="7500">
                <a:latin typeface="Montserrat"/>
                <a:ea typeface="Montserrat"/>
                <a:cs typeface="Montserrat"/>
                <a:sym typeface="Montserrat"/>
              </a:rPr>
              <a:t>2023</a:t>
            </a:r>
            <a:endParaRPr sz="7500">
              <a:latin typeface="Montserrat"/>
              <a:ea typeface="Montserrat"/>
              <a:cs typeface="Montserrat"/>
              <a:sym typeface="Montserrat"/>
            </a:endParaRPr>
          </a:p>
        </p:txBody>
      </p:sp>
      <p:sp>
        <p:nvSpPr>
          <p:cNvPr id="67" name="Google Shape;67;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600"/>
              <a:buFont typeface="Arial"/>
              <a:buNone/>
            </a:pPr>
            <a:r>
              <a:rPr b="1" i="0" lang="en-US" sz="1600" u="none" cap="none" strike="noStrike">
                <a:solidFill>
                  <a:schemeClr val="accent1"/>
                </a:solidFill>
                <a:latin typeface="Montserrat"/>
                <a:ea typeface="Montserrat"/>
                <a:cs typeface="Montserrat"/>
                <a:sym typeface="Montserrat"/>
              </a:rPr>
              <a:t>Jorge Del Rio Vera, WGCapD Chair  </a:t>
            </a:r>
            <a:endParaRPr b="0" i="0" sz="105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600"/>
              <a:buFont typeface="Arial"/>
              <a:buNone/>
            </a:pPr>
            <a:r>
              <a:rPr b="1" i="0" lang="en-US" sz="1600" u="none" cap="none" strike="noStrike">
                <a:solidFill>
                  <a:schemeClr val="accent1"/>
                </a:solidFill>
                <a:latin typeface="Montserrat"/>
                <a:ea typeface="Montserrat"/>
                <a:cs typeface="Montserrat"/>
                <a:sym typeface="Montserrat"/>
              </a:rPr>
              <a:t>Agenda Item 7</a:t>
            </a:r>
            <a:endParaRPr b="0" i="0" sz="105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600"/>
              <a:buFont typeface="Arial"/>
              <a:buNone/>
            </a:pPr>
            <a:r>
              <a:rPr b="1" i="0" lang="en-US" sz="1600" u="none" cap="none" strike="noStrike">
                <a:solidFill>
                  <a:schemeClr val="accent1"/>
                </a:solidFill>
                <a:latin typeface="Montserrat"/>
                <a:ea typeface="Montserrat"/>
                <a:cs typeface="Montserrat"/>
                <a:sym typeface="Montserrat"/>
              </a:rPr>
              <a:t>SIT-38 2023, ESA/ESRIN</a:t>
            </a:r>
            <a:endParaRPr b="1" i="0" sz="16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1600"/>
              <a:buFont typeface="Arial"/>
              <a:buNone/>
            </a:pPr>
            <a:r>
              <a:rPr b="1" i="0" lang="en-US" sz="1600" u="none" cap="none" strike="noStrike">
                <a:solidFill>
                  <a:schemeClr val="accent1"/>
                </a:solidFill>
                <a:latin typeface="Montserrat"/>
                <a:ea typeface="Montserrat"/>
                <a:cs typeface="Montserrat"/>
                <a:sym typeface="Montserrat"/>
              </a:rPr>
              <a:t>29th - 30th March 2023</a:t>
            </a:r>
            <a:endParaRPr b="1" i="0" sz="18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WGCapD Sustainability</a:t>
            </a:r>
            <a:endParaRPr/>
          </a:p>
        </p:txBody>
      </p:sp>
      <p:cxnSp>
        <p:nvCxnSpPr>
          <p:cNvPr id="130" name="Google Shape;130;p9"/>
          <p:cNvCxnSpPr/>
          <p:nvPr/>
        </p:nvCxnSpPr>
        <p:spPr>
          <a:xfrm>
            <a:off x="4194279" y="3253371"/>
            <a:ext cx="0" cy="548640"/>
          </a:xfrm>
          <a:prstGeom prst="straightConnector1">
            <a:avLst/>
          </a:prstGeom>
          <a:noFill/>
          <a:ln cap="flat" cmpd="sng" w="9525">
            <a:solidFill>
              <a:srgbClr val="1B2F5D"/>
            </a:solidFill>
            <a:prstDash val="solid"/>
            <a:round/>
            <a:headEnd len="sm" w="sm" type="none"/>
            <a:tailEnd len="med" w="med" type="triangle"/>
          </a:ln>
        </p:spPr>
      </p:cxnSp>
      <p:cxnSp>
        <p:nvCxnSpPr>
          <p:cNvPr id="131" name="Google Shape;131;p9"/>
          <p:cNvCxnSpPr/>
          <p:nvPr/>
        </p:nvCxnSpPr>
        <p:spPr>
          <a:xfrm flipH="1" rot="10800000">
            <a:off x="323646" y="3212097"/>
            <a:ext cx="11535845" cy="12421"/>
          </a:xfrm>
          <a:prstGeom prst="straightConnector1">
            <a:avLst/>
          </a:prstGeom>
          <a:noFill/>
          <a:ln cap="flat" cmpd="sng" w="57150">
            <a:solidFill>
              <a:srgbClr val="1B2F5D"/>
            </a:solidFill>
            <a:prstDash val="solid"/>
            <a:round/>
            <a:headEnd len="sm" w="sm" type="none"/>
            <a:tailEnd len="sm" w="sm" type="none"/>
          </a:ln>
        </p:spPr>
      </p:cxnSp>
      <p:sp>
        <p:nvSpPr>
          <p:cNvPr id="132" name="Google Shape;132;p9"/>
          <p:cNvSpPr/>
          <p:nvPr/>
        </p:nvSpPr>
        <p:spPr>
          <a:xfrm>
            <a:off x="266710" y="3187422"/>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 name="Google Shape;133;p9"/>
          <p:cNvSpPr/>
          <p:nvPr/>
        </p:nvSpPr>
        <p:spPr>
          <a:xfrm>
            <a:off x="762196" y="3187422"/>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 name="Google Shape;134;p9"/>
          <p:cNvSpPr txBox="1"/>
          <p:nvPr/>
        </p:nvSpPr>
        <p:spPr>
          <a:xfrm>
            <a:off x="95898" y="3278862"/>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1999</a:t>
            </a:r>
            <a:endParaRPr b="0" i="0" sz="1400" u="none" cap="none" strike="noStrike">
              <a:solidFill>
                <a:srgbClr val="000000"/>
              </a:solidFill>
              <a:latin typeface="Arial"/>
              <a:ea typeface="Arial"/>
              <a:cs typeface="Arial"/>
              <a:sym typeface="Arial"/>
            </a:endParaRPr>
          </a:p>
        </p:txBody>
      </p:sp>
      <p:sp>
        <p:nvSpPr>
          <p:cNvPr id="135" name="Google Shape;135;p9"/>
          <p:cNvSpPr txBox="1"/>
          <p:nvPr/>
        </p:nvSpPr>
        <p:spPr>
          <a:xfrm>
            <a:off x="565283" y="2947604"/>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2003</a:t>
            </a:r>
            <a:endParaRPr b="0" i="0" sz="1400" u="none" cap="none" strike="noStrike">
              <a:solidFill>
                <a:srgbClr val="000000"/>
              </a:solidFill>
              <a:latin typeface="Arial"/>
              <a:ea typeface="Arial"/>
              <a:cs typeface="Arial"/>
              <a:sym typeface="Arial"/>
            </a:endParaRPr>
          </a:p>
        </p:txBody>
      </p:sp>
      <p:grpSp>
        <p:nvGrpSpPr>
          <p:cNvPr id="136" name="Google Shape;136;p9"/>
          <p:cNvGrpSpPr/>
          <p:nvPr/>
        </p:nvGrpSpPr>
        <p:grpSpPr>
          <a:xfrm>
            <a:off x="1495252" y="3187422"/>
            <a:ext cx="524503" cy="368439"/>
            <a:chOff x="3482277" y="2788916"/>
            <a:chExt cx="524503" cy="368439"/>
          </a:xfrm>
        </p:grpSpPr>
        <p:sp>
          <p:nvSpPr>
            <p:cNvPr id="137" name="Google Shape;137;p9"/>
            <p:cNvSpPr/>
            <p:nvPr/>
          </p:nvSpPr>
          <p:spPr>
            <a:xfrm>
              <a:off x="3706853" y="2788916"/>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 name="Google Shape;138;p9"/>
            <p:cNvSpPr txBox="1"/>
            <p:nvPr/>
          </p:nvSpPr>
          <p:spPr>
            <a:xfrm>
              <a:off x="3482277" y="2880356"/>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2012</a:t>
              </a:r>
              <a:endParaRPr b="0" i="0" sz="1400" u="none" cap="none" strike="noStrike">
                <a:solidFill>
                  <a:srgbClr val="000000"/>
                </a:solidFill>
                <a:latin typeface="Arial"/>
                <a:ea typeface="Arial"/>
                <a:cs typeface="Arial"/>
                <a:sym typeface="Arial"/>
              </a:endParaRPr>
            </a:p>
          </p:txBody>
        </p:sp>
      </p:grpSp>
      <p:grpSp>
        <p:nvGrpSpPr>
          <p:cNvPr id="139" name="Google Shape;139;p9"/>
          <p:cNvGrpSpPr/>
          <p:nvPr/>
        </p:nvGrpSpPr>
        <p:grpSpPr>
          <a:xfrm>
            <a:off x="2309020" y="2911718"/>
            <a:ext cx="524503" cy="367144"/>
            <a:chOff x="4068166" y="2513212"/>
            <a:chExt cx="524503" cy="367144"/>
          </a:xfrm>
        </p:grpSpPr>
        <p:sp>
          <p:nvSpPr>
            <p:cNvPr id="140" name="Google Shape;140;p9"/>
            <p:cNvSpPr/>
            <p:nvPr/>
          </p:nvSpPr>
          <p:spPr>
            <a:xfrm>
              <a:off x="4303958" y="2788916"/>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1" name="Google Shape;141;p9"/>
            <p:cNvSpPr txBox="1"/>
            <p:nvPr/>
          </p:nvSpPr>
          <p:spPr>
            <a:xfrm>
              <a:off x="4068166" y="2513212"/>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2013</a:t>
              </a:r>
              <a:endParaRPr b="0" i="0" sz="1400" u="none" cap="none" strike="noStrike">
                <a:solidFill>
                  <a:srgbClr val="000000"/>
                </a:solidFill>
                <a:latin typeface="Arial"/>
                <a:ea typeface="Arial"/>
                <a:cs typeface="Arial"/>
                <a:sym typeface="Arial"/>
              </a:endParaRPr>
            </a:p>
          </p:txBody>
        </p:sp>
      </p:grpSp>
      <p:grpSp>
        <p:nvGrpSpPr>
          <p:cNvPr id="142" name="Google Shape;142;p9"/>
          <p:cNvGrpSpPr/>
          <p:nvPr/>
        </p:nvGrpSpPr>
        <p:grpSpPr>
          <a:xfrm>
            <a:off x="3122788" y="3187422"/>
            <a:ext cx="524503" cy="368439"/>
            <a:chOff x="4692576" y="2788916"/>
            <a:chExt cx="524503" cy="368439"/>
          </a:xfrm>
        </p:grpSpPr>
        <p:sp>
          <p:nvSpPr>
            <p:cNvPr id="143" name="Google Shape;143;p9"/>
            <p:cNvSpPr/>
            <p:nvPr/>
          </p:nvSpPr>
          <p:spPr>
            <a:xfrm>
              <a:off x="4901063" y="2788916"/>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 name="Google Shape;144;p9"/>
            <p:cNvSpPr txBox="1"/>
            <p:nvPr/>
          </p:nvSpPr>
          <p:spPr>
            <a:xfrm>
              <a:off x="4692576" y="2880356"/>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2014</a:t>
              </a:r>
              <a:endParaRPr b="0" i="0" sz="1400" u="none" cap="none" strike="noStrike">
                <a:solidFill>
                  <a:srgbClr val="000000"/>
                </a:solidFill>
                <a:latin typeface="Arial"/>
                <a:ea typeface="Arial"/>
                <a:cs typeface="Arial"/>
                <a:sym typeface="Arial"/>
              </a:endParaRPr>
            </a:p>
          </p:txBody>
        </p:sp>
      </p:grpSp>
      <p:grpSp>
        <p:nvGrpSpPr>
          <p:cNvPr id="145" name="Google Shape;145;p9"/>
          <p:cNvGrpSpPr/>
          <p:nvPr/>
        </p:nvGrpSpPr>
        <p:grpSpPr>
          <a:xfrm>
            <a:off x="3936556" y="2911718"/>
            <a:ext cx="524503" cy="358518"/>
            <a:chOff x="5278465" y="2513212"/>
            <a:chExt cx="524503" cy="358518"/>
          </a:xfrm>
        </p:grpSpPr>
        <p:sp>
          <p:nvSpPr>
            <p:cNvPr id="146" name="Google Shape;146;p9"/>
            <p:cNvSpPr/>
            <p:nvPr/>
          </p:nvSpPr>
          <p:spPr>
            <a:xfrm>
              <a:off x="5498168" y="2780290"/>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9"/>
            <p:cNvSpPr txBox="1"/>
            <p:nvPr/>
          </p:nvSpPr>
          <p:spPr>
            <a:xfrm>
              <a:off x="5278465" y="2513212"/>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grpSp>
      <p:grpSp>
        <p:nvGrpSpPr>
          <p:cNvPr id="148" name="Google Shape;148;p9"/>
          <p:cNvGrpSpPr/>
          <p:nvPr/>
        </p:nvGrpSpPr>
        <p:grpSpPr>
          <a:xfrm>
            <a:off x="4750324" y="3178796"/>
            <a:ext cx="524503" cy="377065"/>
            <a:chOff x="5859904" y="2780290"/>
            <a:chExt cx="524503" cy="377065"/>
          </a:xfrm>
        </p:grpSpPr>
        <p:sp>
          <p:nvSpPr>
            <p:cNvPr id="149" name="Google Shape;149;p9"/>
            <p:cNvSpPr/>
            <p:nvPr/>
          </p:nvSpPr>
          <p:spPr>
            <a:xfrm>
              <a:off x="6095273" y="2780290"/>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9"/>
            <p:cNvSpPr txBox="1"/>
            <p:nvPr/>
          </p:nvSpPr>
          <p:spPr>
            <a:xfrm>
              <a:off x="5859904" y="2880356"/>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2016</a:t>
              </a:r>
              <a:endParaRPr b="0" i="0" sz="1400" u="none" cap="none" strike="noStrike">
                <a:solidFill>
                  <a:srgbClr val="000000"/>
                </a:solidFill>
                <a:latin typeface="Arial"/>
                <a:ea typeface="Arial"/>
                <a:cs typeface="Arial"/>
                <a:sym typeface="Arial"/>
              </a:endParaRPr>
            </a:p>
          </p:txBody>
        </p:sp>
      </p:grpSp>
      <p:grpSp>
        <p:nvGrpSpPr>
          <p:cNvPr id="151" name="Google Shape;151;p9"/>
          <p:cNvGrpSpPr/>
          <p:nvPr/>
        </p:nvGrpSpPr>
        <p:grpSpPr>
          <a:xfrm>
            <a:off x="5564092" y="2911718"/>
            <a:ext cx="524503" cy="358518"/>
            <a:chOff x="6445793" y="2513212"/>
            <a:chExt cx="524503" cy="358518"/>
          </a:xfrm>
        </p:grpSpPr>
        <p:sp>
          <p:nvSpPr>
            <p:cNvPr id="152" name="Google Shape;152;p9"/>
            <p:cNvSpPr/>
            <p:nvPr/>
          </p:nvSpPr>
          <p:spPr>
            <a:xfrm>
              <a:off x="6692378" y="2780290"/>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 name="Google Shape;153;p9"/>
            <p:cNvSpPr txBox="1"/>
            <p:nvPr/>
          </p:nvSpPr>
          <p:spPr>
            <a:xfrm>
              <a:off x="6445793" y="2513212"/>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2017</a:t>
              </a:r>
              <a:endParaRPr b="0" i="0" sz="1400" u="none" cap="none" strike="noStrike">
                <a:solidFill>
                  <a:srgbClr val="000000"/>
                </a:solidFill>
                <a:latin typeface="Arial"/>
                <a:ea typeface="Arial"/>
                <a:cs typeface="Arial"/>
                <a:sym typeface="Arial"/>
              </a:endParaRPr>
            </a:p>
          </p:txBody>
        </p:sp>
      </p:grpSp>
      <p:grpSp>
        <p:nvGrpSpPr>
          <p:cNvPr id="154" name="Google Shape;154;p9"/>
          <p:cNvGrpSpPr/>
          <p:nvPr/>
        </p:nvGrpSpPr>
        <p:grpSpPr>
          <a:xfrm>
            <a:off x="6377860" y="3178796"/>
            <a:ext cx="524503" cy="377065"/>
            <a:chOff x="7088618" y="2780290"/>
            <a:chExt cx="524503" cy="377065"/>
          </a:xfrm>
        </p:grpSpPr>
        <p:sp>
          <p:nvSpPr>
            <p:cNvPr id="155" name="Google Shape;155;p9"/>
            <p:cNvSpPr/>
            <p:nvPr/>
          </p:nvSpPr>
          <p:spPr>
            <a:xfrm>
              <a:off x="7289483" y="2780290"/>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6" name="Google Shape;156;p9"/>
            <p:cNvSpPr txBox="1"/>
            <p:nvPr/>
          </p:nvSpPr>
          <p:spPr>
            <a:xfrm>
              <a:off x="7088618" y="2880356"/>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2018</a:t>
              </a:r>
              <a:endParaRPr b="0" i="0" sz="1400" u="none" cap="none" strike="noStrike">
                <a:solidFill>
                  <a:srgbClr val="000000"/>
                </a:solidFill>
                <a:latin typeface="Arial"/>
                <a:ea typeface="Arial"/>
                <a:cs typeface="Arial"/>
                <a:sym typeface="Arial"/>
              </a:endParaRPr>
            </a:p>
          </p:txBody>
        </p:sp>
      </p:grpSp>
      <p:grpSp>
        <p:nvGrpSpPr>
          <p:cNvPr id="157" name="Google Shape;157;p9"/>
          <p:cNvGrpSpPr/>
          <p:nvPr/>
        </p:nvGrpSpPr>
        <p:grpSpPr>
          <a:xfrm>
            <a:off x="7191628" y="2911718"/>
            <a:ext cx="524503" cy="349892"/>
            <a:chOff x="7674507" y="2513212"/>
            <a:chExt cx="524503" cy="349892"/>
          </a:xfrm>
        </p:grpSpPr>
        <p:sp>
          <p:nvSpPr>
            <p:cNvPr id="158" name="Google Shape;158;p9"/>
            <p:cNvSpPr/>
            <p:nvPr/>
          </p:nvSpPr>
          <p:spPr>
            <a:xfrm>
              <a:off x="7886588" y="2771664"/>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9" name="Google Shape;159;p9"/>
            <p:cNvSpPr txBox="1"/>
            <p:nvPr/>
          </p:nvSpPr>
          <p:spPr>
            <a:xfrm>
              <a:off x="7674507" y="2513212"/>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2019</a:t>
              </a:r>
              <a:endParaRPr b="0" i="0" sz="1400" u="none" cap="none" strike="noStrike">
                <a:solidFill>
                  <a:srgbClr val="000000"/>
                </a:solidFill>
                <a:latin typeface="Arial"/>
                <a:ea typeface="Arial"/>
                <a:cs typeface="Arial"/>
                <a:sym typeface="Arial"/>
              </a:endParaRPr>
            </a:p>
          </p:txBody>
        </p:sp>
      </p:grpSp>
      <p:grpSp>
        <p:nvGrpSpPr>
          <p:cNvPr id="160" name="Google Shape;160;p9"/>
          <p:cNvGrpSpPr/>
          <p:nvPr/>
        </p:nvGrpSpPr>
        <p:grpSpPr>
          <a:xfrm>
            <a:off x="8005396" y="3170170"/>
            <a:ext cx="524503" cy="385691"/>
            <a:chOff x="8255946" y="2771664"/>
            <a:chExt cx="524503" cy="385691"/>
          </a:xfrm>
        </p:grpSpPr>
        <p:sp>
          <p:nvSpPr>
            <p:cNvPr id="161" name="Google Shape;161;p9"/>
            <p:cNvSpPr/>
            <p:nvPr/>
          </p:nvSpPr>
          <p:spPr>
            <a:xfrm>
              <a:off x="8483695" y="2771664"/>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 name="Google Shape;162;p9"/>
            <p:cNvSpPr txBox="1"/>
            <p:nvPr/>
          </p:nvSpPr>
          <p:spPr>
            <a:xfrm>
              <a:off x="8255946" y="2880356"/>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grpSp>
      <p:grpSp>
        <p:nvGrpSpPr>
          <p:cNvPr id="163" name="Google Shape;163;p9"/>
          <p:cNvGrpSpPr/>
          <p:nvPr/>
        </p:nvGrpSpPr>
        <p:grpSpPr>
          <a:xfrm>
            <a:off x="8819162" y="2919816"/>
            <a:ext cx="524503" cy="339970"/>
            <a:chOff x="8676675" y="2521310"/>
            <a:chExt cx="524503" cy="339970"/>
          </a:xfrm>
        </p:grpSpPr>
        <p:sp>
          <p:nvSpPr>
            <p:cNvPr id="164" name="Google Shape;164;p9"/>
            <p:cNvSpPr txBox="1"/>
            <p:nvPr/>
          </p:nvSpPr>
          <p:spPr>
            <a:xfrm>
              <a:off x="8676675" y="2521310"/>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a:t>
              </a:r>
              <a:endParaRPr b="0" i="0" sz="1400" u="none" cap="none" strike="noStrike">
                <a:solidFill>
                  <a:srgbClr val="000000"/>
                </a:solidFill>
                <a:latin typeface="Arial"/>
                <a:ea typeface="Arial"/>
                <a:cs typeface="Arial"/>
                <a:sym typeface="Arial"/>
              </a:endParaRPr>
            </a:p>
          </p:txBody>
        </p:sp>
        <p:sp>
          <p:nvSpPr>
            <p:cNvPr id="165" name="Google Shape;165;p9"/>
            <p:cNvSpPr/>
            <p:nvPr/>
          </p:nvSpPr>
          <p:spPr>
            <a:xfrm>
              <a:off x="8938926" y="2769840"/>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66" name="Google Shape;166;p9"/>
          <p:cNvSpPr txBox="1"/>
          <p:nvPr/>
        </p:nvSpPr>
        <p:spPr>
          <a:xfrm>
            <a:off x="184025" y="1792380"/>
            <a:ext cx="865759" cy="523220"/>
          </a:xfrm>
          <a:prstGeom prst="rect">
            <a:avLst/>
          </a:prstGeom>
          <a:solidFill>
            <a:srgbClr val="48598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WGEdu Formed</a:t>
            </a:r>
            <a:endParaRPr b="0" i="0" sz="1400" u="none" cap="none" strike="noStrike">
              <a:solidFill>
                <a:srgbClr val="000000"/>
              </a:solidFill>
              <a:latin typeface="Arial"/>
              <a:ea typeface="Arial"/>
              <a:cs typeface="Arial"/>
              <a:sym typeface="Arial"/>
            </a:endParaRPr>
          </a:p>
        </p:txBody>
      </p:sp>
      <p:cxnSp>
        <p:nvCxnSpPr>
          <p:cNvPr id="167" name="Google Shape;167;p9"/>
          <p:cNvCxnSpPr>
            <a:stCxn id="132" idx="0"/>
          </p:cNvCxnSpPr>
          <p:nvPr/>
        </p:nvCxnSpPr>
        <p:spPr>
          <a:xfrm rot="10800000">
            <a:off x="312430" y="2304522"/>
            <a:ext cx="0" cy="882900"/>
          </a:xfrm>
          <a:prstGeom prst="straightConnector1">
            <a:avLst/>
          </a:prstGeom>
          <a:noFill/>
          <a:ln cap="flat" cmpd="sng" w="9525">
            <a:solidFill>
              <a:srgbClr val="1B2F5D"/>
            </a:solidFill>
            <a:prstDash val="solid"/>
            <a:round/>
            <a:headEnd len="sm" w="sm" type="none"/>
            <a:tailEnd len="med" w="med" type="triangle"/>
          </a:ln>
        </p:spPr>
      </p:cxnSp>
      <p:cxnSp>
        <p:nvCxnSpPr>
          <p:cNvPr id="168" name="Google Shape;168;p9"/>
          <p:cNvCxnSpPr/>
          <p:nvPr/>
        </p:nvCxnSpPr>
        <p:spPr>
          <a:xfrm>
            <a:off x="793931" y="3270236"/>
            <a:ext cx="0" cy="409051"/>
          </a:xfrm>
          <a:prstGeom prst="straightConnector1">
            <a:avLst/>
          </a:prstGeom>
          <a:noFill/>
          <a:ln cap="flat" cmpd="sng" w="9525">
            <a:solidFill>
              <a:srgbClr val="1B2F5D"/>
            </a:solidFill>
            <a:prstDash val="solid"/>
            <a:round/>
            <a:headEnd len="sm" w="sm" type="none"/>
            <a:tailEnd len="med" w="med" type="triangle"/>
          </a:ln>
        </p:spPr>
      </p:cxnSp>
      <p:sp>
        <p:nvSpPr>
          <p:cNvPr id="169" name="Google Shape;169;p9"/>
          <p:cNvSpPr txBox="1"/>
          <p:nvPr/>
        </p:nvSpPr>
        <p:spPr>
          <a:xfrm>
            <a:off x="323646" y="3664194"/>
            <a:ext cx="1098492" cy="1384995"/>
          </a:xfrm>
          <a:prstGeom prst="rect">
            <a:avLst/>
          </a:prstGeom>
          <a:solidFill>
            <a:srgbClr val="48598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WGEdu formally adds capacity building to mandate</a:t>
            </a:r>
            <a:endParaRPr b="0" i="0" sz="1400" u="none" cap="none" strike="noStrike">
              <a:solidFill>
                <a:srgbClr val="000000"/>
              </a:solidFill>
              <a:latin typeface="Arial"/>
              <a:ea typeface="Arial"/>
              <a:cs typeface="Arial"/>
              <a:sym typeface="Arial"/>
            </a:endParaRPr>
          </a:p>
        </p:txBody>
      </p:sp>
      <p:cxnSp>
        <p:nvCxnSpPr>
          <p:cNvPr id="170" name="Google Shape;170;p9"/>
          <p:cNvCxnSpPr/>
          <p:nvPr/>
        </p:nvCxnSpPr>
        <p:spPr>
          <a:xfrm rot="10800000">
            <a:off x="1761864" y="2085205"/>
            <a:ext cx="0" cy="1094358"/>
          </a:xfrm>
          <a:prstGeom prst="straightConnector1">
            <a:avLst/>
          </a:prstGeom>
          <a:noFill/>
          <a:ln cap="flat" cmpd="sng" w="9525">
            <a:solidFill>
              <a:srgbClr val="1B2F5D"/>
            </a:solidFill>
            <a:prstDash val="solid"/>
            <a:round/>
            <a:headEnd len="sm" w="sm" type="none"/>
            <a:tailEnd len="med" w="med" type="triangle"/>
          </a:ln>
        </p:spPr>
      </p:cxnSp>
      <p:cxnSp>
        <p:nvCxnSpPr>
          <p:cNvPr id="171" name="Google Shape;171;p9"/>
          <p:cNvCxnSpPr/>
          <p:nvPr/>
        </p:nvCxnSpPr>
        <p:spPr>
          <a:xfrm>
            <a:off x="2581906" y="3278862"/>
            <a:ext cx="0" cy="397682"/>
          </a:xfrm>
          <a:prstGeom prst="straightConnector1">
            <a:avLst/>
          </a:prstGeom>
          <a:noFill/>
          <a:ln cap="flat" cmpd="sng" w="9525">
            <a:solidFill>
              <a:srgbClr val="1B2F5D"/>
            </a:solidFill>
            <a:prstDash val="solid"/>
            <a:round/>
            <a:headEnd len="sm" w="sm" type="none"/>
            <a:tailEnd len="med" w="med" type="triangle"/>
          </a:ln>
        </p:spPr>
      </p:cxnSp>
      <p:sp>
        <p:nvSpPr>
          <p:cNvPr id="172" name="Google Shape;172;p9"/>
          <p:cNvSpPr txBox="1"/>
          <p:nvPr/>
        </p:nvSpPr>
        <p:spPr>
          <a:xfrm>
            <a:off x="1168192" y="1778417"/>
            <a:ext cx="2014974" cy="307777"/>
          </a:xfrm>
          <a:prstGeom prst="rect">
            <a:avLst/>
          </a:prstGeom>
          <a:solidFill>
            <a:srgbClr val="32466D"/>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WGEdu 🡪 WGCapD</a:t>
            </a:r>
            <a:endParaRPr b="0" i="0" sz="1400" u="none" cap="none" strike="noStrike">
              <a:solidFill>
                <a:srgbClr val="000000"/>
              </a:solidFill>
              <a:latin typeface="Arial"/>
              <a:ea typeface="Arial"/>
              <a:cs typeface="Arial"/>
              <a:sym typeface="Arial"/>
            </a:endParaRPr>
          </a:p>
        </p:txBody>
      </p:sp>
      <p:cxnSp>
        <p:nvCxnSpPr>
          <p:cNvPr id="173" name="Google Shape;173;p9"/>
          <p:cNvCxnSpPr/>
          <p:nvPr/>
        </p:nvCxnSpPr>
        <p:spPr>
          <a:xfrm rot="10800000">
            <a:off x="3376413" y="2911743"/>
            <a:ext cx="0" cy="274320"/>
          </a:xfrm>
          <a:prstGeom prst="straightConnector1">
            <a:avLst/>
          </a:prstGeom>
          <a:noFill/>
          <a:ln cap="flat" cmpd="sng" w="9525">
            <a:solidFill>
              <a:srgbClr val="1B2F5D"/>
            </a:solidFill>
            <a:prstDash val="solid"/>
            <a:round/>
            <a:headEnd len="sm" w="sm" type="none"/>
            <a:tailEnd len="med" w="med" type="triangle"/>
          </a:ln>
        </p:spPr>
      </p:cxnSp>
      <p:pic>
        <p:nvPicPr>
          <p:cNvPr id="174" name="Google Shape;174;p9"/>
          <p:cNvPicPr preferRelativeResize="0"/>
          <p:nvPr/>
        </p:nvPicPr>
        <p:blipFill rotWithShape="1">
          <a:blip r:embed="rId3">
            <a:alphaModFix/>
          </a:blip>
          <a:srcRect b="0" l="0" r="0" t="0"/>
          <a:stretch/>
        </p:blipFill>
        <p:spPr>
          <a:xfrm>
            <a:off x="1911785" y="2161404"/>
            <a:ext cx="1202521" cy="781943"/>
          </a:xfrm>
          <a:prstGeom prst="rect">
            <a:avLst/>
          </a:prstGeom>
          <a:noFill/>
          <a:ln>
            <a:noFill/>
          </a:ln>
        </p:spPr>
      </p:pic>
      <p:sp>
        <p:nvSpPr>
          <p:cNvPr id="175" name="Google Shape;175;p9"/>
          <p:cNvSpPr txBox="1"/>
          <p:nvPr/>
        </p:nvSpPr>
        <p:spPr>
          <a:xfrm>
            <a:off x="1734892" y="3675408"/>
            <a:ext cx="1095458" cy="461665"/>
          </a:xfrm>
          <a:prstGeom prst="rect">
            <a:avLst/>
          </a:prstGeom>
          <a:solidFill>
            <a:srgbClr val="32466D"/>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DEM Workshops</a:t>
            </a:r>
            <a:endParaRPr b="0" i="0" sz="1400" u="none" cap="none" strike="noStrike">
              <a:solidFill>
                <a:srgbClr val="000000"/>
              </a:solidFill>
              <a:latin typeface="Arial"/>
              <a:ea typeface="Arial"/>
              <a:cs typeface="Arial"/>
              <a:sym typeface="Arial"/>
            </a:endParaRPr>
          </a:p>
        </p:txBody>
      </p:sp>
      <p:sp>
        <p:nvSpPr>
          <p:cNvPr id="176" name="Google Shape;176;p9"/>
          <p:cNvSpPr txBox="1"/>
          <p:nvPr/>
        </p:nvSpPr>
        <p:spPr>
          <a:xfrm>
            <a:off x="3264219" y="1700712"/>
            <a:ext cx="973239" cy="1200329"/>
          </a:xfrm>
          <a:prstGeom prst="rect">
            <a:avLst/>
          </a:prstGeom>
          <a:solidFill>
            <a:srgbClr val="2C4068"/>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Growing training, workshops, and data collections</a:t>
            </a:r>
            <a:endParaRPr b="0" i="0" sz="1400" u="none" cap="none" strike="noStrike">
              <a:solidFill>
                <a:srgbClr val="000000"/>
              </a:solidFill>
              <a:latin typeface="Arial"/>
              <a:ea typeface="Arial"/>
              <a:cs typeface="Arial"/>
              <a:sym typeface="Arial"/>
            </a:endParaRPr>
          </a:p>
        </p:txBody>
      </p:sp>
      <p:sp>
        <p:nvSpPr>
          <p:cNvPr id="177" name="Google Shape;177;p9"/>
          <p:cNvSpPr txBox="1"/>
          <p:nvPr/>
        </p:nvSpPr>
        <p:spPr>
          <a:xfrm>
            <a:off x="5208330" y="3843549"/>
            <a:ext cx="1143930" cy="830997"/>
          </a:xfrm>
          <a:prstGeom prst="rect">
            <a:avLst/>
          </a:prstGeom>
          <a:solidFill>
            <a:srgbClr val="263A64"/>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Deeper engagement of GEO</a:t>
            </a:r>
            <a:endParaRPr b="0" i="0" sz="1400" u="none" cap="none" strike="noStrike">
              <a:solidFill>
                <a:srgbClr val="000000"/>
              </a:solidFill>
              <a:latin typeface="Arial"/>
              <a:ea typeface="Arial"/>
              <a:cs typeface="Arial"/>
              <a:sym typeface="Arial"/>
            </a:endParaRPr>
          </a:p>
        </p:txBody>
      </p:sp>
      <p:sp>
        <p:nvSpPr>
          <p:cNvPr id="178" name="Google Shape;178;p9"/>
          <p:cNvSpPr txBox="1"/>
          <p:nvPr/>
        </p:nvSpPr>
        <p:spPr>
          <a:xfrm>
            <a:off x="7886738" y="3658883"/>
            <a:ext cx="1399750" cy="1015663"/>
          </a:xfrm>
          <a:prstGeom prst="rect">
            <a:avLst/>
          </a:prstGeom>
          <a:solidFill>
            <a:srgbClr val="1B2F5D"/>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EOTEC DevNet established, Resource Portal &amp; CEOS Webinar Toolkit launched</a:t>
            </a:r>
            <a:endParaRPr b="0" i="0" sz="1400" u="none" cap="none" strike="noStrike">
              <a:solidFill>
                <a:srgbClr val="000000"/>
              </a:solidFill>
              <a:latin typeface="Arial"/>
              <a:ea typeface="Arial"/>
              <a:cs typeface="Arial"/>
              <a:sym typeface="Arial"/>
            </a:endParaRPr>
          </a:p>
        </p:txBody>
      </p:sp>
      <p:cxnSp>
        <p:nvCxnSpPr>
          <p:cNvPr id="179" name="Google Shape;179;p9"/>
          <p:cNvCxnSpPr/>
          <p:nvPr/>
        </p:nvCxnSpPr>
        <p:spPr>
          <a:xfrm>
            <a:off x="9124990" y="3258343"/>
            <a:ext cx="0" cy="397682"/>
          </a:xfrm>
          <a:prstGeom prst="straightConnector1">
            <a:avLst/>
          </a:prstGeom>
          <a:noFill/>
          <a:ln cap="flat" cmpd="sng" w="9525">
            <a:solidFill>
              <a:srgbClr val="1B2F5D"/>
            </a:solidFill>
            <a:prstDash val="solid"/>
            <a:round/>
            <a:headEnd len="sm" w="sm" type="none"/>
            <a:tailEnd len="med" w="med" type="triangle"/>
          </a:ln>
        </p:spPr>
      </p:cxnSp>
      <p:cxnSp>
        <p:nvCxnSpPr>
          <p:cNvPr id="180" name="Google Shape;180;p9"/>
          <p:cNvCxnSpPr>
            <a:stCxn id="161" idx="0"/>
          </p:cNvCxnSpPr>
          <p:nvPr/>
        </p:nvCxnSpPr>
        <p:spPr>
          <a:xfrm rot="10800000">
            <a:off x="8278865" y="2798170"/>
            <a:ext cx="0" cy="372000"/>
          </a:xfrm>
          <a:prstGeom prst="straightConnector1">
            <a:avLst/>
          </a:prstGeom>
          <a:noFill/>
          <a:ln cap="flat" cmpd="sng" w="9525">
            <a:solidFill>
              <a:srgbClr val="1B2F5D"/>
            </a:solidFill>
            <a:prstDash val="solid"/>
            <a:round/>
            <a:headEnd len="sm" w="sm" type="none"/>
            <a:tailEnd len="med" w="med" type="triangle"/>
          </a:ln>
        </p:spPr>
      </p:cxnSp>
      <p:sp>
        <p:nvSpPr>
          <p:cNvPr id="181" name="Google Shape;181;p9"/>
          <p:cNvSpPr txBox="1"/>
          <p:nvPr/>
        </p:nvSpPr>
        <p:spPr>
          <a:xfrm>
            <a:off x="7843100" y="1420885"/>
            <a:ext cx="1281890" cy="1377328"/>
          </a:xfrm>
          <a:prstGeom prst="rect">
            <a:avLst/>
          </a:prstGeom>
          <a:solidFill>
            <a:srgbClr val="1B2F5D"/>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COVID-19 drives first all-virtual annual meeting; virtualization of many deliverables</a:t>
            </a:r>
            <a:endParaRPr b="0" i="0" sz="1400" u="none" cap="none" strike="noStrike">
              <a:solidFill>
                <a:srgbClr val="000000"/>
              </a:solidFill>
              <a:latin typeface="Arial"/>
              <a:ea typeface="Arial"/>
              <a:cs typeface="Arial"/>
              <a:sym typeface="Arial"/>
            </a:endParaRPr>
          </a:p>
        </p:txBody>
      </p:sp>
      <p:sp>
        <p:nvSpPr>
          <p:cNvPr id="182" name="Google Shape;182;p9"/>
          <p:cNvSpPr txBox="1"/>
          <p:nvPr/>
        </p:nvSpPr>
        <p:spPr>
          <a:xfrm>
            <a:off x="6616542" y="3654068"/>
            <a:ext cx="1127919" cy="1384995"/>
          </a:xfrm>
          <a:prstGeom prst="rect">
            <a:avLst/>
          </a:prstGeom>
          <a:solidFill>
            <a:srgbClr val="21365F"/>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Increased number of trainings, workshops, and online courses</a:t>
            </a:r>
            <a:endParaRPr b="0" i="0" sz="1400" u="none" cap="none" strike="noStrike">
              <a:solidFill>
                <a:srgbClr val="000000"/>
              </a:solidFill>
              <a:latin typeface="Arial"/>
              <a:ea typeface="Arial"/>
              <a:cs typeface="Arial"/>
              <a:sym typeface="Arial"/>
            </a:endParaRPr>
          </a:p>
        </p:txBody>
      </p:sp>
      <p:cxnSp>
        <p:nvCxnSpPr>
          <p:cNvPr id="183" name="Google Shape;183;p9"/>
          <p:cNvCxnSpPr/>
          <p:nvPr/>
        </p:nvCxnSpPr>
        <p:spPr>
          <a:xfrm>
            <a:off x="7444947" y="3253528"/>
            <a:ext cx="0" cy="397682"/>
          </a:xfrm>
          <a:prstGeom prst="straightConnector1">
            <a:avLst/>
          </a:prstGeom>
          <a:noFill/>
          <a:ln cap="flat" cmpd="sng" w="9525">
            <a:solidFill>
              <a:srgbClr val="1B2F5D"/>
            </a:solidFill>
            <a:prstDash val="solid"/>
            <a:round/>
            <a:headEnd len="sm" w="sm" type="none"/>
            <a:tailEnd len="med" w="med" type="triangle"/>
          </a:ln>
        </p:spPr>
      </p:cxnSp>
      <p:cxnSp>
        <p:nvCxnSpPr>
          <p:cNvPr id="184" name="Google Shape;184;p9"/>
          <p:cNvCxnSpPr/>
          <p:nvPr/>
        </p:nvCxnSpPr>
        <p:spPr>
          <a:xfrm rot="10800000">
            <a:off x="6621412" y="2623827"/>
            <a:ext cx="0" cy="548640"/>
          </a:xfrm>
          <a:prstGeom prst="straightConnector1">
            <a:avLst/>
          </a:prstGeom>
          <a:noFill/>
          <a:ln cap="flat" cmpd="sng" w="9525">
            <a:solidFill>
              <a:srgbClr val="1B2F5D"/>
            </a:solidFill>
            <a:prstDash val="solid"/>
            <a:round/>
            <a:headEnd len="sm" w="sm" type="none"/>
            <a:tailEnd len="med" w="med" type="triangle"/>
          </a:ln>
        </p:spPr>
      </p:cxnSp>
      <p:sp>
        <p:nvSpPr>
          <p:cNvPr id="185" name="Google Shape;185;p9"/>
          <p:cNvSpPr txBox="1"/>
          <p:nvPr/>
        </p:nvSpPr>
        <p:spPr>
          <a:xfrm>
            <a:off x="6121819" y="1798911"/>
            <a:ext cx="1281890" cy="830997"/>
          </a:xfrm>
          <a:prstGeom prst="rect">
            <a:avLst/>
          </a:prstGeom>
          <a:solidFill>
            <a:srgbClr val="21365F"/>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Support of Data Cubes, AmeriGEOSS &amp; AfriGEOSS</a:t>
            </a:r>
            <a:endParaRPr b="0" i="0" sz="1200" u="none" cap="none" strike="noStrike">
              <a:solidFill>
                <a:schemeClr val="lt1"/>
              </a:solidFill>
              <a:latin typeface="Arial"/>
              <a:ea typeface="Arial"/>
              <a:cs typeface="Arial"/>
              <a:sym typeface="Arial"/>
            </a:endParaRPr>
          </a:p>
        </p:txBody>
      </p:sp>
      <p:cxnSp>
        <p:nvCxnSpPr>
          <p:cNvPr id="186" name="Google Shape;186;p9"/>
          <p:cNvCxnSpPr/>
          <p:nvPr/>
        </p:nvCxnSpPr>
        <p:spPr>
          <a:xfrm>
            <a:off x="5849408" y="3269827"/>
            <a:ext cx="0" cy="548640"/>
          </a:xfrm>
          <a:prstGeom prst="straightConnector1">
            <a:avLst/>
          </a:prstGeom>
          <a:noFill/>
          <a:ln cap="flat" cmpd="sng" w="9525">
            <a:solidFill>
              <a:srgbClr val="1B2F5D"/>
            </a:solidFill>
            <a:prstDash val="solid"/>
            <a:round/>
            <a:headEnd len="sm" w="sm" type="none"/>
            <a:tailEnd len="med" w="med" type="triangle"/>
          </a:ln>
        </p:spPr>
      </p:cxnSp>
      <p:cxnSp>
        <p:nvCxnSpPr>
          <p:cNvPr id="187" name="Google Shape;187;p9"/>
          <p:cNvCxnSpPr/>
          <p:nvPr/>
        </p:nvCxnSpPr>
        <p:spPr>
          <a:xfrm rot="10800000">
            <a:off x="5028380" y="2620806"/>
            <a:ext cx="0" cy="548640"/>
          </a:xfrm>
          <a:prstGeom prst="straightConnector1">
            <a:avLst/>
          </a:prstGeom>
          <a:noFill/>
          <a:ln cap="flat" cmpd="sng" w="9525">
            <a:solidFill>
              <a:srgbClr val="1B2F5D"/>
            </a:solidFill>
            <a:prstDash val="solid"/>
            <a:round/>
            <a:headEnd len="sm" w="sm" type="none"/>
            <a:tailEnd len="med" w="med" type="triangle"/>
          </a:ln>
        </p:spPr>
      </p:cxnSp>
      <p:sp>
        <p:nvSpPr>
          <p:cNvPr id="188" name="Google Shape;188;p9"/>
          <p:cNvSpPr txBox="1"/>
          <p:nvPr/>
        </p:nvSpPr>
        <p:spPr>
          <a:xfrm>
            <a:off x="4606421" y="1425540"/>
            <a:ext cx="1162267" cy="1200329"/>
          </a:xfrm>
          <a:prstGeom prst="rect">
            <a:avLst/>
          </a:prstGeom>
          <a:solidFill>
            <a:srgbClr val="263A64"/>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GeoCab Portal support, KenyaCube, SAR trainings</a:t>
            </a:r>
            <a:endParaRPr b="0" i="0" sz="1400" u="none" cap="none" strike="noStrike">
              <a:solidFill>
                <a:srgbClr val="000000"/>
              </a:solidFill>
              <a:latin typeface="Arial"/>
              <a:ea typeface="Arial"/>
              <a:cs typeface="Arial"/>
              <a:sym typeface="Arial"/>
            </a:endParaRPr>
          </a:p>
        </p:txBody>
      </p:sp>
      <p:sp>
        <p:nvSpPr>
          <p:cNvPr id="189" name="Google Shape;189;p9"/>
          <p:cNvSpPr txBox="1"/>
          <p:nvPr/>
        </p:nvSpPr>
        <p:spPr>
          <a:xfrm>
            <a:off x="3553201" y="3827093"/>
            <a:ext cx="1143930" cy="646331"/>
          </a:xfrm>
          <a:prstGeom prst="rect">
            <a:avLst/>
          </a:prstGeom>
          <a:solidFill>
            <a:srgbClr val="2C4068"/>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lt1"/>
                </a:solidFill>
                <a:latin typeface="Arial"/>
                <a:ea typeface="Arial"/>
                <a:cs typeface="Arial"/>
                <a:sym typeface="Arial"/>
              </a:rPr>
              <a:t>Focus</a:t>
            </a:r>
            <a:r>
              <a:rPr b="0" i="0" lang="en-US" sz="1200" u="none" cap="none" strike="noStrike">
                <a:solidFill>
                  <a:schemeClr val="lt1"/>
                </a:solidFill>
                <a:latin typeface="Arial"/>
                <a:ea typeface="Arial"/>
                <a:cs typeface="Arial"/>
                <a:sym typeface="Arial"/>
              </a:rPr>
              <a:t>: Awareness building</a:t>
            </a:r>
            <a:endParaRPr b="0" i="0" sz="1400" u="none" cap="none" strike="noStrike">
              <a:solidFill>
                <a:srgbClr val="000000"/>
              </a:solidFill>
              <a:latin typeface="Arial"/>
              <a:ea typeface="Arial"/>
              <a:cs typeface="Arial"/>
              <a:sym typeface="Arial"/>
            </a:endParaRPr>
          </a:p>
        </p:txBody>
      </p:sp>
      <p:grpSp>
        <p:nvGrpSpPr>
          <p:cNvPr id="190" name="Google Shape;190;p9"/>
          <p:cNvGrpSpPr/>
          <p:nvPr/>
        </p:nvGrpSpPr>
        <p:grpSpPr>
          <a:xfrm>
            <a:off x="9701188" y="3186064"/>
            <a:ext cx="524503" cy="385691"/>
            <a:chOff x="8255946" y="2771664"/>
            <a:chExt cx="524503" cy="385691"/>
          </a:xfrm>
        </p:grpSpPr>
        <p:sp>
          <p:nvSpPr>
            <p:cNvPr id="191" name="Google Shape;191;p9"/>
            <p:cNvSpPr/>
            <p:nvPr/>
          </p:nvSpPr>
          <p:spPr>
            <a:xfrm>
              <a:off x="8483695" y="2771664"/>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 name="Google Shape;192;p9"/>
            <p:cNvSpPr txBox="1"/>
            <p:nvPr/>
          </p:nvSpPr>
          <p:spPr>
            <a:xfrm>
              <a:off x="8255946" y="2880356"/>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grpSp>
      <p:grpSp>
        <p:nvGrpSpPr>
          <p:cNvPr id="193" name="Google Shape;193;p9"/>
          <p:cNvGrpSpPr/>
          <p:nvPr/>
        </p:nvGrpSpPr>
        <p:grpSpPr>
          <a:xfrm>
            <a:off x="10514209" y="2898066"/>
            <a:ext cx="524503" cy="349892"/>
            <a:chOff x="7674507" y="2513212"/>
            <a:chExt cx="524503" cy="349892"/>
          </a:xfrm>
        </p:grpSpPr>
        <p:sp>
          <p:nvSpPr>
            <p:cNvPr id="194" name="Google Shape;194;p9"/>
            <p:cNvSpPr/>
            <p:nvPr/>
          </p:nvSpPr>
          <p:spPr>
            <a:xfrm>
              <a:off x="7886588" y="2771664"/>
              <a:ext cx="91440" cy="91440"/>
            </a:xfrm>
            <a:prstGeom prst="ellipse">
              <a:avLst/>
            </a:prstGeom>
            <a:solidFill>
              <a:srgbClr val="A6CE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5" name="Google Shape;195;p9"/>
            <p:cNvSpPr txBox="1"/>
            <p:nvPr/>
          </p:nvSpPr>
          <p:spPr>
            <a:xfrm>
              <a:off x="7674507" y="2513212"/>
              <a:ext cx="5245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grpSp>
      <p:sp>
        <p:nvSpPr>
          <p:cNvPr id="196" name="Google Shape;196;p9"/>
          <p:cNvSpPr txBox="1"/>
          <p:nvPr/>
        </p:nvSpPr>
        <p:spPr>
          <a:xfrm>
            <a:off x="9229062" y="1928925"/>
            <a:ext cx="1399750" cy="830956"/>
          </a:xfrm>
          <a:prstGeom prst="rect">
            <a:avLst/>
          </a:prstGeom>
          <a:solidFill>
            <a:srgbClr val="1B2F5D"/>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Revisiting needs and priorities of regional groups and of members</a:t>
            </a:r>
            <a:endParaRPr b="0" i="0" sz="1400" u="none" cap="none" strike="noStrike">
              <a:solidFill>
                <a:srgbClr val="000000"/>
              </a:solidFill>
              <a:latin typeface="Arial"/>
              <a:ea typeface="Arial"/>
              <a:cs typeface="Arial"/>
              <a:sym typeface="Arial"/>
            </a:endParaRPr>
          </a:p>
        </p:txBody>
      </p:sp>
      <p:cxnSp>
        <p:nvCxnSpPr>
          <p:cNvPr id="197" name="Google Shape;197;p9"/>
          <p:cNvCxnSpPr/>
          <p:nvPr/>
        </p:nvCxnSpPr>
        <p:spPr>
          <a:xfrm>
            <a:off x="9969502" y="2770664"/>
            <a:ext cx="0" cy="397682"/>
          </a:xfrm>
          <a:prstGeom prst="straightConnector1">
            <a:avLst/>
          </a:prstGeom>
          <a:noFill/>
          <a:ln cap="flat" cmpd="sng" w="9525">
            <a:solidFill>
              <a:srgbClr val="1B2F5D"/>
            </a:solidFill>
            <a:prstDash val="solid"/>
            <a:round/>
            <a:headEnd len="sm" w="sm" type="none"/>
            <a:tailEnd len="med" w="med" type="triangle"/>
          </a:ln>
        </p:spPr>
      </p:cxnSp>
      <p:sp>
        <p:nvSpPr>
          <p:cNvPr id="198" name="Google Shape;198;p9"/>
          <p:cNvSpPr txBox="1"/>
          <p:nvPr/>
        </p:nvSpPr>
        <p:spPr>
          <a:xfrm>
            <a:off x="10338837" y="3627281"/>
            <a:ext cx="1399800" cy="1015800"/>
          </a:xfrm>
          <a:prstGeom prst="rect">
            <a:avLst/>
          </a:prstGeom>
          <a:solidFill>
            <a:srgbClr val="1B2F5D"/>
          </a:solidFill>
          <a:ln cap="flat" cmpd="sng" w="9525">
            <a:solidFill>
              <a:srgbClr val="1B2F5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UN-Space</a:t>
            </a:r>
            <a:r>
              <a:rPr lang="en-US" sz="1200">
                <a:solidFill>
                  <a:schemeClr val="lt1"/>
                </a:solidFill>
              </a:rPr>
              <a:t> and </a:t>
            </a:r>
            <a:r>
              <a:rPr b="0" i="0" lang="en-US" sz="1200" u="none" cap="none" strike="noStrike">
                <a:solidFill>
                  <a:schemeClr val="lt1"/>
                </a:solidFill>
                <a:latin typeface="Arial"/>
                <a:ea typeface="Arial"/>
                <a:cs typeface="Arial"/>
                <a:sym typeface="Arial"/>
              </a:rPr>
              <a:t>WGCapD joint meeting;</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First hybrid after COVID-19</a:t>
            </a:r>
            <a:endParaRPr b="0" i="0" sz="1400" u="none" cap="none" strike="noStrike">
              <a:solidFill>
                <a:srgbClr val="000000"/>
              </a:solidFill>
              <a:latin typeface="Arial"/>
              <a:ea typeface="Arial"/>
              <a:cs typeface="Arial"/>
              <a:sym typeface="Arial"/>
            </a:endParaRPr>
          </a:p>
        </p:txBody>
      </p:sp>
      <p:cxnSp>
        <p:nvCxnSpPr>
          <p:cNvPr id="199" name="Google Shape;199;p9"/>
          <p:cNvCxnSpPr/>
          <p:nvPr/>
        </p:nvCxnSpPr>
        <p:spPr>
          <a:xfrm rot="10800000">
            <a:off x="10772010" y="3269827"/>
            <a:ext cx="0" cy="354662"/>
          </a:xfrm>
          <a:prstGeom prst="straightConnector1">
            <a:avLst/>
          </a:prstGeom>
          <a:noFill/>
          <a:ln cap="flat" cmpd="sng" w="9525">
            <a:solidFill>
              <a:srgbClr val="1B2F5D"/>
            </a:solidFill>
            <a:prstDash val="solid"/>
            <a:round/>
            <a:headEnd len="sm" w="sm" type="none"/>
            <a:tailEnd len="med" w="med" type="triangle"/>
          </a:ln>
        </p:spPr>
      </p:cxnSp>
      <p:pic>
        <p:nvPicPr>
          <p:cNvPr id="200" name="Google Shape;200;p9"/>
          <p:cNvPicPr preferRelativeResize="0"/>
          <p:nvPr/>
        </p:nvPicPr>
        <p:blipFill rotWithShape="1">
          <a:blip r:embed="rId4">
            <a:alphaModFix/>
          </a:blip>
          <a:srcRect b="0" l="0" r="0" t="0"/>
          <a:stretch/>
        </p:blipFill>
        <p:spPr>
          <a:xfrm>
            <a:off x="10814004" y="1346123"/>
            <a:ext cx="1399751" cy="1526840"/>
          </a:xfrm>
          <a:prstGeom prst="rect">
            <a:avLst/>
          </a:prstGeom>
          <a:noFill/>
          <a:ln>
            <a:noFill/>
          </a:ln>
        </p:spPr>
      </p:pic>
      <p:pic>
        <p:nvPicPr>
          <p:cNvPr id="201" name="Google Shape;201;p9"/>
          <p:cNvPicPr preferRelativeResize="0"/>
          <p:nvPr/>
        </p:nvPicPr>
        <p:blipFill>
          <a:blip r:embed="rId5">
            <a:alphaModFix/>
          </a:blip>
          <a:stretch>
            <a:fillRect/>
          </a:stretch>
        </p:blipFill>
        <p:spPr>
          <a:xfrm>
            <a:off x="6731424" y="5137302"/>
            <a:ext cx="5280487" cy="1356675"/>
          </a:xfrm>
          <a:prstGeom prst="rect">
            <a:avLst/>
          </a:prstGeom>
          <a:noFill/>
          <a:ln>
            <a:noFill/>
          </a:ln>
        </p:spPr>
      </p:pic>
      <p:pic>
        <p:nvPicPr>
          <p:cNvPr id="202" name="Google Shape;202;p9"/>
          <p:cNvPicPr preferRelativeResize="0"/>
          <p:nvPr/>
        </p:nvPicPr>
        <p:blipFill>
          <a:blip r:embed="rId6">
            <a:alphaModFix/>
          </a:blip>
          <a:stretch>
            <a:fillRect/>
          </a:stretch>
        </p:blipFill>
        <p:spPr>
          <a:xfrm>
            <a:off x="3351396" y="5152200"/>
            <a:ext cx="2968829" cy="1377351"/>
          </a:xfrm>
          <a:prstGeom prst="rect">
            <a:avLst/>
          </a:prstGeom>
          <a:noFill/>
          <a:ln>
            <a:noFill/>
          </a:ln>
        </p:spPr>
      </p:pic>
      <p:pic>
        <p:nvPicPr>
          <p:cNvPr id="203" name="Google Shape;203;p9"/>
          <p:cNvPicPr preferRelativeResize="0"/>
          <p:nvPr/>
        </p:nvPicPr>
        <p:blipFill>
          <a:blip r:embed="rId7">
            <a:alphaModFix/>
          </a:blip>
          <a:stretch>
            <a:fillRect/>
          </a:stretch>
        </p:blipFill>
        <p:spPr>
          <a:xfrm>
            <a:off x="547623" y="5108975"/>
            <a:ext cx="2428498" cy="138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2800"/>
              <a:t>WGCapD-11 Findings in America’s region needs</a:t>
            </a:r>
            <a:endParaRPr sz="2800"/>
          </a:p>
        </p:txBody>
      </p:sp>
      <p:sp>
        <p:nvSpPr>
          <p:cNvPr id="209" name="Google Shape;209;p10"/>
          <p:cNvSpPr txBox="1"/>
          <p:nvPr/>
        </p:nvSpPr>
        <p:spPr>
          <a:xfrm>
            <a:off x="176050" y="1265725"/>
            <a:ext cx="58341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sng" cap="none" strike="noStrike">
                <a:solidFill>
                  <a:srgbClr val="000000"/>
                </a:solidFill>
                <a:latin typeface="Arial"/>
                <a:ea typeface="Arial"/>
                <a:cs typeface="Arial"/>
                <a:sym typeface="Arial"/>
              </a:rPr>
              <a:t>Education/Training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Training activities for decision-makers demonstrating measurable benefits of 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Capacity-building activities on EO use in management topics (e. g. water, disasters, environmental resources.)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Training on the use of Cloud-based platforms (GEE).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EO training for companies to increase competitiveness.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10" name="Google Shape;210;p10"/>
          <p:cNvSpPr txBox="1"/>
          <p:nvPr/>
        </p:nvSpPr>
        <p:spPr>
          <a:xfrm>
            <a:off x="6174509" y="1265719"/>
            <a:ext cx="6142182"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sng" cap="none" strike="noStrike">
                <a:solidFill>
                  <a:srgbClr val="000000"/>
                </a:solidFill>
                <a:latin typeface="Arial"/>
                <a:ea typeface="Arial"/>
                <a:cs typeface="Arial"/>
                <a:sym typeface="Arial"/>
              </a:rPr>
              <a:t>User uptake is closely related to education and training</a:t>
            </a:r>
            <a:r>
              <a:rPr b="1"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Courses on the use of ARD as it lowers the barrier for the use of the data for planning and decision-making.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Showcase the benefits of EO by creating use cases for the utilization of the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Undertake need assessment studies to provide capacity-building tailored to the requirement of the user communities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11" name="Google Shape;211;p10"/>
          <p:cNvSpPr txBox="1"/>
          <p:nvPr/>
        </p:nvSpPr>
        <p:spPr>
          <a:xfrm>
            <a:off x="176050" y="3082375"/>
            <a:ext cx="58995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sng" cap="none" strike="noStrike">
                <a:solidFill>
                  <a:srgbClr val="000000"/>
                </a:solidFill>
                <a:latin typeface="Arial"/>
                <a:ea typeface="Arial"/>
                <a:cs typeface="Arial"/>
                <a:sym typeface="Arial"/>
              </a:rPr>
              <a:t>Data Access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Access to existing data archives that have little commercial value but important value for capacity-building.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Maintain and promote free and open data policies.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br>
              <a:rPr b="0" i="0" lang="en-US" sz="1400" u="none" cap="none" strike="noStrike">
                <a:solidFill>
                  <a:srgbClr val="000000"/>
                </a:solidFill>
                <a:latin typeface="Arial"/>
                <a:ea typeface="Arial"/>
                <a:cs typeface="Arial"/>
                <a:sym typeface="Arial"/>
              </a:rPr>
            </a:br>
            <a:r>
              <a:rPr b="1" i="0" lang="en-US" sz="1400" u="sng" cap="none" strike="noStrike">
                <a:solidFill>
                  <a:srgbClr val="000000"/>
                </a:solidFill>
                <a:latin typeface="Arial"/>
                <a:ea typeface="Arial"/>
                <a:cs typeface="Arial"/>
                <a:sym typeface="Arial"/>
              </a:rPr>
              <a:t>Software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Repositories for tools and open workflows are needed for processing the data. Ensuring interoperability of the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lang="en-US"/>
            </a:br>
            <a:r>
              <a:rPr b="0" i="0" lang="en-US" sz="1400" u="none" cap="none" strike="noStrike">
                <a:solidFill>
                  <a:srgbClr val="000000"/>
                </a:solidFill>
                <a:latin typeface="Arial"/>
                <a:ea typeface="Arial"/>
                <a:cs typeface="Arial"/>
                <a:sym typeface="Arial"/>
              </a:rPr>
              <a:t> </a:t>
            </a:r>
            <a:r>
              <a:rPr b="1" i="0" lang="en-US" sz="1400" u="sng" cap="none" strike="noStrike">
                <a:solidFill>
                  <a:srgbClr val="000000"/>
                </a:solidFill>
                <a:latin typeface="Arial"/>
                <a:ea typeface="Arial"/>
                <a:cs typeface="Arial"/>
                <a:sym typeface="Arial"/>
              </a:rPr>
              <a:t>Infrastructure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Connectivity is an issue for accessing data and cloud-based platforms.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Considering the EO data volume, open and easy access to processing and data platforms with enough computing power to run models. Also needed are guides to access existing platforms.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12" name="Google Shape;212;p10"/>
          <p:cNvSpPr txBox="1"/>
          <p:nvPr/>
        </p:nvSpPr>
        <p:spPr>
          <a:xfrm>
            <a:off x="6146800" y="3081992"/>
            <a:ext cx="6197700" cy="375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sng" cap="none" strike="noStrike">
                <a:solidFill>
                  <a:srgbClr val="000000"/>
                </a:solidFill>
                <a:latin typeface="Arial"/>
                <a:ea typeface="Arial"/>
                <a:cs typeface="Arial"/>
                <a:sym typeface="Arial"/>
              </a:rPr>
              <a:t>Barriers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Lack of knowledge and awareness on different EO topics is a barrier.</a:t>
            </a:r>
            <a:endParaRPr b="0" i="0" sz="1400" u="none" cap="none" strike="noStrike">
              <a:solidFill>
                <a:srgbClr val="000000"/>
              </a:solidFill>
              <a:latin typeface="Arial"/>
              <a:ea typeface="Arial"/>
              <a:cs typeface="Arial"/>
              <a:sym typeface="Arial"/>
            </a:endParaRPr>
          </a:p>
          <a:p>
            <a:pPr indent="-88900" lvl="0" marL="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 CB activities for entities other than space agencies are needed. </a:t>
            </a:r>
            <a:endParaRPr/>
          </a:p>
          <a:p>
            <a:pPr indent="0" lvl="0" marL="0" marR="0" rtl="0" algn="l">
              <a:lnSpc>
                <a:spcPct val="100000"/>
              </a:lnSpc>
              <a:spcBef>
                <a:spcPts val="0"/>
              </a:spcBef>
              <a:spcAft>
                <a:spcPts val="0"/>
              </a:spcAft>
              <a:buNone/>
            </a:pPr>
            <a:br>
              <a:rPr b="1" lang="en-US" u="sng"/>
            </a:br>
            <a:r>
              <a:rPr b="1" i="0" lang="en-US" sz="1400" u="sng" cap="none" strike="noStrike">
                <a:solidFill>
                  <a:srgbClr val="000000"/>
                </a:solidFill>
                <a:latin typeface="Arial"/>
                <a:ea typeface="Arial"/>
                <a:cs typeface="Arial"/>
                <a:sym typeface="Arial"/>
              </a:rPr>
              <a:t>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Capacity building devoted to coding skills for EO in different programming languages (e. g. Python), is desirable.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Having access to demo licenses or discounted versions of processing software would be beneficial for the region.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1" lang="en-US" u="sng"/>
            </a:br>
            <a:r>
              <a:rPr b="1" i="0" lang="en-US" sz="1400" u="sng" cap="none" strike="noStrike">
                <a:solidFill>
                  <a:srgbClr val="000000"/>
                </a:solidFill>
                <a:latin typeface="Arial"/>
                <a:ea typeface="Arial"/>
                <a:cs typeface="Arial"/>
                <a:sym typeface="Arial"/>
              </a:rPr>
              <a:t>Data Access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There is a need to increase access to national datasets, mostly </a:t>
            </a:r>
            <a:r>
              <a:rPr b="0" i="1" lang="en-US" sz="1400" u="none" cap="none" strike="noStrike">
                <a:solidFill>
                  <a:srgbClr val="000000"/>
                </a:solidFill>
                <a:latin typeface="Arial"/>
                <a:ea typeface="Arial"/>
                <a:cs typeface="Arial"/>
                <a:sym typeface="Arial"/>
              </a:rPr>
              <a:t>in situ</a:t>
            </a:r>
            <a:r>
              <a:rPr b="0" i="0" lang="en-US" sz="1400" u="none" cap="none" strike="noStrike">
                <a:solidFill>
                  <a:srgbClr val="000000"/>
                </a:solidFill>
                <a:latin typeface="Arial"/>
                <a:ea typeface="Arial"/>
                <a:cs typeface="Arial"/>
                <a:sym typeface="Arial"/>
              </a:rPr>
              <a:t> data, which can complement EO data 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Cost of cloud-based tools is also a barrier, which together with bad connectivity make difficult certain ways of accessing and processing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13" name="Google Shape;213;p10"/>
          <p:cNvSpPr txBox="1"/>
          <p:nvPr/>
        </p:nvSpPr>
        <p:spPr>
          <a:xfrm>
            <a:off x="4978596" y="2350744"/>
            <a:ext cx="1579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1B2F5D"/>
                </a:solidFill>
                <a:latin typeface="Arial"/>
                <a:ea typeface="Arial"/>
                <a:cs typeface="Arial"/>
                <a:sym typeface="Arial"/>
              </a:rPr>
              <a:t>CB-20-23</a:t>
            </a:r>
            <a:endParaRPr>
              <a:solidFill>
                <a:srgbClr val="1B2F5D"/>
              </a:solidFill>
            </a:endParaRPr>
          </a:p>
          <a:p>
            <a:pPr indent="0" lvl="0" marL="0" marR="0" rtl="0" algn="l">
              <a:lnSpc>
                <a:spcPct val="100000"/>
              </a:lnSpc>
              <a:spcBef>
                <a:spcPts val="0"/>
              </a:spcBef>
              <a:spcAft>
                <a:spcPts val="0"/>
              </a:spcAft>
              <a:buNone/>
            </a:pPr>
            <a:r>
              <a:rPr b="1" i="0" lang="en-US" sz="1600" u="none" cap="none" strike="noStrike">
                <a:solidFill>
                  <a:srgbClr val="1B2F5D"/>
                </a:solidFill>
                <a:latin typeface="Arial"/>
                <a:ea typeface="Arial"/>
                <a:cs typeface="Arial"/>
                <a:sym typeface="Arial"/>
              </a:rPr>
              <a:t>CB-22-04</a:t>
            </a:r>
            <a:endParaRPr>
              <a:solidFill>
                <a:srgbClr val="1B2F5D"/>
              </a:solidFill>
            </a:endParaRPr>
          </a:p>
          <a:p>
            <a:pPr indent="0" lvl="0" marL="0" marR="0" rtl="0" algn="l">
              <a:lnSpc>
                <a:spcPct val="100000"/>
              </a:lnSpc>
              <a:spcBef>
                <a:spcPts val="0"/>
              </a:spcBef>
              <a:spcAft>
                <a:spcPts val="0"/>
              </a:spcAft>
              <a:buNone/>
            </a:pPr>
            <a:r>
              <a:rPr b="1" i="0" lang="en-US" sz="1600" u="none" cap="none" strike="noStrike">
                <a:solidFill>
                  <a:srgbClr val="1B2F5D"/>
                </a:solidFill>
                <a:latin typeface="Arial"/>
                <a:ea typeface="Arial"/>
                <a:cs typeface="Arial"/>
                <a:sym typeface="Arial"/>
              </a:rPr>
              <a:t>CB-20-01</a:t>
            </a:r>
            <a:endParaRPr>
              <a:solidFill>
                <a:srgbClr val="1B2F5D"/>
              </a:solidFill>
            </a:endParaRPr>
          </a:p>
        </p:txBody>
      </p:sp>
      <p:sp>
        <p:nvSpPr>
          <p:cNvPr id="214" name="Google Shape;214;p10"/>
          <p:cNvSpPr txBox="1"/>
          <p:nvPr/>
        </p:nvSpPr>
        <p:spPr>
          <a:xfrm>
            <a:off x="4594995" y="3694605"/>
            <a:ext cx="1579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accent1"/>
                </a:solidFill>
                <a:latin typeface="Arial"/>
                <a:ea typeface="Arial"/>
                <a:cs typeface="Arial"/>
                <a:sym typeface="Arial"/>
              </a:rPr>
              <a:t>CB-22-01</a:t>
            </a:r>
            <a:endParaRPr>
              <a:solidFill>
                <a:schemeClr val="accent1"/>
              </a:solidFill>
            </a:endParaRPr>
          </a:p>
        </p:txBody>
      </p:sp>
      <p:sp>
        <p:nvSpPr>
          <p:cNvPr id="215" name="Google Shape;215;p10"/>
          <p:cNvSpPr txBox="1"/>
          <p:nvPr/>
        </p:nvSpPr>
        <p:spPr>
          <a:xfrm>
            <a:off x="4200750" y="5910716"/>
            <a:ext cx="1579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accent1"/>
                </a:solidFill>
                <a:latin typeface="Arial"/>
                <a:ea typeface="Arial"/>
                <a:cs typeface="Arial"/>
                <a:sym typeface="Arial"/>
              </a:rPr>
              <a:t>CB-22-10</a:t>
            </a:r>
            <a:endParaRPr>
              <a:solidFill>
                <a:schemeClr val="accent1"/>
              </a:solidFill>
            </a:endParaRPr>
          </a:p>
          <a:p>
            <a:pPr indent="0" lvl="0" marL="0" marR="0" rtl="0" algn="l">
              <a:lnSpc>
                <a:spcPct val="100000"/>
              </a:lnSpc>
              <a:spcBef>
                <a:spcPts val="0"/>
              </a:spcBef>
              <a:spcAft>
                <a:spcPts val="0"/>
              </a:spcAft>
              <a:buNone/>
            </a:pPr>
            <a:r>
              <a:rPr b="1" i="0" lang="en-US" sz="1600" u="none" cap="none" strike="noStrike">
                <a:solidFill>
                  <a:schemeClr val="accent1"/>
                </a:solidFill>
                <a:latin typeface="Arial"/>
                <a:ea typeface="Arial"/>
                <a:cs typeface="Arial"/>
                <a:sym typeface="Arial"/>
              </a:rPr>
              <a:t>CB-22-13</a:t>
            </a:r>
            <a:endParaRPr>
              <a:solidFill>
                <a:schemeClr val="accent1"/>
              </a:solidFill>
            </a:endParaRPr>
          </a:p>
        </p:txBody>
      </p:sp>
      <p:sp>
        <p:nvSpPr>
          <p:cNvPr id="216" name="Google Shape;216;p10"/>
          <p:cNvSpPr txBox="1"/>
          <p:nvPr/>
        </p:nvSpPr>
        <p:spPr>
          <a:xfrm>
            <a:off x="10389537" y="2596752"/>
            <a:ext cx="1579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accent1"/>
                </a:solidFill>
                <a:latin typeface="Arial"/>
                <a:ea typeface="Arial"/>
                <a:cs typeface="Arial"/>
                <a:sym typeface="Arial"/>
              </a:rPr>
              <a:t>CB-22-05</a:t>
            </a:r>
            <a:endParaRPr>
              <a:solidFill>
                <a:schemeClr val="accent1"/>
              </a:solidFill>
            </a:endParaRPr>
          </a:p>
          <a:p>
            <a:pPr indent="0" lvl="0" marL="0" marR="0" rtl="0" algn="l">
              <a:lnSpc>
                <a:spcPct val="100000"/>
              </a:lnSpc>
              <a:spcBef>
                <a:spcPts val="0"/>
              </a:spcBef>
              <a:spcAft>
                <a:spcPts val="0"/>
              </a:spcAft>
              <a:buNone/>
            </a:pPr>
            <a:r>
              <a:rPr b="1" i="0" lang="en-US" sz="1600" u="none" cap="none" strike="noStrike">
                <a:solidFill>
                  <a:schemeClr val="accent1"/>
                </a:solidFill>
                <a:latin typeface="Arial"/>
                <a:ea typeface="Arial"/>
                <a:cs typeface="Arial"/>
                <a:sym typeface="Arial"/>
              </a:rPr>
              <a:t>CB-22-16</a:t>
            </a:r>
            <a:endParaRPr>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11"/>
          <p:cNvPicPr preferRelativeResize="0"/>
          <p:nvPr/>
        </p:nvPicPr>
        <p:blipFill rotWithShape="1">
          <a:blip r:embed="rId3">
            <a:alphaModFix/>
          </a:blip>
          <a:srcRect b="0" l="60258" r="0" t="0"/>
          <a:stretch/>
        </p:blipFill>
        <p:spPr>
          <a:xfrm>
            <a:off x="3140365" y="1407396"/>
            <a:ext cx="1598974" cy="3338963"/>
          </a:xfrm>
          <a:prstGeom prst="rect">
            <a:avLst/>
          </a:prstGeom>
          <a:noFill/>
          <a:ln>
            <a:noFill/>
          </a:ln>
        </p:spPr>
      </p:pic>
      <p:sp>
        <p:nvSpPr>
          <p:cNvPr id="222" name="Google Shape;222;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a:t>WGCapD needs you!</a:t>
            </a:r>
            <a:endParaRPr/>
          </a:p>
        </p:txBody>
      </p:sp>
      <p:pic>
        <p:nvPicPr>
          <p:cNvPr id="223" name="Google Shape;223;p11"/>
          <p:cNvPicPr preferRelativeResize="0"/>
          <p:nvPr/>
        </p:nvPicPr>
        <p:blipFill rotWithShape="1">
          <a:blip r:embed="rId3">
            <a:alphaModFix/>
          </a:blip>
          <a:srcRect b="0" l="0" r="0" t="0"/>
          <a:stretch/>
        </p:blipFill>
        <p:spPr>
          <a:xfrm>
            <a:off x="4211783" y="1407397"/>
            <a:ext cx="4023520" cy="3338963"/>
          </a:xfrm>
          <a:prstGeom prst="rect">
            <a:avLst/>
          </a:prstGeom>
          <a:noFill/>
          <a:ln>
            <a:noFill/>
          </a:ln>
        </p:spPr>
      </p:pic>
      <p:pic>
        <p:nvPicPr>
          <p:cNvPr descr="Stickman Question Mark Thinking | Great PowerPoint ClipArt for  Presentations - PresenterMedia.com" id="224" name="Google Shape;224;p11"/>
          <p:cNvPicPr preferRelativeResize="0"/>
          <p:nvPr/>
        </p:nvPicPr>
        <p:blipFill rotWithShape="1">
          <a:blip r:embed="rId4">
            <a:alphaModFix/>
          </a:blip>
          <a:srcRect b="0" l="0" r="0" t="0"/>
          <a:stretch/>
        </p:blipFill>
        <p:spPr>
          <a:xfrm>
            <a:off x="3031540" y="1249222"/>
            <a:ext cx="1451786" cy="1659184"/>
          </a:xfrm>
          <a:prstGeom prst="rect">
            <a:avLst/>
          </a:prstGeom>
          <a:noFill/>
          <a:ln>
            <a:noFill/>
          </a:ln>
        </p:spPr>
      </p:pic>
      <p:sp>
        <p:nvSpPr>
          <p:cNvPr id="225" name="Google Shape;225;p11"/>
          <p:cNvSpPr/>
          <p:nvPr/>
        </p:nvSpPr>
        <p:spPr>
          <a:xfrm rot="5400000">
            <a:off x="6801500" y="4932219"/>
            <a:ext cx="937489" cy="364837"/>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6" name="Google Shape;226;p11"/>
          <p:cNvSpPr/>
          <p:nvPr/>
        </p:nvSpPr>
        <p:spPr>
          <a:xfrm rot="-5400000">
            <a:off x="3288689" y="4932219"/>
            <a:ext cx="937489" cy="364837"/>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South African National Space Agency - Wikipedia" id="227" name="Google Shape;227;p11"/>
          <p:cNvPicPr preferRelativeResize="0"/>
          <p:nvPr/>
        </p:nvPicPr>
        <p:blipFill rotWithShape="1">
          <a:blip r:embed="rId5">
            <a:alphaModFix/>
          </a:blip>
          <a:srcRect b="0" l="0" r="0" t="0"/>
          <a:stretch/>
        </p:blipFill>
        <p:spPr>
          <a:xfrm>
            <a:off x="4211783" y="1195943"/>
            <a:ext cx="2574519" cy="843155"/>
          </a:xfrm>
          <a:prstGeom prst="rect">
            <a:avLst/>
          </a:prstGeom>
          <a:noFill/>
          <a:ln>
            <a:noFill/>
          </a:ln>
        </p:spPr>
      </p:pic>
      <p:pic>
        <p:nvPicPr>
          <p:cNvPr descr="United Nations Office for Outer Space Affairs (UNOOSA) | UN-Water" id="228" name="Google Shape;228;p11"/>
          <p:cNvPicPr preferRelativeResize="0"/>
          <p:nvPr/>
        </p:nvPicPr>
        <p:blipFill rotWithShape="1">
          <a:blip r:embed="rId6">
            <a:alphaModFix/>
          </a:blip>
          <a:srcRect b="33415" l="3212" r="3696" t="34377"/>
          <a:stretch/>
        </p:blipFill>
        <p:spPr>
          <a:xfrm>
            <a:off x="6498868" y="2491554"/>
            <a:ext cx="2807853" cy="510009"/>
          </a:xfrm>
          <a:prstGeom prst="rect">
            <a:avLst/>
          </a:prstGeom>
          <a:noFill/>
          <a:ln>
            <a:noFill/>
          </a:ln>
        </p:spPr>
      </p:pic>
      <p:sp>
        <p:nvSpPr>
          <p:cNvPr id="229" name="Google Shape;229;p11"/>
          <p:cNvSpPr txBox="1"/>
          <p:nvPr/>
        </p:nvSpPr>
        <p:spPr>
          <a:xfrm>
            <a:off x="1823582" y="5830516"/>
            <a:ext cx="748313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WE NEED AN INCOMING VICE-CHAIR</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nvSpPr>
        <p:spPr>
          <a:xfrm>
            <a:off x="357105" y="1138557"/>
            <a:ext cx="11112000" cy="5356500"/>
          </a:xfrm>
          <a:prstGeom prst="rect">
            <a:avLst/>
          </a:prstGeom>
          <a:noFill/>
          <a:ln>
            <a:noFill/>
          </a:ln>
        </p:spPr>
        <p:txBody>
          <a:bodyPr anchorCtr="0" anchor="t" bIns="45700" lIns="91425" spcFirstLastPara="1" rIns="91425" wrap="square" tIns="45700">
            <a:spAutoFit/>
          </a:bodyPr>
          <a:lstStyle/>
          <a:p>
            <a:pPr indent="-207963" lvl="0" marL="214313" marR="0" rtl="0" algn="l">
              <a:lnSpc>
                <a:spcPct val="150000"/>
              </a:lnSpc>
              <a:spcBef>
                <a:spcPts val="0"/>
              </a:spcBef>
              <a:spcAft>
                <a:spcPts val="0"/>
              </a:spcAft>
              <a:buClr>
                <a:schemeClr val="dk1"/>
              </a:buClr>
              <a:buSzPts val="1500"/>
              <a:buFont typeface="Montserrat"/>
              <a:buChar char="❖"/>
            </a:pPr>
            <a:r>
              <a:rPr b="1" i="0" lang="en-US" sz="1500" u="none" cap="none" strike="noStrike">
                <a:solidFill>
                  <a:schemeClr val="dk1"/>
                </a:solidFill>
                <a:latin typeface="Montserrat"/>
                <a:ea typeface="Montserrat"/>
                <a:cs typeface="Montserrat"/>
                <a:sym typeface="Montserrat"/>
              </a:rPr>
              <a:t>Action CEOS Plenary 36-04</a:t>
            </a:r>
            <a:endParaRPr b="0" i="0" sz="1300" u="none" cap="none" strike="noStrike">
              <a:solidFill>
                <a:srgbClr val="000000"/>
              </a:solidFill>
              <a:latin typeface="Montserrat"/>
              <a:ea typeface="Montserrat"/>
              <a:cs typeface="Montserrat"/>
              <a:sym typeface="Montserrat"/>
            </a:endParaRPr>
          </a:p>
          <a:p>
            <a:pPr indent="-233362" lvl="1" marL="671512" marR="0" rtl="0" algn="l">
              <a:lnSpc>
                <a:spcPct val="150000"/>
              </a:lnSpc>
              <a:spcBef>
                <a:spcPts val="0"/>
              </a:spcBef>
              <a:spcAft>
                <a:spcPts val="0"/>
              </a:spcAft>
              <a:buClr>
                <a:schemeClr val="dk1"/>
              </a:buClr>
              <a:buSzPts val="1900"/>
              <a:buFont typeface="Montserrat"/>
              <a:buChar char="❖"/>
            </a:pPr>
            <a:r>
              <a:rPr b="0" i="1" lang="en-US" sz="1500" u="none" cap="none" strike="noStrike">
                <a:solidFill>
                  <a:schemeClr val="dk1"/>
                </a:solidFill>
                <a:latin typeface="Montserrat"/>
                <a:ea typeface="Montserrat"/>
                <a:cs typeface="Montserrat"/>
                <a:sym typeface="Montserrat"/>
              </a:rPr>
              <a:t>CEOS members to review the proposed </a:t>
            </a:r>
            <a:r>
              <a:rPr b="1" i="1" lang="en-US" sz="1500" u="none" cap="none" strike="noStrike">
                <a:solidFill>
                  <a:schemeClr val="dk1"/>
                </a:solidFill>
                <a:latin typeface="Montserrat"/>
                <a:ea typeface="Montserrat"/>
                <a:cs typeface="Montserrat"/>
                <a:sym typeface="Montserrat"/>
              </a:rPr>
              <a:t>EOTEC DevNet Sustainability Plan </a:t>
            </a:r>
            <a:r>
              <a:rPr b="0" i="1" lang="en-US" sz="1500" u="none" cap="none" strike="noStrike">
                <a:solidFill>
                  <a:schemeClr val="dk1"/>
                </a:solidFill>
                <a:latin typeface="Montserrat"/>
                <a:ea typeface="Montserrat"/>
                <a:cs typeface="Montserrat"/>
                <a:sym typeface="Montserrat"/>
              </a:rPr>
              <a:t>and consider the outlined approaches to </a:t>
            </a:r>
            <a:r>
              <a:rPr b="1" i="1" lang="en-US" sz="1500" u="none" cap="none" strike="noStrike">
                <a:solidFill>
                  <a:schemeClr val="dk1"/>
                </a:solidFill>
                <a:latin typeface="Montserrat"/>
                <a:ea typeface="Montserrat"/>
                <a:cs typeface="Montserrat"/>
                <a:sym typeface="Montserrat"/>
              </a:rPr>
              <a:t>staffing</a:t>
            </a:r>
            <a:r>
              <a:rPr b="0" i="1" lang="en-US" sz="1500" u="none" cap="none" strike="noStrike">
                <a:solidFill>
                  <a:schemeClr val="dk1"/>
                </a:solidFill>
                <a:latin typeface="Montserrat"/>
                <a:ea typeface="Montserrat"/>
                <a:cs typeface="Montserrat"/>
                <a:sym typeface="Montserrat"/>
              </a:rPr>
              <a:t>, including </a:t>
            </a:r>
            <a:r>
              <a:rPr b="1" i="1" lang="en-US" sz="1500" u="none" cap="none" strike="noStrike">
                <a:solidFill>
                  <a:schemeClr val="dk1"/>
                </a:solidFill>
                <a:latin typeface="Montserrat"/>
                <a:ea typeface="Montserrat"/>
                <a:cs typeface="Montserrat"/>
                <a:sym typeface="Montserrat"/>
              </a:rPr>
              <a:t>in-kind support </a:t>
            </a:r>
            <a:r>
              <a:rPr b="0" i="1" lang="en-US" sz="1500" u="none" cap="none" strike="noStrike">
                <a:solidFill>
                  <a:schemeClr val="dk1"/>
                </a:solidFill>
                <a:latin typeface="Montserrat"/>
                <a:ea typeface="Montserrat"/>
                <a:cs typeface="Montserrat"/>
                <a:sym typeface="Montserrat"/>
              </a:rPr>
              <a:t>for the part-time positions of regional community of practice coordinators – in anticipation of further discussion at SIT-38.</a:t>
            </a:r>
            <a:endParaRPr sz="1700"/>
          </a:p>
          <a:p>
            <a:pPr indent="-207962" lvl="1" marL="671512" marR="0" rtl="0" algn="l">
              <a:lnSpc>
                <a:spcPct val="150000"/>
              </a:lnSpc>
              <a:spcBef>
                <a:spcPts val="0"/>
              </a:spcBef>
              <a:spcAft>
                <a:spcPts val="0"/>
              </a:spcAft>
              <a:buClr>
                <a:schemeClr val="dk1"/>
              </a:buClr>
              <a:buSzPts val="1500"/>
              <a:buFont typeface="Montserrat"/>
              <a:buChar char="❖"/>
            </a:pPr>
            <a:r>
              <a:rPr b="0" i="0" lang="en-US" sz="1500" u="none" cap="none" strike="noStrike">
                <a:solidFill>
                  <a:schemeClr val="dk1"/>
                </a:solidFill>
                <a:latin typeface="Montserrat"/>
                <a:ea typeface="Montserrat"/>
                <a:cs typeface="Montserrat"/>
                <a:sym typeface="Montserrat"/>
              </a:rPr>
              <a:t>EOTEC DevNet is staffed until next year thanks to generosity of NASA and University of Jena, other members of EOTEC DevNet are contributing with in-kind support.</a:t>
            </a:r>
            <a:endParaRPr sz="1300"/>
          </a:p>
          <a:p>
            <a:pPr indent="-207962" lvl="1" marL="671512" marR="0" rtl="0" algn="l">
              <a:lnSpc>
                <a:spcPct val="15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Sustainability </a:t>
            </a:r>
            <a:r>
              <a:rPr lang="en-US" sz="1500" u="sng">
                <a:solidFill>
                  <a:schemeClr val="hlink"/>
                </a:solidFill>
                <a:latin typeface="Montserrat"/>
                <a:ea typeface="Montserrat"/>
                <a:cs typeface="Montserrat"/>
                <a:sym typeface="Montserrat"/>
                <a:hlinkClick r:id="rId3"/>
              </a:rPr>
              <a:t>plan</a:t>
            </a:r>
            <a:r>
              <a:rPr lang="en-US" sz="1500">
                <a:solidFill>
                  <a:schemeClr val="dk1"/>
                </a:solidFill>
                <a:latin typeface="Montserrat"/>
                <a:ea typeface="Montserrat"/>
                <a:cs typeface="Montserrat"/>
                <a:sym typeface="Montserrat"/>
              </a:rPr>
              <a:t> was presented at SIT-TW and Plenary in 2022. </a:t>
            </a:r>
            <a:r>
              <a:rPr b="0" i="0" lang="en-US" sz="1500" u="none" cap="none" strike="noStrike">
                <a:solidFill>
                  <a:schemeClr val="dk1"/>
                </a:solidFill>
                <a:latin typeface="Montserrat"/>
                <a:ea typeface="Montserrat"/>
                <a:cs typeface="Montserrat"/>
                <a:sym typeface="Montserrat"/>
              </a:rPr>
              <a:t>No further review is </a:t>
            </a:r>
            <a:r>
              <a:rPr lang="en-US" sz="1500">
                <a:solidFill>
                  <a:schemeClr val="dk1"/>
                </a:solidFill>
                <a:latin typeface="Montserrat"/>
                <a:ea typeface="Montserrat"/>
                <a:cs typeface="Montserrat"/>
                <a:sym typeface="Montserrat"/>
              </a:rPr>
              <a:t>needed, but</a:t>
            </a:r>
            <a:r>
              <a:rPr b="0" i="0" lang="en-US" sz="1500" u="none" cap="none" strike="noStrike">
                <a:solidFill>
                  <a:schemeClr val="dk1"/>
                </a:solidFill>
                <a:latin typeface="Montserrat"/>
                <a:ea typeface="Montserrat"/>
                <a:cs typeface="Montserrat"/>
                <a:sym typeface="Montserrat"/>
              </a:rPr>
              <a:t> request authorization to carry on the </a:t>
            </a:r>
            <a:r>
              <a:rPr lang="en-US" sz="1500">
                <a:solidFill>
                  <a:schemeClr val="dk1"/>
                </a:solidFill>
                <a:latin typeface="Montserrat"/>
                <a:ea typeface="Montserrat"/>
                <a:cs typeface="Montserrat"/>
                <a:sym typeface="Montserrat"/>
              </a:rPr>
              <a:t>initiative</a:t>
            </a:r>
            <a:r>
              <a:rPr b="0" i="0" lang="en-US" sz="1500" u="none" cap="none" strike="noStrike">
                <a:solidFill>
                  <a:schemeClr val="dk1"/>
                </a:solidFill>
                <a:latin typeface="Montserrat"/>
                <a:ea typeface="Montserrat"/>
                <a:cs typeface="Montserrat"/>
                <a:sym typeface="Montserrat"/>
              </a:rPr>
              <a:t>. </a:t>
            </a:r>
            <a:endParaRPr b="0" i="0" sz="1500" u="none" cap="none" strike="noStrike">
              <a:solidFill>
                <a:schemeClr val="dk1"/>
              </a:solidFill>
              <a:latin typeface="Montserrat"/>
              <a:ea typeface="Montserrat"/>
              <a:cs typeface="Montserrat"/>
              <a:sym typeface="Montserrat"/>
            </a:endParaRPr>
          </a:p>
          <a:p>
            <a:pPr indent="-207962" lvl="1" marL="671512" marR="0" rtl="0" algn="l">
              <a:lnSpc>
                <a:spcPct val="150000"/>
              </a:lnSpc>
              <a:spcBef>
                <a:spcPts val="0"/>
              </a:spcBef>
              <a:spcAft>
                <a:spcPts val="0"/>
              </a:spcAft>
              <a:buClr>
                <a:schemeClr val="dk1"/>
              </a:buClr>
              <a:buSzPts val="1500"/>
              <a:buFont typeface="Montserrat"/>
              <a:buChar char="❖"/>
            </a:pPr>
            <a:r>
              <a:rPr b="0" i="0" lang="en-US" sz="1500" u="none" cap="none" strike="noStrike">
                <a:solidFill>
                  <a:schemeClr val="dk1"/>
                </a:solidFill>
                <a:latin typeface="Montserrat"/>
                <a:ea typeface="Montserrat"/>
                <a:cs typeface="Montserrat"/>
                <a:sym typeface="Montserrat"/>
              </a:rPr>
              <a:t>Limited support from CEOS SEO required</a:t>
            </a:r>
            <a:r>
              <a:rPr lang="en-US" sz="1500">
                <a:solidFill>
                  <a:schemeClr val="dk1"/>
                </a:solidFill>
                <a:latin typeface="Montserrat"/>
                <a:ea typeface="Montserrat"/>
                <a:cs typeface="Montserrat"/>
                <a:sym typeface="Montserrat"/>
              </a:rPr>
              <a:t>, additional in-kind support from CEOS members most welcome.</a:t>
            </a:r>
            <a:endParaRPr sz="1300"/>
          </a:p>
          <a:p>
            <a:pPr indent="-207962" lvl="1" marL="671512" marR="0" rtl="0" algn="l">
              <a:lnSpc>
                <a:spcPct val="150000"/>
              </a:lnSpc>
              <a:spcBef>
                <a:spcPts val="0"/>
              </a:spcBef>
              <a:spcAft>
                <a:spcPts val="0"/>
              </a:spcAft>
              <a:buClr>
                <a:schemeClr val="dk1"/>
              </a:buClr>
              <a:buSzPts val="1500"/>
              <a:buFont typeface="Montserrat"/>
              <a:buChar char="❖"/>
            </a:pPr>
            <a:r>
              <a:rPr b="0" i="0" lang="en-US" sz="1500" u="none" cap="none" strike="noStrike">
                <a:solidFill>
                  <a:schemeClr val="dk1"/>
                </a:solidFill>
                <a:latin typeface="Montserrat"/>
                <a:ea typeface="Montserrat"/>
                <a:cs typeface="Montserrat"/>
                <a:sym typeface="Montserrat"/>
              </a:rPr>
              <a:t>Proposed action for CEOS SIT TW to present results of the achievements of EOTEC DevNet.</a:t>
            </a:r>
            <a:endParaRPr b="0" i="0" sz="1500" u="none" cap="none" strike="noStrike">
              <a:solidFill>
                <a:schemeClr val="dk1"/>
              </a:solidFill>
              <a:latin typeface="Montserrat"/>
              <a:ea typeface="Montserrat"/>
              <a:cs typeface="Montserrat"/>
              <a:sym typeface="Montserrat"/>
            </a:endParaRPr>
          </a:p>
          <a:p>
            <a:pPr indent="-207961" lvl="0" marL="214311" marR="0" rtl="0" algn="l">
              <a:lnSpc>
                <a:spcPct val="150000"/>
              </a:lnSpc>
              <a:spcBef>
                <a:spcPts val="0"/>
              </a:spcBef>
              <a:spcAft>
                <a:spcPts val="0"/>
              </a:spcAft>
              <a:buClr>
                <a:schemeClr val="dk1"/>
              </a:buClr>
              <a:buSzPts val="1500"/>
              <a:buFont typeface="Montserrat"/>
              <a:buChar char="❖"/>
            </a:pPr>
            <a:r>
              <a:rPr b="1" i="0" lang="en-US" sz="1500" u="none" cap="none" strike="noStrike">
                <a:solidFill>
                  <a:schemeClr val="dk1"/>
                </a:solidFill>
                <a:latin typeface="Montserrat"/>
                <a:ea typeface="Montserrat"/>
                <a:cs typeface="Montserrat"/>
                <a:sym typeface="Montserrat"/>
              </a:rPr>
              <a:t>Action CEOS Plenary 36-12</a:t>
            </a:r>
            <a:endParaRPr sz="1300"/>
          </a:p>
          <a:p>
            <a:pPr indent="-233362" lvl="1" marL="671512" marR="0" rtl="0" algn="l">
              <a:lnSpc>
                <a:spcPct val="150000"/>
              </a:lnSpc>
              <a:spcBef>
                <a:spcPts val="0"/>
              </a:spcBef>
              <a:spcAft>
                <a:spcPts val="0"/>
              </a:spcAft>
              <a:buClr>
                <a:schemeClr val="dk1"/>
              </a:buClr>
              <a:buSzPts val="1900"/>
              <a:buFont typeface="Montserrat"/>
              <a:buChar char="❖"/>
            </a:pPr>
            <a:r>
              <a:rPr b="0" i="1" lang="en-US" sz="1500" u="none" cap="none" strike="noStrike">
                <a:solidFill>
                  <a:schemeClr val="dk1"/>
                </a:solidFill>
                <a:latin typeface="Montserrat"/>
                <a:ea typeface="Montserrat"/>
                <a:cs typeface="Montserrat"/>
                <a:sym typeface="Montserrat"/>
              </a:rPr>
              <a:t>WGCapD Chair and SEO to discuss training and capacity development opportunities for </a:t>
            </a:r>
            <a:r>
              <a:rPr b="1" i="1" lang="en-US" sz="1500" u="none" cap="none" strike="noStrike">
                <a:solidFill>
                  <a:schemeClr val="dk1"/>
                </a:solidFill>
                <a:latin typeface="Montserrat"/>
                <a:ea typeface="Montserrat"/>
                <a:cs typeface="Montserrat"/>
                <a:sym typeface="Montserrat"/>
              </a:rPr>
              <a:t>CEOS SDG work in the context of EOTEC DevNet</a:t>
            </a:r>
            <a:endParaRPr b="1" i="1" sz="1500" u="none" cap="none" strike="noStrike">
              <a:solidFill>
                <a:schemeClr val="dk1"/>
              </a:solidFill>
              <a:latin typeface="Montserrat"/>
              <a:ea typeface="Montserrat"/>
              <a:cs typeface="Montserrat"/>
              <a:sym typeface="Montserrat"/>
            </a:endParaRPr>
          </a:p>
          <a:p>
            <a:pPr indent="-207962" lvl="1" marL="671512" marR="0" rtl="0" algn="l">
              <a:lnSpc>
                <a:spcPct val="150000"/>
              </a:lnSpc>
              <a:spcBef>
                <a:spcPts val="0"/>
              </a:spcBef>
              <a:spcAft>
                <a:spcPts val="0"/>
              </a:spcAft>
              <a:buClr>
                <a:schemeClr val="dk1"/>
              </a:buClr>
              <a:buSzPts val="1500"/>
              <a:buFont typeface="Montserrat"/>
              <a:buChar char="❖"/>
            </a:pPr>
            <a:r>
              <a:rPr b="0" i="0" lang="en-US" sz="1500" u="none" cap="none" strike="noStrike">
                <a:solidFill>
                  <a:schemeClr val="dk1"/>
                </a:solidFill>
                <a:latin typeface="Montserrat"/>
                <a:ea typeface="Montserrat"/>
                <a:cs typeface="Montserrat"/>
                <a:sym typeface="Montserrat"/>
              </a:rPr>
              <a:t>Presentation of CEOS SDG Work in UN-Space/WGCapD-12 </a:t>
            </a:r>
            <a:endParaRPr sz="1300"/>
          </a:p>
          <a:p>
            <a:pPr indent="-207962" lvl="1" marL="671512" marR="0" rtl="0" algn="l">
              <a:lnSpc>
                <a:spcPct val="150000"/>
              </a:lnSpc>
              <a:spcBef>
                <a:spcPts val="0"/>
              </a:spcBef>
              <a:spcAft>
                <a:spcPts val="0"/>
              </a:spcAft>
              <a:buClr>
                <a:schemeClr val="dk1"/>
              </a:buClr>
              <a:buSzPts val="1500"/>
              <a:buFont typeface="Montserrat"/>
              <a:buChar char="❖"/>
            </a:pPr>
            <a:r>
              <a:rPr b="0" i="0" lang="en-US" sz="1500" u="none" cap="none" strike="noStrike">
                <a:solidFill>
                  <a:schemeClr val="dk1"/>
                </a:solidFill>
                <a:latin typeface="Montserrat"/>
                <a:ea typeface="Montserrat"/>
                <a:cs typeface="Montserrat"/>
                <a:sym typeface="Montserrat"/>
              </a:rPr>
              <a:t>Presentation of results and opportunities of UN-Space/WGCapD-12 in CEOS SDG Coordination Group</a:t>
            </a:r>
            <a:endParaRPr b="0" i="0" sz="1500" u="none" cap="none" strike="noStrike">
              <a:solidFill>
                <a:schemeClr val="dk1"/>
              </a:solidFill>
              <a:latin typeface="Montserrat"/>
              <a:ea typeface="Montserrat"/>
              <a:cs typeface="Montserrat"/>
              <a:sym typeface="Montserrat"/>
            </a:endParaRPr>
          </a:p>
        </p:txBody>
      </p:sp>
      <p:sp>
        <p:nvSpPr>
          <p:cNvPr id="73" name="Google Shape;73;p2"/>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Montserrat"/>
                <a:ea typeface="Montserrat"/>
                <a:cs typeface="Montserrat"/>
                <a:sym typeface="Montserrat"/>
              </a:rPr>
              <a:t>Status of Actions</a:t>
            </a:r>
            <a:endParaRPr b="0" i="0" sz="1400" u="none" cap="none" strike="noStrike">
              <a:solidFill>
                <a:srgbClr val="000000"/>
              </a:solidFill>
              <a:latin typeface="Montserrat"/>
              <a:ea typeface="Montserrat"/>
              <a:cs typeface="Montserrat"/>
              <a:sym typeface="Montserrat"/>
            </a:endParaRPr>
          </a:p>
        </p:txBody>
      </p:sp>
      <p:sp>
        <p:nvSpPr>
          <p:cNvPr id="74" name="Google Shape;74;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3"/>
          <p:cNvSpPr txBox="1"/>
          <p:nvPr>
            <p:ph idx="1" type="body"/>
          </p:nvPr>
        </p:nvSpPr>
        <p:spPr>
          <a:xfrm>
            <a:off x="101601" y="740417"/>
            <a:ext cx="11742000" cy="4662900"/>
          </a:xfrm>
          <a:prstGeom prst="rect">
            <a:avLst/>
          </a:prstGeom>
          <a:noFill/>
          <a:ln>
            <a:noFill/>
          </a:ln>
        </p:spPr>
        <p:txBody>
          <a:bodyPr anchorCtr="0" anchor="t" bIns="45700" lIns="91425" spcFirstLastPara="1" rIns="91425" wrap="square" tIns="45700">
            <a:noAutofit/>
          </a:bodyPr>
          <a:lstStyle/>
          <a:p>
            <a:pPr indent="0" lvl="0" marL="1778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463550" lvl="0" marL="635000" rtl="0" algn="l">
              <a:lnSpc>
                <a:spcPct val="90000"/>
              </a:lnSpc>
              <a:spcBef>
                <a:spcPts val="0"/>
              </a:spcBef>
              <a:spcAft>
                <a:spcPts val="0"/>
              </a:spcAft>
              <a:buSzPts val="2900"/>
              <a:buChar char="❖"/>
            </a:pPr>
            <a:r>
              <a:rPr lang="en-US" sz="2100"/>
              <a:t>EOTEC DevNet </a:t>
            </a:r>
            <a:r>
              <a:rPr lang="en-US" sz="2100">
                <a:latin typeface="Montserrat"/>
                <a:ea typeface="Montserrat"/>
                <a:cs typeface="Montserrat"/>
                <a:sym typeface="Montserrat"/>
              </a:rPr>
              <a:t>Global </a:t>
            </a:r>
            <a:r>
              <a:rPr lang="en-US" sz="2100"/>
              <a:t>L</a:t>
            </a:r>
            <a:r>
              <a:rPr lang="en-US" sz="2100">
                <a:latin typeface="Montserrat"/>
                <a:ea typeface="Montserrat"/>
                <a:cs typeface="Montserrat"/>
                <a:sym typeface="Montserrat"/>
              </a:rPr>
              <a:t>eadership Team and regional leads held a </a:t>
            </a:r>
            <a:br>
              <a:rPr lang="en-US" sz="2100">
                <a:latin typeface="Montserrat"/>
                <a:ea typeface="Montserrat"/>
                <a:cs typeface="Montserrat"/>
                <a:sym typeface="Montserrat"/>
              </a:rPr>
            </a:br>
            <a:r>
              <a:rPr lang="en-US" sz="2100"/>
              <a:t>Strategy Meeting </a:t>
            </a:r>
            <a:r>
              <a:rPr lang="en-US" sz="2100">
                <a:latin typeface="Montserrat"/>
                <a:ea typeface="Montserrat"/>
                <a:cs typeface="Montserrat"/>
                <a:sym typeface="Montserrat"/>
              </a:rPr>
              <a:t> two days before CEOS WGCapD-12.</a:t>
            </a:r>
            <a:br>
              <a:rPr lang="en-US" sz="2100">
                <a:latin typeface="Montserrat"/>
                <a:ea typeface="Montserrat"/>
                <a:cs typeface="Montserrat"/>
                <a:sym typeface="Montserrat"/>
              </a:rPr>
            </a:br>
            <a:endParaRPr sz="2100">
              <a:latin typeface="Montserrat"/>
              <a:ea typeface="Montserrat"/>
              <a:cs typeface="Montserrat"/>
              <a:sym typeface="Montserrat"/>
            </a:endParaRPr>
          </a:p>
          <a:p>
            <a:pPr indent="-361950" lvl="1" marL="914400" rtl="0" algn="l">
              <a:lnSpc>
                <a:spcPct val="90000"/>
              </a:lnSpc>
              <a:spcBef>
                <a:spcPts val="0"/>
              </a:spcBef>
              <a:spcAft>
                <a:spcPts val="0"/>
              </a:spcAft>
              <a:buSzPts val="2100"/>
              <a:buChar char="❖"/>
            </a:pPr>
            <a:r>
              <a:rPr lang="en-US" sz="1500"/>
              <a:t>Pilot report and strategy recommendations available </a:t>
            </a:r>
            <a:r>
              <a:rPr lang="en-US" sz="1500" u="sng">
                <a:solidFill>
                  <a:schemeClr val="hlink"/>
                </a:solidFill>
                <a:hlinkClick r:id="rId3"/>
              </a:rPr>
              <a:t>HERE</a:t>
            </a:r>
            <a:endParaRPr sz="2100"/>
          </a:p>
          <a:p>
            <a:pPr indent="-279400" lvl="0" marL="635000" rtl="0" algn="l">
              <a:lnSpc>
                <a:spcPct val="90000"/>
              </a:lnSpc>
              <a:spcBef>
                <a:spcPts val="0"/>
              </a:spcBef>
              <a:spcAft>
                <a:spcPts val="0"/>
              </a:spcAft>
              <a:buSzPts val="2800"/>
              <a:buNone/>
            </a:pPr>
            <a:r>
              <a:t/>
            </a:r>
            <a:endParaRPr sz="2100">
              <a:latin typeface="Montserrat"/>
              <a:ea typeface="Montserrat"/>
              <a:cs typeface="Montserrat"/>
              <a:sym typeface="Montserrat"/>
            </a:endParaRPr>
          </a:p>
          <a:p>
            <a:pPr indent="-463550" lvl="0" marL="635000" rtl="0" algn="l">
              <a:lnSpc>
                <a:spcPct val="90000"/>
              </a:lnSpc>
              <a:spcBef>
                <a:spcPts val="0"/>
              </a:spcBef>
              <a:spcAft>
                <a:spcPts val="0"/>
              </a:spcAft>
              <a:buSzPts val="2900"/>
              <a:buChar char="❖"/>
            </a:pPr>
            <a:r>
              <a:rPr lang="en-US" sz="2100">
                <a:latin typeface="Montserrat"/>
                <a:ea typeface="Montserrat"/>
                <a:cs typeface="Montserrat"/>
                <a:sym typeface="Montserrat"/>
              </a:rPr>
              <a:t>Good progress has been made in pilot phase</a:t>
            </a:r>
            <a:r>
              <a:rPr lang="en-US" sz="2100"/>
              <a:t>:</a:t>
            </a:r>
            <a:endParaRPr sz="2900"/>
          </a:p>
          <a:p>
            <a:pPr indent="-279400" lvl="0" marL="635000" rtl="0" algn="l">
              <a:lnSpc>
                <a:spcPct val="90000"/>
              </a:lnSpc>
              <a:spcBef>
                <a:spcPts val="0"/>
              </a:spcBef>
              <a:spcAft>
                <a:spcPts val="0"/>
              </a:spcAft>
              <a:buSzPts val="2800"/>
              <a:buNone/>
            </a:pPr>
            <a:r>
              <a:t/>
            </a:r>
            <a:endParaRPr sz="2100">
              <a:latin typeface="Montserrat"/>
              <a:ea typeface="Montserrat"/>
              <a:cs typeface="Montserrat"/>
              <a:sym typeface="Montserrat"/>
            </a:endParaRPr>
          </a:p>
          <a:p>
            <a:pPr indent="-220662" lvl="1" marL="671512" rtl="0" algn="l">
              <a:lnSpc>
                <a:spcPct val="150000"/>
              </a:lnSpc>
              <a:spcBef>
                <a:spcPts val="0"/>
              </a:spcBef>
              <a:spcAft>
                <a:spcPts val="0"/>
              </a:spcAft>
              <a:buSzPts val="1700"/>
              <a:buFont typeface="Montserrat"/>
              <a:buChar char="❖"/>
            </a:pPr>
            <a:r>
              <a:rPr lang="en-US" sz="1500"/>
              <a:t>Fostering a regular and consistent flow and exchange of information between a diverse set of partners at global and regional/national levels, particularly on regional/international capacity building opportunities.</a:t>
            </a:r>
            <a:endParaRPr sz="1500"/>
          </a:p>
          <a:p>
            <a:pPr indent="-220662" lvl="1" marL="671512" rtl="0" algn="l">
              <a:lnSpc>
                <a:spcPct val="150000"/>
              </a:lnSpc>
              <a:spcBef>
                <a:spcPts val="0"/>
              </a:spcBef>
              <a:spcAft>
                <a:spcPts val="0"/>
              </a:spcAft>
              <a:buSzPts val="1700"/>
              <a:buFont typeface="Montserrat"/>
              <a:buChar char="❖"/>
            </a:pPr>
            <a:r>
              <a:rPr lang="en-US" sz="1500"/>
              <a:t>Developing innovative products such as a flood tools tracker to advance discoverability of EO tools and global flood extent use case including five regional event analyses.</a:t>
            </a:r>
            <a:endParaRPr sz="1500"/>
          </a:p>
          <a:p>
            <a:pPr indent="-220662" lvl="1" marL="671512" rtl="0" algn="l">
              <a:lnSpc>
                <a:spcPct val="150000"/>
              </a:lnSpc>
              <a:spcBef>
                <a:spcPts val="0"/>
              </a:spcBef>
              <a:spcAft>
                <a:spcPts val="0"/>
              </a:spcAft>
              <a:buSzPts val="1700"/>
              <a:buFont typeface="Montserrat"/>
              <a:buChar char="❖"/>
            </a:pPr>
            <a:r>
              <a:rPr lang="en-US" sz="1500"/>
              <a:t>Collaborating with partners such as EO College, EO4GEO, Global Flood Partnership and others to identify gaps and overlaps and reduce duplication.</a:t>
            </a:r>
            <a:endParaRPr sz="2500"/>
          </a:p>
          <a:p>
            <a:pPr indent="-463550" lvl="0" marL="635000" rtl="0" algn="l">
              <a:lnSpc>
                <a:spcPct val="90000"/>
              </a:lnSpc>
              <a:spcBef>
                <a:spcPts val="0"/>
              </a:spcBef>
              <a:spcAft>
                <a:spcPts val="0"/>
              </a:spcAft>
              <a:buSzPts val="2900"/>
              <a:buChar char="❖"/>
            </a:pPr>
            <a:r>
              <a:rPr lang="en-US" sz="2100"/>
              <a:t>With NASA and U of Jena funding, proposing extending </a:t>
            </a:r>
            <a:br>
              <a:rPr lang="en-US" sz="2100"/>
            </a:br>
            <a:r>
              <a:rPr lang="en-US" sz="2100"/>
              <a:t>activity to 2025, and requesting CEOS endorsement.</a:t>
            </a:r>
            <a:endParaRPr sz="1500">
              <a:latin typeface="Montserrat"/>
              <a:ea typeface="Montserrat"/>
              <a:cs typeface="Montserrat"/>
              <a:sym typeface="Montserrat"/>
            </a:endParaRPr>
          </a:p>
          <a:p>
            <a:pPr indent="-279400" lvl="0" marL="6350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0" lvl="0" marL="177800" rtl="0" algn="l">
              <a:lnSpc>
                <a:spcPct val="90000"/>
              </a:lnSpc>
              <a:spcBef>
                <a:spcPts val="0"/>
              </a:spcBef>
              <a:spcAft>
                <a:spcPts val="0"/>
              </a:spcAft>
              <a:buSzPts val="2800"/>
              <a:buNone/>
            </a:pPr>
            <a:r>
              <a:rPr lang="en-US" sz="2000">
                <a:latin typeface="Montserrat"/>
                <a:ea typeface="Montserrat"/>
                <a:cs typeface="Montserrat"/>
                <a:sym typeface="Montserrat"/>
              </a:rPr>
              <a:t> </a:t>
            </a:r>
            <a:endParaRPr sz="1400">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80" name="Google Shape;8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600">
                <a:solidFill>
                  <a:schemeClr val="lt1"/>
                </a:solidFill>
                <a:latin typeface="Montserrat"/>
                <a:ea typeface="Montserrat"/>
                <a:cs typeface="Montserrat"/>
                <a:sym typeface="Montserrat"/>
              </a:rPr>
              <a:t>EOTEC DevNet Sustainability</a:t>
            </a:r>
            <a:endParaRPr sz="3600"/>
          </a:p>
        </p:txBody>
      </p:sp>
      <p:pic>
        <p:nvPicPr>
          <p:cNvPr id="81" name="Google Shape;81;p3"/>
          <p:cNvPicPr preferRelativeResize="0"/>
          <p:nvPr/>
        </p:nvPicPr>
        <p:blipFill rotWithShape="1">
          <a:blip r:embed="rId4">
            <a:alphaModFix/>
          </a:blip>
          <a:srcRect b="0" l="0" r="0" t="0"/>
          <a:stretch/>
        </p:blipFill>
        <p:spPr>
          <a:xfrm>
            <a:off x="10719115" y="1161220"/>
            <a:ext cx="1124585" cy="1052195"/>
          </a:xfrm>
          <a:prstGeom prst="rect">
            <a:avLst/>
          </a:prstGeom>
          <a:noFill/>
          <a:ln>
            <a:noFill/>
          </a:ln>
        </p:spPr>
      </p:pic>
      <p:pic>
        <p:nvPicPr>
          <p:cNvPr id="82" name="Google Shape;82;p3"/>
          <p:cNvPicPr preferRelativeResize="0"/>
          <p:nvPr/>
        </p:nvPicPr>
        <p:blipFill rotWithShape="1">
          <a:blip r:embed="rId5">
            <a:alphaModFix/>
          </a:blip>
          <a:srcRect b="0" l="0" r="0" t="0"/>
          <a:stretch/>
        </p:blipFill>
        <p:spPr>
          <a:xfrm>
            <a:off x="8839600" y="5105150"/>
            <a:ext cx="3352399" cy="14158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2222878cc35_0_1"/>
          <p:cNvSpPr txBox="1"/>
          <p:nvPr>
            <p:ph idx="1" type="body"/>
          </p:nvPr>
        </p:nvSpPr>
        <p:spPr>
          <a:xfrm>
            <a:off x="101600" y="892828"/>
            <a:ext cx="11742000" cy="2215500"/>
          </a:xfrm>
          <a:prstGeom prst="rect">
            <a:avLst/>
          </a:prstGeom>
          <a:noFill/>
          <a:ln>
            <a:noFill/>
          </a:ln>
        </p:spPr>
        <p:txBody>
          <a:bodyPr anchorCtr="0" anchor="t" bIns="45700" lIns="91425" spcFirstLastPara="1" rIns="91425" wrap="square" tIns="45700">
            <a:noAutofit/>
          </a:bodyPr>
          <a:lstStyle/>
          <a:p>
            <a:pPr indent="0" lvl="0" marL="1778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317500" lvl="0" marL="457200" rtl="0" algn="l">
              <a:lnSpc>
                <a:spcPct val="150000"/>
              </a:lnSpc>
              <a:spcBef>
                <a:spcPts val="0"/>
              </a:spcBef>
              <a:spcAft>
                <a:spcPts val="0"/>
              </a:spcAft>
              <a:buSzPts val="1400"/>
              <a:buChar char="❖"/>
            </a:pPr>
            <a:r>
              <a:rPr b="1" lang="en-US" sz="1400"/>
              <a:t>Since the launch of the regional Communities of Practice in March 2022, over 600 individuals from 87 countries on six continents have used EOTEC DevNet to build connections, promote their activities, identify new opportunities and resources, and partner around common objectives.</a:t>
            </a:r>
            <a:endParaRPr b="1" sz="1400"/>
          </a:p>
          <a:p>
            <a:pPr indent="-317500" lvl="0" marL="457200" rtl="0" algn="l">
              <a:lnSpc>
                <a:spcPct val="150000"/>
              </a:lnSpc>
              <a:spcBef>
                <a:spcPts val="0"/>
              </a:spcBef>
              <a:spcAft>
                <a:spcPts val="0"/>
              </a:spcAft>
              <a:buSzPts val="1400"/>
              <a:buChar char="❖"/>
            </a:pPr>
            <a:r>
              <a:rPr lang="en-US" sz="1400"/>
              <a:t>EOTEC DevNet conducted an initial Network Analysis of these users using social network analytics methods, which resulted in a Network Intelligence Dashboard that can be used to observe overall performance. Analysis includes information such as people engaged over time, countries supported, and filters such as engagement type, professional affiliations, etc.</a:t>
            </a:r>
            <a:endParaRPr sz="1400"/>
          </a:p>
          <a:p>
            <a:pPr indent="0" lvl="0" marL="457200" rtl="0" algn="l">
              <a:lnSpc>
                <a:spcPct val="90000"/>
              </a:lnSpc>
              <a:spcBef>
                <a:spcPts val="0"/>
              </a:spcBef>
              <a:spcAft>
                <a:spcPts val="0"/>
              </a:spcAft>
              <a:buNone/>
            </a:pPr>
            <a:r>
              <a:t/>
            </a:r>
            <a:endParaRPr sz="1400">
              <a:latin typeface="Montserrat"/>
              <a:ea typeface="Montserrat"/>
              <a:cs typeface="Montserrat"/>
              <a:sym typeface="Montserrat"/>
            </a:endParaRPr>
          </a:p>
          <a:p>
            <a:pPr indent="-279400" lvl="0" marL="6350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0" lvl="0" marL="177800" rtl="0" algn="l">
              <a:lnSpc>
                <a:spcPct val="90000"/>
              </a:lnSpc>
              <a:spcBef>
                <a:spcPts val="0"/>
              </a:spcBef>
              <a:spcAft>
                <a:spcPts val="0"/>
              </a:spcAft>
              <a:buSzPts val="2800"/>
              <a:buNone/>
            </a:pPr>
            <a:r>
              <a:rPr lang="en-US" sz="2000">
                <a:latin typeface="Montserrat"/>
                <a:ea typeface="Montserrat"/>
                <a:cs typeface="Montserrat"/>
                <a:sym typeface="Montserrat"/>
              </a:rPr>
              <a:t> </a:t>
            </a:r>
            <a:endParaRPr sz="1400">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88" name="Google Shape;88;g2222878cc35_0_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600">
                <a:solidFill>
                  <a:schemeClr val="lt1"/>
                </a:solidFill>
                <a:latin typeface="Montserrat"/>
                <a:ea typeface="Montserrat"/>
                <a:cs typeface="Montserrat"/>
                <a:sym typeface="Montserrat"/>
              </a:rPr>
              <a:t>EOTEC </a:t>
            </a:r>
            <a:r>
              <a:rPr lang="en-US" sz="3600"/>
              <a:t>Network Mapping</a:t>
            </a:r>
            <a:endParaRPr sz="3600"/>
          </a:p>
        </p:txBody>
      </p:sp>
      <p:pic>
        <p:nvPicPr>
          <p:cNvPr id="89" name="Google Shape;89;g2222878cc35_0_1"/>
          <p:cNvPicPr preferRelativeResize="0"/>
          <p:nvPr/>
        </p:nvPicPr>
        <p:blipFill>
          <a:blip r:embed="rId3">
            <a:alphaModFix/>
          </a:blip>
          <a:stretch>
            <a:fillRect/>
          </a:stretch>
        </p:blipFill>
        <p:spPr>
          <a:xfrm>
            <a:off x="239325" y="3250300"/>
            <a:ext cx="5763867" cy="3238400"/>
          </a:xfrm>
          <a:prstGeom prst="rect">
            <a:avLst/>
          </a:prstGeom>
          <a:noFill/>
          <a:ln>
            <a:noFill/>
          </a:ln>
        </p:spPr>
      </p:pic>
      <p:pic>
        <p:nvPicPr>
          <p:cNvPr id="90" name="Google Shape;90;g2222878cc35_0_1"/>
          <p:cNvPicPr preferRelativeResize="0"/>
          <p:nvPr/>
        </p:nvPicPr>
        <p:blipFill>
          <a:blip r:embed="rId4">
            <a:alphaModFix/>
          </a:blip>
          <a:stretch>
            <a:fillRect/>
          </a:stretch>
        </p:blipFill>
        <p:spPr>
          <a:xfrm>
            <a:off x="6184600" y="3250300"/>
            <a:ext cx="5757175" cy="3238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4"/>
          <p:cNvSpPr txBox="1"/>
          <p:nvPr/>
        </p:nvSpPr>
        <p:spPr>
          <a:xfrm>
            <a:off x="94020" y="103248"/>
            <a:ext cx="8668512"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Montserrat"/>
                <a:ea typeface="Montserrat"/>
                <a:cs typeface="Montserrat"/>
                <a:sym typeface="Montserrat"/>
              </a:rPr>
              <a:t>Joint UN-Space/WGCap-12 Summary</a:t>
            </a:r>
            <a:endParaRPr b="0" i="0" sz="1100" u="none" cap="none" strike="noStrike">
              <a:solidFill>
                <a:srgbClr val="000000"/>
              </a:solidFill>
              <a:latin typeface="Montserrat"/>
              <a:ea typeface="Montserrat"/>
              <a:cs typeface="Montserrat"/>
              <a:sym typeface="Montserrat"/>
            </a:endParaRPr>
          </a:p>
        </p:txBody>
      </p:sp>
      <p:sp>
        <p:nvSpPr>
          <p:cNvPr id="96" name="Google Shape;96;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7" name="Google Shape;97;p4"/>
          <p:cNvSpPr txBox="1"/>
          <p:nvPr/>
        </p:nvSpPr>
        <p:spPr>
          <a:xfrm>
            <a:off x="3666836" y="1290946"/>
            <a:ext cx="7802400" cy="440220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50000"/>
              </a:lnSpc>
              <a:spcBef>
                <a:spcPts val="0"/>
              </a:spcBef>
              <a:spcAft>
                <a:spcPts val="0"/>
              </a:spcAft>
              <a:buClr>
                <a:schemeClr val="dk1"/>
              </a:buClr>
              <a:buSzPts val="1600"/>
              <a:buFont typeface="Montserrat"/>
              <a:buChar char="❖"/>
            </a:pPr>
            <a:r>
              <a:rPr b="1" i="0" lang="en-US" sz="1600" u="none" cap="none" strike="noStrike">
                <a:solidFill>
                  <a:schemeClr val="dk1"/>
                </a:solidFill>
                <a:latin typeface="Montserrat"/>
                <a:ea typeface="Montserrat"/>
                <a:cs typeface="Montserrat"/>
                <a:sym typeface="Montserrat"/>
              </a:rPr>
              <a:t>UN-Space/CEOS WGCapD-12</a:t>
            </a:r>
            <a:endParaRPr b="1" i="0" sz="1400" u="none" cap="none" strike="noStrike">
              <a:solidFill>
                <a:srgbClr val="000000"/>
              </a:solidFill>
              <a:latin typeface="Montserrat"/>
              <a:ea typeface="Montserrat"/>
              <a:cs typeface="Montserrat"/>
              <a:sym typeface="Montserrat"/>
            </a:endParaRPr>
          </a:p>
          <a:p>
            <a:pPr indent="-214312" lvl="1" marL="671512" marR="0" rtl="0" algn="l">
              <a:lnSpc>
                <a:spcPct val="150000"/>
              </a:lnSpc>
              <a:spcBef>
                <a:spcPts val="0"/>
              </a:spcBef>
              <a:spcAft>
                <a:spcPts val="0"/>
              </a:spcAft>
              <a:buClr>
                <a:schemeClr val="dk1"/>
              </a:buClr>
              <a:buSzPts val="1600"/>
              <a:buFont typeface="Montserrat"/>
              <a:buChar char="❖"/>
            </a:pPr>
            <a:r>
              <a:rPr b="0" i="0" lang="en-US" sz="1600" u="none" cap="none" strike="noStrike">
                <a:solidFill>
                  <a:schemeClr val="dk1"/>
                </a:solidFill>
                <a:latin typeface="Montserrat"/>
                <a:ea typeface="Montserrat"/>
                <a:cs typeface="Montserrat"/>
                <a:sym typeface="Montserrat"/>
              </a:rPr>
              <a:t>3-days meeting in Hybrid Format and in conjunction with the United Nations Inter-agency mechanism for coordination on the use of space in the UN system (UN-Space)</a:t>
            </a:r>
            <a:endParaRPr/>
          </a:p>
          <a:p>
            <a:pPr indent="-285750" lvl="8" marL="1366838" marR="0" rtl="0" algn="l">
              <a:lnSpc>
                <a:spcPct val="150000"/>
              </a:lnSpc>
              <a:spcBef>
                <a:spcPts val="0"/>
              </a:spcBef>
              <a:spcAft>
                <a:spcPts val="0"/>
              </a:spcAft>
              <a:buClr>
                <a:schemeClr val="dk1"/>
              </a:buClr>
              <a:buSzPts val="1600"/>
              <a:buFont typeface="Courier New"/>
              <a:buChar char="o"/>
            </a:pPr>
            <a:r>
              <a:rPr b="0" i="0" lang="en-US" sz="1600" u="none" cap="none" strike="noStrike">
                <a:solidFill>
                  <a:schemeClr val="dk1"/>
                </a:solidFill>
                <a:latin typeface="Montserrat"/>
                <a:ea typeface="Montserrat"/>
                <a:cs typeface="Montserrat"/>
                <a:sym typeface="Montserrat"/>
              </a:rPr>
              <a:t>Possible because UNOOSA chairs WGCapD and is secretariat of UN-Space</a:t>
            </a:r>
            <a:endParaRPr b="0" i="0" sz="1600" u="none" cap="none" strike="noStrike">
              <a:solidFill>
                <a:schemeClr val="dk1"/>
              </a:solidFill>
              <a:latin typeface="Montserrat"/>
              <a:ea typeface="Montserrat"/>
              <a:cs typeface="Montserrat"/>
              <a:sym typeface="Montserrat"/>
            </a:endParaRPr>
          </a:p>
          <a:p>
            <a:pPr indent="-214312" lvl="1" marL="671512" marR="0" rtl="0" algn="l">
              <a:lnSpc>
                <a:spcPct val="150000"/>
              </a:lnSpc>
              <a:spcBef>
                <a:spcPts val="0"/>
              </a:spcBef>
              <a:spcAft>
                <a:spcPts val="0"/>
              </a:spcAft>
              <a:buClr>
                <a:schemeClr val="dk1"/>
              </a:buClr>
              <a:buSzPts val="1600"/>
              <a:buFont typeface="Montserrat"/>
              <a:buChar char="❖"/>
            </a:pPr>
            <a:r>
              <a:rPr b="0" i="0" lang="en-US" sz="1600" u="none" cap="none" strike="noStrike">
                <a:solidFill>
                  <a:schemeClr val="dk1"/>
                </a:solidFill>
                <a:latin typeface="Montserrat"/>
                <a:ea typeface="Montserrat"/>
                <a:cs typeface="Montserrat"/>
                <a:sym typeface="Montserrat"/>
              </a:rPr>
              <a:t>Regional presentations (ECOSOC), UN entities presentations, WG groups presentations and WGCapD member presentations.</a:t>
            </a:r>
            <a:endParaRPr/>
          </a:p>
          <a:p>
            <a:pPr indent="-112711" lvl="1" marL="214311" marR="0" rtl="0" algn="l">
              <a:lnSpc>
                <a:spcPct val="150000"/>
              </a:lnSpc>
              <a:spcBef>
                <a:spcPts val="0"/>
              </a:spcBef>
              <a:spcAft>
                <a:spcPts val="0"/>
              </a:spcAft>
              <a:buClr>
                <a:schemeClr val="dk1"/>
              </a:buClr>
              <a:buSzPts val="1600"/>
              <a:buFont typeface="Montserrat"/>
              <a:buNone/>
            </a:pPr>
            <a:r>
              <a:t/>
            </a:r>
            <a:endParaRPr b="0" i="0" sz="1600" u="sng" cap="none" strike="noStrike">
              <a:solidFill>
                <a:schemeClr val="dk1"/>
              </a:solidFill>
              <a:latin typeface="Montserrat"/>
              <a:ea typeface="Montserrat"/>
              <a:cs typeface="Montserrat"/>
              <a:sym typeface="Montserrat"/>
            </a:endParaRPr>
          </a:p>
          <a:p>
            <a:pPr indent="-214311" lvl="1" marL="214311" marR="0" rtl="0" algn="l">
              <a:lnSpc>
                <a:spcPct val="150000"/>
              </a:lnSpc>
              <a:spcBef>
                <a:spcPts val="0"/>
              </a:spcBef>
              <a:spcAft>
                <a:spcPts val="0"/>
              </a:spcAft>
              <a:buClr>
                <a:schemeClr val="dk1"/>
              </a:buClr>
              <a:buSzPts val="1600"/>
              <a:buFont typeface="Montserrat"/>
              <a:buChar char="❖"/>
            </a:pPr>
            <a:r>
              <a:rPr b="0" i="0" lang="en-US" sz="1600" u="sng" cap="none" strike="noStrike">
                <a:solidFill>
                  <a:schemeClr val="dk1"/>
                </a:solidFill>
                <a:latin typeface="Montserrat"/>
                <a:ea typeface="Montserrat"/>
                <a:cs typeface="Montserrat"/>
                <a:sym typeface="Montserrat"/>
              </a:rPr>
              <a:t>Results and actions will be discussed </a:t>
            </a:r>
            <a:r>
              <a:rPr lang="en-US" sz="1600" u="sng">
                <a:solidFill>
                  <a:schemeClr val="dk1"/>
                </a:solidFill>
                <a:latin typeface="Montserrat"/>
                <a:ea typeface="Montserrat"/>
                <a:cs typeface="Montserrat"/>
                <a:sym typeface="Montserrat"/>
              </a:rPr>
              <a:t>at the </a:t>
            </a:r>
            <a:r>
              <a:rPr b="0" i="0" lang="en-US" sz="1600" u="sng" cap="none" strike="noStrike">
                <a:solidFill>
                  <a:schemeClr val="dk1"/>
                </a:solidFill>
                <a:latin typeface="Montserrat"/>
                <a:ea typeface="Montserrat"/>
                <a:cs typeface="Montserrat"/>
                <a:sym typeface="Montserrat"/>
              </a:rPr>
              <a:t>next WGCapD monthly meeting</a:t>
            </a:r>
            <a:endParaRPr b="0" i="0" sz="1600" u="none" cap="none" strike="noStrike">
              <a:solidFill>
                <a:schemeClr val="dk1"/>
              </a:solidFill>
              <a:latin typeface="Arial"/>
              <a:ea typeface="Arial"/>
              <a:cs typeface="Arial"/>
              <a:sym typeface="Arial"/>
            </a:endParaRPr>
          </a:p>
          <a:p>
            <a:pPr indent="-112713" lvl="0" marL="214313" marR="0" rtl="0" algn="l">
              <a:lnSpc>
                <a:spcPct val="15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p:txBody>
      </p:sp>
      <p:pic>
        <p:nvPicPr>
          <p:cNvPr id="98" name="Google Shape;98;p4"/>
          <p:cNvPicPr preferRelativeResize="0"/>
          <p:nvPr/>
        </p:nvPicPr>
        <p:blipFill rotWithShape="1">
          <a:blip r:embed="rId3">
            <a:alphaModFix/>
          </a:blip>
          <a:srcRect b="0" l="0" r="0" t="0"/>
          <a:stretch/>
        </p:blipFill>
        <p:spPr>
          <a:xfrm>
            <a:off x="36944" y="1458291"/>
            <a:ext cx="3569080" cy="38931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5"/>
          <p:cNvSpPr txBox="1"/>
          <p:nvPr>
            <p:ph idx="1" type="body"/>
          </p:nvPr>
        </p:nvSpPr>
        <p:spPr>
          <a:xfrm>
            <a:off x="324233" y="1253733"/>
            <a:ext cx="11495400" cy="46629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0"/>
              </a:spcBef>
              <a:spcAft>
                <a:spcPts val="0"/>
              </a:spcAft>
              <a:buSzPts val="2100"/>
              <a:buFont typeface="Montserrat"/>
              <a:buChar char="❖"/>
            </a:pPr>
            <a:r>
              <a:rPr lang="en-US" sz="2100">
                <a:latin typeface="Montserrat"/>
                <a:ea typeface="Montserrat"/>
                <a:cs typeface="Montserrat"/>
                <a:sym typeface="Montserrat"/>
              </a:rPr>
              <a:t>Focused on identify areas of action for different actors to continue moving forward in capacity-building and data democracy in the use of Earth observation.</a:t>
            </a:r>
            <a:endParaRPr sz="2900"/>
          </a:p>
          <a:p>
            <a:pPr indent="-279400" lvl="0" marL="6350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sz="2100">
                <a:latin typeface="Montserrat"/>
                <a:ea typeface="Montserrat"/>
                <a:cs typeface="Montserrat"/>
                <a:sym typeface="Montserrat"/>
              </a:rPr>
              <a:t>The meeting in numbers:</a:t>
            </a:r>
            <a:endParaRPr sz="2900"/>
          </a:p>
          <a:p>
            <a:pPr indent="-214312" lvl="1" marL="671512" rtl="0" algn="l">
              <a:lnSpc>
                <a:spcPct val="150000"/>
              </a:lnSpc>
              <a:spcBef>
                <a:spcPts val="1000"/>
              </a:spcBef>
              <a:spcAft>
                <a:spcPts val="0"/>
              </a:spcAft>
              <a:buSzPts val="1600"/>
              <a:buFont typeface="Montserrat"/>
              <a:buChar char="❖"/>
            </a:pPr>
            <a:r>
              <a:rPr lang="en-US" sz="1400"/>
              <a:t>187 unique participants from more than 160 entities registered</a:t>
            </a:r>
            <a:endParaRPr/>
          </a:p>
          <a:p>
            <a:pPr indent="-214312" lvl="1" marL="671512" rtl="0" algn="l">
              <a:lnSpc>
                <a:spcPct val="150000"/>
              </a:lnSpc>
              <a:spcBef>
                <a:spcPts val="0"/>
              </a:spcBef>
              <a:spcAft>
                <a:spcPts val="0"/>
              </a:spcAft>
              <a:buSzPts val="1600"/>
              <a:buFont typeface="Montserrat"/>
              <a:buChar char="❖"/>
            </a:pPr>
            <a:r>
              <a:rPr lang="en-US" sz="1400"/>
              <a:t>24 UN entities presented their work connected to Earth observation</a:t>
            </a:r>
            <a:endParaRPr/>
          </a:p>
          <a:p>
            <a:pPr indent="-214312" lvl="1" marL="671512" rtl="0" algn="l">
              <a:lnSpc>
                <a:spcPct val="150000"/>
              </a:lnSpc>
              <a:spcBef>
                <a:spcPts val="0"/>
              </a:spcBef>
              <a:spcAft>
                <a:spcPts val="0"/>
              </a:spcAft>
              <a:buSzPts val="1600"/>
              <a:buFont typeface="Montserrat"/>
              <a:buChar char="❖"/>
            </a:pPr>
            <a:r>
              <a:rPr lang="en-US" sz="1400"/>
              <a:t>18 Space agencies made presentations</a:t>
            </a:r>
            <a:endParaRPr/>
          </a:p>
          <a:p>
            <a:pPr indent="-214312" lvl="1" marL="671512" rtl="0" algn="l">
              <a:lnSpc>
                <a:spcPct val="150000"/>
              </a:lnSpc>
              <a:spcBef>
                <a:spcPts val="0"/>
              </a:spcBef>
              <a:spcAft>
                <a:spcPts val="0"/>
              </a:spcAft>
              <a:buSzPts val="1600"/>
              <a:buFont typeface="Montserrat"/>
              <a:buChar char="❖"/>
            </a:pPr>
            <a:r>
              <a:rPr lang="en-US" sz="1400"/>
              <a:t>4 Working groups of CEOS presented their work</a:t>
            </a:r>
            <a:endParaRPr/>
          </a:p>
          <a:p>
            <a:pPr indent="-304800" lvl="1" marL="1092200" rtl="0" algn="l">
              <a:lnSpc>
                <a:spcPct val="90000"/>
              </a:lnSpc>
              <a:spcBef>
                <a:spcPts val="0"/>
              </a:spcBef>
              <a:spcAft>
                <a:spcPts val="0"/>
              </a:spcAft>
              <a:buSzPts val="2400"/>
              <a:buNone/>
            </a:pPr>
            <a:r>
              <a:t/>
            </a:r>
            <a:endParaRPr sz="1800">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sz="2100">
                <a:latin typeface="Montserrat"/>
                <a:ea typeface="Montserrat"/>
                <a:cs typeface="Montserrat"/>
                <a:sym typeface="Montserrat"/>
              </a:rPr>
              <a:t>The meeting revolved around five topics:</a:t>
            </a:r>
            <a:endParaRPr sz="2900"/>
          </a:p>
          <a:p>
            <a:pPr indent="-214312" lvl="1" marL="671512" rtl="0" algn="l">
              <a:lnSpc>
                <a:spcPct val="150000"/>
              </a:lnSpc>
              <a:spcBef>
                <a:spcPts val="1000"/>
              </a:spcBef>
              <a:spcAft>
                <a:spcPts val="0"/>
              </a:spcAft>
              <a:buSzPts val="1600"/>
              <a:buFont typeface="Montserrat"/>
              <a:buChar char="❖"/>
            </a:pPr>
            <a:r>
              <a:rPr lang="en-US" sz="1400"/>
              <a:t>Education/Training</a:t>
            </a:r>
            <a:endParaRPr/>
          </a:p>
          <a:p>
            <a:pPr indent="-214312" lvl="1" marL="671512" rtl="0" algn="l">
              <a:lnSpc>
                <a:spcPct val="150000"/>
              </a:lnSpc>
              <a:spcBef>
                <a:spcPts val="0"/>
              </a:spcBef>
              <a:spcAft>
                <a:spcPts val="0"/>
              </a:spcAft>
              <a:buSzPts val="1600"/>
              <a:buFont typeface="Montserrat"/>
              <a:buChar char="❖"/>
            </a:pPr>
            <a:r>
              <a:rPr lang="en-US" sz="1400"/>
              <a:t>User Uptake</a:t>
            </a:r>
            <a:endParaRPr/>
          </a:p>
          <a:p>
            <a:pPr indent="-214312" lvl="1" marL="671512" rtl="0" algn="l">
              <a:lnSpc>
                <a:spcPct val="150000"/>
              </a:lnSpc>
              <a:spcBef>
                <a:spcPts val="0"/>
              </a:spcBef>
              <a:spcAft>
                <a:spcPts val="0"/>
              </a:spcAft>
              <a:buSzPts val="1600"/>
              <a:buFont typeface="Montserrat"/>
              <a:buChar char="❖"/>
            </a:pPr>
            <a:r>
              <a:rPr lang="en-US" sz="1400"/>
              <a:t>Data Access</a:t>
            </a:r>
            <a:endParaRPr/>
          </a:p>
          <a:p>
            <a:pPr indent="-214312" lvl="1" marL="671512" rtl="0" algn="l">
              <a:lnSpc>
                <a:spcPct val="150000"/>
              </a:lnSpc>
              <a:spcBef>
                <a:spcPts val="0"/>
              </a:spcBef>
              <a:spcAft>
                <a:spcPts val="0"/>
              </a:spcAft>
              <a:buSzPts val="1600"/>
              <a:buFont typeface="Montserrat"/>
              <a:buChar char="❖"/>
            </a:pPr>
            <a:r>
              <a:rPr lang="en-US" sz="1400"/>
              <a:t>Software Tools</a:t>
            </a:r>
            <a:endParaRPr/>
          </a:p>
          <a:p>
            <a:pPr indent="-214312" lvl="1" marL="671512" rtl="0" algn="l">
              <a:lnSpc>
                <a:spcPct val="150000"/>
              </a:lnSpc>
              <a:spcBef>
                <a:spcPts val="0"/>
              </a:spcBef>
              <a:spcAft>
                <a:spcPts val="0"/>
              </a:spcAft>
              <a:buSzPts val="1600"/>
              <a:buFont typeface="Montserrat"/>
              <a:buChar char="❖"/>
            </a:pPr>
            <a:r>
              <a:rPr lang="en-US" sz="1400"/>
              <a:t>Infrastructure</a:t>
            </a:r>
            <a:endParaRPr/>
          </a:p>
          <a:p>
            <a:pPr indent="-50800" lvl="0" marL="228600" rtl="0" algn="l">
              <a:lnSpc>
                <a:spcPct val="90000"/>
              </a:lnSpc>
              <a:spcBef>
                <a:spcPts val="0"/>
              </a:spcBef>
              <a:spcAft>
                <a:spcPts val="0"/>
              </a:spcAft>
              <a:buClr>
                <a:schemeClr val="dk1"/>
              </a:buClr>
              <a:buSzPts val="2800"/>
              <a:buFont typeface="Noto Sans Symbols"/>
              <a:buNone/>
            </a:pPr>
            <a:r>
              <a:t/>
            </a:r>
            <a:endParaRPr>
              <a:latin typeface="Montserrat"/>
              <a:ea typeface="Montserrat"/>
              <a:cs typeface="Montserrat"/>
              <a:sym typeface="Montserrat"/>
            </a:endParaRPr>
          </a:p>
        </p:txBody>
      </p:sp>
      <p:sp>
        <p:nvSpPr>
          <p:cNvPr id="104" name="Google Shape;104;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600">
                <a:solidFill>
                  <a:schemeClr val="lt1"/>
                </a:solidFill>
                <a:latin typeface="Montserrat"/>
                <a:ea typeface="Montserrat"/>
                <a:cs typeface="Montserrat"/>
                <a:sym typeface="Montserrat"/>
              </a:rPr>
              <a:t>Joint UN-Space/WGCap-12 Summary</a:t>
            </a:r>
            <a:br>
              <a:rPr lang="en-US" sz="3600">
                <a:latin typeface="Montserrat"/>
                <a:ea typeface="Montserrat"/>
                <a:cs typeface="Montserrat"/>
                <a:sym typeface="Montserrat"/>
              </a:rPr>
            </a:b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ph idx="1" type="body"/>
          </p:nvPr>
        </p:nvSpPr>
        <p:spPr>
          <a:xfrm>
            <a:off x="176048" y="1192603"/>
            <a:ext cx="11495400" cy="4662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US" sz="1800"/>
              <a:t>Day 1: Identifying Regional Needs and Capacity Building Resources</a:t>
            </a:r>
            <a:endParaRPr b="1" sz="1800"/>
          </a:p>
          <a:p>
            <a:pPr indent="0" lvl="0" marL="457200" rtl="0" algn="l">
              <a:lnSpc>
                <a:spcPct val="150000"/>
              </a:lnSpc>
              <a:spcBef>
                <a:spcPts val="0"/>
              </a:spcBef>
              <a:spcAft>
                <a:spcPts val="0"/>
              </a:spcAft>
              <a:buNone/>
            </a:pPr>
            <a:r>
              <a:rPr b="1" lang="en-US" sz="1800"/>
              <a:t> </a:t>
            </a:r>
            <a:endParaRPr b="1" sz="1800"/>
          </a:p>
          <a:p>
            <a:pPr indent="-214313" lvl="0" marL="214313" rtl="0" algn="l">
              <a:lnSpc>
                <a:spcPct val="150000"/>
              </a:lnSpc>
              <a:spcBef>
                <a:spcPts val="0"/>
              </a:spcBef>
              <a:spcAft>
                <a:spcPts val="0"/>
              </a:spcAft>
              <a:buSzPts val="1600"/>
              <a:buChar char="❖"/>
            </a:pPr>
            <a:r>
              <a:rPr b="1" lang="en-US" sz="1800"/>
              <a:t>Africa:</a:t>
            </a:r>
            <a:endParaRPr/>
          </a:p>
          <a:p>
            <a:pPr indent="-214312" lvl="1" marL="671512" rtl="0" algn="l">
              <a:lnSpc>
                <a:spcPct val="150000"/>
              </a:lnSpc>
              <a:spcBef>
                <a:spcPts val="0"/>
              </a:spcBef>
              <a:spcAft>
                <a:spcPts val="0"/>
              </a:spcAft>
              <a:buSzPts val="1600"/>
              <a:buFont typeface="Montserrat"/>
              <a:buChar char="❖"/>
            </a:pPr>
            <a:r>
              <a:rPr lang="en-US" sz="1800">
                <a:latin typeface="Montserrat"/>
                <a:ea typeface="Montserrat"/>
                <a:cs typeface="Montserrat"/>
                <a:sym typeface="Montserrat"/>
              </a:rPr>
              <a:t> </a:t>
            </a:r>
            <a:r>
              <a:rPr lang="en-US" sz="1400"/>
              <a:t>More information about open software, open source algorithms and real time applications</a:t>
            </a:r>
            <a:endParaRPr/>
          </a:p>
          <a:p>
            <a:pPr indent="-214312" lvl="1" marL="671512" rtl="0" algn="l">
              <a:lnSpc>
                <a:spcPct val="150000"/>
              </a:lnSpc>
              <a:spcBef>
                <a:spcPts val="0"/>
              </a:spcBef>
              <a:spcAft>
                <a:spcPts val="0"/>
              </a:spcAft>
              <a:buSzPts val="1600"/>
              <a:buFont typeface="Montserrat"/>
              <a:buChar char="❖"/>
            </a:pPr>
            <a:r>
              <a:rPr lang="en-US" sz="1400"/>
              <a:t>Education and training on: floods, drought, landslide, wildfires, water extent, crop monitoring and early warning systems</a:t>
            </a:r>
            <a:endParaRPr/>
          </a:p>
          <a:p>
            <a:pPr indent="-214312" lvl="1" marL="671512" rtl="0" algn="l">
              <a:lnSpc>
                <a:spcPct val="150000"/>
              </a:lnSpc>
              <a:spcBef>
                <a:spcPts val="0"/>
              </a:spcBef>
              <a:spcAft>
                <a:spcPts val="0"/>
              </a:spcAft>
              <a:buSzPts val="1600"/>
              <a:buFont typeface="Montserrat"/>
              <a:buChar char="❖"/>
            </a:pPr>
            <a:r>
              <a:rPr lang="en-US" sz="1400"/>
              <a:t>Facilitate data access</a:t>
            </a:r>
            <a:endParaRPr/>
          </a:p>
          <a:p>
            <a:pPr indent="-214313" lvl="0" marL="214313" rtl="0" algn="l">
              <a:lnSpc>
                <a:spcPct val="150000"/>
              </a:lnSpc>
              <a:spcBef>
                <a:spcPts val="0"/>
              </a:spcBef>
              <a:spcAft>
                <a:spcPts val="0"/>
              </a:spcAft>
              <a:buSzPts val="1600"/>
              <a:buChar char="❖"/>
            </a:pPr>
            <a:r>
              <a:rPr b="1" lang="en-US" sz="1800"/>
              <a:t>Americas:</a:t>
            </a:r>
            <a:endParaRPr/>
          </a:p>
          <a:p>
            <a:pPr indent="-214312" lvl="1" marL="671512" rtl="0" algn="l">
              <a:lnSpc>
                <a:spcPct val="150000"/>
              </a:lnSpc>
              <a:spcBef>
                <a:spcPts val="0"/>
              </a:spcBef>
              <a:spcAft>
                <a:spcPts val="0"/>
              </a:spcAft>
              <a:buSzPts val="1600"/>
              <a:buFont typeface="Montserrat"/>
              <a:buChar char="❖"/>
            </a:pPr>
            <a:r>
              <a:rPr lang="en-US" sz="1400"/>
              <a:t>Indigenous co-development of Earth observation activities and training</a:t>
            </a:r>
            <a:endParaRPr/>
          </a:p>
          <a:p>
            <a:pPr indent="-214312" lvl="1" marL="671512" rtl="0" algn="l">
              <a:lnSpc>
                <a:spcPct val="150000"/>
              </a:lnSpc>
              <a:spcBef>
                <a:spcPts val="0"/>
              </a:spcBef>
              <a:spcAft>
                <a:spcPts val="0"/>
              </a:spcAft>
              <a:buSzPts val="1600"/>
              <a:buFont typeface="Montserrat"/>
              <a:buChar char="❖"/>
            </a:pPr>
            <a:r>
              <a:rPr lang="en-US" sz="1400"/>
              <a:t>Training on Disaster Risk Reduction</a:t>
            </a:r>
            <a:endParaRPr/>
          </a:p>
          <a:p>
            <a:pPr indent="-214312" lvl="1" marL="671512" rtl="0" algn="l">
              <a:lnSpc>
                <a:spcPct val="150000"/>
              </a:lnSpc>
              <a:spcBef>
                <a:spcPts val="0"/>
              </a:spcBef>
              <a:spcAft>
                <a:spcPts val="0"/>
              </a:spcAft>
              <a:buSzPts val="1600"/>
              <a:buFont typeface="Montserrat"/>
              <a:buChar char="❖"/>
            </a:pPr>
            <a:r>
              <a:rPr lang="en-US" sz="1400"/>
              <a:t>Training at city and county-level</a:t>
            </a:r>
            <a:endParaRPr/>
          </a:p>
          <a:p>
            <a:pPr indent="-214313" lvl="0" marL="214313" rtl="0" algn="l">
              <a:lnSpc>
                <a:spcPct val="150000"/>
              </a:lnSpc>
              <a:spcBef>
                <a:spcPts val="0"/>
              </a:spcBef>
              <a:spcAft>
                <a:spcPts val="0"/>
              </a:spcAft>
              <a:buSzPts val="1600"/>
              <a:buChar char="❖"/>
            </a:pPr>
            <a:r>
              <a:rPr b="1" lang="en-US" sz="1800"/>
              <a:t>BARRIERS:</a:t>
            </a:r>
            <a:endParaRPr/>
          </a:p>
          <a:p>
            <a:pPr indent="-214312" lvl="1" marL="671512" rtl="0" algn="l">
              <a:lnSpc>
                <a:spcPct val="150000"/>
              </a:lnSpc>
              <a:spcBef>
                <a:spcPts val="0"/>
              </a:spcBef>
              <a:spcAft>
                <a:spcPts val="0"/>
              </a:spcAft>
              <a:buSzPts val="1600"/>
              <a:buFont typeface="Montserrat"/>
              <a:buChar char="❖"/>
            </a:pPr>
            <a:r>
              <a:rPr lang="en-US" sz="1400"/>
              <a:t>Funding</a:t>
            </a:r>
            <a:endParaRPr/>
          </a:p>
          <a:p>
            <a:pPr indent="-214312" lvl="1" marL="671512" rtl="0" algn="l">
              <a:lnSpc>
                <a:spcPct val="150000"/>
              </a:lnSpc>
              <a:spcBef>
                <a:spcPts val="0"/>
              </a:spcBef>
              <a:spcAft>
                <a:spcPts val="0"/>
              </a:spcAft>
              <a:buSzPts val="1600"/>
              <a:buFont typeface="Montserrat"/>
              <a:buChar char="❖"/>
            </a:pPr>
            <a:r>
              <a:rPr lang="en-US" sz="1400"/>
              <a:t>Lack of awareness among decision makers</a:t>
            </a:r>
            <a:endParaRPr/>
          </a:p>
          <a:p>
            <a:pPr indent="0" lvl="0" marL="0" rtl="0" algn="l">
              <a:lnSpc>
                <a:spcPct val="115000"/>
              </a:lnSpc>
              <a:spcBef>
                <a:spcPts val="1000"/>
              </a:spcBef>
              <a:spcAft>
                <a:spcPts val="0"/>
              </a:spcAft>
              <a:buSzPts val="2800"/>
              <a:buNone/>
            </a:pPr>
            <a:r>
              <a:t/>
            </a:r>
            <a:endParaRPr>
              <a:latin typeface="Montserrat"/>
              <a:ea typeface="Montserrat"/>
              <a:cs typeface="Montserrat"/>
              <a:sym typeface="Montserrat"/>
            </a:endParaRPr>
          </a:p>
        </p:txBody>
      </p:sp>
      <p:sp>
        <p:nvSpPr>
          <p:cNvPr id="110" name="Google Shape;110;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3600">
                <a:solidFill>
                  <a:schemeClr val="lt1"/>
                </a:solidFill>
                <a:latin typeface="Montserrat"/>
                <a:ea typeface="Montserrat"/>
                <a:cs typeface="Montserrat"/>
                <a:sym typeface="Montserrat"/>
              </a:rPr>
              <a:t>Joint UN-Space/WGCap-12 Summary</a:t>
            </a:r>
            <a:endParaRPr sz="3600">
              <a:latin typeface="Montserrat"/>
              <a:ea typeface="Montserrat"/>
              <a:cs typeface="Montserrat"/>
              <a:sym typeface="Montserrat"/>
            </a:endParaRPr>
          </a:p>
        </p:txBody>
      </p:sp>
      <p:sp>
        <p:nvSpPr>
          <p:cNvPr id="111" name="Google Shape;111;p6"/>
          <p:cNvSpPr txBox="1"/>
          <p:nvPr/>
        </p:nvSpPr>
        <p:spPr>
          <a:xfrm rot="-2505458">
            <a:off x="8528799" y="4065077"/>
            <a:ext cx="3600553" cy="9234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Need for open-source, standardized and free data and capacity building resources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7"/>
          <p:cNvSpPr txBox="1"/>
          <p:nvPr>
            <p:ph idx="1" type="body"/>
          </p:nvPr>
        </p:nvSpPr>
        <p:spPr>
          <a:xfrm>
            <a:off x="176048" y="1192603"/>
            <a:ext cx="11495400" cy="4662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US" sz="1800"/>
              <a:t>Day 1: Identifying Regional Needs and Capacity Building Resources</a:t>
            </a:r>
            <a:endParaRPr b="1" sz="1800"/>
          </a:p>
          <a:p>
            <a:pPr indent="-214313" lvl="0" marL="214313" rtl="0" algn="l">
              <a:lnSpc>
                <a:spcPct val="150000"/>
              </a:lnSpc>
              <a:spcBef>
                <a:spcPts val="0"/>
              </a:spcBef>
              <a:spcAft>
                <a:spcPts val="0"/>
              </a:spcAft>
              <a:buSzPts val="1600"/>
              <a:buChar char="❖"/>
            </a:pPr>
            <a:r>
              <a:rPr b="1" lang="en-US" sz="1800"/>
              <a:t>Asia-Oceania</a:t>
            </a:r>
            <a:endParaRPr/>
          </a:p>
          <a:p>
            <a:pPr indent="-214312" lvl="1" marL="671512" rtl="0" algn="l">
              <a:lnSpc>
                <a:spcPct val="150000"/>
              </a:lnSpc>
              <a:spcBef>
                <a:spcPts val="0"/>
              </a:spcBef>
              <a:spcAft>
                <a:spcPts val="0"/>
              </a:spcAft>
              <a:buSzPts val="1600"/>
              <a:buFont typeface="Montserrat"/>
              <a:buChar char="❖"/>
            </a:pPr>
            <a:r>
              <a:rPr lang="en-US" sz="1400"/>
              <a:t>Open source techniques and tools for Earth observation data processing</a:t>
            </a:r>
            <a:endParaRPr/>
          </a:p>
          <a:p>
            <a:pPr indent="-214312" lvl="1" marL="671512" rtl="0" algn="l">
              <a:lnSpc>
                <a:spcPct val="150000"/>
              </a:lnSpc>
              <a:spcBef>
                <a:spcPts val="0"/>
              </a:spcBef>
              <a:spcAft>
                <a:spcPts val="0"/>
              </a:spcAft>
              <a:buSzPts val="1600"/>
              <a:buFont typeface="Montserrat"/>
              <a:buChar char="❖"/>
            </a:pPr>
            <a:r>
              <a:rPr lang="en-US" sz="1400"/>
              <a:t>Training on Disaster Risk Reduction</a:t>
            </a:r>
            <a:endParaRPr/>
          </a:p>
          <a:p>
            <a:pPr indent="-214312" lvl="1" marL="671512" rtl="0" algn="l">
              <a:lnSpc>
                <a:spcPct val="150000"/>
              </a:lnSpc>
              <a:spcBef>
                <a:spcPts val="0"/>
              </a:spcBef>
              <a:spcAft>
                <a:spcPts val="0"/>
              </a:spcAft>
              <a:buSzPts val="1600"/>
              <a:buFont typeface="Montserrat"/>
              <a:buChar char="❖"/>
            </a:pPr>
            <a:r>
              <a:rPr lang="en-US" sz="1400"/>
              <a:t>Training for decision-makers</a:t>
            </a:r>
            <a:endParaRPr/>
          </a:p>
          <a:p>
            <a:pPr indent="-214313" lvl="0" marL="214313" rtl="0" algn="l">
              <a:lnSpc>
                <a:spcPct val="150000"/>
              </a:lnSpc>
              <a:spcBef>
                <a:spcPts val="0"/>
              </a:spcBef>
              <a:spcAft>
                <a:spcPts val="0"/>
              </a:spcAft>
              <a:buSzPts val="1600"/>
              <a:buChar char="❖"/>
            </a:pPr>
            <a:r>
              <a:rPr b="1" lang="en-US" sz="1800"/>
              <a:t>Europe</a:t>
            </a:r>
            <a:endParaRPr/>
          </a:p>
          <a:p>
            <a:pPr indent="-214312" lvl="1" marL="671512" rtl="0" algn="l">
              <a:lnSpc>
                <a:spcPct val="150000"/>
              </a:lnSpc>
              <a:spcBef>
                <a:spcPts val="0"/>
              </a:spcBef>
              <a:spcAft>
                <a:spcPts val="0"/>
              </a:spcAft>
              <a:buSzPts val="1600"/>
              <a:buFont typeface="Montserrat"/>
              <a:buChar char="❖"/>
            </a:pPr>
            <a:r>
              <a:rPr lang="en-US" sz="1400"/>
              <a:t>Training for young professionals</a:t>
            </a:r>
            <a:endParaRPr/>
          </a:p>
          <a:p>
            <a:pPr indent="-214312" lvl="1" marL="671512" rtl="0" algn="l">
              <a:lnSpc>
                <a:spcPct val="150000"/>
              </a:lnSpc>
              <a:spcBef>
                <a:spcPts val="0"/>
              </a:spcBef>
              <a:spcAft>
                <a:spcPts val="0"/>
              </a:spcAft>
              <a:buSzPts val="1600"/>
              <a:buFont typeface="Montserrat"/>
              <a:buChar char="❖"/>
            </a:pPr>
            <a:r>
              <a:rPr lang="en-US" sz="1400"/>
              <a:t>Needs for open, standardized access to learning resources</a:t>
            </a:r>
            <a:endParaRPr/>
          </a:p>
          <a:p>
            <a:pPr indent="-214312" lvl="1" marL="671512" rtl="0" algn="l">
              <a:lnSpc>
                <a:spcPct val="150000"/>
              </a:lnSpc>
              <a:spcBef>
                <a:spcPts val="0"/>
              </a:spcBef>
              <a:spcAft>
                <a:spcPts val="0"/>
              </a:spcAft>
              <a:buSzPts val="1600"/>
              <a:buFont typeface="Montserrat"/>
              <a:buChar char="❖"/>
            </a:pPr>
            <a:r>
              <a:rPr lang="en-US" sz="1400"/>
              <a:t>Access to free or cheap cloud processing platforms</a:t>
            </a:r>
            <a:endParaRPr/>
          </a:p>
          <a:p>
            <a:pPr indent="-214313" lvl="0" marL="214313" rtl="0" algn="l">
              <a:lnSpc>
                <a:spcPct val="150000"/>
              </a:lnSpc>
              <a:spcBef>
                <a:spcPts val="0"/>
              </a:spcBef>
              <a:spcAft>
                <a:spcPts val="0"/>
              </a:spcAft>
              <a:buSzPts val="1600"/>
              <a:buChar char="❖"/>
            </a:pPr>
            <a:r>
              <a:rPr b="1" lang="en-US" sz="1800"/>
              <a:t>BARRIERS:</a:t>
            </a:r>
            <a:endParaRPr/>
          </a:p>
          <a:p>
            <a:pPr indent="-214312" lvl="1" marL="671512" rtl="0" algn="l">
              <a:lnSpc>
                <a:spcPct val="150000"/>
              </a:lnSpc>
              <a:spcBef>
                <a:spcPts val="0"/>
              </a:spcBef>
              <a:spcAft>
                <a:spcPts val="0"/>
              </a:spcAft>
              <a:buSzPts val="1600"/>
              <a:buFont typeface="Montserrat"/>
              <a:buChar char="❖"/>
            </a:pPr>
            <a:r>
              <a:rPr lang="en-US" sz="1400"/>
              <a:t>Funding</a:t>
            </a:r>
            <a:endParaRPr/>
          </a:p>
          <a:p>
            <a:pPr indent="-214312" lvl="1" marL="671512" rtl="0" algn="l">
              <a:lnSpc>
                <a:spcPct val="150000"/>
              </a:lnSpc>
              <a:spcBef>
                <a:spcPts val="0"/>
              </a:spcBef>
              <a:spcAft>
                <a:spcPts val="0"/>
              </a:spcAft>
              <a:buSzPts val="1600"/>
              <a:buFont typeface="Montserrat"/>
              <a:buChar char="❖"/>
            </a:pPr>
            <a:r>
              <a:rPr lang="en-US" sz="1400"/>
              <a:t>Lack of awareness among decision makers</a:t>
            </a:r>
            <a:endParaRPr/>
          </a:p>
          <a:p>
            <a:pPr indent="0" lvl="0" marL="0" rtl="0" algn="l">
              <a:lnSpc>
                <a:spcPct val="115000"/>
              </a:lnSpc>
              <a:spcBef>
                <a:spcPts val="1000"/>
              </a:spcBef>
              <a:spcAft>
                <a:spcPts val="0"/>
              </a:spcAft>
              <a:buSzPts val="2800"/>
              <a:buNone/>
            </a:pPr>
            <a:r>
              <a:t/>
            </a:r>
            <a:endParaRPr>
              <a:latin typeface="Montserrat"/>
              <a:ea typeface="Montserrat"/>
              <a:cs typeface="Montserrat"/>
              <a:sym typeface="Montserrat"/>
            </a:endParaRPr>
          </a:p>
        </p:txBody>
      </p:sp>
      <p:sp>
        <p:nvSpPr>
          <p:cNvPr id="117" name="Google Shape;117;p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3600">
                <a:solidFill>
                  <a:schemeClr val="lt1"/>
                </a:solidFill>
                <a:latin typeface="Montserrat"/>
                <a:ea typeface="Montserrat"/>
                <a:cs typeface="Montserrat"/>
                <a:sym typeface="Montserrat"/>
              </a:rPr>
              <a:t>Joint UN-Space/WGCap-12 Summary</a:t>
            </a:r>
            <a:endParaRPr sz="3600">
              <a:latin typeface="Montserrat"/>
              <a:ea typeface="Montserrat"/>
              <a:cs typeface="Montserrat"/>
              <a:sym typeface="Montserrat"/>
            </a:endParaRPr>
          </a:p>
        </p:txBody>
      </p:sp>
      <p:sp>
        <p:nvSpPr>
          <p:cNvPr id="118" name="Google Shape;118;p7"/>
          <p:cNvSpPr txBox="1"/>
          <p:nvPr/>
        </p:nvSpPr>
        <p:spPr>
          <a:xfrm rot="-2505458">
            <a:off x="8528799" y="4065077"/>
            <a:ext cx="3600553" cy="9234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Need for open-source, standardized and free data and capacity building resources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8"/>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214313" lvl="0" marL="214313" rtl="0" algn="l">
              <a:lnSpc>
                <a:spcPct val="150000"/>
              </a:lnSpc>
              <a:spcBef>
                <a:spcPts val="0"/>
              </a:spcBef>
              <a:spcAft>
                <a:spcPts val="0"/>
              </a:spcAft>
              <a:buSzPts val="1600"/>
              <a:buChar char="❖"/>
            </a:pPr>
            <a:r>
              <a:rPr b="1" lang="en-US" sz="1800"/>
              <a:t> DAY 2: Presentations by UN Agencies</a:t>
            </a:r>
            <a:endParaRPr/>
          </a:p>
          <a:p>
            <a:pPr indent="-214312" lvl="1" marL="671512" rtl="0" algn="l">
              <a:lnSpc>
                <a:spcPct val="150000"/>
              </a:lnSpc>
              <a:spcBef>
                <a:spcPts val="0"/>
              </a:spcBef>
              <a:spcAft>
                <a:spcPts val="0"/>
              </a:spcAft>
              <a:buSzPts val="1600"/>
              <a:buFont typeface="Montserrat"/>
              <a:buChar char="❖"/>
            </a:pPr>
            <a:r>
              <a:rPr lang="en-US" sz="1400"/>
              <a:t>The key takeaway is that Earth observation is already used widely across the UN system for different purposes, although in some cases there is willingness to explore better what it can offer. Some use cases where assistance in terms of capacity building is needed were presented.</a:t>
            </a:r>
            <a:endParaRPr/>
          </a:p>
          <a:p>
            <a:pPr indent="0" lvl="0" marL="1778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214313" lvl="0" marL="214313" rtl="0" algn="l">
              <a:lnSpc>
                <a:spcPct val="150000"/>
              </a:lnSpc>
              <a:spcBef>
                <a:spcPts val="0"/>
              </a:spcBef>
              <a:spcAft>
                <a:spcPts val="0"/>
              </a:spcAft>
              <a:buSzPts val="1600"/>
              <a:buChar char="❖"/>
            </a:pPr>
            <a:r>
              <a:rPr b="1" lang="en-US" sz="1800"/>
              <a:t>DAY 3: Presentations by CEOS members, working groups and space agencies</a:t>
            </a:r>
            <a:endParaRPr/>
          </a:p>
          <a:p>
            <a:pPr indent="-214312" lvl="1" marL="671512" rtl="0" algn="l">
              <a:lnSpc>
                <a:spcPct val="150000"/>
              </a:lnSpc>
              <a:spcBef>
                <a:spcPts val="0"/>
              </a:spcBef>
              <a:spcAft>
                <a:spcPts val="0"/>
              </a:spcAft>
              <a:buSzPts val="1600"/>
              <a:buFont typeface="Montserrat"/>
              <a:buChar char="❖"/>
            </a:pPr>
            <a:r>
              <a:rPr lang="en-US" sz="1400"/>
              <a:t>There is a wealth of resources already available, some of them already answering the needs expressed by the users. Coordination to respond to user needs expressed will be undertaken by CEOS WGCapD</a:t>
            </a:r>
            <a:endParaRPr sz="1400"/>
          </a:p>
          <a:p>
            <a:pPr indent="-279400" lvl="0" marL="635000" rtl="0" algn="l">
              <a:lnSpc>
                <a:spcPct val="90000"/>
              </a:lnSpc>
              <a:spcBef>
                <a:spcPts val="0"/>
              </a:spcBef>
              <a:spcAft>
                <a:spcPts val="0"/>
              </a:spcAft>
              <a:buSzPts val="2800"/>
              <a:buNone/>
            </a:pPr>
            <a:r>
              <a:t/>
            </a:r>
            <a:endParaRPr sz="2000">
              <a:latin typeface="Montserrat"/>
              <a:ea typeface="Montserrat"/>
              <a:cs typeface="Montserrat"/>
              <a:sym typeface="Montserrat"/>
            </a:endParaRPr>
          </a:p>
          <a:p>
            <a:pPr indent="0" lvl="0" marL="177800" rtl="0" algn="l">
              <a:lnSpc>
                <a:spcPct val="90000"/>
              </a:lnSpc>
              <a:spcBef>
                <a:spcPts val="0"/>
              </a:spcBef>
              <a:spcAft>
                <a:spcPts val="0"/>
              </a:spcAft>
              <a:buSzPts val="2800"/>
              <a:buNone/>
            </a:pPr>
            <a:r>
              <a:t/>
            </a:r>
            <a:endParaRPr sz="2000"/>
          </a:p>
          <a:p>
            <a:pPr indent="0" lvl="0" marL="177800" rtl="0" algn="l">
              <a:lnSpc>
                <a:spcPct val="90000"/>
              </a:lnSpc>
              <a:spcBef>
                <a:spcPts val="0"/>
              </a:spcBef>
              <a:spcAft>
                <a:spcPts val="0"/>
              </a:spcAft>
              <a:buSzPts val="2800"/>
              <a:buNone/>
            </a:pPr>
            <a:r>
              <a:t/>
            </a:r>
            <a:endParaRPr sz="2000"/>
          </a:p>
          <a:p>
            <a:pPr indent="0" lvl="0" marL="0" rtl="0" algn="ctr">
              <a:lnSpc>
                <a:spcPct val="90000"/>
              </a:lnSpc>
              <a:spcBef>
                <a:spcPts val="0"/>
              </a:spcBef>
              <a:spcAft>
                <a:spcPts val="0"/>
              </a:spcAft>
              <a:buSzPts val="2800"/>
              <a:buNone/>
            </a:pPr>
            <a:r>
              <a:rPr lang="en-US" sz="2000"/>
              <a:t>Full report coming soon.</a:t>
            </a:r>
            <a:r>
              <a:rPr lang="en-US" sz="2000">
                <a:latin typeface="Montserrat"/>
                <a:ea typeface="Montserrat"/>
                <a:cs typeface="Montserrat"/>
                <a:sym typeface="Montserrat"/>
              </a:rPr>
              <a:t> </a:t>
            </a:r>
            <a:endParaRPr sz="1400">
              <a:latin typeface="Montserrat"/>
              <a:ea typeface="Montserrat"/>
              <a:cs typeface="Montserrat"/>
              <a:sym typeface="Montserrat"/>
            </a:endParaRPr>
          </a:p>
          <a:p>
            <a:pPr indent="-228600" lvl="0" marL="457200" marR="0" rtl="0" algn="l">
              <a:lnSpc>
                <a:spcPct val="115000"/>
              </a:lnSpc>
              <a:spcBef>
                <a:spcPts val="1000"/>
              </a:spcBef>
              <a:spcAft>
                <a:spcPts val="0"/>
              </a:spcAft>
              <a:buClr>
                <a:schemeClr val="dk1"/>
              </a:buClr>
              <a:buSzPts val="2800"/>
              <a:buFont typeface="Montserrat"/>
              <a:buNone/>
            </a:pPr>
            <a:r>
              <a:t/>
            </a:r>
            <a:endParaRPr/>
          </a:p>
        </p:txBody>
      </p:sp>
      <p:sp>
        <p:nvSpPr>
          <p:cNvPr id="124" name="Google Shape;124;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US" sz="3600">
                <a:solidFill>
                  <a:schemeClr val="lt1"/>
                </a:solidFill>
                <a:latin typeface="Montserrat"/>
                <a:ea typeface="Montserrat"/>
                <a:cs typeface="Montserrat"/>
                <a:sym typeface="Montserrat"/>
              </a:rPr>
              <a:t>Joint UN-Space/WGCap-12 Summary</a:t>
            </a:r>
            <a:endParaRPr sz="3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Jorge Del Rio Vera</dc:creator>
</cp:coreProperties>
</file>