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5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12192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Gill Sans"/>
      <p:regular r:id="rId21"/>
      <p:bold r:id="rId22"/>
    </p:embeddedFont>
    <p:embeddedFont>
      <p:font typeface="Century Gothic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7" roundtripDataSignature="AMtx7mjgaNoyHFENbt6VHW2ZosY08jMM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22" Type="http://schemas.openxmlformats.org/officeDocument/2006/relationships/font" Target="fonts/GillSans-bold.fntdata"/><Relationship Id="rId21" Type="http://schemas.openxmlformats.org/officeDocument/2006/relationships/font" Target="fonts/GillSans-regular.fntdata"/><Relationship Id="rId24" Type="http://schemas.openxmlformats.org/officeDocument/2006/relationships/font" Target="fonts/CenturyGothic-bold.fntdata"/><Relationship Id="rId23" Type="http://schemas.openxmlformats.org/officeDocument/2006/relationships/font" Target="fonts/CenturyGothic-regular.fntdata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CenturyGothic-boldItalic.fntdata"/><Relationship Id="rId25" Type="http://schemas.openxmlformats.org/officeDocument/2006/relationships/font" Target="fonts/CenturyGothic-italic.fntdata"/><Relationship Id="rId27" Type="http://customschemas.google.com/relationships/presentationmetadata" Target="meta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0.xml"/><Relationship Id="rId19" Type="http://schemas.openxmlformats.org/officeDocument/2006/relationships/font" Target="fonts/Montserrat-italic.fntdata"/><Relationship Id="rId1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6" name="Google Shape;466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:notes"/>
          <p:cNvSpPr/>
          <p:nvPr>
            <p:ph idx="2" type="sldImg"/>
          </p:nvPr>
        </p:nvSpPr>
        <p:spPr>
          <a:xfrm>
            <a:off x="461963" y="722313"/>
            <a:ext cx="6396037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8" name="Google Shape;298;p3:notes"/>
          <p:cNvSpPr txBox="1"/>
          <p:nvPr>
            <p:ph idx="1" type="body"/>
          </p:nvPr>
        </p:nvSpPr>
        <p:spPr>
          <a:xfrm>
            <a:off x="976313" y="4562475"/>
            <a:ext cx="5362575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32" name="Google Shape;332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2" name="Google Shape;3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3" name="Google Shape;353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6:notes"/>
          <p:cNvSpPr/>
          <p:nvPr>
            <p:ph idx="2" type="sldImg"/>
          </p:nvPr>
        </p:nvSpPr>
        <p:spPr>
          <a:xfrm>
            <a:off x="461963" y="722313"/>
            <a:ext cx="6396037" cy="35988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6:notes"/>
          <p:cNvSpPr txBox="1"/>
          <p:nvPr>
            <p:ph idx="1" type="body"/>
          </p:nvPr>
        </p:nvSpPr>
        <p:spPr>
          <a:xfrm>
            <a:off x="976313" y="4562475"/>
            <a:ext cx="5362575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/>
            </a:b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7" name="Google Shape;447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>
              <a:solidFill>
                <a:srgbClr val="2424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5.jpg"/><Relationship Id="rId4" Type="http://schemas.openxmlformats.org/officeDocument/2006/relationships/image" Target="../media/image6.jp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2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/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1141412" y="2667001"/>
            <a:ext cx="4876800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95" name="Google Shape;95;p24"/>
          <p:cNvSpPr txBox="1"/>
          <p:nvPr>
            <p:ph idx="2" type="body"/>
          </p:nvPr>
        </p:nvSpPr>
        <p:spPr>
          <a:xfrm>
            <a:off x="6170612" y="2667000"/>
            <a:ext cx="48768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96" name="Google Shape;96;p24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1429281" y="2658534"/>
            <a:ext cx="4588931" cy="5762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2" name="Google Shape;102;p25"/>
          <p:cNvSpPr txBox="1"/>
          <p:nvPr>
            <p:ph idx="2" type="body"/>
          </p:nvPr>
        </p:nvSpPr>
        <p:spPr>
          <a:xfrm>
            <a:off x="1141412" y="3243264"/>
            <a:ext cx="4876800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03" name="Google Shape;103;p25"/>
          <p:cNvSpPr txBox="1"/>
          <p:nvPr>
            <p:ph idx="3" type="body"/>
          </p:nvPr>
        </p:nvSpPr>
        <p:spPr>
          <a:xfrm>
            <a:off x="6443133" y="2667001"/>
            <a:ext cx="4604280" cy="5762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04" name="Google Shape;104;p25"/>
          <p:cNvSpPr txBox="1"/>
          <p:nvPr>
            <p:ph idx="4" type="body"/>
          </p:nvPr>
        </p:nvSpPr>
        <p:spPr>
          <a:xfrm>
            <a:off x="6170613" y="3243264"/>
            <a:ext cx="4876801" cy="2547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indent="-330200" lvl="1" marL="9144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17500" lvl="2" marL="1371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3pPr>
            <a:lvl4pPr indent="-304800" lvl="3" marL="18288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600"/>
              </a:spcBef>
              <a:spcAft>
                <a:spcPts val="6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05" name="Google Shape;105;p25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6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/>
          <p:nvPr>
            <p:ph type="title"/>
          </p:nvPr>
        </p:nvSpPr>
        <p:spPr>
          <a:xfrm>
            <a:off x="1141413" y="1600200"/>
            <a:ext cx="354912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7"/>
          <p:cNvSpPr txBox="1"/>
          <p:nvPr>
            <p:ph idx="1" type="body"/>
          </p:nvPr>
        </p:nvSpPr>
        <p:spPr>
          <a:xfrm>
            <a:off x="5103813" y="609601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spcBef>
                <a:spcPts val="6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6pPr>
            <a:lvl7pPr indent="-317500" lvl="6" marL="32004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7pPr>
            <a:lvl8pPr indent="-317500" lvl="7" marL="3657600" algn="l"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8pPr>
            <a:lvl9pPr indent="-317500" lvl="8" marL="4114800" algn="l">
              <a:spcBef>
                <a:spcPts val="600"/>
              </a:spcBef>
              <a:spcAft>
                <a:spcPts val="600"/>
              </a:spcAft>
              <a:buSzPts val="1400"/>
              <a:buChar char="•"/>
              <a:defRPr sz="1400"/>
            </a:lvl9pPr>
          </a:lstStyle>
          <a:p/>
        </p:txBody>
      </p:sp>
      <p:sp>
        <p:nvSpPr>
          <p:cNvPr id="116" name="Google Shape;116;p27"/>
          <p:cNvSpPr txBox="1"/>
          <p:nvPr>
            <p:ph idx="2" type="body"/>
          </p:nvPr>
        </p:nvSpPr>
        <p:spPr>
          <a:xfrm>
            <a:off x="1141413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27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7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type="title"/>
          </p:nvPr>
        </p:nvSpPr>
        <p:spPr>
          <a:xfrm>
            <a:off x="1141413" y="1600200"/>
            <a:ext cx="533400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8"/>
          <p:cNvSpPr/>
          <p:nvPr>
            <p:ph idx="2" type="pic"/>
          </p:nvPr>
        </p:nvSpPr>
        <p:spPr>
          <a:xfrm>
            <a:off x="7433734" y="-18288"/>
            <a:ext cx="3276599" cy="690372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28"/>
          <p:cNvSpPr txBox="1"/>
          <p:nvPr>
            <p:ph idx="1" type="body"/>
          </p:nvPr>
        </p:nvSpPr>
        <p:spPr>
          <a:xfrm>
            <a:off x="1141413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28"/>
          <p:cNvSpPr txBox="1"/>
          <p:nvPr>
            <p:ph idx="10" type="dt"/>
          </p:nvPr>
        </p:nvSpPr>
        <p:spPr>
          <a:xfrm>
            <a:off x="6399212" y="5883276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1" type="ftr"/>
          </p:nvPr>
        </p:nvSpPr>
        <p:spPr>
          <a:xfrm>
            <a:off x="1141412" y="5883276"/>
            <a:ext cx="5105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10742614" y="5883276"/>
            <a:ext cx="3225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1141413" y="4732865"/>
            <a:ext cx="99060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9"/>
          <p:cNvSpPr/>
          <p:nvPr>
            <p:ph idx="2" type="pic"/>
          </p:nvPr>
        </p:nvSpPr>
        <p:spPr>
          <a:xfrm>
            <a:off x="1979612" y="932112"/>
            <a:ext cx="8225944" cy="3164976"/>
          </a:xfrm>
          <a:prstGeom prst="roundRect">
            <a:avLst>
              <a:gd fmla="val 4380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29"/>
          <p:cNvSpPr txBox="1"/>
          <p:nvPr>
            <p:ph idx="1" type="body"/>
          </p:nvPr>
        </p:nvSpPr>
        <p:spPr>
          <a:xfrm>
            <a:off x="1141413" y="5299603"/>
            <a:ext cx="9906000" cy="493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29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9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9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>
            <a:off x="1141414" y="609602"/>
            <a:ext cx="9905999" cy="3124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0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42" name="Google Shape;142;p31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43" name="Google Shape;143;p31"/>
          <p:cNvSpPr txBox="1"/>
          <p:nvPr>
            <p:ph type="title"/>
          </p:nvPr>
        </p:nvSpPr>
        <p:spPr>
          <a:xfrm>
            <a:off x="1446214" y="609602"/>
            <a:ext cx="9296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1"/>
          <p:cNvSpPr txBox="1"/>
          <p:nvPr>
            <p:ph idx="1" type="body"/>
          </p:nvPr>
        </p:nvSpPr>
        <p:spPr>
          <a:xfrm>
            <a:off x="1674812" y="3352800"/>
            <a:ext cx="8839203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31"/>
          <p:cNvSpPr txBox="1"/>
          <p:nvPr>
            <p:ph idx="2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31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1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1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2"/>
          <p:cNvSpPr txBox="1"/>
          <p:nvPr>
            <p:ph idx="1" type="body"/>
          </p:nvPr>
        </p:nvSpPr>
        <p:spPr>
          <a:xfrm>
            <a:off x="1141412" y="4777381"/>
            <a:ext cx="9906001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2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2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57" name="Google Shape;157;p33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58" name="Google Shape;158;p33"/>
          <p:cNvSpPr txBox="1"/>
          <p:nvPr>
            <p:ph type="title"/>
          </p:nvPr>
        </p:nvSpPr>
        <p:spPr>
          <a:xfrm>
            <a:off x="1446214" y="609602"/>
            <a:ext cx="92963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3"/>
          <p:cNvSpPr txBox="1"/>
          <p:nvPr>
            <p:ph idx="1" type="body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33"/>
          <p:cNvSpPr txBox="1"/>
          <p:nvPr>
            <p:ph idx="2" type="body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33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33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33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3"/>
          <p:cNvPicPr preferRelativeResize="0"/>
          <p:nvPr/>
        </p:nvPicPr>
        <p:blipFill rotWithShape="1">
          <a:blip r:embed="rId2">
            <a:alphaModFix amt="12000"/>
          </a:blip>
          <a:srcRect b="17536" l="0" r="-1" t="17537"/>
          <a:stretch/>
        </p:blipFill>
        <p:spPr>
          <a:xfrm>
            <a:off x="21" y="10"/>
            <a:ext cx="8450297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23" name="Google Shape;23;p13"/>
          <p:cNvPicPr preferRelativeResize="0"/>
          <p:nvPr/>
        </p:nvPicPr>
        <p:blipFill rotWithShape="1">
          <a:blip r:embed="rId3">
            <a:alphaModFix/>
          </a:blip>
          <a:srcRect b="26474" l="0" r="0" t="0"/>
          <a:stretch/>
        </p:blipFill>
        <p:spPr>
          <a:xfrm>
            <a:off x="151644" y="6473428"/>
            <a:ext cx="870000" cy="2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3146" y="221703"/>
            <a:ext cx="758621" cy="8574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3"/>
          <p:cNvSpPr txBox="1"/>
          <p:nvPr>
            <p:ph type="title"/>
          </p:nvPr>
        </p:nvSpPr>
        <p:spPr>
          <a:xfrm>
            <a:off x="676194" y="415649"/>
            <a:ext cx="9905999" cy="712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13"/>
          <p:cNvSpPr txBox="1"/>
          <p:nvPr>
            <p:ph idx="1" type="body"/>
          </p:nvPr>
        </p:nvSpPr>
        <p:spPr>
          <a:xfrm>
            <a:off x="676194" y="1322108"/>
            <a:ext cx="9905999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13"/>
          <p:cNvSpPr txBox="1"/>
          <p:nvPr>
            <p:ph idx="10" type="dt"/>
          </p:nvPr>
        </p:nvSpPr>
        <p:spPr>
          <a:xfrm>
            <a:off x="9782091" y="629944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13"/>
          <p:cNvSpPr txBox="1"/>
          <p:nvPr>
            <p:ph idx="12" type="sldNum"/>
          </p:nvPr>
        </p:nvSpPr>
        <p:spPr>
          <a:xfrm>
            <a:off x="11484983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1519" y="6372634"/>
            <a:ext cx="586444" cy="425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4"/>
          <p:cNvSpPr txBox="1"/>
          <p:nvPr>
            <p:ph type="title"/>
          </p:nvPr>
        </p:nvSpPr>
        <p:spPr>
          <a:xfrm>
            <a:off x="1141414" y="609602"/>
            <a:ext cx="9905999" cy="2743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4"/>
          <p:cNvSpPr txBox="1"/>
          <p:nvPr>
            <p:ph idx="1" type="body"/>
          </p:nvPr>
        </p:nvSpPr>
        <p:spPr>
          <a:xfrm>
            <a:off x="1141412" y="3505200"/>
            <a:ext cx="9906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34"/>
          <p:cNvSpPr txBox="1"/>
          <p:nvPr>
            <p:ph idx="2" type="body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8" name="Google Shape;168;p34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4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4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/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5"/>
          <p:cNvSpPr txBox="1"/>
          <p:nvPr>
            <p:ph idx="1" type="body"/>
          </p:nvPr>
        </p:nvSpPr>
        <p:spPr>
          <a:xfrm rot="5400000">
            <a:off x="4532313" y="-723898"/>
            <a:ext cx="3124201" cy="990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5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/>
          <p:nvPr>
            <p:ph type="title"/>
          </p:nvPr>
        </p:nvSpPr>
        <p:spPr>
          <a:xfrm rot="5400000">
            <a:off x="7351354" y="2095144"/>
            <a:ext cx="5181601" cy="2210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36"/>
          <p:cNvSpPr txBox="1"/>
          <p:nvPr>
            <p:ph idx="1" type="body"/>
          </p:nvPr>
        </p:nvSpPr>
        <p:spPr>
          <a:xfrm rot="5400000">
            <a:off x="2322512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36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6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6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A">
  <p:cSld name="Blank_A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 1">
  <p:cSld name="Custom Layout 2 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dsat-1.png" id="185" name="Google Shape;185;p38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5412" y="0"/>
            <a:ext cx="1218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-wave-2.png" id="186" name="Google Shape;186;p38"/>
          <p:cNvPicPr preferRelativeResize="0"/>
          <p:nvPr/>
        </p:nvPicPr>
        <p:blipFill rotWithShape="1">
          <a:blip r:embed="rId3">
            <a:alphaModFix amt="55000"/>
          </a:blip>
          <a:srcRect b="23" l="0" r="0" t="41449"/>
          <a:stretch/>
        </p:blipFill>
        <p:spPr>
          <a:xfrm>
            <a:off x="2800" y="2842500"/>
            <a:ext cx="12186400" cy="40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187" name="Google Shape;187;p38"/>
          <p:cNvPicPr preferRelativeResize="0"/>
          <p:nvPr/>
        </p:nvPicPr>
        <p:blipFill rotWithShape="1">
          <a:blip r:embed="rId4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8"/>
          <p:cNvSpPr txBox="1"/>
          <p:nvPr>
            <p:ph type="title"/>
          </p:nvPr>
        </p:nvSpPr>
        <p:spPr>
          <a:xfrm>
            <a:off x="327733" y="291300"/>
            <a:ext cx="11361200" cy="11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entury Gothic"/>
              <a:buNone/>
              <a:defRPr b="1" sz="3733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9pPr>
          </a:lstStyle>
          <a:p/>
        </p:txBody>
      </p:sp>
      <p:sp>
        <p:nvSpPr>
          <p:cNvPr id="189" name="Google Shape;189;p38"/>
          <p:cNvSpPr txBox="1"/>
          <p:nvPr>
            <p:ph idx="1" type="subTitle"/>
          </p:nvPr>
        </p:nvSpPr>
        <p:spPr>
          <a:xfrm>
            <a:off x="393400" y="1037800"/>
            <a:ext cx="10323200" cy="4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33"/>
              <a:buNone/>
              <a:defRPr sz="2133"/>
            </a:lvl1pPr>
            <a:lvl2pPr lvl="1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600"/>
              </a:spcBef>
              <a:spcAft>
                <a:spcPts val="600"/>
              </a:spcAft>
              <a:buSzPts val="1200"/>
              <a:buNone/>
              <a:defRPr/>
            </a:lvl9pPr>
          </a:lstStyle>
          <a:p/>
        </p:txBody>
      </p:sp>
      <p:pic>
        <p:nvPicPr>
          <p:cNvPr descr="USGS_logo_web.png" id="190" name="Google Shape;190;p38"/>
          <p:cNvPicPr preferRelativeResize="0"/>
          <p:nvPr/>
        </p:nvPicPr>
        <p:blipFill rotWithShape="1">
          <a:blip r:embed="rId5">
            <a:alphaModFix/>
          </a:blip>
          <a:srcRect b="26474" l="0" r="0" t="0"/>
          <a:stretch/>
        </p:blipFill>
        <p:spPr>
          <a:xfrm>
            <a:off x="299600" y="6388733"/>
            <a:ext cx="870000" cy="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8"/>
          <p:cNvSpPr txBox="1"/>
          <p:nvPr>
            <p:ph idx="12" type="sldNum"/>
          </p:nvPr>
        </p:nvSpPr>
        <p:spPr>
          <a:xfrm>
            <a:off x="11409044" y="633313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9"/>
          <p:cNvSpPr txBox="1"/>
          <p:nvPr/>
        </p:nvSpPr>
        <p:spPr>
          <a:xfrm>
            <a:off x="11074400" y="632619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fld id="{00000000-1234-1234-1234-123412341234}" type="slidenum">
              <a:rPr b="1" i="0" lang="en-US" sz="1051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051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9"/>
          <p:cNvSpPr txBox="1"/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9"/>
          <p:cNvSpPr txBox="1"/>
          <p:nvPr>
            <p:ph idx="1" type="body"/>
          </p:nvPr>
        </p:nvSpPr>
        <p:spPr>
          <a:xfrm>
            <a:off x="505885" y="1252728"/>
            <a:ext cx="11224152" cy="4846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SzPts val="2100"/>
              <a:buChar char="•"/>
              <a:defRPr b="1" sz="21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23850" lvl="2" marL="1371600" algn="l">
              <a:spcBef>
                <a:spcPts val="6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14388" lvl="3" marL="1828800" algn="l">
              <a:spcBef>
                <a:spcPts val="600"/>
              </a:spcBef>
              <a:spcAft>
                <a:spcPts val="0"/>
              </a:spcAft>
              <a:buSzPts val="1351"/>
              <a:buChar char="•"/>
              <a:defRPr sz="1351"/>
            </a:lvl4pPr>
            <a:lvl5pPr indent="-314388" lvl="4" marL="2286000" algn="l">
              <a:spcBef>
                <a:spcPts val="600"/>
              </a:spcBef>
              <a:spcAft>
                <a:spcPts val="0"/>
              </a:spcAft>
              <a:buSzPts val="1351"/>
              <a:buChar char="•"/>
              <a:defRPr sz="1351"/>
            </a:lvl5pPr>
            <a:lvl6pPr indent="-314388" lvl="5" marL="2743200" algn="l">
              <a:spcBef>
                <a:spcPts val="600"/>
              </a:spcBef>
              <a:spcAft>
                <a:spcPts val="0"/>
              </a:spcAft>
              <a:buSzPts val="1351"/>
              <a:buChar char="•"/>
              <a:defRPr sz="1351"/>
            </a:lvl6pPr>
            <a:lvl7pPr indent="-314388" lvl="6" marL="3200400" algn="l">
              <a:spcBef>
                <a:spcPts val="600"/>
              </a:spcBef>
              <a:spcAft>
                <a:spcPts val="0"/>
              </a:spcAft>
              <a:buSzPts val="1351"/>
              <a:buChar char="•"/>
              <a:defRPr sz="1351"/>
            </a:lvl7pPr>
            <a:lvl8pPr indent="-314388" lvl="7" marL="3657600" algn="l">
              <a:spcBef>
                <a:spcPts val="600"/>
              </a:spcBef>
              <a:spcAft>
                <a:spcPts val="0"/>
              </a:spcAft>
              <a:buSzPts val="1351"/>
              <a:buChar char="•"/>
              <a:defRPr sz="1351"/>
            </a:lvl8pPr>
            <a:lvl9pPr indent="-314388" lvl="8" marL="4114800" algn="l">
              <a:spcBef>
                <a:spcPts val="600"/>
              </a:spcBef>
              <a:spcAft>
                <a:spcPts val="600"/>
              </a:spcAft>
              <a:buSzPts val="1351"/>
              <a:buChar char="•"/>
              <a:defRPr sz="1351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/>
          <p:nvPr>
            <p:ph idx="1" type="body"/>
          </p:nvPr>
        </p:nvSpPr>
        <p:spPr>
          <a:xfrm>
            <a:off x="549593" y="1158498"/>
            <a:ext cx="10025581" cy="4581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19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9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9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19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accent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0"/>
          <p:cNvPicPr preferRelativeResize="0"/>
          <p:nvPr/>
        </p:nvPicPr>
        <p:blipFill rotWithShape="1">
          <a:blip r:embed="rId2">
            <a:alphaModFix amt="9000"/>
          </a:blip>
          <a:srcRect b="0" l="0" r="0" t="0"/>
          <a:stretch/>
        </p:blipFill>
        <p:spPr>
          <a:xfrm>
            <a:off x="0" y="0"/>
            <a:ext cx="121984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0"/>
          <p:cNvSpPr txBox="1"/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0"/>
          <p:cNvSpPr txBox="1"/>
          <p:nvPr>
            <p:ph idx="1" type="subTitle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4" name="Google Shape;214;p40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40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40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1"/>
          <p:cNvSpPr txBox="1"/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41"/>
          <p:cNvSpPr txBox="1"/>
          <p:nvPr>
            <p:ph idx="1" type="body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0" name="Google Shape;220;p41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1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41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2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42"/>
          <p:cNvSpPr txBox="1"/>
          <p:nvPr>
            <p:ph idx="1" type="body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42"/>
          <p:cNvSpPr txBox="1"/>
          <p:nvPr>
            <p:ph idx="2" type="body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42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42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2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0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7" name="Google Shape;37;p20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39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0" name="Google Shape;40;p2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3"/>
          <p:cNvSpPr txBox="1"/>
          <p:nvPr>
            <p:ph idx="1" type="body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0" sz="1900" cap="none">
                <a:solidFill>
                  <a:srgbClr val="6B8890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32" name="Google Shape;232;p43"/>
          <p:cNvSpPr txBox="1"/>
          <p:nvPr>
            <p:ph idx="2" type="body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p43"/>
          <p:cNvSpPr txBox="1"/>
          <p:nvPr>
            <p:ph idx="3" type="body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43"/>
          <p:cNvSpPr txBox="1"/>
          <p:nvPr>
            <p:ph idx="4" type="body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0" sz="1900" cap="none">
                <a:solidFill>
                  <a:srgbClr val="6B8890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b="1" sz="19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235" name="Google Shape;235;p43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43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3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43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4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4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44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5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45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5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6"/>
          <p:cNvSpPr txBox="1"/>
          <p:nvPr>
            <p:ph idx="1" type="body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251" name="Google Shape;251;p46"/>
          <p:cNvSpPr txBox="1"/>
          <p:nvPr>
            <p:ph idx="2" type="body"/>
          </p:nvPr>
        </p:nvSpPr>
        <p:spPr>
          <a:xfrm>
            <a:off x="549593" y="1344478"/>
            <a:ext cx="4753927" cy="4399476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2" name="Google Shape;252;p46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46"/>
          <p:cNvSpPr txBox="1"/>
          <p:nvPr>
            <p:ph idx="11" type="ftr"/>
          </p:nvPr>
        </p:nvSpPr>
        <p:spPr>
          <a:xfrm>
            <a:off x="1485336" y="6236208"/>
            <a:ext cx="4444133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6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5" name="Google Shape;25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9594" y="6217920"/>
            <a:ext cx="935742" cy="37429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6"/>
          <p:cNvSpPr txBox="1"/>
          <p:nvPr/>
        </p:nvSpPr>
        <p:spPr>
          <a:xfrm>
            <a:off x="549593" y="301752"/>
            <a:ext cx="4753928" cy="812293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7"/>
          <p:cNvSpPr txBox="1"/>
          <p:nvPr>
            <p:ph type="title"/>
          </p:nvPr>
        </p:nvSpPr>
        <p:spPr>
          <a:xfrm>
            <a:off x="549594" y="301752"/>
            <a:ext cx="4753927" cy="812293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7"/>
          <p:cNvSpPr/>
          <p:nvPr>
            <p:ph idx="2" type="pic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61" name="Google Shape;261;p47"/>
          <p:cNvSpPr txBox="1"/>
          <p:nvPr>
            <p:ph idx="1" type="body"/>
          </p:nvPr>
        </p:nvSpPr>
        <p:spPr>
          <a:xfrm>
            <a:off x="549594" y="1313482"/>
            <a:ext cx="4753927" cy="4430474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2" name="Google Shape;262;p47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7"/>
          <p:cNvSpPr txBox="1"/>
          <p:nvPr>
            <p:ph idx="11" type="ftr"/>
          </p:nvPr>
        </p:nvSpPr>
        <p:spPr>
          <a:xfrm>
            <a:off x="1530458" y="6236208"/>
            <a:ext cx="4399011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7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5" name="Google Shape;26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9594" y="6217920"/>
            <a:ext cx="935742" cy="374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8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48"/>
          <p:cNvSpPr txBox="1"/>
          <p:nvPr>
            <p:ph idx="1" type="body"/>
          </p:nvPr>
        </p:nvSpPr>
        <p:spPr>
          <a:xfrm rot="5400000">
            <a:off x="3271619" y="-1563528"/>
            <a:ext cx="4581529" cy="1002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48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8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8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/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9"/>
          <p:cNvSpPr txBox="1"/>
          <p:nvPr>
            <p:ph idx="1" type="body"/>
          </p:nvPr>
        </p:nvSpPr>
        <p:spPr>
          <a:xfrm rot="5400000">
            <a:off x="2838641" y="329756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5" name="Google Shape;275;p49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9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9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9 Title and Content" type="obj">
  <p:cSld name="OBJECT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0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50"/>
          <p:cNvSpPr txBox="1"/>
          <p:nvPr>
            <p:ph idx="1" type="body"/>
          </p:nvPr>
        </p:nvSpPr>
        <p:spPr>
          <a:xfrm>
            <a:off x="549593" y="1158498"/>
            <a:ext cx="10025581" cy="4581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50"/>
          <p:cNvSpPr txBox="1"/>
          <p:nvPr>
            <p:ph idx="11" type="ftr"/>
          </p:nvPr>
        </p:nvSpPr>
        <p:spPr>
          <a:xfrm>
            <a:off x="195262" y="6436189"/>
            <a:ext cx="5900738" cy="320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1" sz="105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5" name="Google Shape;45;p2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48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9" name="Google Shape;49;p2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2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4" name="Google Shape;54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2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22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1751013" y="609601"/>
            <a:ext cx="8676223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1751013" y="3886200"/>
            <a:ext cx="8676223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 amt="12000"/>
          </a:blip>
          <a:srcRect b="17536" l="0" r="-1" t="17537"/>
          <a:stretch/>
        </p:blipFill>
        <p:spPr>
          <a:xfrm>
            <a:off x="21" y="10"/>
            <a:ext cx="8450297" cy="68579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79" name="Google Shape;79;p17"/>
          <p:cNvPicPr preferRelativeResize="0"/>
          <p:nvPr/>
        </p:nvPicPr>
        <p:blipFill rotWithShape="1">
          <a:blip r:embed="rId3">
            <a:alphaModFix/>
          </a:blip>
          <a:srcRect b="26474" l="0" r="0" t="0"/>
          <a:stretch/>
        </p:blipFill>
        <p:spPr>
          <a:xfrm>
            <a:off x="151644" y="6473428"/>
            <a:ext cx="870000" cy="2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3146" y="221703"/>
            <a:ext cx="758621" cy="85745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>
            <p:ph type="title"/>
          </p:nvPr>
        </p:nvSpPr>
        <p:spPr>
          <a:xfrm>
            <a:off x="676194" y="415649"/>
            <a:ext cx="9905999" cy="712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676194" y="1322108"/>
            <a:ext cx="9905999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600"/>
              </a:spcBef>
              <a:spcAft>
                <a:spcPts val="60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0" type="dt"/>
          </p:nvPr>
        </p:nvSpPr>
        <p:spPr>
          <a:xfrm>
            <a:off x="9782091" y="6299442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11484983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1519" y="6372634"/>
            <a:ext cx="586444" cy="425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" type="body"/>
          </p:nvPr>
        </p:nvSpPr>
        <p:spPr>
          <a:xfrm>
            <a:off x="1751013" y="4777381"/>
            <a:ext cx="8686801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3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15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9.xml"/><Relationship Id="rId19" Type="http://schemas.openxmlformats.org/officeDocument/2006/relationships/slideLayout" Target="../slideLayouts/slideLayout23.xml"/><Relationship Id="rId6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image" Target="../media/image41.png"/><Relationship Id="rId2" Type="http://schemas.openxmlformats.org/officeDocument/2006/relationships/image" Target="../media/image20.jpg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141414" y="2667001"/>
            <a:ext cx="9905999" cy="312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0" type="dt"/>
          </p:nvPr>
        </p:nvSpPr>
        <p:spPr>
          <a:xfrm>
            <a:off x="8837612" y="5883276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1" type="ftr"/>
          </p:nvPr>
        </p:nvSpPr>
        <p:spPr>
          <a:xfrm>
            <a:off x="1141412" y="5883276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b="0" i="0" sz="2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8" name="Google Shape;198;p18"/>
          <p:cNvSpPr txBox="1"/>
          <p:nvPr>
            <p:ph idx="1" type="body"/>
          </p:nvPr>
        </p:nvSpPr>
        <p:spPr>
          <a:xfrm>
            <a:off x="549593" y="1158498"/>
            <a:ext cx="10025581" cy="4581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99" name="Google Shape;199;p18"/>
          <p:cNvSpPr txBox="1"/>
          <p:nvPr>
            <p:ph idx="10" type="dt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p18"/>
          <p:cNvSpPr txBox="1"/>
          <p:nvPr>
            <p:ph idx="11" type="ftr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1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p18"/>
          <p:cNvSpPr/>
          <p:nvPr>
            <p:ph idx="12" type="sldNum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9594" y="6217920"/>
            <a:ext cx="935742" cy="37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2">
            <a:alphaModFix amt="9000"/>
          </a:blip>
          <a:srcRect b="0" l="0" r="0" t="0"/>
          <a:stretch/>
        </p:blipFill>
        <p:spPr>
          <a:xfrm>
            <a:off x="0" y="0"/>
            <a:ext cx="12198431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Relationship Id="rId4" Type="http://schemas.openxmlformats.org/officeDocument/2006/relationships/image" Target="../media/image28.jpg"/><Relationship Id="rId5" Type="http://schemas.openxmlformats.org/officeDocument/2006/relationships/image" Target="../media/image2.png"/><Relationship Id="rId6" Type="http://schemas.openxmlformats.org/officeDocument/2006/relationships/image" Target="../media/image23.png"/><Relationship Id="rId7" Type="http://schemas.openxmlformats.org/officeDocument/2006/relationships/image" Target="../media/image3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49.png"/><Relationship Id="rId9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21.png"/><Relationship Id="rId7" Type="http://schemas.openxmlformats.org/officeDocument/2006/relationships/image" Target="../media/image16.png"/><Relationship Id="rId8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orc.govt.nz/managing-our-environment/natural-hazards/coastal-erosion" TargetMode="External"/><Relationship Id="rId10" Type="http://schemas.openxmlformats.org/officeDocument/2006/relationships/image" Target="../media/image42.jpg"/><Relationship Id="rId13" Type="http://schemas.openxmlformats.org/officeDocument/2006/relationships/hyperlink" Target="https://www.seattletimes.com/nation-world/fires-are-torching-montana-and-the-money-is-running-out/" TargetMode="External"/><Relationship Id="rId12" Type="http://schemas.openxmlformats.org/officeDocument/2006/relationships/image" Target="../media/image45.jp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israelagri.com/?CategoryID=520&amp;ArticleID=645" TargetMode="External"/><Relationship Id="rId4" Type="http://schemas.openxmlformats.org/officeDocument/2006/relationships/image" Target="../media/image48.jpg"/><Relationship Id="rId9" Type="http://schemas.openxmlformats.org/officeDocument/2006/relationships/hyperlink" Target="http://www.climateactionprogramme.org/news/un_calls_for_bioenergy_push_to_boost_food_and_enrgy_security_in_southeast_a" TargetMode="External"/><Relationship Id="rId15" Type="http://schemas.openxmlformats.org/officeDocument/2006/relationships/hyperlink" Target="https://arstechnica.com/science/2017/04/harmful-algal-blooms-occur-more-often-now-that-oceans-are-warming/" TargetMode="External"/><Relationship Id="rId14" Type="http://schemas.openxmlformats.org/officeDocument/2006/relationships/image" Target="../media/image51.jpg"/><Relationship Id="rId16" Type="http://schemas.openxmlformats.org/officeDocument/2006/relationships/image" Target="../media/image52.jpg"/><Relationship Id="rId5" Type="http://schemas.openxmlformats.org/officeDocument/2006/relationships/hyperlink" Target="https://www.slashgear.com/unprecedented-glacial-melt-to-continue-even-in-stable-climate-04395545/" TargetMode="External"/><Relationship Id="rId6" Type="http://schemas.openxmlformats.org/officeDocument/2006/relationships/image" Target="../media/image53.png"/><Relationship Id="rId7" Type="http://schemas.openxmlformats.org/officeDocument/2006/relationships/hyperlink" Target="https://news.stanford.edu/2021/01/11/climate-change-caused-one-third-historical-flood-damages/" TargetMode="External"/><Relationship Id="rId8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50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>
                <a:latin typeface="Montserrat"/>
                <a:ea typeface="Montserrat"/>
                <a:cs typeface="Montserrat"/>
                <a:sym typeface="Montserrat"/>
              </a:rPr>
              <a:t>SIT-38 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>
                <a:latin typeface="Montserrat"/>
                <a:ea typeface="Montserrat"/>
                <a:cs typeface="Montserrat"/>
                <a:sym typeface="Montserrat"/>
              </a:rPr>
              <a:t>Landsat Next Update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1"/>
          <p:cNvSpPr/>
          <p:nvPr/>
        </p:nvSpPr>
        <p:spPr>
          <a:xfrm>
            <a:off x="7088719" y="3851990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Tim Newman, USGS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7.5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 2023, ESA/ESRIN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29th - 30th March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"/>
          <p:cNvSpPr txBox="1"/>
          <p:nvPr>
            <p:ph idx="1" type="body"/>
          </p:nvPr>
        </p:nvSpPr>
        <p:spPr>
          <a:xfrm>
            <a:off x="445609" y="1144583"/>
            <a:ext cx="10972800" cy="5231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Enhanced complementarity of future Copernicus, Landsat, and related satellite systems through the CEOS LSI-VC and bilateral coordination mechanisms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Consultation/coordination w/NASA, ESA, EC in future mission planning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Shared vision of full, free, and open data policies 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More comprehensive and timely coverage 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Increased efficiencies and reduced costs 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Enhanced data access, validation, and quality control 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Enhanced instrument inter-calibration and data validation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b="0" lang="en-US" sz="2000"/>
              <a:t>Collaboration in the development of improved and hybrid data products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0" sz="2000"/>
          </a:p>
        </p:txBody>
      </p:sp>
      <p:sp>
        <p:nvSpPr>
          <p:cNvPr id="469" name="Google Shape;469;p10"/>
          <p:cNvSpPr txBox="1"/>
          <p:nvPr/>
        </p:nvSpPr>
        <p:spPr>
          <a:xfrm>
            <a:off x="169450" y="5009777"/>
            <a:ext cx="10484851" cy="11079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Fundamental Goal: Better serve U.S. and global users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20180924_s2like_La_Crau_46_s2_13_ls8.gif" id="470" name="Google Shape;47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7868" y="1843617"/>
            <a:ext cx="3524466" cy="246712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0"/>
          <p:cNvSpPr txBox="1"/>
          <p:nvPr>
            <p:ph type="title"/>
          </p:nvPr>
        </p:nvSpPr>
        <p:spPr>
          <a:xfrm>
            <a:off x="549594" y="383583"/>
            <a:ext cx="10025580" cy="666427"/>
          </a:xfrm>
          <a:prstGeom prst="rect">
            <a:avLst/>
          </a:prstGeom>
          <a:solidFill>
            <a:srgbClr val="FFFFFF"/>
          </a:solidFill>
          <a:ln cap="sq" cmpd="sng" w="3175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Gill Sans"/>
              <a:buNone/>
            </a:pPr>
            <a:r>
              <a:rPr lang="en-US"/>
              <a:t>USGS OBJECTIVES FOR GLOBAL LAND IMAGING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"/>
          <p:cNvSpPr txBox="1"/>
          <p:nvPr>
            <p:ph type="title"/>
          </p:nvPr>
        </p:nvSpPr>
        <p:spPr>
          <a:xfrm>
            <a:off x="676194" y="415649"/>
            <a:ext cx="9905999" cy="712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</a:rPr>
              <a:t>USGS Mission and Vision</a:t>
            </a:r>
            <a:endParaRPr/>
          </a:p>
        </p:txBody>
      </p:sp>
      <p:pic>
        <p:nvPicPr>
          <p:cNvPr id="293" name="Google Shape;29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6733" y="1110974"/>
            <a:ext cx="5901239" cy="5747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"/>
          <p:cNvSpPr txBox="1"/>
          <p:nvPr/>
        </p:nvSpPr>
        <p:spPr>
          <a:xfrm>
            <a:off x="758687" y="1625003"/>
            <a:ext cx="5261113" cy="4308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2000" u="none" cap="none" strike="noStrike">
                <a:solidFill>
                  <a:srgbClr val="276B81"/>
                </a:solidFill>
                <a:latin typeface="Arial"/>
                <a:ea typeface="Arial"/>
                <a:cs typeface="Arial"/>
                <a:sym typeface="Arial"/>
              </a:rPr>
              <a:t>USGS Mission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to monitor, analyze, and predict current and evolving dynamics of complex human and natural Earth system interactions and to deliver actionable information at scales and timeframes relevant to decision makers.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2000" u="none" cap="none" strike="noStrike">
                <a:solidFill>
                  <a:srgbClr val="276B81"/>
                </a:solidFill>
                <a:latin typeface="Arial"/>
                <a:ea typeface="Arial"/>
                <a:cs typeface="Arial"/>
                <a:sym typeface="Arial"/>
              </a:rPr>
              <a:t>USGS Vision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to lead the Nation in 21</a:t>
            </a:r>
            <a:r>
              <a:rPr b="0" baseline="3000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-century integrated research, assessments, and prediction of natural resources and processes to meet society’s needs.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"/>
          <p:cNvSpPr txBox="1"/>
          <p:nvPr>
            <p:ph idx="1" type="body"/>
          </p:nvPr>
        </p:nvSpPr>
        <p:spPr>
          <a:xfrm>
            <a:off x="181285" y="984032"/>
            <a:ext cx="11597964" cy="651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800"/>
              <a:t>As defined by </a:t>
            </a:r>
            <a:r>
              <a:rPr b="1" lang="en-US" sz="1800">
                <a:solidFill>
                  <a:srgbClr val="0070C0"/>
                </a:solidFill>
              </a:rPr>
              <a:t>Public Law </a:t>
            </a:r>
            <a:r>
              <a:rPr b="1" lang="en-US" sz="1800"/>
              <a:t>and </a:t>
            </a:r>
            <a:r>
              <a:rPr b="1" lang="en-US" sz="1800">
                <a:solidFill>
                  <a:srgbClr val="276B81"/>
                </a:solidFill>
              </a:rPr>
              <a:t>National Space Policy</a:t>
            </a:r>
            <a:r>
              <a:rPr b="1" lang="en-US" sz="1800"/>
              <a:t>, to carry out the Public Interest of the United States:</a:t>
            </a:r>
            <a:endParaRPr/>
          </a:p>
        </p:txBody>
      </p:sp>
      <p:sp>
        <p:nvSpPr>
          <p:cNvPr id="301" name="Google Shape;301;p3"/>
          <p:cNvSpPr txBox="1"/>
          <p:nvPr>
            <p:ph idx="12" type="sldNum"/>
          </p:nvPr>
        </p:nvSpPr>
        <p:spPr>
          <a:xfrm>
            <a:off x="10514014" y="5883276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b="1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9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3"/>
          <p:cNvGrpSpPr/>
          <p:nvPr/>
        </p:nvGrpSpPr>
        <p:grpSpPr>
          <a:xfrm>
            <a:off x="378137" y="1513491"/>
            <a:ext cx="11204263" cy="4265749"/>
            <a:chOff x="1" y="1"/>
            <a:chExt cx="11204263" cy="4265749"/>
          </a:xfrm>
        </p:grpSpPr>
        <p:sp>
          <p:nvSpPr>
            <p:cNvPr id="303" name="Google Shape;303;p3"/>
            <p:cNvSpPr/>
            <p:nvPr/>
          </p:nvSpPr>
          <p:spPr>
            <a:xfrm rot="5400000">
              <a:off x="-113573" y="181666"/>
              <a:ext cx="757159" cy="530011"/>
            </a:xfrm>
            <a:prstGeom prst="chevron">
              <a:avLst>
                <a:gd fmla="val 50000" name="adj"/>
              </a:avLst>
            </a:prstGeom>
            <a:gradFill>
              <a:gsLst>
                <a:gs pos="0">
                  <a:schemeClr val="accent4"/>
                </a:gs>
                <a:gs pos="100000">
                  <a:srgbClr val="EFEFEF"/>
                </a:gs>
              </a:gsLst>
              <a:lin ang="16200000" scaled="0"/>
            </a:gra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 txBox="1"/>
            <p:nvPr/>
          </p:nvSpPr>
          <p:spPr>
            <a:xfrm>
              <a:off x="2" y="333098"/>
              <a:ext cx="530011" cy="227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68221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 rot="5400000">
              <a:off x="5547784" y="-5017772"/>
              <a:ext cx="638707" cy="10674252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 txBox="1"/>
            <p:nvPr/>
          </p:nvSpPr>
          <p:spPr>
            <a:xfrm>
              <a:off x="530012" y="31179"/>
              <a:ext cx="10643073" cy="5763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Operate and maintain a National Land Imaging Archive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 house a Basic Data Set of global data – for historical, scientific, and technical purposes – includes data obtained from U.S. civil, commercial and foreign satellite systems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 rot="5400000">
              <a:off x="-113573" y="853365"/>
              <a:ext cx="757159" cy="530011"/>
            </a:xfrm>
            <a:prstGeom prst="chevron">
              <a:avLst>
                <a:gd fmla="val 50000" name="adj"/>
              </a:avLst>
            </a:prstGeom>
            <a:solidFill>
              <a:srgbClr val="9D3422"/>
            </a:solidFill>
            <a:ln cap="flat" cmpd="sng" w="9525">
              <a:solidFill>
                <a:srgbClr val="D6CDC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 txBox="1"/>
            <p:nvPr/>
          </p:nvSpPr>
          <p:spPr>
            <a:xfrm>
              <a:off x="2" y="1004797"/>
              <a:ext cx="530011" cy="227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 rot="5400000">
              <a:off x="5621060" y="-4351257"/>
              <a:ext cx="492153" cy="10674252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6CDC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 txBox="1"/>
            <p:nvPr/>
          </p:nvSpPr>
          <p:spPr>
            <a:xfrm>
              <a:off x="530011" y="763817"/>
              <a:ext cx="10650227" cy="44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Operate and maintain the Landsat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flight and ground systems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 rot="5400000">
              <a:off x="-113573" y="1515540"/>
              <a:ext cx="757159" cy="530011"/>
            </a:xfrm>
            <a:prstGeom prst="chevron">
              <a:avLst>
                <a:gd fmla="val 50000" name="adj"/>
              </a:avLst>
            </a:prstGeom>
            <a:solidFill>
              <a:srgbClr val="E38E80"/>
            </a:solidFill>
            <a:ln cap="flat" cmpd="sng" w="9525">
              <a:solidFill>
                <a:srgbClr val="D3BBB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 txBox="1"/>
            <p:nvPr/>
          </p:nvSpPr>
          <p:spPr>
            <a:xfrm>
              <a:off x="2" y="1666972"/>
              <a:ext cx="530011" cy="227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 rot="5400000">
              <a:off x="5621060" y="-3689083"/>
              <a:ext cx="492153" cy="10674252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3BBB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 txBox="1"/>
            <p:nvPr/>
          </p:nvSpPr>
          <p:spPr>
            <a:xfrm>
              <a:off x="530011" y="1425991"/>
              <a:ext cx="10650227" cy="44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Collect, process, archive and distribute these data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 Public Domain holdings of the United States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 rot="5400000">
              <a:off x="-113573" y="2177714"/>
              <a:ext cx="757159" cy="530011"/>
            </a:xfrm>
            <a:prstGeom prst="chevron">
              <a:avLst>
                <a:gd fmla="val 50000" name="adj"/>
              </a:avLst>
            </a:prstGeom>
            <a:solidFill>
              <a:srgbClr val="ECB3AA"/>
            </a:solidFill>
            <a:ln cap="flat" cmpd="sng" w="9525">
              <a:solidFill>
                <a:srgbClr val="D1A9A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 txBox="1"/>
            <p:nvPr/>
          </p:nvSpPr>
          <p:spPr>
            <a:xfrm>
              <a:off x="2" y="2329146"/>
              <a:ext cx="530011" cy="227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 rot="5400000">
              <a:off x="5621060" y="-3026908"/>
              <a:ext cx="492153" cy="10674252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1A9A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 txBox="1"/>
            <p:nvPr/>
          </p:nvSpPr>
          <p:spPr>
            <a:xfrm>
              <a:off x="530011" y="2088166"/>
              <a:ext cx="10650227" cy="44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Determine U.S. civil operational requirements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for global land </a:t>
              </a:r>
              <a:r>
                <a:rPr b="0" i="0" lang="en-US" sz="1600" u="none" cap="none" strike="noStrike">
                  <a:solidFill>
                    <a:srgbClr val="276B81"/>
                  </a:solidFill>
                  <a:latin typeface="Arial"/>
                  <a:ea typeface="Arial"/>
                  <a:cs typeface="Arial"/>
                  <a:sym typeface="Arial"/>
                </a:rPr>
                <a:t>surface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data and to conduct a national program of civil-operational land imaging</a:t>
              </a: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 rot="5400000">
              <a:off x="-113573" y="2839888"/>
              <a:ext cx="757159" cy="530011"/>
            </a:xfrm>
            <a:prstGeom prst="chevron">
              <a:avLst>
                <a:gd fmla="val 50000" name="adj"/>
              </a:avLst>
            </a:prstGeom>
            <a:solidFill>
              <a:srgbClr val="F5D8D4"/>
            </a:solidFill>
            <a:ln cap="flat" cmpd="sng" w="9525">
              <a:solidFill>
                <a:srgbClr val="D2929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"/>
            <p:cNvSpPr txBox="1"/>
            <p:nvPr/>
          </p:nvSpPr>
          <p:spPr>
            <a:xfrm>
              <a:off x="2" y="2991320"/>
              <a:ext cx="530011" cy="227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 rot="5400000">
              <a:off x="5621060" y="-2364734"/>
              <a:ext cx="492153" cy="10674252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2929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 txBox="1"/>
            <p:nvPr/>
          </p:nvSpPr>
          <p:spPr>
            <a:xfrm>
              <a:off x="530011" y="2750340"/>
              <a:ext cx="10650227" cy="4441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Conduct research and development in the applications of remote sensing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 order to enhance the ability of the U.S. to manage and utilize its renewable and nonrenewable resources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 rot="5400000">
              <a:off x="-113573" y="3622165"/>
              <a:ext cx="757159" cy="530011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rgbClr val="D67A7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 txBox="1"/>
            <p:nvPr/>
          </p:nvSpPr>
          <p:spPr>
            <a:xfrm>
              <a:off x="2" y="3773597"/>
              <a:ext cx="530011" cy="227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8875" spcFirstLastPara="1" rIns="8875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 rot="5400000">
              <a:off x="5500958" y="-1582457"/>
              <a:ext cx="732359" cy="10674252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67A7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 txBox="1"/>
            <p:nvPr/>
          </p:nvSpPr>
          <p:spPr>
            <a:xfrm>
              <a:off x="530012" y="3424240"/>
              <a:ext cx="10638501" cy="66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13775" spcFirstLastPara="1" rIns="10150" wrap="square" tIns="1015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Char char="•"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Develop civil applications and information tools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using known standards and protocols and make them available to the general public; facilitate federal civil agency use of National Security Space system data via the Civil Applications Committee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3"/>
          <p:cNvSpPr txBox="1"/>
          <p:nvPr/>
        </p:nvSpPr>
        <p:spPr>
          <a:xfrm>
            <a:off x="378135" y="5805364"/>
            <a:ext cx="11204265" cy="572778"/>
          </a:xfrm>
          <a:prstGeom prst="rect">
            <a:avLst/>
          </a:prstGeom>
          <a:solidFill>
            <a:srgbClr val="276B81"/>
          </a:solidFill>
          <a:ln cap="flat" cmpd="sng" w="9525">
            <a:solidFill>
              <a:srgbClr val="682217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Fundamental goal: Ensure public availability of a primary data record about the </a:t>
            </a:r>
            <a:r>
              <a:rPr b="1" i="1" lang="en-US" sz="1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historical condition and current state</a:t>
            </a:r>
            <a:r>
              <a:rPr b="1" i="1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the Earth’s land surface </a:t>
            </a:r>
            <a:r>
              <a:rPr b="1" i="1" lang="en-US" sz="1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to predict its future condition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"/>
          <p:cNvSpPr txBox="1"/>
          <p:nvPr/>
        </p:nvSpPr>
        <p:spPr>
          <a:xfrm>
            <a:off x="0" y="230475"/>
            <a:ext cx="97707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USGS National Land Imaging Program: Roles &amp; Responsibilities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"/>
          <p:cNvPicPr preferRelativeResize="0"/>
          <p:nvPr/>
        </p:nvPicPr>
        <p:blipFill rotWithShape="1">
          <a:blip r:embed="rId3">
            <a:alphaModFix/>
          </a:blip>
          <a:srcRect b="0" l="12059" r="12058" t="0"/>
          <a:stretch/>
        </p:blipFill>
        <p:spPr>
          <a:xfrm>
            <a:off x="-5614" y="0"/>
            <a:ext cx="9272903" cy="6857991"/>
          </a:xfrm>
          <a:custGeom>
            <a:rect b="b" l="l" r="r" t="t"/>
            <a:pathLst>
              <a:path extrusionOk="0" h="6858000" w="9272922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5" name="Google Shape;335;p4"/>
          <p:cNvSpPr/>
          <p:nvPr/>
        </p:nvSpPr>
        <p:spPr>
          <a:xfrm>
            <a:off x="4237188" y="3036537"/>
            <a:ext cx="3717625" cy="7849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"/>
          <p:cNvSpPr/>
          <p:nvPr/>
        </p:nvSpPr>
        <p:spPr>
          <a:xfrm>
            <a:off x="3085695" y="3168054"/>
            <a:ext cx="2631569" cy="1263778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8 (2013 - 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Collecting more than 700 new scenes per day; night and off-nadir imaging of volcano and fire imaging 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"/>
          <p:cNvSpPr/>
          <p:nvPr/>
        </p:nvSpPr>
        <p:spPr>
          <a:xfrm>
            <a:off x="5750058" y="4413421"/>
            <a:ext cx="3058515" cy="1214128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7 (1999 - )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Recently lowered out of its operational orbit; awaiting NASA satellite rendezvous and refueling while continuing to provide imagery</a:t>
            </a:r>
            <a:endParaRPr/>
          </a:p>
        </p:txBody>
      </p:sp>
      <p:sp>
        <p:nvSpPr>
          <p:cNvPr id="338" name="Google Shape;338;p4"/>
          <p:cNvSpPr/>
          <p:nvPr/>
        </p:nvSpPr>
        <p:spPr>
          <a:xfrm>
            <a:off x="9347200" y="2478312"/>
            <a:ext cx="2743200" cy="4274123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650"/>
              <a:buFont typeface="Arial"/>
              <a:buNone/>
            </a:pPr>
            <a:r>
              <a:rPr b="1" i="1" lang="en-US" sz="265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Landsat Archive Operations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Million unique Landsat scenes available in the near 50-year archive, with well over 100 million downloads since Landsat data became freely available in 2008.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than </a:t>
            </a:r>
            <a:r>
              <a:rPr b="1" i="0" lang="en-US" sz="16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billion</a:t>
            </a: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Landsat data accesses via the commercial cloud in the past  year alone.  </a:t>
            </a:r>
            <a:endParaRPr/>
          </a:p>
        </p:txBody>
      </p:sp>
      <p:sp>
        <p:nvSpPr>
          <p:cNvPr id="339" name="Google Shape;339;p4"/>
          <p:cNvSpPr/>
          <p:nvPr/>
        </p:nvSpPr>
        <p:spPr>
          <a:xfrm>
            <a:off x="263612" y="198226"/>
            <a:ext cx="53960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B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  <a:t>Landsat Operations Status</a:t>
            </a:r>
            <a:endParaRPr b="0" i="0" sz="3200" u="none" cap="none" strike="noStrike">
              <a:solidFill>
                <a:srgbClr val="FFBB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4"/>
          <p:cNvGrpSpPr/>
          <p:nvPr/>
        </p:nvGrpSpPr>
        <p:grpSpPr>
          <a:xfrm>
            <a:off x="9160562" y="220959"/>
            <a:ext cx="2883473" cy="2295054"/>
            <a:chOff x="2765605" y="4959005"/>
            <a:chExt cx="3075476" cy="2217719"/>
          </a:xfrm>
        </p:grpSpPr>
        <p:pic>
          <p:nvPicPr>
            <p:cNvPr id="341" name="Google Shape;341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65605" y="4959005"/>
              <a:ext cx="3075476" cy="21789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4"/>
            <p:cNvSpPr txBox="1"/>
            <p:nvPr/>
          </p:nvSpPr>
          <p:spPr>
            <a:xfrm>
              <a:off x="2993273" y="6536558"/>
              <a:ext cx="2611119" cy="64016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Earth Resources Observation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and Science Center (EROS)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35"/>
                <a:buFont typeface="Arial"/>
                <a:buNone/>
              </a:pPr>
              <a:r>
                <a:rPr b="1" i="0" lang="en-US" sz="123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Sioux Falls, SD</a:t>
              </a:r>
              <a:endParaRPr/>
            </a:p>
          </p:txBody>
        </p:sp>
      </p:grpSp>
      <p:sp>
        <p:nvSpPr>
          <p:cNvPr id="343" name="Google Shape;343;p4"/>
          <p:cNvSpPr/>
          <p:nvPr/>
        </p:nvSpPr>
        <p:spPr>
          <a:xfrm>
            <a:off x="-9744" y="1003599"/>
            <a:ext cx="3260943" cy="1130001"/>
          </a:xfrm>
          <a:prstGeom prst="roundRect">
            <a:avLst>
              <a:gd fmla="val 7391" name="adj"/>
            </a:avLst>
          </a:prstGeom>
          <a:solidFill>
            <a:schemeClr val="dk1">
              <a:alpha val="49803"/>
            </a:schemeClr>
          </a:solidFill>
          <a:ln cap="flat" cmpd="sng" w="12700">
            <a:solidFill>
              <a:srgbClr val="282D3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9 (2021 - 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Collecting more than 700 new scenes per day; full mission transitioned to USGS in August 2022 </a:t>
            </a:r>
            <a:endParaRPr/>
          </a:p>
        </p:txBody>
      </p:sp>
      <p:pic>
        <p:nvPicPr>
          <p:cNvPr id="344" name="Google Shape;34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45" y="221702"/>
            <a:ext cx="758621" cy="85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35" y="3774850"/>
            <a:ext cx="2502040" cy="23966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GS_logo_web.png" id="346" name="Google Shape;346;p4"/>
          <p:cNvPicPr preferRelativeResize="0"/>
          <p:nvPr/>
        </p:nvPicPr>
        <p:blipFill rotWithShape="1">
          <a:blip r:embed="rId7">
            <a:alphaModFix/>
          </a:blip>
          <a:srcRect b="26474" l="0" r="0" t="0"/>
          <a:stretch/>
        </p:blipFill>
        <p:spPr>
          <a:xfrm>
            <a:off x="151644" y="6473428"/>
            <a:ext cx="870000" cy="2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1518" y="6372632"/>
            <a:ext cx="586444" cy="42501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"/>
          <p:cNvSpPr txBox="1"/>
          <p:nvPr>
            <p:ph idx="12" type="sldNum"/>
          </p:nvPr>
        </p:nvSpPr>
        <p:spPr>
          <a:xfrm>
            <a:off x="11847261" y="6333200"/>
            <a:ext cx="344739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"/>
          <p:cNvSpPr txBox="1"/>
          <p:nvPr/>
        </p:nvSpPr>
        <p:spPr>
          <a:xfrm>
            <a:off x="1129533" y="5854401"/>
            <a:ext cx="14029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Landsat 9 Launch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06" y="2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"/>
          <p:cNvSpPr/>
          <p:nvPr/>
        </p:nvSpPr>
        <p:spPr>
          <a:xfrm>
            <a:off x="300039" y="5545320"/>
            <a:ext cx="12488863" cy="265480"/>
          </a:xfrm>
          <a:prstGeom prst="rightArrow">
            <a:avLst>
              <a:gd fmla="val 100000" name="adj1"/>
              <a:gd fmla="val 47569" name="adj2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43F62"/>
                </a:solidFill>
                <a:latin typeface="Calibri"/>
                <a:ea typeface="Calibri"/>
                <a:cs typeface="Calibri"/>
                <a:sym typeface="Calibri"/>
              </a:rPr>
              <a:t>      2010                                                                            2020                                                                                          2030                                     </a:t>
            </a:r>
            <a:endParaRPr/>
          </a:p>
        </p:txBody>
      </p:sp>
      <p:sp>
        <p:nvSpPr>
          <p:cNvPr id="357" name="Google Shape;357;p5"/>
          <p:cNvSpPr txBox="1"/>
          <p:nvPr/>
        </p:nvSpPr>
        <p:spPr>
          <a:xfrm>
            <a:off x="2393742" y="70331"/>
            <a:ext cx="934841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Multi-Decadal Sustainable Land Imaging Program</a:t>
            </a:r>
            <a:endParaRPr/>
          </a:p>
        </p:txBody>
      </p:sp>
      <p:sp>
        <p:nvSpPr>
          <p:cNvPr id="358" name="Google Shape;358;p5"/>
          <p:cNvSpPr txBox="1"/>
          <p:nvPr/>
        </p:nvSpPr>
        <p:spPr>
          <a:xfrm>
            <a:off x="1999484" y="868321"/>
            <a:ext cx="27619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43F62"/>
                </a:solidFill>
                <a:latin typeface="Calibri"/>
                <a:ea typeface="Calibri"/>
                <a:cs typeface="Calibri"/>
                <a:sym typeface="Calibri"/>
              </a:rPr>
              <a:t>First Phase of SLI </a:t>
            </a: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2429162" y="1823871"/>
            <a:ext cx="1570039" cy="4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Landsat 9</a:t>
            </a:r>
            <a:endParaRPr/>
          </a:p>
        </p:txBody>
      </p:sp>
      <p:sp>
        <p:nvSpPr>
          <p:cNvPr id="360" name="Google Shape;360;p5"/>
          <p:cNvSpPr txBox="1"/>
          <p:nvPr/>
        </p:nvSpPr>
        <p:spPr>
          <a:xfrm>
            <a:off x="5716123" y="835495"/>
            <a:ext cx="31981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43F62"/>
                </a:solidFill>
                <a:latin typeface="Calibri"/>
                <a:ea typeface="Calibri"/>
                <a:cs typeface="Calibri"/>
                <a:sym typeface="Calibri"/>
              </a:rPr>
              <a:t>Second Phase of SLI </a:t>
            </a: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1671755" y="3937857"/>
            <a:ext cx="8036943" cy="516547"/>
          </a:xfrm>
          <a:prstGeom prst="parallelogram">
            <a:avLst>
              <a:gd fmla="val 48464" name="adj"/>
            </a:avLst>
          </a:prstGeom>
          <a:solidFill>
            <a:srgbClr val="0000CC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7692632" y="1455842"/>
            <a:ext cx="2016067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Landsat Next</a:t>
            </a:r>
            <a:endParaRPr/>
          </a:p>
        </p:txBody>
      </p:sp>
      <p:grpSp>
        <p:nvGrpSpPr>
          <p:cNvPr id="363" name="Google Shape;363;p5"/>
          <p:cNvGrpSpPr/>
          <p:nvPr/>
        </p:nvGrpSpPr>
        <p:grpSpPr>
          <a:xfrm>
            <a:off x="3836507" y="1281824"/>
            <a:ext cx="1633156" cy="1673883"/>
            <a:chOff x="3779298" y="3280989"/>
            <a:chExt cx="1273175" cy="1273175"/>
          </a:xfrm>
        </p:grpSpPr>
        <p:sp>
          <p:nvSpPr>
            <p:cNvPr id="364" name="Google Shape;364;p5"/>
            <p:cNvSpPr/>
            <p:nvPr/>
          </p:nvSpPr>
          <p:spPr>
            <a:xfrm>
              <a:off x="3779298" y="3280989"/>
              <a:ext cx="1273175" cy="1273175"/>
            </a:xfrm>
            <a:prstGeom prst="ellipse">
              <a:avLst/>
            </a:prstGeom>
            <a:solidFill>
              <a:srgbClr val="043F62">
                <a:alpha val="8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5" name="Google Shape;365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51274" y="3353116"/>
              <a:ext cx="1055688" cy="10493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andsat 9 Overview | Landsat Science" id="366" name="Google Shape;3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93191">
            <a:off x="5355688" y="5772925"/>
            <a:ext cx="1791547" cy="5285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" id="367" name="Google Shape;36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854" y="161539"/>
            <a:ext cx="641887" cy="5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3571" y="190771"/>
            <a:ext cx="1151276" cy="4535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ted States Department of the Interior - Wikipedia" id="369" name="Google Shape;369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3701" y="139712"/>
            <a:ext cx="525401" cy="523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p5"/>
          <p:cNvGrpSpPr/>
          <p:nvPr/>
        </p:nvGrpSpPr>
        <p:grpSpPr>
          <a:xfrm>
            <a:off x="6137425" y="1221314"/>
            <a:ext cx="1696347" cy="1751380"/>
            <a:chOff x="6392378" y="2762061"/>
            <a:chExt cx="1453861" cy="1501028"/>
          </a:xfrm>
        </p:grpSpPr>
        <p:sp>
          <p:nvSpPr>
            <p:cNvPr id="371" name="Google Shape;371;p5"/>
            <p:cNvSpPr/>
            <p:nvPr/>
          </p:nvSpPr>
          <p:spPr>
            <a:xfrm>
              <a:off x="6392378" y="2786536"/>
              <a:ext cx="1453861" cy="1464144"/>
            </a:xfrm>
            <a:prstGeom prst="ellipse">
              <a:avLst/>
            </a:prstGeom>
            <a:solidFill>
              <a:srgbClr val="043F62">
                <a:alpha val="8980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5"/>
            <p:cNvGrpSpPr/>
            <p:nvPr/>
          </p:nvGrpSpPr>
          <p:grpSpPr>
            <a:xfrm>
              <a:off x="6538575" y="2762061"/>
              <a:ext cx="1216635" cy="1501028"/>
              <a:chOff x="6538575" y="2762061"/>
              <a:chExt cx="1216635" cy="1501028"/>
            </a:xfrm>
          </p:grpSpPr>
          <p:pic>
            <p:nvPicPr>
              <p:cNvPr id="373" name="Google Shape;373;p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725763" y="2762061"/>
                <a:ext cx="823967" cy="7777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4" name="Google Shape;374;p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538575" y="3191329"/>
                <a:ext cx="823967" cy="7777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5" name="Google Shape;375;p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6931243" y="3485380"/>
                <a:ext cx="823967" cy="7777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76" name="Google Shape;376;p5"/>
          <p:cNvSpPr/>
          <p:nvPr/>
        </p:nvSpPr>
        <p:spPr>
          <a:xfrm rot="-1623495">
            <a:off x="5729923" y="5606031"/>
            <a:ext cx="1234128" cy="2790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LANDSAT 9</a:t>
            </a:r>
            <a:endParaRPr/>
          </a:p>
        </p:txBody>
      </p:sp>
      <p:sp>
        <p:nvSpPr>
          <p:cNvPr id="377" name="Google Shape;377;p5"/>
          <p:cNvSpPr/>
          <p:nvPr/>
        </p:nvSpPr>
        <p:spPr>
          <a:xfrm rot="-3678806">
            <a:off x="9133721" y="5585219"/>
            <a:ext cx="1506392" cy="30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LANDSAT NEXT</a:t>
            </a: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1464710" y="4461416"/>
            <a:ext cx="8036943" cy="363896"/>
          </a:xfrm>
          <a:prstGeom prst="parallelogram">
            <a:avLst>
              <a:gd fmla="val 48464" name="adj"/>
            </a:avLst>
          </a:prstGeom>
          <a:solidFill>
            <a:srgbClr val="00800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1984936" y="4425089"/>
            <a:ext cx="3786531" cy="433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User Needs Development (USGS)</a:t>
            </a: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05006" y="5407146"/>
            <a:ext cx="535105" cy="453533"/>
          </a:xfrm>
          <a:prstGeom prst="triangle">
            <a:avLst>
              <a:gd fmla="val 50000" name="adj"/>
            </a:avLst>
          </a:prstGeom>
          <a:noFill/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517226" y="5427120"/>
            <a:ext cx="535105" cy="453533"/>
          </a:xfrm>
          <a:prstGeom prst="triangle">
            <a:avLst>
              <a:gd fmla="val 50000" name="adj"/>
            </a:avLst>
          </a:prstGeom>
          <a:noFill/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5"/>
          <p:cNvSpPr txBox="1"/>
          <p:nvPr/>
        </p:nvSpPr>
        <p:spPr>
          <a:xfrm>
            <a:off x="2303838" y="5586763"/>
            <a:ext cx="150951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Architecture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2013-2014</a:t>
            </a:r>
            <a:endParaRPr/>
          </a:p>
        </p:txBody>
      </p:sp>
      <p:sp>
        <p:nvSpPr>
          <p:cNvPr id="383" name="Google Shape;383;p5"/>
          <p:cNvSpPr txBox="1"/>
          <p:nvPr/>
        </p:nvSpPr>
        <p:spPr>
          <a:xfrm>
            <a:off x="4095141" y="5386849"/>
            <a:ext cx="139570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Architecture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2018-2019</a:t>
            </a:r>
            <a:endParaRPr/>
          </a:p>
        </p:txBody>
      </p:sp>
      <p:sp>
        <p:nvSpPr>
          <p:cNvPr id="384" name="Google Shape;384;p5"/>
          <p:cNvSpPr txBox="1"/>
          <p:nvPr/>
        </p:nvSpPr>
        <p:spPr>
          <a:xfrm>
            <a:off x="7625758" y="5374217"/>
            <a:ext cx="128349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Architecture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 2026-2027</a:t>
            </a: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8040641" y="5420814"/>
            <a:ext cx="535105" cy="453533"/>
          </a:xfrm>
          <a:prstGeom prst="triangle">
            <a:avLst>
              <a:gd fmla="val 50000" name="adj"/>
            </a:avLst>
          </a:prstGeom>
          <a:noFill/>
          <a:ln cap="rnd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5"/>
          <p:cNvSpPr/>
          <p:nvPr/>
        </p:nvSpPr>
        <p:spPr>
          <a:xfrm rot="-3849164">
            <a:off x="10528302" y="5590891"/>
            <a:ext cx="1957055" cy="3095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LANDSAT BEYOND</a:t>
            </a: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5984342" y="4206467"/>
            <a:ext cx="3585172" cy="249199"/>
          </a:xfrm>
          <a:prstGeom prst="parallelogram">
            <a:avLst>
              <a:gd fmla="val 48464" name="adj"/>
            </a:avLst>
          </a:prstGeom>
          <a:solidFill>
            <a:srgbClr val="00800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015411" y="3923919"/>
            <a:ext cx="5472400" cy="433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SLI Technology Development and Infusion (NASA)</a:t>
            </a: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7202061" y="2779687"/>
            <a:ext cx="995459" cy="995459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22674" y="2805754"/>
            <a:ext cx="358549" cy="356076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"/>
          <p:cNvSpPr/>
          <p:nvPr/>
        </p:nvSpPr>
        <p:spPr>
          <a:xfrm>
            <a:off x="9722715" y="3129780"/>
            <a:ext cx="2427072" cy="694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Commercial/Interagency/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International Partnerships</a:t>
            </a:r>
            <a:endParaRPr/>
          </a:p>
        </p:txBody>
      </p:sp>
      <p:pic>
        <p:nvPicPr>
          <p:cNvPr id="392" name="Google Shape;392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65301" y="3341149"/>
            <a:ext cx="364528" cy="36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92051" y="3063475"/>
            <a:ext cx="358549" cy="35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11352" y="2981607"/>
            <a:ext cx="358549" cy="35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29437" y="3260169"/>
            <a:ext cx="333121" cy="3308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5"/>
          <p:cNvCxnSpPr/>
          <p:nvPr/>
        </p:nvCxnSpPr>
        <p:spPr>
          <a:xfrm>
            <a:off x="8167607" y="3429000"/>
            <a:ext cx="1614748" cy="0"/>
          </a:xfrm>
          <a:prstGeom prst="straightConnector1">
            <a:avLst/>
          </a:prstGeom>
          <a:noFill/>
          <a:ln cap="flat" cmpd="sng" w="38100">
            <a:solidFill>
              <a:srgbClr val="0D0F11"/>
            </a:solidFill>
            <a:prstDash val="solid"/>
            <a:round/>
            <a:headEnd len="med" w="med" type="oval"/>
            <a:tailEnd len="sm" w="sm" type="none"/>
          </a:ln>
        </p:spPr>
      </p:cxnSp>
      <p:pic>
        <p:nvPicPr>
          <p:cNvPr id="397" name="Google Shape;397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143249">
            <a:off x="7532040" y="3117068"/>
            <a:ext cx="444525" cy="29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143249">
            <a:off x="7348444" y="3500278"/>
            <a:ext cx="444525" cy="272191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"/>
          <p:cNvSpPr/>
          <p:nvPr/>
        </p:nvSpPr>
        <p:spPr>
          <a:xfrm>
            <a:off x="4122619" y="5332853"/>
            <a:ext cx="432135" cy="219283"/>
          </a:xfrm>
          <a:prstGeom prst="ellipse">
            <a:avLst/>
          </a:prstGeom>
          <a:noFill/>
          <a:ln cap="rnd" cmpd="sng" w="19050">
            <a:solidFill>
              <a:srgbClr val="99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0" name="Google Shape;400;p5"/>
          <p:cNvGrpSpPr/>
          <p:nvPr/>
        </p:nvGrpSpPr>
        <p:grpSpPr>
          <a:xfrm>
            <a:off x="4872365" y="5114651"/>
            <a:ext cx="950901" cy="461665"/>
            <a:chOff x="3440891" y="5167778"/>
            <a:chExt cx="950902" cy="445085"/>
          </a:xfrm>
        </p:grpSpPr>
        <p:sp>
          <p:nvSpPr>
            <p:cNvPr id="401" name="Google Shape;401;p5"/>
            <p:cNvSpPr/>
            <p:nvPr/>
          </p:nvSpPr>
          <p:spPr>
            <a:xfrm>
              <a:off x="3744709" y="5378117"/>
              <a:ext cx="432135" cy="211407"/>
            </a:xfrm>
            <a:prstGeom prst="ellipse">
              <a:avLst/>
            </a:prstGeom>
            <a:noFill/>
            <a:ln cap="rnd" cmpd="sng" w="19050">
              <a:solidFill>
                <a:srgbClr val="996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 txBox="1"/>
            <p:nvPr/>
          </p:nvSpPr>
          <p:spPr>
            <a:xfrm>
              <a:off x="3440891" y="5167778"/>
              <a:ext cx="950902" cy="445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04/01/2020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JSG</a:t>
              </a:r>
              <a:endParaRPr/>
            </a:p>
          </p:txBody>
        </p:sp>
      </p:grpSp>
      <p:grpSp>
        <p:nvGrpSpPr>
          <p:cNvPr id="403" name="Google Shape;403;p5"/>
          <p:cNvGrpSpPr/>
          <p:nvPr/>
        </p:nvGrpSpPr>
        <p:grpSpPr>
          <a:xfrm>
            <a:off x="5955934" y="5114650"/>
            <a:ext cx="950901" cy="461665"/>
            <a:chOff x="3440892" y="5167778"/>
            <a:chExt cx="950902" cy="445085"/>
          </a:xfrm>
        </p:grpSpPr>
        <p:sp>
          <p:nvSpPr>
            <p:cNvPr id="404" name="Google Shape;404;p5"/>
            <p:cNvSpPr/>
            <p:nvPr/>
          </p:nvSpPr>
          <p:spPr>
            <a:xfrm>
              <a:off x="3744709" y="5378117"/>
              <a:ext cx="432135" cy="211407"/>
            </a:xfrm>
            <a:prstGeom prst="ellipse">
              <a:avLst/>
            </a:prstGeom>
            <a:noFill/>
            <a:ln cap="rnd" cmpd="sng" w="19050">
              <a:solidFill>
                <a:srgbClr val="996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 txBox="1"/>
            <p:nvPr/>
          </p:nvSpPr>
          <p:spPr>
            <a:xfrm>
              <a:off x="3440892" y="5167778"/>
              <a:ext cx="950902" cy="445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02/10/2022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JSG</a:t>
              </a:r>
              <a:endParaRPr/>
            </a:p>
          </p:txBody>
        </p:sp>
      </p:grpSp>
      <p:sp>
        <p:nvSpPr>
          <p:cNvPr id="406" name="Google Shape;406;p5"/>
          <p:cNvSpPr txBox="1"/>
          <p:nvPr/>
        </p:nvSpPr>
        <p:spPr>
          <a:xfrm>
            <a:off x="115941" y="6519450"/>
            <a:ext cx="2310248" cy="2769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JSG=Joint Steering Group Meeting</a:t>
            </a:r>
            <a:endParaRPr/>
          </a:p>
        </p:txBody>
      </p:sp>
      <p:sp>
        <p:nvSpPr>
          <p:cNvPr id="407" name="Google Shape;407;p5"/>
          <p:cNvSpPr txBox="1"/>
          <p:nvPr/>
        </p:nvSpPr>
        <p:spPr>
          <a:xfrm>
            <a:off x="6473983" y="4151816"/>
            <a:ext cx="10199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(USGS)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"/>
          <p:cNvSpPr txBox="1"/>
          <p:nvPr/>
        </p:nvSpPr>
        <p:spPr>
          <a:xfrm>
            <a:off x="3838498" y="5119556"/>
            <a:ext cx="95090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11/22/2017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JSG</a:t>
            </a:r>
            <a:endParaRPr/>
          </a:p>
        </p:txBody>
      </p:sp>
      <p:pic>
        <p:nvPicPr>
          <p:cNvPr descr="Landsat 9 Overview | Landsat Science" id="409" name="Google Shape;409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592775">
            <a:off x="9714961" y="5787906"/>
            <a:ext cx="935845" cy="3248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dsat 9 Overview | Landsat Science" id="410" name="Google Shape;410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592775">
            <a:off x="9871548" y="5988752"/>
            <a:ext cx="935845" cy="27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dsat 9 Overview | Landsat Science" id="411" name="Google Shape;411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592775">
            <a:off x="10023948" y="6141152"/>
            <a:ext cx="935845" cy="27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andsat 9 Overview | Landsat Science" id="412" name="Google Shape;41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71638">
            <a:off x="944437" y="5768839"/>
            <a:ext cx="1701745" cy="50201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"/>
          <p:cNvSpPr/>
          <p:nvPr/>
        </p:nvSpPr>
        <p:spPr>
          <a:xfrm rot="-1718023">
            <a:off x="1175380" y="5561875"/>
            <a:ext cx="1264221" cy="318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LANDSAT 8</a:t>
            </a:r>
            <a:endParaRPr/>
          </a:p>
        </p:txBody>
      </p:sp>
      <p:sp>
        <p:nvSpPr>
          <p:cNvPr id="414" name="Google Shape;414;p5"/>
          <p:cNvSpPr txBox="1"/>
          <p:nvPr>
            <p:ph idx="12" type="sldNum"/>
          </p:nvPr>
        </p:nvSpPr>
        <p:spPr>
          <a:xfrm>
            <a:off x="11757947" y="6333200"/>
            <a:ext cx="434055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"/>
          <p:cNvSpPr/>
          <p:nvPr/>
        </p:nvSpPr>
        <p:spPr>
          <a:xfrm>
            <a:off x="3038638" y="2713566"/>
            <a:ext cx="6033671" cy="3398763"/>
          </a:xfrm>
          <a:prstGeom prst="roundRect">
            <a:avLst>
              <a:gd fmla="val 16667" name="adj"/>
            </a:avLst>
          </a:prstGeom>
          <a:solidFill>
            <a:srgbClr val="C37B15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://www.israelagri.com/_uploads/extraimg/fig3(1).JPG" id="421" name="Google Shape;421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2255" y="5064742"/>
            <a:ext cx="1272083" cy="1647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precedented glacial melt to continue even in “stable” climate" id="422" name="Google Shape;422;p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8858" y="5052487"/>
            <a:ext cx="2147973" cy="1202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ter rescue crew on site searching for survivors after flooding" id="423" name="Google Shape;423;p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11292" y="3278454"/>
            <a:ext cx="2079063" cy="138604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"/>
          <p:cNvSpPr txBox="1"/>
          <p:nvPr>
            <p:ph type="title"/>
          </p:nvPr>
        </p:nvSpPr>
        <p:spPr>
          <a:xfrm>
            <a:off x="470434" y="106537"/>
            <a:ext cx="10368802" cy="7125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n-US"/>
              <a:t>USGS Sustainable Land Imaging (SLI) User Needs Findings</a:t>
            </a:r>
            <a:endParaRPr/>
          </a:p>
        </p:txBody>
      </p:sp>
      <p:sp>
        <p:nvSpPr>
          <p:cNvPr id="425" name="Google Shape;425;p6"/>
          <p:cNvSpPr txBox="1"/>
          <p:nvPr/>
        </p:nvSpPr>
        <p:spPr>
          <a:xfrm>
            <a:off x="574360" y="763747"/>
            <a:ext cx="10453847" cy="3821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1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6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USGS-collected SLI User Needs is a key building block for the SLI Architecture Study to define the mission concept of Landsat Next. </a:t>
            </a:r>
            <a:endParaRPr/>
          </a:p>
          <a:p>
            <a:pPr indent="-342900" lvl="1" marL="3429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16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 Federal agency land imaging users identified the need to maintain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Landsat data continuity 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improves in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temporal, spatial and spectral 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resolution from Landsat Next</a:t>
            </a:r>
            <a:endParaRPr/>
          </a:p>
          <a:p>
            <a:pPr indent="-262890" lvl="2" marL="8001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91440" lvl="0" marL="228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6"/>
          <p:cNvSpPr txBox="1"/>
          <p:nvPr/>
        </p:nvSpPr>
        <p:spPr>
          <a:xfrm>
            <a:off x="3128821" y="2742176"/>
            <a:ext cx="5723557" cy="3370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11112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temporal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coverage to at least weekly observation for agriculture, forestry, disasters, water quantity and quality</a:t>
            </a:r>
            <a:endParaRPr/>
          </a:p>
          <a:p>
            <a:pPr indent="0" lvl="2" marL="11112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spatial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resolution to 10/20m (Sentinel-2 example) for VSWIR and 30/60m for TIR for agriculture, land use/cover, glacier/ice sheet, urban and coastal applications</a:t>
            </a:r>
            <a:endParaRPr/>
          </a:p>
          <a:p>
            <a:pPr indent="0" lvl="2" marL="11112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Specific targeted 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spectral</a:t>
            </a:r>
            <a:r>
              <a:rPr b="0" i="0" lang="en-US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bands to support emerging applications and improving atmospheric correction and surface temperature retrieval</a:t>
            </a:r>
            <a:endParaRPr/>
          </a:p>
          <a:p>
            <a:pPr indent="0" lvl="2" marL="111125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://www.climateactionprogramme.org/images/made/images/uploads/articles/1280px-Agriculture_in_Vietnam_with_farmersv2_512_340_80.JPG" id="427" name="Google Shape;427;p6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131538" y="2066090"/>
            <a:ext cx="2087215" cy="1386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utuku Peninsula - Catlins" id="428" name="Google Shape;428;p6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283620" y="4536575"/>
            <a:ext cx="1902387" cy="12598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ires" id="429" name="Google Shape;429;p6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63793" y="2432910"/>
            <a:ext cx="1804371" cy="1202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ticle intro image" id="430" name="Google Shape;430;p6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70434" y="3704408"/>
            <a:ext cx="2079739" cy="129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"/>
          <p:cNvSpPr txBox="1"/>
          <p:nvPr>
            <p:ph type="title"/>
          </p:nvPr>
        </p:nvSpPr>
        <p:spPr>
          <a:xfrm>
            <a:off x="211320" y="151095"/>
            <a:ext cx="9905998" cy="712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200"/>
              <a:buFont typeface="Arial"/>
              <a:buNone/>
            </a:pPr>
            <a:r>
              <a:rPr b="1" lang="en-US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Landsat Next Requirements Meet Emerging Needs</a:t>
            </a:r>
            <a:endParaRPr/>
          </a:p>
        </p:txBody>
      </p:sp>
      <p:sp>
        <p:nvSpPr>
          <p:cNvPr id="437" name="Google Shape;437;p7"/>
          <p:cNvSpPr txBox="1"/>
          <p:nvPr/>
        </p:nvSpPr>
        <p:spPr>
          <a:xfrm>
            <a:off x="135119" y="920532"/>
            <a:ext cx="6130518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USGS spent several years engaging with the user community to develop and validate requirements and set priorities for Landsat Next to meet emerging needs: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Improved revisit frequency 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support applications which require ~weekly clear views, such as crop health &amp; productivity, water quality, snow/ice state, wildfire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Higher spatial resolution 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(10-meter data vs 30-meter) to support monitoring of small agricultural fields, forest disturbance, urbanization, and other applications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Additional spectral bands</a:t>
            </a:r>
            <a:r>
              <a:rPr b="0" i="0" lang="en-US" sz="20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support emerging applications in water quality, snow hydrology, soil mapping, and other areas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Maintaining radiometric quality</a:t>
            </a:r>
            <a:r>
              <a:rPr b="0" i="0" lang="en-US" sz="2000" u="none" cap="none" strike="noStrike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established by Landsat 8/9</a:t>
            </a:r>
            <a:endParaRPr/>
          </a:p>
        </p:txBody>
      </p:sp>
      <p:sp>
        <p:nvSpPr>
          <p:cNvPr id="438" name="Google Shape;438;p7"/>
          <p:cNvSpPr txBox="1"/>
          <p:nvPr>
            <p:ph idx="12" type="sldNum"/>
          </p:nvPr>
        </p:nvSpPr>
        <p:spPr>
          <a:xfrm>
            <a:off x="11484982" y="6310312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entury Gothic"/>
              <a:buNone/>
            </a:pPr>
            <a:fld id="{00000000-1234-1234-1234-123412341234}" type="slidenum">
              <a:rPr b="1" i="0" lang="en-US" sz="8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1" i="0" sz="800" u="none" cap="none" strike="noStrik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7"/>
          <p:cNvSpPr/>
          <p:nvPr/>
        </p:nvSpPr>
        <p:spPr>
          <a:xfrm>
            <a:off x="6397306" y="5773521"/>
            <a:ext cx="5583374" cy="817245"/>
          </a:xfrm>
          <a:prstGeom prst="roundRect">
            <a:avLst>
              <a:gd fmla="val 16667" name="adj"/>
            </a:avLst>
          </a:prstGeom>
          <a:solidFill>
            <a:srgbClr val="E9DFC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Landsat Next will provide more than twice as many spectral bands as Landsat 8/9, with spatial resolution improved by a factor of 2, and significantly improved repeat coverage</a:t>
            </a:r>
            <a:endParaRPr b="1" i="1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7"/>
          <p:cNvSpPr txBox="1"/>
          <p:nvPr/>
        </p:nvSpPr>
        <p:spPr>
          <a:xfrm>
            <a:off x="7514478" y="820323"/>
            <a:ext cx="34115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Multi-spectral 🡪 Super-spectral</a:t>
            </a:r>
            <a:endParaRPr b="0" i="0" sz="1800" u="none" cap="none" strike="noStrik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7"/>
          <p:cNvSpPr txBox="1"/>
          <p:nvPr/>
        </p:nvSpPr>
        <p:spPr>
          <a:xfrm>
            <a:off x="11757947" y="6492874"/>
            <a:ext cx="4340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"/>
          <p:cNvSpPr/>
          <p:nvPr/>
        </p:nvSpPr>
        <p:spPr>
          <a:xfrm>
            <a:off x="6101715" y="1156335"/>
            <a:ext cx="6004560" cy="4419600"/>
          </a:xfrm>
          <a:prstGeom prst="rect">
            <a:avLst/>
          </a:prstGeom>
          <a:solidFill>
            <a:schemeClr val="lt1"/>
          </a:solidFill>
          <a:ln cap="rnd" cmpd="sng" w="19050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3" name="Google Shape;4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6940" y="1517784"/>
            <a:ext cx="6187440" cy="405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"/>
          <p:cNvSpPr txBox="1"/>
          <p:nvPr>
            <p:ph idx="1" type="body"/>
          </p:nvPr>
        </p:nvSpPr>
        <p:spPr>
          <a:xfrm>
            <a:off x="305823" y="593296"/>
            <a:ext cx="11730326" cy="5957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 Phase 2 Architecture based on SLI Architecture Study conducted 2018-2020</a:t>
            </a:r>
            <a:endParaRPr/>
          </a:p>
          <a:p>
            <a:pPr indent="-285115" lvl="0" marL="285115" rtl="0" algn="l">
              <a:spcBef>
                <a:spcPts val="10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Three new elements </a:t>
            </a:r>
            <a:endParaRPr sz="22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Landsat Next – Government-managed, contractor-built observing system</a:t>
            </a:r>
            <a:endParaRPr/>
          </a:p>
          <a:p>
            <a:pPr indent="-285750" lvl="2" marL="1200150" rtl="0" algn="l">
              <a:spcBef>
                <a:spcPts val="9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High-quality calibrated data continuity and traceability with 50-year Landsat data record</a:t>
            </a:r>
            <a:endParaRPr/>
          </a:p>
          <a:p>
            <a:pPr indent="-285750" lvl="2" marL="1200150" rtl="0" algn="l">
              <a:spcBef>
                <a:spcPts val="9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Supports current and emerging applications with validated user needs</a:t>
            </a:r>
            <a:endParaRPr/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Expanded International partnerships</a:t>
            </a:r>
            <a:endParaRPr/>
          </a:p>
          <a:p>
            <a:pPr indent="-285750" lvl="2" marL="1200150" rtl="0" algn="l">
              <a:spcBef>
                <a:spcPts val="9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Continue international data harmonization efforts with the European Copernicus Sentinel 2 mission and others</a:t>
            </a:r>
            <a:endParaRPr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114" lvl="2" marL="1199515" rtl="0" algn="l">
              <a:spcBef>
                <a:spcPts val="9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 technical assistance to the Satellite Cross-calibration Radiometer (SCR) project with Australia</a:t>
            </a:r>
            <a:endParaRPr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115" lvl="1" marL="742315" rtl="0" algn="l"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Commercial Data Program </a:t>
            </a:r>
            <a:endParaRPr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150" rtl="0" algn="l">
              <a:spcBef>
                <a:spcPts val="9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Exploring use of commercially available high spatial resolution / high revisit Visible-Near-Infrared data &amp; services</a:t>
            </a:r>
            <a:endParaRPr/>
          </a:p>
          <a:p>
            <a:pPr indent="-285750" lvl="0" marL="285750" rtl="0" algn="l">
              <a:spcBef>
                <a:spcPts val="10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Continued investment in user needs assessment and technology development</a:t>
            </a:r>
            <a:endParaRPr sz="2200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Ensures the state of the art continues to advance for future Earth observation systems in order to meet evolving user needs</a:t>
            </a:r>
            <a:endParaRPr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"/>
          <p:cNvSpPr txBox="1"/>
          <p:nvPr>
            <p:ph type="title"/>
          </p:nvPr>
        </p:nvSpPr>
        <p:spPr>
          <a:xfrm>
            <a:off x="82636" y="8580"/>
            <a:ext cx="9905998" cy="7125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lang="en-US">
                <a:solidFill>
                  <a:srgbClr val="FFBB00"/>
                </a:solidFill>
                <a:latin typeface="Arial"/>
                <a:ea typeface="Arial"/>
                <a:cs typeface="Arial"/>
                <a:sym typeface="Arial"/>
              </a:rPr>
              <a:t>SLI “Second Phase” Program Activities </a:t>
            </a:r>
            <a:endParaRPr/>
          </a:p>
        </p:txBody>
      </p:sp>
      <p:sp>
        <p:nvSpPr>
          <p:cNvPr id="451" name="Google Shape;451;p8"/>
          <p:cNvSpPr txBox="1"/>
          <p:nvPr>
            <p:ph idx="12" type="sldNum"/>
          </p:nvPr>
        </p:nvSpPr>
        <p:spPr>
          <a:xfrm>
            <a:off x="11757947" y="6333200"/>
            <a:ext cx="434054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"/>
          <p:cNvSpPr txBox="1"/>
          <p:nvPr/>
        </p:nvSpPr>
        <p:spPr>
          <a:xfrm>
            <a:off x="234053" y="5731732"/>
            <a:ext cx="11849091" cy="64633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 Vision: Long-term operational availability of a wide range of government, commercial, and international land-imaging data and services to meet the Nation’s needs for environmental monitoring and forecasting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9"/>
          <p:cNvSpPr txBox="1"/>
          <p:nvPr>
            <p:ph type="title"/>
          </p:nvPr>
        </p:nvSpPr>
        <p:spPr>
          <a:xfrm>
            <a:off x="511668" y="-452099"/>
            <a:ext cx="3643674" cy="18673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800" cap="none">
                <a:latin typeface="Arial"/>
                <a:ea typeface="Arial"/>
                <a:cs typeface="Arial"/>
                <a:sym typeface="Arial"/>
              </a:rPr>
              <a:t>Landsat Next</a:t>
            </a:r>
            <a:endParaRPr/>
          </a:p>
        </p:txBody>
      </p:sp>
      <p:sp>
        <p:nvSpPr>
          <p:cNvPr id="459" name="Google Shape;459;p9"/>
          <p:cNvSpPr txBox="1"/>
          <p:nvPr>
            <p:ph idx="1" type="body"/>
          </p:nvPr>
        </p:nvSpPr>
        <p:spPr>
          <a:xfrm>
            <a:off x="220234" y="996594"/>
            <a:ext cx="5410004" cy="5379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5744" lvl="0" marL="28574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b="0" lang="en-US" sz="1600" cap="none">
                <a:latin typeface="Arial"/>
                <a:ea typeface="Arial"/>
                <a:cs typeface="Arial"/>
                <a:sym typeface="Arial"/>
              </a:rPr>
              <a:t>A robust spaceborne, land imaging system to ensure continued collection of data for processing into useful and efficient information products for use by the wide range of interested science communities</a:t>
            </a:r>
            <a:endParaRPr sz="1600" cap="none">
              <a:latin typeface="Arial"/>
              <a:ea typeface="Arial"/>
              <a:cs typeface="Arial"/>
              <a:sym typeface="Arial"/>
            </a:endParaRPr>
          </a:p>
          <a:p>
            <a:pPr indent="-285744" lvl="0" marL="285744" rtl="0" algn="l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Char char="•"/>
            </a:pPr>
            <a:r>
              <a:rPr b="1" lang="en-US" sz="1600" cap="none">
                <a:latin typeface="Arial"/>
                <a:ea typeface="Arial"/>
                <a:cs typeface="Arial"/>
                <a:sym typeface="Arial"/>
              </a:rPr>
              <a:t>Mission Concept: </a:t>
            </a:r>
            <a:r>
              <a:rPr b="0" lang="en-US" sz="1600" cap="none">
                <a:latin typeface="Arial"/>
                <a:ea typeface="Arial"/>
                <a:cs typeface="Arial"/>
                <a:sym typeface="Arial"/>
              </a:rPr>
              <a:t>Collection of “superspectral” land observations featuring richer spectral information and higher spatial resolution than Landsat 8 and 9 with improved temporal frequency</a:t>
            </a:r>
            <a:endParaRPr/>
          </a:p>
          <a:p>
            <a:pPr indent="-285744" lvl="1" marL="742932" rtl="0" algn="l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Char char="•"/>
            </a:pPr>
            <a:r>
              <a:rPr lang="en-US" sz="1600" cap="none">
                <a:latin typeface="Arial"/>
                <a:ea typeface="Arial"/>
                <a:cs typeface="Arial"/>
                <a:sym typeface="Arial"/>
              </a:rPr>
              <a:t>Intended to replace Landsat 8 to ensure continuity of the Landsat data record in the event of an unexpected Landsat 9 failure on-orbit</a:t>
            </a:r>
            <a:endParaRPr/>
          </a:p>
          <a:p>
            <a:pPr indent="-285744" lvl="0" marL="285744" rtl="0" algn="l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Char char="•"/>
            </a:pPr>
            <a:r>
              <a:rPr lang="en-US" sz="1600" cap="none">
                <a:latin typeface="Arial"/>
                <a:ea typeface="Arial"/>
                <a:cs typeface="Arial"/>
                <a:sym typeface="Arial"/>
              </a:rPr>
              <a:t>Enables users to:</a:t>
            </a:r>
            <a:endParaRPr/>
          </a:p>
          <a:p>
            <a:pPr indent="-285744" lvl="1" marL="742932" rtl="0" algn="l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Char char="•"/>
            </a:pPr>
            <a:r>
              <a:rPr lang="en-US" sz="1600" cap="none">
                <a:latin typeface="Arial"/>
                <a:ea typeface="Arial"/>
                <a:cs typeface="Arial"/>
                <a:sym typeface="Arial"/>
              </a:rPr>
              <a:t>Observe areas experiencing the most rapidly changing landscape from drought, glacier and permafrost melt, harmful algal blooms, and urban heat islands </a:t>
            </a:r>
            <a:endParaRPr/>
          </a:p>
          <a:p>
            <a:pPr indent="-285744" lvl="1" marL="742932" rtl="0" algn="l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Char char="•"/>
            </a:pPr>
            <a:r>
              <a:rPr lang="en-US" sz="1600" cap="none">
                <a:latin typeface="Arial"/>
                <a:ea typeface="Arial"/>
                <a:cs typeface="Arial"/>
                <a:sym typeface="Arial"/>
              </a:rPr>
              <a:t>Track and monitor Earth surface condition and change, including their drivers and impacts</a:t>
            </a:r>
            <a:endParaRPr/>
          </a:p>
          <a:p>
            <a:pPr indent="-285744" lvl="1" marL="742932" rtl="0" algn="l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Char char="•"/>
            </a:pPr>
            <a:r>
              <a:rPr lang="en-US" sz="1600" cap="none">
                <a:latin typeface="Arial"/>
                <a:ea typeface="Arial"/>
                <a:cs typeface="Arial"/>
                <a:sym typeface="Arial"/>
              </a:rPr>
              <a:t>Predict future risk and vulnerabilities for mitigation and adaptation strategies</a:t>
            </a:r>
            <a:endParaRPr/>
          </a:p>
        </p:txBody>
      </p:sp>
      <p:sp>
        <p:nvSpPr>
          <p:cNvPr id="460" name="Google Shape;460;p9"/>
          <p:cNvSpPr txBox="1"/>
          <p:nvPr>
            <p:ph idx="12" type="sldNum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Arial"/>
              <a:buNone/>
            </a:pPr>
            <a:fld id="{00000000-1234-1234-1234-123412341234}" type="slidenum">
              <a:rPr b="0" i="0" lang="en-US" sz="800" u="none" cap="none" strike="noStrike"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atellite image of the earth&#10;&#10;Description automatically generated with medium confidence" id="461" name="Google Shape;46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58284" y="2075380"/>
            <a:ext cx="5689343" cy="3043798"/>
          </a:xfrm>
          <a:prstGeom prst="roundRect">
            <a:avLst>
              <a:gd fmla="val 3517" name="adj"/>
            </a:avLst>
          </a:prstGeom>
          <a:noFill/>
          <a:ln cap="flat" cmpd="sng" w="38100">
            <a:solidFill>
              <a:srgbClr val="363D4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2" name="Google Shape;46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45" y="221702"/>
            <a:ext cx="758621" cy="857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Stryker, Timothy S.</dc:creator>
</cp:coreProperties>
</file>