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embeddedFontLst>
    <p:embeddedFont>
      <p:font typeface="Montserrat"/>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8" roundtripDataSignature="AMtx7mh4VH2cMqjMWeR3XJ7St+R+iwwD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E7C973E-B8A5-4B7E-B4EE-F85DDE2E3358}">
  <a:tblStyle styleId="{BE7C973E-B8A5-4B7E-B4EE-F85DDE2E3358}"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8E9"/>
          </a:solidFill>
        </a:fill>
      </a:tcStyle>
    </a:wholeTbl>
    <a:band1H>
      <a:tcTxStyle/>
      <a:tcStyle>
        <a:fill>
          <a:solidFill>
            <a:srgbClr val="CCCDD1"/>
          </a:solidFill>
        </a:fill>
      </a:tcStyle>
    </a:band1H>
    <a:band2H>
      <a:tcTxStyle/>
    </a:band2H>
    <a:band1V>
      <a:tcTxStyle/>
      <a:tcStyle>
        <a:fill>
          <a:solidFill>
            <a:srgbClr val="CCCDD1"/>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bold.fntdata"/><Relationship Id="rId14" Type="http://schemas.openxmlformats.org/officeDocument/2006/relationships/font" Target="fonts/Montserrat-regular.fntdata"/><Relationship Id="rId17" Type="http://schemas.openxmlformats.org/officeDocument/2006/relationships/font" Target="fonts/Montserrat-boldItalic.fntdata"/><Relationship Id="rId16" Type="http://schemas.openxmlformats.org/officeDocument/2006/relationships/font" Target="fonts/Montserrat-italic.fntdata"/><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 name="Google Shape;7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 name="Google Shape;7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 name="Google Shape;9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 name="Google Shape;10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 name="Google Shape;11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jpg"/><Relationship Id="rId4" Type="http://schemas.openxmlformats.org/officeDocument/2006/relationships/image" Target="../media/image9.jpg"/><Relationship Id="rId5" Type="http://schemas.openxmlformats.org/officeDocument/2006/relationships/image" Target="../media/image11.png"/><Relationship Id="rId6"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0"/>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0"/>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0"/>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0"/>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0"/>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0"/>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0"/>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10"/>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10"/>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11"/>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11"/>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1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1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11"/>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8" name="Google Shape;28;p11"/>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SIT-38, 29-30 March 2023</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sp>
        <p:nvSpPr>
          <p:cNvPr id="29" name="Google Shape;29;p11"/>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1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12"/>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12"/>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12"/>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12"/>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12"/>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12"/>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8" name="Google Shape;38;p12"/>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12"/>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0" name="Google Shape;40;p1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1" name="Google Shape;41;p12"/>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accent1"/>
                </a:solidFill>
                <a:latin typeface="Montserrat"/>
                <a:ea typeface="Montserrat"/>
                <a:cs typeface="Montserrat"/>
                <a:sym typeface="Montserrat"/>
              </a:rPr>
              <a:t>SIT-38, 29-30 March 2023</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1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1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1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1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1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1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1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0" name="Google Shape;50;p13"/>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accent1"/>
                </a:solidFill>
                <a:latin typeface="Montserrat"/>
                <a:ea typeface="Montserrat"/>
                <a:cs typeface="Montserrat"/>
                <a:sym typeface="Montserrat"/>
              </a:rPr>
              <a:t>SIT-38, 29-30 March 2023</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1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1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1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1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1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14"/>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8" name="Google Shape;58;p14"/>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9" name="Google Shape;59;p1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0" name="Google Shape;60;p1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1" name="Google Shape;61;p14"/>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accent1"/>
                </a:solidFill>
                <a:latin typeface="Montserrat"/>
                <a:ea typeface="Montserrat"/>
                <a:cs typeface="Montserrat"/>
                <a:sym typeface="Montserrat"/>
              </a:rPr>
              <a:t>SIT-38, 29-30 March 2023</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5.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9"/>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9"/>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title"/>
          </p:nvPr>
        </p:nvSpPr>
        <p:spPr>
          <a:xfrm>
            <a:off x="176047" y="175938"/>
            <a:ext cx="9529427" cy="397264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8000"/>
              <a:buFont typeface="Arial"/>
              <a:buNone/>
            </a:pPr>
            <a:r>
              <a:rPr lang="en-US" sz="7500"/>
              <a:t>CEOS Interoperability Framework</a:t>
            </a:r>
            <a:br>
              <a:rPr lang="en-US" sz="7500"/>
            </a:br>
            <a:r>
              <a:rPr i="1" lang="en-US" sz="4400"/>
              <a:t>Status on the Roadmap</a:t>
            </a:r>
            <a:br>
              <a:rPr lang="en-US" sz="7500"/>
            </a:br>
            <a:endParaRPr i="1" sz="4000">
              <a:latin typeface="Montserrat"/>
              <a:ea typeface="Montserrat"/>
              <a:cs typeface="Montserrat"/>
              <a:sym typeface="Montserrat"/>
            </a:endParaRPr>
          </a:p>
        </p:txBody>
      </p:sp>
      <p:sp>
        <p:nvSpPr>
          <p:cNvPr id="67" name="Google Shape;67;p1"/>
          <p:cNvSpPr/>
          <p:nvPr/>
        </p:nvSpPr>
        <p:spPr>
          <a:xfrm>
            <a:off x="7074818" y="4707925"/>
            <a:ext cx="4832943" cy="2150075"/>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1800"/>
              <a:buFont typeface="Arial"/>
              <a:buNone/>
            </a:pPr>
            <a:r>
              <a:rPr b="1" i="0" lang="en-US" sz="1800" u="none" cap="none" strike="noStrike">
                <a:solidFill>
                  <a:schemeClr val="accent1"/>
                </a:solidFill>
                <a:latin typeface="Montserrat"/>
                <a:ea typeface="Montserrat"/>
                <a:cs typeface="Montserrat"/>
                <a:sym typeface="Montserrat"/>
              </a:rPr>
              <a:t>Makoto NATSUISAKA, JAXA</a:t>
            </a:r>
            <a:endParaRPr/>
          </a:p>
          <a:p>
            <a:pPr indent="0" lvl="0" marL="0" marR="0" rtl="0" algn="r">
              <a:lnSpc>
                <a:spcPct val="150000"/>
              </a:lnSpc>
              <a:spcBef>
                <a:spcPts val="0"/>
              </a:spcBef>
              <a:spcAft>
                <a:spcPts val="0"/>
              </a:spcAft>
              <a:buClr>
                <a:srgbClr val="000000"/>
              </a:buClr>
              <a:buSzPts val="1800"/>
              <a:buFont typeface="Arial"/>
              <a:buNone/>
            </a:pPr>
            <a:r>
              <a:rPr b="1" i="0" lang="en-US" sz="1800" u="none" cap="none" strike="noStrike">
                <a:solidFill>
                  <a:schemeClr val="accent1"/>
                </a:solidFill>
                <a:latin typeface="Montserrat"/>
                <a:ea typeface="Montserrat"/>
                <a:cs typeface="Montserrat"/>
                <a:sym typeface="Montserrat"/>
              </a:rPr>
              <a:t>Peter STROBL, COM</a:t>
            </a:r>
            <a:endParaRPr b="1" i="0" sz="18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1800"/>
              <a:buFont typeface="Arial"/>
              <a:buNone/>
            </a:pPr>
            <a:r>
              <a:rPr b="1" i="0" lang="en-US" sz="1800" u="none" cap="none" strike="noStrike">
                <a:solidFill>
                  <a:schemeClr val="accent1"/>
                </a:solidFill>
                <a:latin typeface="Montserrat"/>
                <a:ea typeface="Montserrat"/>
                <a:cs typeface="Montserrat"/>
                <a:sym typeface="Montserrat"/>
              </a:rPr>
              <a:t>Agenda Item #7.3</a:t>
            </a:r>
            <a:endParaRPr b="0" i="0" sz="18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1800"/>
              <a:buFont typeface="Arial"/>
              <a:buNone/>
            </a:pPr>
            <a:r>
              <a:rPr b="1" i="0" lang="en-US" sz="1800" u="none" cap="none" strike="noStrike">
                <a:solidFill>
                  <a:schemeClr val="accent1"/>
                </a:solidFill>
                <a:latin typeface="Montserrat"/>
                <a:ea typeface="Montserrat"/>
                <a:cs typeface="Montserrat"/>
                <a:sym typeface="Montserrat"/>
              </a:rPr>
              <a:t>SIT-38, ESA/ESRIN</a:t>
            </a:r>
            <a:endParaRPr b="1" i="0" sz="18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1800"/>
              <a:buFont typeface="Arial"/>
              <a:buNone/>
            </a:pPr>
            <a:r>
              <a:rPr b="1" i="0" lang="en-US" sz="1800" u="none" cap="none" strike="noStrike">
                <a:solidFill>
                  <a:schemeClr val="accent1"/>
                </a:solidFill>
                <a:latin typeface="Montserrat"/>
                <a:ea typeface="Montserrat"/>
                <a:cs typeface="Montserrat"/>
                <a:sym typeface="Montserrat"/>
              </a:rPr>
              <a:t>29th - 30th March 2023</a:t>
            </a:r>
            <a:endParaRPr b="1" i="0" sz="18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txBox="1"/>
          <p:nvPr>
            <p:ph type="title"/>
          </p:nvPr>
        </p:nvSpPr>
        <p:spPr>
          <a:xfrm>
            <a:off x="233713" y="192414"/>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US">
                <a:latin typeface="Montserrat"/>
                <a:ea typeface="Montserrat"/>
                <a:cs typeface="Montserrat"/>
                <a:sym typeface="Montserrat"/>
              </a:rPr>
              <a:t>Mission</a:t>
            </a:r>
            <a:endParaRPr>
              <a:latin typeface="Montserrat"/>
              <a:ea typeface="Montserrat"/>
              <a:cs typeface="Montserrat"/>
              <a:sym typeface="Montserrat"/>
            </a:endParaRPr>
          </a:p>
        </p:txBody>
      </p:sp>
      <p:sp>
        <p:nvSpPr>
          <p:cNvPr id="73" name="Google Shape;73;p2"/>
          <p:cNvSpPr/>
          <p:nvPr/>
        </p:nvSpPr>
        <p:spPr>
          <a:xfrm>
            <a:off x="115329" y="1326291"/>
            <a:ext cx="11846011" cy="5115697"/>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1000"/>
              </a:spcBef>
              <a:spcAft>
                <a:spcPts val="0"/>
              </a:spcAft>
              <a:buClr>
                <a:schemeClr val="dk1"/>
              </a:buClr>
              <a:buSzPts val="2800"/>
              <a:buFont typeface="Noto Sans"/>
              <a:buChar char="❖"/>
            </a:pPr>
            <a:r>
              <a:rPr b="0" i="0" lang="en-US" sz="2800" u="none" cap="none" strike="noStrike">
                <a:solidFill>
                  <a:schemeClr val="dk1"/>
                </a:solidFill>
                <a:latin typeface="Arial"/>
                <a:ea typeface="Arial"/>
                <a:cs typeface="Arial"/>
                <a:sym typeface="Arial"/>
              </a:rPr>
              <a:t>Decision at CEOS Plenary 2022: CEOS Principals confirm that coordination of interoperability related work remains within the WGISS perimeter.</a:t>
            </a:r>
            <a:endParaRPr/>
          </a:p>
          <a:p>
            <a:pPr indent="0" lvl="0" marL="50800" marR="0" rtl="0" algn="l">
              <a:lnSpc>
                <a:spcPct val="100000"/>
              </a:lnSpc>
              <a:spcBef>
                <a:spcPts val="1000"/>
              </a:spcBef>
              <a:spcAft>
                <a:spcPts val="0"/>
              </a:spcAft>
              <a:buClr>
                <a:schemeClr val="dk1"/>
              </a:buClr>
              <a:buSzPts val="2800"/>
              <a:buFont typeface="Noto Sans"/>
              <a:buNone/>
            </a:pPr>
            <a:r>
              <a:t/>
            </a:r>
            <a:endParaRPr b="0" i="0" sz="2800" u="none" cap="none" strike="noStrike">
              <a:solidFill>
                <a:schemeClr val="dk1"/>
              </a:solidFill>
              <a:latin typeface="Arial"/>
              <a:ea typeface="Arial"/>
              <a:cs typeface="Arial"/>
              <a:sym typeface="Arial"/>
            </a:endParaRPr>
          </a:p>
          <a:p>
            <a:pPr indent="-381000" lvl="1" marL="914400" marR="0" rtl="0" algn="l">
              <a:lnSpc>
                <a:spcPct val="100000"/>
              </a:lnSpc>
              <a:spcBef>
                <a:spcPts val="500"/>
              </a:spcBef>
              <a:spcAft>
                <a:spcPts val="0"/>
              </a:spcAft>
              <a:buClr>
                <a:schemeClr val="dk1"/>
              </a:buClr>
              <a:buSzPts val="2400"/>
              <a:buFont typeface="Noto Sans"/>
              <a:buChar char="▪"/>
            </a:pPr>
            <a:r>
              <a:rPr b="0" i="0" lang="en-US" sz="2400" u="none" cap="none" strike="noStrike">
                <a:solidFill>
                  <a:srgbClr val="FF0000"/>
                </a:solidFill>
                <a:latin typeface="Arial"/>
                <a:ea typeface="Arial"/>
                <a:cs typeface="Arial"/>
                <a:sym typeface="Arial"/>
              </a:rPr>
              <a:t>【CEOS-36-10】: WGISS invited to propose an interoperability roadmap at SIT 38. Any other CEOS group/VC which wants to contribute is invited to contact WGISS.</a:t>
            </a:r>
            <a:endParaRPr/>
          </a:p>
          <a:p>
            <a:pPr indent="0" lvl="1" marL="533400" marR="0" rtl="0" algn="l">
              <a:lnSpc>
                <a:spcPct val="100000"/>
              </a:lnSpc>
              <a:spcBef>
                <a:spcPts val="500"/>
              </a:spcBef>
              <a:spcAft>
                <a:spcPts val="0"/>
              </a:spcAft>
              <a:buClr>
                <a:schemeClr val="dk1"/>
              </a:buClr>
              <a:buSzPts val="2400"/>
              <a:buFont typeface="Noto Sans"/>
              <a:buNone/>
            </a:pPr>
            <a:r>
              <a:t/>
            </a:r>
            <a:endParaRPr b="0" i="0" sz="2400" u="none" cap="none" strike="noStrike">
              <a:solidFill>
                <a:srgbClr val="FF0000"/>
              </a:solidFill>
              <a:latin typeface="Arial"/>
              <a:ea typeface="Arial"/>
              <a:cs typeface="Arial"/>
              <a:sym typeface="Arial"/>
            </a:endParaRPr>
          </a:p>
          <a:p>
            <a:pPr indent="-381000" lvl="1" marL="914400" marR="0" rtl="0" algn="l">
              <a:lnSpc>
                <a:spcPct val="100000"/>
              </a:lnSpc>
              <a:spcBef>
                <a:spcPts val="500"/>
              </a:spcBef>
              <a:spcAft>
                <a:spcPts val="0"/>
              </a:spcAft>
              <a:buClr>
                <a:schemeClr val="dk1"/>
              </a:buClr>
              <a:buSzPts val="2400"/>
              <a:buFont typeface="Noto Sans"/>
              <a:buChar char="▪"/>
            </a:pPr>
            <a:r>
              <a:rPr b="0" i="0" lang="en-US" sz="2400" u="none" cap="none" strike="noStrike">
                <a:solidFill>
                  <a:srgbClr val="FF0000"/>
                </a:solidFill>
                <a:latin typeface="Arial"/>
                <a:ea typeface="Arial"/>
                <a:cs typeface="Arial"/>
                <a:sym typeface="Arial"/>
              </a:rPr>
              <a:t>【CEOS-36-11】: CEOS Agencies to consider nominating individuals to the ongoing WGCV / WGISS / LSI-VC effort to define a CEOS common dictionary of terms.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txBox="1"/>
          <p:nvPr/>
        </p:nvSpPr>
        <p:spPr>
          <a:xfrm>
            <a:off x="532530" y="166792"/>
            <a:ext cx="10028378" cy="7694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Montserrat"/>
                <a:ea typeface="Montserrat"/>
                <a:cs typeface="Montserrat"/>
                <a:sym typeface="Montserrat"/>
              </a:rPr>
              <a:t>Framework Development Team</a:t>
            </a:r>
            <a:endParaRPr b="0" i="0" sz="1400" u="none" cap="none" strike="noStrike">
              <a:solidFill>
                <a:srgbClr val="000000"/>
              </a:solidFill>
              <a:latin typeface="Montserrat"/>
              <a:ea typeface="Montserrat"/>
              <a:cs typeface="Montserrat"/>
              <a:sym typeface="Montserrat"/>
            </a:endParaRPr>
          </a:p>
        </p:txBody>
      </p:sp>
      <p:sp>
        <p:nvSpPr>
          <p:cNvPr id="79" name="Google Shape;79;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80" name="Google Shape;80;p3"/>
          <p:cNvSpPr/>
          <p:nvPr/>
        </p:nvSpPr>
        <p:spPr>
          <a:xfrm>
            <a:off x="378940" y="1041258"/>
            <a:ext cx="11550623" cy="5376017"/>
          </a:xfrm>
          <a:prstGeom prst="rect">
            <a:avLst/>
          </a:prstGeom>
          <a:noFill/>
          <a:ln>
            <a:noFill/>
          </a:ln>
        </p:spPr>
        <p:txBody>
          <a:bodyPr anchorCtr="0" anchor="t" bIns="45700" lIns="91425" spcFirstLastPara="1" rIns="91425" wrap="square" tIns="45700">
            <a:noAutofit/>
          </a:bodyPr>
          <a:lstStyle/>
          <a:p>
            <a:pPr indent="-406400" lvl="0" marL="457200" marR="0" rtl="0" algn="l">
              <a:lnSpc>
                <a:spcPct val="150000"/>
              </a:lnSpc>
              <a:spcBef>
                <a:spcPts val="1000"/>
              </a:spcBef>
              <a:spcAft>
                <a:spcPts val="0"/>
              </a:spcAft>
              <a:buClr>
                <a:schemeClr val="dk1"/>
              </a:buClr>
              <a:buSzPts val="2800"/>
              <a:buFont typeface="Noto Sans"/>
              <a:buChar char="❖"/>
            </a:pPr>
            <a:r>
              <a:rPr b="0" i="0" lang="en-US" sz="2800" u="none" cap="none" strike="noStrike">
                <a:solidFill>
                  <a:schemeClr val="dk1"/>
                </a:solidFill>
                <a:latin typeface="Arial"/>
                <a:ea typeface="Arial"/>
                <a:cs typeface="Arial"/>
                <a:sym typeface="Arial"/>
              </a:rPr>
              <a:t>WGISS invited contributors from other CEOS entities and organized the framework development team.</a:t>
            </a:r>
            <a:endParaRPr/>
          </a:p>
          <a:p>
            <a:pPr indent="-381000" lvl="1" marL="914400" marR="0" rtl="0" algn="l">
              <a:lnSpc>
                <a:spcPct val="150000"/>
              </a:lnSpc>
              <a:spcBef>
                <a:spcPts val="500"/>
              </a:spcBef>
              <a:spcAft>
                <a:spcPts val="0"/>
              </a:spcAft>
              <a:buClr>
                <a:schemeClr val="dk1"/>
              </a:buClr>
              <a:buSzPts val="2400"/>
              <a:buFont typeface="Noto Sans"/>
              <a:buChar char="▪"/>
            </a:pPr>
            <a:r>
              <a:rPr b="0" i="0" lang="en-US" sz="2400" u="none" cap="none" strike="noStrike">
                <a:solidFill>
                  <a:schemeClr val="dk1"/>
                </a:solidFill>
                <a:latin typeface="Arial"/>
                <a:ea typeface="Arial"/>
                <a:cs typeface="Arial"/>
                <a:sym typeface="Arial"/>
              </a:rPr>
              <a:t>Lead: Makoto Natsuisaka (WGISS)</a:t>
            </a:r>
            <a:endParaRPr/>
          </a:p>
          <a:p>
            <a:pPr indent="-381000" lvl="1" marL="914400" marR="0" rtl="0" algn="l">
              <a:lnSpc>
                <a:spcPct val="150000"/>
              </a:lnSpc>
              <a:spcBef>
                <a:spcPts val="500"/>
              </a:spcBef>
              <a:spcAft>
                <a:spcPts val="0"/>
              </a:spcAft>
              <a:buClr>
                <a:schemeClr val="dk1"/>
              </a:buClr>
              <a:buSzPts val="2400"/>
              <a:buFont typeface="Noto Sans"/>
              <a:buChar char="▪"/>
            </a:pPr>
            <a:r>
              <a:rPr b="0" i="0" lang="en-US" sz="2400" u="none" cap="none" strike="noStrike">
                <a:solidFill>
                  <a:schemeClr val="dk1"/>
                </a:solidFill>
                <a:latin typeface="Arial"/>
                <a:ea typeface="Arial"/>
                <a:cs typeface="Arial"/>
                <a:sym typeface="Arial"/>
              </a:rPr>
              <a:t>Contributors</a:t>
            </a:r>
            <a:endParaRPr/>
          </a:p>
          <a:p>
            <a:pPr indent="-355600" lvl="2" marL="1371600" marR="0" rtl="0" algn="l">
              <a:lnSpc>
                <a:spcPct val="150000"/>
              </a:lnSpc>
              <a:spcBef>
                <a:spcPts val="500"/>
              </a:spcBef>
              <a:spcAft>
                <a:spcPts val="0"/>
              </a:spcAft>
              <a:buClr>
                <a:schemeClr val="dk1"/>
              </a:buClr>
              <a:buSzPts val="2000"/>
              <a:buFont typeface="Courier New"/>
              <a:buChar char="o"/>
            </a:pPr>
            <a:r>
              <a:rPr b="1" i="0" lang="en-US" sz="2000" u="none" cap="none" strike="noStrike">
                <a:solidFill>
                  <a:schemeClr val="dk1"/>
                </a:solidFill>
                <a:latin typeface="Arial"/>
                <a:ea typeface="Arial"/>
                <a:cs typeface="Arial"/>
                <a:sym typeface="Arial"/>
              </a:rPr>
              <a:t>WGISS:</a:t>
            </a:r>
            <a:r>
              <a:rPr b="0" i="0" lang="en-US" sz="2000" u="none" cap="none" strike="noStrike">
                <a:solidFill>
                  <a:schemeClr val="dk1"/>
                </a:solidFill>
                <a:latin typeface="Arial"/>
                <a:ea typeface="Arial"/>
                <a:cs typeface="Arial"/>
                <a:sym typeface="Arial"/>
              </a:rPr>
              <a:t> Tom Sohre</a:t>
            </a:r>
            <a:endParaRPr/>
          </a:p>
          <a:p>
            <a:pPr indent="-355600" lvl="2" marL="1371600" marR="0" rtl="0" algn="l">
              <a:lnSpc>
                <a:spcPct val="150000"/>
              </a:lnSpc>
              <a:spcBef>
                <a:spcPts val="500"/>
              </a:spcBef>
              <a:spcAft>
                <a:spcPts val="0"/>
              </a:spcAft>
              <a:buClr>
                <a:schemeClr val="dk1"/>
              </a:buClr>
              <a:buSzPts val="2000"/>
              <a:buFont typeface="Courier New"/>
              <a:buChar char="o"/>
            </a:pPr>
            <a:r>
              <a:rPr b="1" i="0" lang="en-US" sz="2000" u="none" cap="none" strike="noStrike">
                <a:solidFill>
                  <a:schemeClr val="dk1"/>
                </a:solidFill>
                <a:latin typeface="Arial"/>
                <a:ea typeface="Arial"/>
                <a:cs typeface="Arial"/>
                <a:sym typeface="Arial"/>
              </a:rPr>
              <a:t>WGCV:</a:t>
            </a:r>
            <a:r>
              <a:rPr b="0" i="0" lang="en-US" sz="2000" u="none" cap="none" strike="noStrike">
                <a:solidFill>
                  <a:schemeClr val="dk1"/>
                </a:solidFill>
                <a:latin typeface="Arial"/>
                <a:ea typeface="Arial"/>
                <a:cs typeface="Arial"/>
                <a:sym typeface="Arial"/>
              </a:rPr>
              <a:t> Philippe Goryl, Paolo Castracane</a:t>
            </a:r>
            <a:endParaRPr b="0" i="0" sz="2000" u="none" cap="none" strike="noStrike">
              <a:solidFill>
                <a:schemeClr val="dk1"/>
              </a:solidFill>
              <a:latin typeface="Arial"/>
              <a:ea typeface="Arial"/>
              <a:cs typeface="Arial"/>
              <a:sym typeface="Arial"/>
            </a:endParaRPr>
          </a:p>
          <a:p>
            <a:pPr indent="-355600" lvl="2" marL="1371600" marR="0" rtl="0" algn="l">
              <a:lnSpc>
                <a:spcPct val="150000"/>
              </a:lnSpc>
              <a:spcBef>
                <a:spcPts val="500"/>
              </a:spcBef>
              <a:spcAft>
                <a:spcPts val="0"/>
              </a:spcAft>
              <a:buClr>
                <a:schemeClr val="dk1"/>
              </a:buClr>
              <a:buSzPts val="2000"/>
              <a:buFont typeface="Courier New"/>
              <a:buChar char="o"/>
            </a:pPr>
            <a:r>
              <a:rPr b="1" i="0" lang="en-US" sz="2000" u="none" cap="none" strike="noStrike">
                <a:solidFill>
                  <a:schemeClr val="dk1"/>
                </a:solidFill>
                <a:latin typeface="Arial"/>
                <a:ea typeface="Arial"/>
                <a:cs typeface="Arial"/>
                <a:sym typeface="Arial"/>
              </a:rPr>
              <a:t>LSI-VC:</a:t>
            </a:r>
            <a:r>
              <a:rPr b="0" i="0" lang="en-US" sz="2000" u="none" cap="none" strike="noStrike">
                <a:solidFill>
                  <a:schemeClr val="dk1"/>
                </a:solidFill>
                <a:latin typeface="Arial"/>
                <a:ea typeface="Arial"/>
                <a:cs typeface="Arial"/>
                <a:sym typeface="Arial"/>
              </a:rPr>
              <a:t> Steve Labahn, Peter Strobl, Ake Rosenqvist</a:t>
            </a:r>
            <a:endParaRPr b="0" i="0" sz="2000" u="none" cap="none" strike="noStrike">
              <a:solidFill>
                <a:schemeClr val="dk1"/>
              </a:solidFill>
              <a:latin typeface="Arial"/>
              <a:ea typeface="Arial"/>
              <a:cs typeface="Arial"/>
              <a:sym typeface="Arial"/>
            </a:endParaRPr>
          </a:p>
          <a:p>
            <a:pPr indent="-355600" lvl="2" marL="1371600" marR="0" rtl="0" algn="l">
              <a:lnSpc>
                <a:spcPct val="150000"/>
              </a:lnSpc>
              <a:spcBef>
                <a:spcPts val="500"/>
              </a:spcBef>
              <a:spcAft>
                <a:spcPts val="0"/>
              </a:spcAft>
              <a:buClr>
                <a:schemeClr val="dk1"/>
              </a:buClr>
              <a:buSzPts val="2000"/>
              <a:buFont typeface="Courier New"/>
              <a:buChar char="o"/>
            </a:pPr>
            <a:r>
              <a:rPr b="1" i="0" lang="en-US" sz="2000" u="none" cap="none" strike="noStrike">
                <a:solidFill>
                  <a:schemeClr val="dk1"/>
                </a:solidFill>
                <a:latin typeface="Arial"/>
                <a:ea typeface="Arial"/>
                <a:cs typeface="Arial"/>
                <a:sym typeface="Arial"/>
              </a:rPr>
              <a:t>CEOS-ARD OG:</a:t>
            </a:r>
            <a:r>
              <a:rPr b="0" i="0" lang="en-US" sz="2000" u="none" cap="none" strike="noStrike">
                <a:solidFill>
                  <a:schemeClr val="dk1"/>
                </a:solidFill>
                <a:latin typeface="Arial"/>
                <a:ea typeface="Arial"/>
                <a:cs typeface="Arial"/>
                <a:sym typeface="Arial"/>
              </a:rPr>
              <a:t> Ferran Gascon</a:t>
            </a:r>
            <a:endParaRPr/>
          </a:p>
          <a:p>
            <a:pPr indent="-355600" lvl="2" marL="1371600" marR="0" rtl="0" algn="l">
              <a:lnSpc>
                <a:spcPct val="150000"/>
              </a:lnSpc>
              <a:spcBef>
                <a:spcPts val="500"/>
              </a:spcBef>
              <a:spcAft>
                <a:spcPts val="0"/>
              </a:spcAft>
              <a:buClr>
                <a:schemeClr val="dk1"/>
              </a:buClr>
              <a:buSzPts val="2000"/>
              <a:buFont typeface="Courier New"/>
              <a:buChar char="o"/>
            </a:pPr>
            <a:r>
              <a:rPr b="1" i="0" lang="en-US" sz="2000" u="none" cap="none" strike="noStrike">
                <a:solidFill>
                  <a:schemeClr val="dk1"/>
                </a:solidFill>
                <a:latin typeface="Arial"/>
                <a:ea typeface="Arial"/>
                <a:cs typeface="Arial"/>
                <a:sym typeface="Arial"/>
              </a:rPr>
              <a:t>SEO:</a:t>
            </a:r>
            <a:r>
              <a:rPr b="0" i="0" lang="en-US" sz="2000" u="none" cap="none" strike="noStrike">
                <a:solidFill>
                  <a:schemeClr val="dk1"/>
                </a:solidFill>
                <a:latin typeface="Arial"/>
                <a:ea typeface="Arial"/>
                <a:cs typeface="Arial"/>
                <a:sym typeface="Arial"/>
              </a:rPr>
              <a:t> Dave Borges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4"/>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latin typeface="Montserrat"/>
                <a:ea typeface="Montserrat"/>
                <a:cs typeface="Montserrat"/>
                <a:sym typeface="Montserrat"/>
              </a:rPr>
              <a:t>Discussions</a:t>
            </a:r>
            <a:endParaRPr>
              <a:latin typeface="Montserrat"/>
              <a:ea typeface="Montserrat"/>
              <a:cs typeface="Montserrat"/>
              <a:sym typeface="Montserrat"/>
            </a:endParaRPr>
          </a:p>
        </p:txBody>
      </p:sp>
      <p:graphicFrame>
        <p:nvGraphicFramePr>
          <p:cNvPr id="86" name="Google Shape;86;p4"/>
          <p:cNvGraphicFramePr/>
          <p:nvPr/>
        </p:nvGraphicFramePr>
        <p:xfrm>
          <a:off x="450335" y="1327832"/>
          <a:ext cx="3000000" cy="3000000"/>
        </p:xfrm>
        <a:graphic>
          <a:graphicData uri="http://schemas.openxmlformats.org/drawingml/2006/table">
            <a:tbl>
              <a:tblPr bandRow="1" firstRow="1">
                <a:noFill/>
                <a:tableStyleId>{BE7C973E-B8A5-4B7E-B4EE-F85DDE2E3358}</a:tableStyleId>
              </a:tblPr>
              <a:tblGrid>
                <a:gridCol w="2228150"/>
                <a:gridCol w="2292150"/>
                <a:gridCol w="6771025"/>
              </a:tblGrid>
              <a:tr h="772300">
                <a:tc>
                  <a:txBody>
                    <a:bodyPr/>
                    <a:lstStyle/>
                    <a:p>
                      <a:pPr indent="0" lvl="0" marL="0" marR="0" rtl="0" algn="l">
                        <a:lnSpc>
                          <a:spcPct val="100000"/>
                        </a:lnSpc>
                        <a:spcBef>
                          <a:spcPts val="0"/>
                        </a:spcBef>
                        <a:spcAft>
                          <a:spcPts val="0"/>
                        </a:spcAft>
                        <a:buNone/>
                      </a:pPr>
                      <a:r>
                        <a:rPr lang="en-US" sz="1400" u="none" cap="none" strike="noStrike"/>
                        <a:t>Meeting</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Date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Topics</a:t>
                      </a:r>
                      <a:endParaRPr sz="1400" u="none" cap="none" strike="noStrike"/>
                    </a:p>
                  </a:txBody>
                  <a:tcPr marT="45725" marB="45725" marR="91450" marL="91450"/>
                </a:tc>
              </a:tr>
              <a:tr h="772300">
                <a:tc>
                  <a:txBody>
                    <a:bodyPr/>
                    <a:lstStyle/>
                    <a:p>
                      <a:pPr indent="0" lvl="0" marL="0" marR="0" rtl="0" algn="l">
                        <a:lnSpc>
                          <a:spcPct val="100000"/>
                        </a:lnSpc>
                        <a:spcBef>
                          <a:spcPts val="0"/>
                        </a:spcBef>
                        <a:spcAft>
                          <a:spcPts val="0"/>
                        </a:spcAft>
                        <a:buNone/>
                      </a:pPr>
                      <a:r>
                        <a:rPr lang="en-US" sz="1400" u="none" cap="none" strike="noStrike"/>
                        <a:t>Kick off meeting</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Feb. 15, 2023</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Discussed vision,  teams, topics, membership and annual process.</a:t>
                      </a:r>
                      <a:endParaRPr/>
                    </a:p>
                    <a:p>
                      <a:pPr indent="0" lvl="0" marL="0" marR="0" rtl="0" algn="l">
                        <a:lnSpc>
                          <a:spcPct val="100000"/>
                        </a:lnSpc>
                        <a:spcBef>
                          <a:spcPts val="0"/>
                        </a:spcBef>
                        <a:spcAft>
                          <a:spcPts val="0"/>
                        </a:spcAft>
                        <a:buNone/>
                      </a:pPr>
                      <a:r>
                        <a:rPr lang="en-US" sz="1400" u="none" cap="none" strike="noStrike"/>
                        <a:t>WGISS, LSI-VC, CEOS ARD OG, WGCV, SEO</a:t>
                      </a:r>
                      <a:endParaRPr/>
                    </a:p>
                    <a:p>
                      <a:pPr indent="0" lvl="0" marL="0" marR="0" rtl="0" algn="l">
                        <a:lnSpc>
                          <a:spcPct val="100000"/>
                        </a:lnSpc>
                        <a:spcBef>
                          <a:spcPts val="0"/>
                        </a:spcBef>
                        <a:spcAft>
                          <a:spcPts val="0"/>
                        </a:spcAft>
                        <a:buNone/>
                      </a:pPr>
                      <a:r>
                        <a:t/>
                      </a:r>
                      <a:endParaRPr sz="1400" u="none" cap="none" strike="noStrike"/>
                    </a:p>
                  </a:txBody>
                  <a:tcPr marT="45725" marB="45725" marR="91450" marL="91450"/>
                </a:tc>
              </a:tr>
              <a:tr h="772300">
                <a:tc>
                  <a:txBody>
                    <a:bodyPr/>
                    <a:lstStyle/>
                    <a:p>
                      <a:pPr indent="0" lvl="0" marL="0" marR="0" rtl="0" algn="l">
                        <a:lnSpc>
                          <a:spcPct val="100000"/>
                        </a:lnSpc>
                        <a:spcBef>
                          <a:spcPts val="0"/>
                        </a:spcBef>
                        <a:spcAft>
                          <a:spcPts val="0"/>
                        </a:spcAft>
                        <a:buNone/>
                      </a:pPr>
                      <a:r>
                        <a:rPr lang="en-US" sz="1400" u="none" cap="none" strike="noStrike"/>
                        <a:t>#2 meeting</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Mar. 1, 2023</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Discussed the components and the topics.</a:t>
                      </a:r>
                      <a:endParaRPr/>
                    </a:p>
                    <a:p>
                      <a:pPr indent="0" lvl="0" marL="0" marR="0" rtl="0" algn="l">
                        <a:lnSpc>
                          <a:spcPct val="100000"/>
                        </a:lnSpc>
                        <a:spcBef>
                          <a:spcPts val="0"/>
                        </a:spcBef>
                        <a:spcAft>
                          <a:spcPts val="0"/>
                        </a:spcAft>
                        <a:buNone/>
                      </a:pPr>
                      <a:r>
                        <a:rPr lang="en-US" sz="1400" u="none" cap="none" strike="noStrike"/>
                        <a:t>WGISS, LSI-VC, CEOS ARD OG, WGCV, SEO</a:t>
                      </a:r>
                      <a:endParaRPr/>
                    </a:p>
                    <a:p>
                      <a:pPr indent="0" lvl="0" marL="0" marR="0" rtl="0" algn="l">
                        <a:lnSpc>
                          <a:spcPct val="100000"/>
                        </a:lnSpc>
                        <a:spcBef>
                          <a:spcPts val="0"/>
                        </a:spcBef>
                        <a:spcAft>
                          <a:spcPts val="0"/>
                        </a:spcAft>
                        <a:buNone/>
                      </a:pPr>
                      <a:r>
                        <a:t/>
                      </a:r>
                      <a:endParaRPr sz="1400" u="none" cap="none" strike="noStrike"/>
                    </a:p>
                  </a:txBody>
                  <a:tcPr marT="45725" marB="45725" marR="91450" marL="91450"/>
                </a:tc>
              </a:tr>
              <a:tr h="12115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#3 meeting</a:t>
                      </a:r>
                      <a:endParaRPr sz="1400" u="none" cap="none" strike="noStrike"/>
                    </a:p>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Mar. 17, 2023</a:t>
                      </a:r>
                      <a:endParaRPr sz="1400" u="none" cap="none" strike="noStrike"/>
                    </a:p>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USGS roadmap was proposed USGS roadmap.</a:t>
                      </a:r>
                      <a:endParaRPr/>
                    </a:p>
                    <a:p>
                      <a:pPr indent="0" lvl="0" marL="0" marR="0" rtl="0" algn="l">
                        <a:lnSpc>
                          <a:spcPct val="100000"/>
                        </a:lnSpc>
                        <a:spcBef>
                          <a:spcPts val="0"/>
                        </a:spcBef>
                        <a:spcAft>
                          <a:spcPts val="0"/>
                        </a:spcAft>
                        <a:buNone/>
                      </a:pPr>
                      <a:r>
                        <a:rPr lang="en-US" sz="1400" u="none" cap="none" strike="noStrike"/>
                        <a:t>Discussed the components and the topics based on the roadmap.</a:t>
                      </a:r>
                      <a:endParaRPr/>
                    </a:p>
                    <a:p>
                      <a:pPr indent="0" lvl="0" marL="0" marR="0" rtl="0" algn="l">
                        <a:lnSpc>
                          <a:spcPct val="100000"/>
                        </a:lnSpc>
                        <a:spcBef>
                          <a:spcPts val="0"/>
                        </a:spcBef>
                        <a:spcAft>
                          <a:spcPts val="0"/>
                        </a:spcAft>
                        <a:buNone/>
                      </a:pPr>
                      <a:r>
                        <a:rPr lang="en-US" sz="1400" u="none" cap="none" strike="noStrike"/>
                        <a:t>Further discussions in each VC/WG were requested.</a:t>
                      </a:r>
                      <a:endParaRPr/>
                    </a:p>
                    <a:p>
                      <a:pPr indent="0" lvl="0" marL="0" marR="0" rtl="0" algn="l">
                        <a:lnSpc>
                          <a:spcPct val="100000"/>
                        </a:lnSpc>
                        <a:spcBef>
                          <a:spcPts val="0"/>
                        </a:spcBef>
                        <a:spcAft>
                          <a:spcPts val="0"/>
                        </a:spcAft>
                        <a:buNone/>
                      </a:pPr>
                      <a:r>
                        <a:rPr lang="en-US" sz="1400" u="none" cap="none" strike="noStrike"/>
                        <a:t>WGISS, LSI-VC, CEOS ARD OG, WGCV, SEO</a:t>
                      </a:r>
                      <a:endParaRPr/>
                    </a:p>
                    <a:p>
                      <a:pPr indent="0" lvl="0" marL="0" marR="0" rtl="0" algn="l">
                        <a:lnSpc>
                          <a:spcPct val="100000"/>
                        </a:lnSpc>
                        <a:spcBef>
                          <a:spcPts val="0"/>
                        </a:spcBef>
                        <a:spcAft>
                          <a:spcPts val="0"/>
                        </a:spcAft>
                        <a:buNone/>
                      </a:pPr>
                      <a:r>
                        <a:t/>
                      </a:r>
                      <a:endParaRPr sz="1400" u="none" cap="none" strike="noStrike"/>
                    </a:p>
                  </a:txBody>
                  <a:tcPr marT="45725" marB="45725" marR="91450" marL="91450"/>
                </a:tc>
              </a:tr>
              <a:tr h="772300">
                <a:tc>
                  <a:txBody>
                    <a:bodyPr/>
                    <a:lstStyle/>
                    <a:p>
                      <a:pPr indent="0" lvl="0" marL="0" marR="0" rtl="0" algn="l">
                        <a:lnSpc>
                          <a:spcPct val="100000"/>
                        </a:lnSpc>
                        <a:spcBef>
                          <a:spcPts val="0"/>
                        </a:spcBef>
                        <a:spcAft>
                          <a:spcPts val="0"/>
                        </a:spcAft>
                        <a:buNone/>
                      </a:pPr>
                      <a:r>
                        <a:rPr lang="en-US" sz="1400" u="none" cap="none" strike="noStrike"/>
                        <a:t>SIT-38 side meeting</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Mar. 28, 2023</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To be given feedbacks for USGS roadmap</a:t>
                      </a:r>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t>WGISS, LSI-VC, CEOS ARD OG, WGCV, SEO</a:t>
                      </a:r>
                      <a:endParaRPr/>
                    </a:p>
                  </a:txBody>
                  <a:tcPr marT="45725" marB="45725" marR="91450" marL="91450"/>
                </a:tc>
              </a:tr>
              <a:tr h="772300">
                <a:tc>
                  <a:txBody>
                    <a:bodyPr/>
                    <a:lstStyle/>
                    <a:p>
                      <a:pPr indent="0" lvl="0" marL="0" marR="0" rtl="0" algn="l">
                        <a:lnSpc>
                          <a:spcPct val="100000"/>
                        </a:lnSpc>
                        <a:spcBef>
                          <a:spcPts val="0"/>
                        </a:spcBef>
                        <a:spcAft>
                          <a:spcPts val="0"/>
                        </a:spcAft>
                        <a:buNone/>
                      </a:pPr>
                      <a:r>
                        <a:rPr lang="en-US" sz="1400" u="none" cap="none" strike="noStrike"/>
                        <a:t>SIT-38</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Mar. 30, 2023</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5"/>
          <p:cNvSpPr txBox="1"/>
          <p:nvPr/>
        </p:nvSpPr>
        <p:spPr>
          <a:xfrm>
            <a:off x="94020" y="103248"/>
            <a:ext cx="8668512" cy="7694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Montserrat"/>
                <a:ea typeface="Montserrat"/>
                <a:cs typeface="Montserrat"/>
                <a:sym typeface="Montserrat"/>
              </a:rPr>
              <a:t>Interoperability Blocks</a:t>
            </a:r>
            <a:endParaRPr b="0" i="0" sz="1400" u="none" cap="none" strike="noStrike">
              <a:solidFill>
                <a:srgbClr val="000000"/>
              </a:solidFill>
              <a:latin typeface="Montserrat"/>
              <a:ea typeface="Montserrat"/>
              <a:cs typeface="Montserrat"/>
              <a:sym typeface="Montserrat"/>
            </a:endParaRPr>
          </a:p>
        </p:txBody>
      </p:sp>
      <p:sp>
        <p:nvSpPr>
          <p:cNvPr id="92" name="Google Shape;92;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pic>
        <p:nvPicPr>
          <p:cNvPr id="93" name="Google Shape;93;p5"/>
          <p:cNvPicPr preferRelativeResize="0"/>
          <p:nvPr/>
        </p:nvPicPr>
        <p:blipFill rotWithShape="1">
          <a:blip r:embed="rId3">
            <a:alphaModFix/>
          </a:blip>
          <a:srcRect b="0" l="0" r="0" t="0"/>
          <a:stretch/>
        </p:blipFill>
        <p:spPr>
          <a:xfrm>
            <a:off x="5717059" y="3644023"/>
            <a:ext cx="6219567" cy="2860192"/>
          </a:xfrm>
          <a:prstGeom prst="rect">
            <a:avLst/>
          </a:prstGeom>
          <a:noFill/>
          <a:ln>
            <a:noFill/>
          </a:ln>
        </p:spPr>
      </p:pic>
      <p:pic>
        <p:nvPicPr>
          <p:cNvPr id="94" name="Google Shape;94;p5"/>
          <p:cNvPicPr preferRelativeResize="0"/>
          <p:nvPr/>
        </p:nvPicPr>
        <p:blipFill rotWithShape="1">
          <a:blip r:embed="rId4">
            <a:alphaModFix/>
          </a:blip>
          <a:srcRect b="0" l="0" r="0" t="0"/>
          <a:stretch/>
        </p:blipFill>
        <p:spPr>
          <a:xfrm>
            <a:off x="357100" y="2983003"/>
            <a:ext cx="6870357" cy="2976826"/>
          </a:xfrm>
          <a:prstGeom prst="rect">
            <a:avLst/>
          </a:prstGeom>
          <a:noFill/>
          <a:ln>
            <a:noFill/>
          </a:ln>
        </p:spPr>
      </p:pic>
      <p:sp>
        <p:nvSpPr>
          <p:cNvPr id="95" name="Google Shape;95;p5"/>
          <p:cNvSpPr txBox="1"/>
          <p:nvPr/>
        </p:nvSpPr>
        <p:spPr>
          <a:xfrm rot="-2312489">
            <a:off x="4006294" y="4194807"/>
            <a:ext cx="3979645" cy="1200329"/>
          </a:xfrm>
          <a:prstGeom prst="rect">
            <a:avLst/>
          </a:prstGeom>
          <a:solidFill>
            <a:srgbClr val="FFFF00"/>
          </a:solidFill>
          <a:ln cap="flat" cmpd="sng" w="381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3600" u="none" cap="none" strike="noStrike">
                <a:solidFill>
                  <a:srgbClr val="FF0000"/>
                </a:solidFill>
                <a:latin typeface="Arial"/>
                <a:ea typeface="Arial"/>
                <a:cs typeface="Arial"/>
                <a:sym typeface="Arial"/>
              </a:rPr>
              <a:t>Draft </a:t>
            </a:r>
            <a:endParaRPr b="0" i="0" sz="3600" u="none" cap="none" strike="noStrike">
              <a:solidFill>
                <a:srgbClr val="FF0000"/>
              </a:solidFill>
              <a:latin typeface="Arial"/>
              <a:ea typeface="Arial"/>
              <a:cs typeface="Arial"/>
              <a:sym typeface="Arial"/>
            </a:endParaRPr>
          </a:p>
          <a:p>
            <a:pPr indent="0" lvl="0" marL="0" marR="0" rtl="0" algn="ctr">
              <a:lnSpc>
                <a:spcPct val="100000"/>
              </a:lnSpc>
              <a:spcBef>
                <a:spcPts val="0"/>
              </a:spcBef>
              <a:spcAft>
                <a:spcPts val="0"/>
              </a:spcAft>
              <a:buNone/>
            </a:pPr>
            <a:r>
              <a:rPr b="0" i="0" lang="en-US" sz="3600" u="none" cap="none" strike="noStrike">
                <a:solidFill>
                  <a:srgbClr val="FF0000"/>
                </a:solidFill>
                <a:latin typeface="Arial"/>
                <a:ea typeface="Arial"/>
                <a:cs typeface="Arial"/>
                <a:sym typeface="Arial"/>
              </a:rPr>
              <a:t>Under review!</a:t>
            </a:r>
            <a:endParaRPr b="0" i="0" sz="3600" u="none" cap="none" strike="noStrike">
              <a:solidFill>
                <a:srgbClr val="FF0000"/>
              </a:solidFill>
              <a:latin typeface="Arial"/>
              <a:ea typeface="Arial"/>
              <a:cs typeface="Arial"/>
              <a:sym typeface="Arial"/>
            </a:endParaRPr>
          </a:p>
        </p:txBody>
      </p:sp>
      <p:sp>
        <p:nvSpPr>
          <p:cNvPr id="96" name="Google Shape;96;p5"/>
          <p:cNvSpPr txBox="1"/>
          <p:nvPr/>
        </p:nvSpPr>
        <p:spPr>
          <a:xfrm>
            <a:off x="357100" y="1290946"/>
            <a:ext cx="11579526" cy="1569620"/>
          </a:xfrm>
          <a:prstGeom prst="rect">
            <a:avLst/>
          </a:prstGeom>
          <a:noFill/>
          <a:ln>
            <a:noFill/>
          </a:ln>
        </p:spPr>
        <p:txBody>
          <a:bodyPr anchorCtr="0" anchor="t" bIns="45700" lIns="91425" spcFirstLastPara="1" rIns="91425" wrap="square" tIns="45700">
            <a:spAutoFit/>
          </a:bodyPr>
          <a:lstStyle/>
          <a:p>
            <a:pPr indent="-214311" lvl="0" marL="214311" marR="0" rtl="0" algn="l">
              <a:lnSpc>
                <a:spcPct val="100000"/>
              </a:lnSpc>
              <a:spcBef>
                <a:spcPts val="0"/>
              </a:spcBef>
              <a:spcAft>
                <a:spcPts val="0"/>
              </a:spcAft>
              <a:buClr>
                <a:schemeClr val="dk1"/>
              </a:buClr>
              <a:buSzPts val="1600"/>
              <a:buFont typeface="Montserrat"/>
              <a:buChar char="❖"/>
            </a:pPr>
            <a:r>
              <a:rPr b="0" i="0" lang="en-US" sz="2400" u="none" cap="none" strike="noStrike">
                <a:solidFill>
                  <a:schemeClr val="dk1"/>
                </a:solidFill>
                <a:latin typeface="Arial"/>
                <a:ea typeface="Arial"/>
                <a:cs typeface="Arial"/>
                <a:sym typeface="Arial"/>
              </a:rPr>
              <a:t>“Interoperability blocks” are focus-area-specific task teams.  Based on the USGS draft, definition of the blocks, the focus areas to be dealt with in each blocks, visions, etc. have been discussed.  Further discussions in each blocks are requested.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6"/>
          <p:cNvSpPr txBox="1"/>
          <p:nvPr/>
        </p:nvSpPr>
        <p:spPr>
          <a:xfrm>
            <a:off x="217140" y="127016"/>
            <a:ext cx="8668512" cy="7694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Montserrat"/>
                <a:ea typeface="Montserrat"/>
                <a:cs typeface="Montserrat"/>
                <a:sym typeface="Montserrat"/>
              </a:rPr>
              <a:t>Gap Analysis</a:t>
            </a:r>
            <a:endParaRPr b="0" i="0" sz="1400" u="none" cap="none" strike="noStrike">
              <a:solidFill>
                <a:srgbClr val="000000"/>
              </a:solidFill>
              <a:latin typeface="Montserrat"/>
              <a:ea typeface="Montserrat"/>
              <a:cs typeface="Montserrat"/>
              <a:sym typeface="Montserrat"/>
            </a:endParaRPr>
          </a:p>
        </p:txBody>
      </p:sp>
      <p:sp>
        <p:nvSpPr>
          <p:cNvPr id="102" name="Google Shape;102;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103" name="Google Shape;103;p6"/>
          <p:cNvSpPr/>
          <p:nvPr/>
        </p:nvSpPr>
        <p:spPr>
          <a:xfrm>
            <a:off x="217140" y="1317930"/>
            <a:ext cx="11884243" cy="1176695"/>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chemeClr val="dk1"/>
              </a:buClr>
              <a:buSzPts val="2800"/>
              <a:buFont typeface="Noto Sans"/>
              <a:buChar char="❖"/>
            </a:pPr>
            <a:r>
              <a:rPr b="0" i="0" lang="en-US" sz="2800" u="none" cap="none" strike="noStrike">
                <a:solidFill>
                  <a:schemeClr val="dk1"/>
                </a:solidFill>
                <a:latin typeface="Arial"/>
                <a:ea typeface="Arial"/>
                <a:cs typeface="Arial"/>
                <a:sym typeface="Arial"/>
              </a:rPr>
              <a:t>Co-existing activities of CEOS entities can’t cover all focus areas and more expertise and resources will be needed to accomplish all.</a:t>
            </a:r>
            <a:endParaRPr/>
          </a:p>
        </p:txBody>
      </p:sp>
      <p:pic>
        <p:nvPicPr>
          <p:cNvPr id="104" name="Google Shape;104;p6"/>
          <p:cNvPicPr preferRelativeResize="0"/>
          <p:nvPr/>
        </p:nvPicPr>
        <p:blipFill rotWithShape="1">
          <a:blip r:embed="rId3">
            <a:alphaModFix/>
          </a:blip>
          <a:srcRect b="0" l="0" r="0" t="0"/>
          <a:stretch/>
        </p:blipFill>
        <p:spPr>
          <a:xfrm>
            <a:off x="1820561" y="2494625"/>
            <a:ext cx="8793877" cy="4005308"/>
          </a:xfrm>
          <a:prstGeom prst="rect">
            <a:avLst/>
          </a:prstGeom>
          <a:noFill/>
          <a:ln>
            <a:noFill/>
          </a:ln>
        </p:spPr>
      </p:pic>
      <p:sp>
        <p:nvSpPr>
          <p:cNvPr id="105" name="Google Shape;105;p6"/>
          <p:cNvSpPr txBox="1"/>
          <p:nvPr/>
        </p:nvSpPr>
        <p:spPr>
          <a:xfrm rot="-2312489">
            <a:off x="3904875" y="4036874"/>
            <a:ext cx="3979645" cy="1200329"/>
          </a:xfrm>
          <a:prstGeom prst="rect">
            <a:avLst/>
          </a:prstGeom>
          <a:solidFill>
            <a:srgbClr val="FFFF00"/>
          </a:solidFill>
          <a:ln cap="flat" cmpd="sng" w="381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3600" u="none" cap="none" strike="noStrike">
                <a:solidFill>
                  <a:srgbClr val="FF0000"/>
                </a:solidFill>
                <a:latin typeface="Arial"/>
                <a:ea typeface="Arial"/>
                <a:cs typeface="Arial"/>
                <a:sym typeface="Arial"/>
              </a:rPr>
              <a:t>To be consideration!</a:t>
            </a:r>
            <a:endParaRPr b="0" i="0" sz="3600" u="none" cap="none" strike="noStrike">
              <a:solidFill>
                <a:srgbClr val="FF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7"/>
          <p:cNvSpPr txBox="1"/>
          <p:nvPr/>
        </p:nvSpPr>
        <p:spPr>
          <a:xfrm>
            <a:off x="448247" y="92652"/>
            <a:ext cx="8668512" cy="7694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Montserrat"/>
                <a:ea typeface="Montserrat"/>
                <a:cs typeface="Montserrat"/>
                <a:sym typeface="Montserrat"/>
              </a:rPr>
              <a:t>Summary for 【CEOS-36-10】</a:t>
            </a:r>
            <a:endParaRPr b="0" i="0" sz="1400" u="none" cap="none" strike="noStrike">
              <a:solidFill>
                <a:srgbClr val="000000"/>
              </a:solidFill>
              <a:latin typeface="Montserrat"/>
              <a:ea typeface="Montserrat"/>
              <a:cs typeface="Montserrat"/>
              <a:sym typeface="Montserrat"/>
            </a:endParaRPr>
          </a:p>
        </p:txBody>
      </p:sp>
      <p:sp>
        <p:nvSpPr>
          <p:cNvPr id="111" name="Google Shape;111;p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112" name="Google Shape;112;p7"/>
          <p:cNvSpPr/>
          <p:nvPr/>
        </p:nvSpPr>
        <p:spPr>
          <a:xfrm>
            <a:off x="376888" y="1406003"/>
            <a:ext cx="11438223" cy="4775482"/>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1000"/>
              </a:spcBef>
              <a:spcAft>
                <a:spcPts val="0"/>
              </a:spcAft>
              <a:buClr>
                <a:schemeClr val="dk1"/>
              </a:buClr>
              <a:buSzPts val="2800"/>
              <a:buFont typeface="Noto Sans"/>
              <a:buChar char="❖"/>
            </a:pPr>
            <a:r>
              <a:rPr b="0" i="0" lang="en-US" sz="2800" u="none" cap="none" strike="noStrike">
                <a:solidFill>
                  <a:schemeClr val="dk1"/>
                </a:solidFill>
                <a:latin typeface="Arial"/>
                <a:ea typeface="Arial"/>
                <a:cs typeface="Arial"/>
                <a:sym typeface="Arial"/>
              </a:rPr>
              <a:t>WGISS invited volunteers from CEOS entities for the activities and the framework development team consisting of WGISS, WGCV, LSI-VC, CEOS ARD OG, and SEO was organized.</a:t>
            </a:r>
            <a:endParaRPr/>
          </a:p>
          <a:p>
            <a:pPr indent="-406400" lvl="0" marL="457200" marR="0" rtl="0" algn="l">
              <a:lnSpc>
                <a:spcPct val="100000"/>
              </a:lnSpc>
              <a:spcBef>
                <a:spcPts val="1000"/>
              </a:spcBef>
              <a:spcAft>
                <a:spcPts val="0"/>
              </a:spcAft>
              <a:buClr>
                <a:schemeClr val="dk1"/>
              </a:buClr>
              <a:buSzPts val="2800"/>
              <a:buFont typeface="Noto Sans"/>
              <a:buChar char="❖"/>
            </a:pPr>
            <a:r>
              <a:rPr b="0" i="0" lang="en-US" sz="2800" u="none" cap="none" strike="noStrike">
                <a:solidFill>
                  <a:schemeClr val="dk1"/>
                </a:solidFill>
                <a:latin typeface="Arial"/>
                <a:ea typeface="Arial"/>
                <a:cs typeface="Arial"/>
                <a:sym typeface="Arial"/>
              </a:rPr>
              <a:t>Interoperability Framework Interoperability blocks, focus areas, visions, etc. have been discussed, but further discussions were requested.</a:t>
            </a:r>
            <a:endParaRPr/>
          </a:p>
          <a:p>
            <a:pPr indent="-406400" lvl="0" marL="457200" marR="0" rtl="0" algn="l">
              <a:lnSpc>
                <a:spcPct val="100000"/>
              </a:lnSpc>
              <a:spcBef>
                <a:spcPts val="1000"/>
              </a:spcBef>
              <a:spcAft>
                <a:spcPts val="0"/>
              </a:spcAft>
              <a:buClr>
                <a:schemeClr val="dk1"/>
              </a:buClr>
              <a:buSzPts val="2800"/>
              <a:buFont typeface="Noto Sans"/>
              <a:buChar char="❖"/>
            </a:pPr>
            <a:r>
              <a:rPr b="0" i="0" lang="en-US" sz="2800" u="none" cap="none" strike="noStrike">
                <a:solidFill>
                  <a:schemeClr val="dk1"/>
                </a:solidFill>
                <a:latin typeface="Arial"/>
                <a:ea typeface="Arial"/>
                <a:cs typeface="Arial"/>
                <a:sym typeface="Arial"/>
              </a:rPr>
              <a:t>The development team requests </a:t>
            </a:r>
            <a:r>
              <a:rPr b="0" i="0" lang="en-US" sz="2800" u="none" cap="none" strike="noStrike">
                <a:solidFill>
                  <a:srgbClr val="FF0000"/>
                </a:solidFill>
                <a:latin typeface="Arial"/>
                <a:ea typeface="Arial"/>
                <a:cs typeface="Arial"/>
                <a:sym typeface="Arial"/>
              </a:rPr>
              <a:t>extension of the roadmap due by SIT-TW</a:t>
            </a:r>
            <a:r>
              <a:rPr b="0" i="0" lang="en-US" sz="2800" u="none" cap="none" strike="noStrike">
                <a:solidFill>
                  <a:schemeClr val="dk1"/>
                </a:solidFill>
                <a:latin typeface="Arial"/>
                <a:ea typeface="Arial"/>
                <a:cs typeface="Arial"/>
                <a:sym typeface="Arial"/>
              </a:rPr>
              <a:t>. </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8"/>
          <p:cNvSpPr txBox="1"/>
          <p:nvPr/>
        </p:nvSpPr>
        <p:spPr>
          <a:xfrm>
            <a:off x="448247" y="92652"/>
            <a:ext cx="8668512" cy="7694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Montserrat"/>
                <a:ea typeface="Montserrat"/>
                <a:cs typeface="Montserrat"/>
                <a:sym typeface="Montserrat"/>
              </a:rPr>
              <a:t>Summary for 【CEOS-36-11】</a:t>
            </a:r>
            <a:endParaRPr b="0" i="0" sz="1400" u="none" cap="none" strike="noStrike">
              <a:solidFill>
                <a:srgbClr val="000000"/>
              </a:solidFill>
              <a:latin typeface="Montserrat"/>
              <a:ea typeface="Montserrat"/>
              <a:cs typeface="Montserrat"/>
              <a:sym typeface="Montserrat"/>
            </a:endParaRPr>
          </a:p>
        </p:txBody>
      </p:sp>
      <p:sp>
        <p:nvSpPr>
          <p:cNvPr id="118" name="Google Shape;118;p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119" name="Google Shape;119;p8"/>
          <p:cNvSpPr/>
          <p:nvPr/>
        </p:nvSpPr>
        <p:spPr>
          <a:xfrm>
            <a:off x="376888" y="1233009"/>
            <a:ext cx="11438223" cy="4775482"/>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1000"/>
              </a:spcBef>
              <a:spcAft>
                <a:spcPts val="0"/>
              </a:spcAft>
              <a:buClr>
                <a:schemeClr val="dk1"/>
              </a:buClr>
              <a:buSzPts val="2800"/>
              <a:buFont typeface="Noto Sans"/>
              <a:buChar char="❖"/>
            </a:pPr>
            <a:r>
              <a:rPr b="0" i="0" lang="en-US" sz="2800" u="none" cap="none" strike="noStrike">
                <a:solidFill>
                  <a:schemeClr val="dk1"/>
                </a:solidFill>
                <a:latin typeface="Arial"/>
                <a:ea typeface="Arial"/>
                <a:cs typeface="Arial"/>
                <a:sym typeface="Arial"/>
              </a:rPr>
              <a:t>In terms of the action “CEOS Agencies to consider nominating individuals to the ongoing WGCV / WGISS / LSI-VC effort to define a CEOS common dictionary of terms”, Peter Strobl (COM), Katrin Molch (DLR) and Emma Woolliams (NPL) are compiling a paper on the first phase of work which has been completed.  </a:t>
            </a:r>
            <a:r>
              <a:rPr b="0" i="0" lang="en-US" sz="2800" u="none" cap="none" strike="noStrike">
                <a:solidFill>
                  <a:srgbClr val="FF0000"/>
                </a:solidFill>
                <a:latin typeface="Arial"/>
                <a:ea typeface="Arial"/>
                <a:cs typeface="Arial"/>
                <a:sym typeface="Arial"/>
              </a:rPr>
              <a:t>Action will be closed at SIT-38</a:t>
            </a:r>
            <a:r>
              <a:rPr b="0" i="0" lang="en-US" sz="2800" u="none" cap="none" strike="noStrike">
                <a:solidFill>
                  <a:schemeClr val="dk1"/>
                </a:solidFill>
                <a:latin typeface="Arial"/>
                <a:ea typeface="Arial"/>
                <a:cs typeface="Arial"/>
                <a:sym typeface="Arial"/>
              </a:rPr>
              <a:t> but the group is still looking for more people to help advance the effort as a key part of CEOS interoperability discussions.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MSIP_Label_3976fa30-1907-4356-8241-62ea5e1c0256_Enabled">
    <vt:lpwstr>true</vt:lpwstr>
  </property>
  <property fmtid="{D5CDD505-2E9C-101B-9397-08002B2CF9AE}" pid="3" name="MSIP_Label_3976fa30-1907-4356-8241-62ea5e1c0256_SetDate">
    <vt:lpwstr>2023-02-28T07:51:07Z</vt:lpwstr>
  </property>
  <property fmtid="{D5CDD505-2E9C-101B-9397-08002B2CF9AE}" pid="4" name="MSIP_Label_3976fa30-1907-4356-8241-62ea5e1c0256_Method">
    <vt:lpwstr>Standard</vt:lpwstr>
  </property>
  <property fmtid="{D5CDD505-2E9C-101B-9397-08002B2CF9AE}" pid="5" name="MSIP_Label_3976fa30-1907-4356-8241-62ea5e1c0256_Name">
    <vt:lpwstr>ESA UNCLASSIFIED – For ESA Official Use Only</vt:lpwstr>
  </property>
  <property fmtid="{D5CDD505-2E9C-101B-9397-08002B2CF9AE}" pid="6" name="MSIP_Label_3976fa30-1907-4356-8241-62ea5e1c0256_SiteId">
    <vt:lpwstr>9a5cacd0-2bef-4dd7-ac5c-7ebe1f54f495</vt:lpwstr>
  </property>
  <property fmtid="{D5CDD505-2E9C-101B-9397-08002B2CF9AE}" pid="7" name="MSIP_Label_3976fa30-1907-4356-8241-62ea5e1c0256_ActionId">
    <vt:lpwstr>bc3f0f1d-1f15-43e7-9366-b7bcc3e5abe4</vt:lpwstr>
  </property>
  <property fmtid="{D5CDD505-2E9C-101B-9397-08002B2CF9AE}" pid="8" name="MSIP_Label_3976fa30-1907-4356-8241-62ea5e1c0256_ContentBits">
    <vt:lpwstr>0</vt:lpwstr>
  </property>
</Properties>
</file>