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hZr7oHQND7VuKFM5mjR2xO914y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9F9EFF-7882-477C-AAA8-E203D76FCB89}">
  <a:tblStyle styleId="{139F9EFF-7882-477C-AAA8-E203D76FCB8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9.jpg"/><Relationship Id="rId4" Type="http://schemas.openxmlformats.org/officeDocument/2006/relationships/image" Target="../media/image11.jp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9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9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9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9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9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2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0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SIT-38, 29-30 March 2023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2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21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2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2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21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2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2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2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22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2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3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23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2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2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2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8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ipwg.isac.cnr.it/data.htm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jpg"/><Relationship Id="rId10" Type="http://schemas.openxmlformats.org/officeDocument/2006/relationships/image" Target="../media/image28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Relationship Id="rId5" Type="http://schemas.openxmlformats.org/officeDocument/2006/relationships/image" Target="../media/image21.png"/><Relationship Id="rId6" Type="http://schemas.openxmlformats.org/officeDocument/2006/relationships/image" Target="../media/image32.png"/><Relationship Id="rId7" Type="http://schemas.openxmlformats.org/officeDocument/2006/relationships/image" Target="../media/image27.png"/><Relationship Id="rId8" Type="http://schemas.openxmlformats.org/officeDocument/2006/relationships/image" Target="../media/image4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39.png"/><Relationship Id="rId13" Type="http://schemas.openxmlformats.org/officeDocument/2006/relationships/image" Target="../media/image20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5.gif"/><Relationship Id="rId15" Type="http://schemas.openxmlformats.org/officeDocument/2006/relationships/image" Target="../media/image13.png"/><Relationship Id="rId14" Type="http://schemas.openxmlformats.org/officeDocument/2006/relationships/image" Target="../media/image35.png"/><Relationship Id="rId16" Type="http://schemas.openxmlformats.org/officeDocument/2006/relationships/image" Target="../media/image25.png"/><Relationship Id="rId5" Type="http://schemas.openxmlformats.org/officeDocument/2006/relationships/image" Target="../media/image30.gif"/><Relationship Id="rId6" Type="http://schemas.openxmlformats.org/officeDocument/2006/relationships/image" Target="../media/image33.png"/><Relationship Id="rId7" Type="http://schemas.openxmlformats.org/officeDocument/2006/relationships/image" Target="../media/image19.png"/><Relationship Id="rId8" Type="http://schemas.openxmlformats.org/officeDocument/2006/relationships/image" Target="../media/image24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75938"/>
            <a:ext cx="6948653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>
                <a:latin typeface="Montserrat"/>
                <a:ea typeface="Montserrat"/>
                <a:cs typeface="Montserrat"/>
                <a:sym typeface="Montserrat"/>
              </a:rPr>
              <a:t>SIT-38 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US" sz="4000">
                <a:latin typeface="Montserrat"/>
                <a:ea typeface="Montserrat"/>
                <a:cs typeface="Montserrat"/>
                <a:sym typeface="Montserrat"/>
              </a:rPr>
              <a:t>Precipitation Observation and Product Continuity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Chris Kidd, NASA/GSFC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7.10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29th - 30th March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3830" y="1963137"/>
            <a:ext cx="9252582" cy="331033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0"/>
          <p:cNvSpPr txBox="1"/>
          <p:nvPr>
            <p:ph type="title"/>
          </p:nvPr>
        </p:nvSpPr>
        <p:spPr>
          <a:xfrm>
            <a:off x="266700" y="202154"/>
            <a:ext cx="105156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the reliance on passive microwave?</a:t>
            </a:r>
            <a:endParaRPr b="1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10"/>
          <p:cNvGrpSpPr/>
          <p:nvPr/>
        </p:nvGrpSpPr>
        <p:grpSpPr>
          <a:xfrm>
            <a:off x="1393372" y="1175875"/>
            <a:ext cx="3374572" cy="1255014"/>
            <a:chOff x="1279072" y="1021461"/>
            <a:chExt cx="3374572" cy="1255014"/>
          </a:xfrm>
        </p:grpSpPr>
        <p:sp>
          <p:nvSpPr>
            <p:cNvPr id="231" name="Google Shape;231;p10"/>
            <p:cNvSpPr txBox="1"/>
            <p:nvPr/>
          </p:nvSpPr>
          <p:spPr>
            <a:xfrm>
              <a:off x="1279072" y="1021461"/>
              <a:ext cx="33745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Satellite:surface correlations peak at time of observation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2677886" y="1622624"/>
              <a:ext cx="250371" cy="653851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10"/>
          <p:cNvGrpSpPr/>
          <p:nvPr/>
        </p:nvGrpSpPr>
        <p:grpSpPr>
          <a:xfrm>
            <a:off x="2451968" y="3914046"/>
            <a:ext cx="2620776" cy="513066"/>
            <a:chOff x="1514700" y="3887377"/>
            <a:chExt cx="2620776" cy="513066"/>
          </a:xfrm>
        </p:grpSpPr>
        <p:sp>
          <p:nvSpPr>
            <p:cNvPr id="234" name="Google Shape;234;p10"/>
            <p:cNvSpPr txBox="1"/>
            <p:nvPr/>
          </p:nvSpPr>
          <p:spPr>
            <a:xfrm>
              <a:off x="1514700" y="4215481"/>
              <a:ext cx="2620776" cy="1849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Radar-calibrated IR retrievals never match those of the PMW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0"/>
            <p:cNvSpPr/>
            <p:nvPr/>
          </p:nvSpPr>
          <p:spPr>
            <a:xfrm rot="10800000">
              <a:off x="2677885" y="3887377"/>
              <a:ext cx="250371" cy="285415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10"/>
          <p:cNvGrpSpPr/>
          <p:nvPr/>
        </p:nvGrpSpPr>
        <p:grpSpPr>
          <a:xfrm>
            <a:off x="6157845" y="1281249"/>
            <a:ext cx="3635829" cy="1448857"/>
            <a:chOff x="4052208" y="1307210"/>
            <a:chExt cx="3635829" cy="1448857"/>
          </a:xfrm>
        </p:grpSpPr>
        <p:sp>
          <p:nvSpPr>
            <p:cNvPr id="237" name="Google Shape;237;p10"/>
            <p:cNvSpPr txBox="1"/>
            <p:nvPr/>
          </p:nvSpPr>
          <p:spPr>
            <a:xfrm>
              <a:off x="4052208" y="1307210"/>
              <a:ext cx="36358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correlations decline markedly away from time of observation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 flipH="1" rot="10800000">
              <a:off x="5942608" y="1862937"/>
              <a:ext cx="849086" cy="893130"/>
            </a:xfrm>
            <a:prstGeom prst="bentArrow">
              <a:avLst>
                <a:gd fmla="val 17308" name="adj1"/>
                <a:gd fmla="val 17308" name="adj2"/>
                <a:gd fmla="val 25000" name="adj3"/>
                <a:gd fmla="val 43750" name="adj4"/>
              </a:avLst>
            </a:prstGeom>
            <a:solidFill>
              <a:schemeClr val="accent1"/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10"/>
          <p:cNvSpPr txBox="1"/>
          <p:nvPr/>
        </p:nvSpPr>
        <p:spPr>
          <a:xfrm>
            <a:off x="68629" y="5458890"/>
            <a:ext cx="1174795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Instantaneous passive microwave retrievals are more direct than IR retrievals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are generally very good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but temporal sampling greatly decreases their impact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10208009" y="2304258"/>
            <a:ext cx="288403" cy="1119726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0"/>
          <p:cNvSpPr/>
          <p:nvPr/>
        </p:nvSpPr>
        <p:spPr>
          <a:xfrm>
            <a:off x="10208009" y="3498430"/>
            <a:ext cx="288403" cy="1232937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10496413" y="2707243"/>
            <a:ext cx="7056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PMW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10452992" y="3940649"/>
            <a:ext cx="3674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"/>
          <p:cNvSpPr txBox="1"/>
          <p:nvPr/>
        </p:nvSpPr>
        <p:spPr>
          <a:xfrm>
            <a:off x="277092" y="1200150"/>
            <a:ext cx="11637816" cy="5071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i="0" lang="en-US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multitude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precipitation data sets from surface, satellite, model and combined: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CGMS/IPWG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identified 89 precipitation data products (</a:t>
            </a:r>
            <a:r>
              <a:rPr b="0" i="0" lang="en-US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http://ipwg.isac.cnr.it/data.html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Combined datasets with gauge data </a:t>
            </a:r>
            <a:r>
              <a:rPr b="0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(21 products)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0.04°x0.04° to 2.5°x2.5°, 30min to seasonal, lat-range/Africa to global.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Satellite combined datasets </a:t>
            </a:r>
            <a:r>
              <a:rPr b="0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(22 products)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2x2 km to 2.5°x2.5°, 10min to 5-day, lat-range/regional/disk to global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Single-source datasets </a:t>
            </a:r>
            <a:r>
              <a:rPr b="0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(32 products)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FOV to 2.5°x2.5°, instantaneous to monthly, lat-range/regional/disk to global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Precipitation gauge analysis </a:t>
            </a:r>
            <a:r>
              <a:rPr b="0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(14 products)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(individual) 0.25°x0.25° to 2.5°x3.75°, daily to monthly, regional to quasi-global.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of  </a:t>
            </a:r>
            <a:r>
              <a:rPr b="1" i="0" lang="en-US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89 identified ”publicly-available” precipitation products (+many more)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2x2 km to 2.5°x2.5°, instantaneous to seasonal, regional to global.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9094905" y="5963714"/>
            <a:ext cx="28200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thanks to George Huffman!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1"/>
          <p:cNvSpPr txBox="1"/>
          <p:nvPr>
            <p:ph type="title"/>
          </p:nvPr>
        </p:nvSpPr>
        <p:spPr>
          <a:xfrm>
            <a:off x="214148" y="128314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Precipitation Data sets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"/>
          <p:cNvSpPr txBox="1"/>
          <p:nvPr/>
        </p:nvSpPr>
        <p:spPr>
          <a:xfrm>
            <a:off x="72455" y="157584"/>
            <a:ext cx="62376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ECV precipitation inventory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6" name="Google Shape;256;p12"/>
          <p:cNvGraphicFramePr/>
          <p:nvPr/>
        </p:nvGraphicFramePr>
        <p:xfrm>
          <a:off x="337882" y="1315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{139F9EFF-7882-477C-AAA8-E203D76FCB89}</a:tableStyleId>
              </a:tblPr>
              <a:tblGrid>
                <a:gridCol w="577700"/>
                <a:gridCol w="2319300"/>
                <a:gridCol w="692575"/>
                <a:gridCol w="2422825"/>
                <a:gridCol w="409800"/>
                <a:gridCol w="991125"/>
                <a:gridCol w="1101225"/>
                <a:gridCol w="513025"/>
                <a:gridCol w="940525"/>
                <a:gridCol w="444625"/>
                <a:gridCol w="658375"/>
                <a:gridCol w="538675"/>
              </a:tblGrid>
              <a:tr h="241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RecID 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PhysQuantity 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 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ResponsibleOrg 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Satellites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Sensors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spatial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10121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Liquid precipitation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NASA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SSMI SSMIS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Wentz/RSS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netcdf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ocean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d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0.25 deg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35+ yrs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</a:tr>
              <a:tr h="22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10301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Liquid precipitation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NOAA/NESDIS/NCEI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2014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GeoIR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PERSIANN-CDR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netcdf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land ocean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d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0.25 deg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44+ yrs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</a:tr>
              <a:tr h="22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10318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Precipitation (liquid and solid)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EUMETSAT (CM SAF)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2012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SSMI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HOAPS 3.2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netcdf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ice-free ocean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mo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0.25 deg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yrs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</a:tr>
              <a:tr h="22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10320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Precipitation (liquid and solid)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EUMETSAT (CM SAF)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SSMI SSMIS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HOAPS 4.0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netcdf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ice-free ocean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mo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0.25 deg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 yrs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</a:tr>
              <a:tr h="22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10785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Precipitation (liquid and solid)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NASA-NOAA-EUMETSAT-CNES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AMR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Jason-3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netcdf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ocean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d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0.25 deg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yr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10786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Precipitation (liquid and solid)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NASA-NOAA-EUMETSAT-CNES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AMR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Jason-2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netcdf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ocean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d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0.25 deg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yrs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10787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Precipitation (liquid and solid)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NASA - CNES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AMR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Jason-1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netcdf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ocean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d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0.25 deg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yrs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10788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Precipitation (liquid and solid)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NASA - CNES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TMR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Topex/Poseiden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netcdf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ocean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d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0.25 deg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yrs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10789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Precipitation (liquid and solid)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ISRO - CNES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SARAL/AltiKa</a:t>
                      </a:r>
                      <a:endParaRPr b="0" i="0" sz="1200" u="none" cap="none" strike="noStrike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netcdf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ocean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 d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7x35 km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yrs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11527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Liquid precipitation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NASA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SSMI SSMIS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Wentz/RSS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netcdf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ocean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dy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0.25 deg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35+ yrs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</a:tr>
              <a:tr h="22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11528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Liquid precipitation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NASA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SSMI SSMIS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Wentz/RSS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netcdf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ocean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dy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0.25 deg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35+ yrs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</a:tr>
              <a:tr h="22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11529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Liquid precipitation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NASA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SSMI SSMIS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Wentz/RSS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netcdf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ocean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mo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0.25 deg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35+ yrs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</a:tr>
              <a:tr h="22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11623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Precipitation (liquid and solid)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NOAA/NESDIS/NCEI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Multi-sensor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GPCP 2.3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netcdf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 (all)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mo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 deg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44+ yrs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</a:tr>
              <a:tr h="22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11627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Precipitation (liquid and solid)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NOAA/NESDIS/NCEI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Multi-sensor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GPCP 3.1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netcdf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 (all)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1d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deg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44+ yrs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</a:tr>
              <a:tr h="22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11648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Liquid precipitation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NOAA/NESDIS/NCEI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PMW sounders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MSPPS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netcdf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 (all)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2/6 d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48/16 km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22+ yrs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7" name="Google Shape;257;p12"/>
          <p:cNvSpPr txBox="1"/>
          <p:nvPr/>
        </p:nvSpPr>
        <p:spPr>
          <a:xfrm>
            <a:off x="2255942" y="1043454"/>
            <a:ext cx="76081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Domain=</a:t>
            </a: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Atmosphere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ECVName=</a:t>
            </a: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Precipitation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ECVProduct=</a:t>
            </a: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Estimates of liquid and solid precipitation</a:t>
            </a:r>
            <a:endParaRPr/>
          </a:p>
        </p:txBody>
      </p:sp>
      <p:graphicFrame>
        <p:nvGraphicFramePr>
          <p:cNvPr id="258" name="Google Shape;258;p12"/>
          <p:cNvGraphicFramePr/>
          <p:nvPr/>
        </p:nvGraphicFramePr>
        <p:xfrm>
          <a:off x="337882" y="51176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{139F9EFF-7882-477C-AAA8-E203D76FCB89}</a:tableStyleId>
              </a:tblPr>
              <a:tblGrid>
                <a:gridCol w="577700"/>
                <a:gridCol w="2319300"/>
                <a:gridCol w="692575"/>
                <a:gridCol w="2413300"/>
                <a:gridCol w="409800"/>
                <a:gridCol w="1000650"/>
                <a:gridCol w="1101225"/>
                <a:gridCol w="513025"/>
                <a:gridCol w="940525"/>
                <a:gridCol w="444625"/>
                <a:gridCol w="658375"/>
                <a:gridCol w="538675"/>
              </a:tblGrid>
              <a:tr h="22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10321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Precipitation (liquid and solid)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Planned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EUMETSAT (CM SAF)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PMW imagers</a:t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HOAPS 5.0</a:t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ice-free ocean</a:t>
                      </a:r>
                      <a:endParaRPr/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 deg</a:t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 yrs</a:t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</a:tr>
              <a:tr h="22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10440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Precipitation (liquid and solid)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Planned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EUMETSAT (CM SAF)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PMW (I+S) &amp; IR</a:t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GIRAFE</a:t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 deg</a:t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</a:tr>
              <a:tr h="22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11839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Precipitation (liquid and solid)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Planned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 (Copernicus C3S)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PMW (I+S)</a:t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CM-SAF/H-SAF</a:t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</a:t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d</a:t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 deg</a:t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</a:tr>
              <a:tr h="22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11856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Precipitation (liquid and solid)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Planned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 (Copernicus C3S)</a:t>
                      </a:r>
                      <a:endParaRPr/>
                    </a:p>
                  </a:txBody>
                  <a:tcPr marT="18000" marB="18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Arial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PMW (I+S)</a:t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</a:t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mo</a:t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 deg</a:t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1"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9" name="Google Shape;259;p12"/>
          <p:cNvSpPr/>
          <p:nvPr/>
        </p:nvSpPr>
        <p:spPr>
          <a:xfrm>
            <a:off x="337883" y="2533650"/>
            <a:ext cx="11609688" cy="1143000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2"/>
          <p:cNvSpPr txBox="1"/>
          <p:nvPr/>
        </p:nvSpPr>
        <p:spPr>
          <a:xfrm>
            <a:off x="1819027" y="6014777"/>
            <a:ext cx="85539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Precipitation ECVs need evaluating and expanding for WGClimate</a:t>
            </a:r>
            <a:endParaRPr b="1" i="1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2"/>
          <p:cNvSpPr txBox="1"/>
          <p:nvPr/>
        </p:nvSpPr>
        <p:spPr>
          <a:xfrm rot="-5400000">
            <a:off x="-233583" y="3197396"/>
            <a:ext cx="81304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2"/>
          <p:cNvSpPr txBox="1"/>
          <p:nvPr/>
        </p:nvSpPr>
        <p:spPr>
          <a:xfrm rot="-5400000">
            <a:off x="-236955" y="5439940"/>
            <a:ext cx="8418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Planned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Google Shape;263;p12"/>
          <p:cNvCxnSpPr/>
          <p:nvPr/>
        </p:nvCxnSpPr>
        <p:spPr>
          <a:xfrm>
            <a:off x="191988" y="3757806"/>
            <a:ext cx="0" cy="1233294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4" name="Google Shape;264;p12"/>
          <p:cNvCxnSpPr/>
          <p:nvPr/>
        </p:nvCxnSpPr>
        <p:spPr>
          <a:xfrm rot="10800000">
            <a:off x="195006" y="1647825"/>
            <a:ext cx="0" cy="1312934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Product Continuity: NASA PPS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3"/>
          <p:cNvSpPr txBox="1"/>
          <p:nvPr>
            <p:ph idx="1" type="body"/>
          </p:nvPr>
        </p:nvSpPr>
        <p:spPr>
          <a:xfrm>
            <a:off x="324233" y="1104900"/>
            <a:ext cx="11543917" cy="2672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The NASA Precipitation Processing System (PPS) currently acts as the central processing system for data and data products from the (GPM) precipitation constellation.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Ingests data in near time 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from the GPM-Core satellite, EUMETSAT, NOAA and (US) DoD.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Implements quality-control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homogenization/orbitisation of incoming data.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Undertakes calibration 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of Level-1 data (to ‘Level-1C’) to ensure consistency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Generates Level-2 and Level-3 (IMERG) precipitation products.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Products made available to the user community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often within 1 hour of observation.</a:t>
            </a:r>
            <a:endParaRPr/>
          </a:p>
        </p:txBody>
      </p:sp>
      <p:grpSp>
        <p:nvGrpSpPr>
          <p:cNvPr id="271" name="Google Shape;271;p13"/>
          <p:cNvGrpSpPr/>
          <p:nvPr/>
        </p:nvGrpSpPr>
        <p:grpSpPr>
          <a:xfrm>
            <a:off x="288920" y="3927645"/>
            <a:ext cx="11785610" cy="2458717"/>
            <a:chOff x="288920" y="4012104"/>
            <a:chExt cx="11785610" cy="2129085"/>
          </a:xfrm>
        </p:grpSpPr>
        <p:pic>
          <p:nvPicPr>
            <p:cNvPr descr="Green lights in the sky&#10;&#10;Description automatically generated with medium confidence" id="272" name="Google Shape;272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96400" y="4012104"/>
              <a:ext cx="2778130" cy="1852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13"/>
            <p:cNvSpPr txBox="1"/>
            <p:nvPr/>
          </p:nvSpPr>
          <p:spPr>
            <a:xfrm>
              <a:off x="288920" y="4012104"/>
              <a:ext cx="9007480" cy="20574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sng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PPS activities are scheduled to cease 1 year after end of GPM </a:t>
              </a:r>
              <a:r>
                <a:rPr b="0" i="0" lang="en-US" sz="2400" u="sng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(2028?)</a:t>
              </a:r>
              <a:endParaRPr/>
            </a:p>
            <a:p>
              <a:pPr indent="-342900" lvl="0" marL="342900" marR="0" rtl="0" algn="l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b="0" i="1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current issues as to whether new sensor data will be incorporated;</a:t>
              </a:r>
              <a:endParaRPr/>
            </a:p>
            <a:p>
              <a:pPr indent="-342900" lvl="0" marL="342900" marR="0" rtl="0" algn="l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b="0" i="1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NOAA ingests Level-0 data from the 3 DoD SSMIS satellites/sensors, but </a:t>
              </a:r>
              <a:r>
                <a:rPr b="0" i="1" lang="en-US" sz="2400" u="sng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has terminated</a:t>
              </a:r>
              <a:r>
                <a:rPr b="0" i="1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processing Level-1 and Level-2 data products;</a:t>
              </a:r>
              <a:endParaRPr/>
            </a:p>
            <a:p>
              <a:pPr indent="-342900" lvl="0" marL="342900" marR="0" rtl="0" algn="l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b="0" i="1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JAXA relies upon the PPS for GPM partner data sets;</a:t>
              </a:r>
              <a:endParaRPr/>
            </a:p>
            <a:p>
              <a:pPr indent="-342900" lvl="0" marL="342900" marR="0" rtl="0" algn="l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b="0" i="1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EUMETSAT H SAF and CM SAF use PPS Level 1 and 2 data sets.</a:t>
              </a:r>
              <a:endParaRPr/>
            </a:p>
          </p:txBody>
        </p:sp>
        <p:sp>
          <p:nvSpPr>
            <p:cNvPr id="274" name="Google Shape;274;p13"/>
            <p:cNvSpPr txBox="1"/>
            <p:nvPr/>
          </p:nvSpPr>
          <p:spPr>
            <a:xfrm>
              <a:off x="9270556" y="5864190"/>
              <a:ext cx="280397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Aurora Borealis: JFK-CDG 27/11/2022</a:t>
              </a:r>
              <a:endParaRPr b="0" i="1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Product Continuity: Key Questions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4"/>
          <p:cNvSpPr txBox="1"/>
          <p:nvPr>
            <p:ph idx="1" type="body"/>
          </p:nvPr>
        </p:nvSpPr>
        <p:spPr>
          <a:xfrm>
            <a:off x="324233" y="1114425"/>
            <a:ext cx="11543917" cy="53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i="1" lang="en-US">
                <a:latin typeface="Calibri"/>
                <a:ea typeface="Calibri"/>
                <a:cs typeface="Calibri"/>
                <a:sym typeface="Calibri"/>
              </a:rPr>
              <a:t>Life after GPM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- precipitation-capable missions will exist after GPM!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New missions/commercialisation - who will process data from new missions?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 particular, who will be responsible for :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Ingesting data 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for all precipitation-capable missions;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Consistent quality control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organisation/homogenisation/orbitisation;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Data processing (Level 0 – Level 1 – Level 2 – Level 3) 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– and distribution;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Reprocessing, updates and upgrades;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Data archiving and access;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Continuity of data and products 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across different data streams;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Outreach, public engagement and education 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(e.g. schools, agencies, users, etc);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Calibri"/>
              <a:buChar char="+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Role of AI: e.g. AI-driven sensor duty cycles 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(driven by ‘areas of  interest’?);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Calibri"/>
              <a:buChar char="+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Science vs commercial priorities* 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for data and products.</a:t>
            </a:r>
            <a:endParaRPr/>
          </a:p>
          <a:p>
            <a:pPr indent="0" lvl="0" marL="0" rtl="0" algn="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i="1"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* there is no single science or commercial priority.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continuity: New observations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439692" y="1086879"/>
            <a:ext cx="11361448" cy="2170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Providing observations at scales that reflect the natural variability of precipitation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key to  improving estimates and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understanding of the properties and characteristics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– but 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Precipitation (rain/snow) is highly variable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 time and space;</a:t>
            </a:r>
            <a:endParaRPr b="0" i="0" sz="2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Intensities are heavily skewed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towards zero;</a:t>
            </a:r>
            <a:endParaRPr b="0" i="0" sz="2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Temporal/spatial scales are intrinsically linked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improving spatial resolution requires better temporal sampling.</a:t>
            </a:r>
            <a:endParaRPr/>
          </a:p>
        </p:txBody>
      </p:sp>
      <p:sp>
        <p:nvSpPr>
          <p:cNvPr id="287" name="Google Shape;287;p15"/>
          <p:cNvSpPr txBox="1"/>
          <p:nvPr/>
        </p:nvSpPr>
        <p:spPr>
          <a:xfrm>
            <a:off x="415276" y="5226357"/>
            <a:ext cx="11361448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However: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all observations used for retrievals are the same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different channel availability, spatial resolution, noise/accuracy levels, etc… .</a:t>
            </a:r>
            <a:endParaRPr/>
          </a:p>
        </p:txBody>
      </p:sp>
      <p:sp>
        <p:nvSpPr>
          <p:cNvPr id="288" name="Google Shape;288;p15"/>
          <p:cNvSpPr txBox="1"/>
          <p:nvPr/>
        </p:nvSpPr>
        <p:spPr>
          <a:xfrm>
            <a:off x="439692" y="3324225"/>
            <a:ext cx="11361448" cy="2039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Providing consistency through the data record requires: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Continuation of ‘baseline’ sensors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 the AMSR/GMI class of sensors;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Provision of low inclination orbit high-quality sensor(s)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for a calibration standard;</a:t>
            </a:r>
            <a:endParaRPr b="1" i="0" sz="2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of new and commercial* sensors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(e.g. smallsats/cubesats) to improve temporal sampling </a:t>
            </a:r>
            <a:r>
              <a:rPr b="0" i="1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(*subject to commercial pricing).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/>
          <p:nvPr>
            <p:ph idx="1" type="body"/>
          </p:nvPr>
        </p:nvSpPr>
        <p:spPr>
          <a:xfrm>
            <a:off x="247814" y="1749513"/>
            <a:ext cx="3915511" cy="4523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Small passive microwave sensors use high frequencies to achieve reasonable spatial resolution.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High frequencies are sensitive to frozen hydrometeors (ice), rather than liquid hydrometeors (rain).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Shift from low-frequency (or wide-frequency range) to high-frequency observations changes what is measured.</a:t>
            </a:r>
            <a:endParaRPr/>
          </a:p>
        </p:txBody>
      </p:sp>
      <p:sp>
        <p:nvSpPr>
          <p:cNvPr id="294" name="Google Shape;294;p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Product Continuity: channel selection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5405" y="1800000"/>
            <a:ext cx="1800000" cy="180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6" name="Google Shape;29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9405" y="1800000"/>
            <a:ext cx="1800000" cy="180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7" name="Google Shape;29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7405" y="1800000"/>
            <a:ext cx="1800000" cy="180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8" name="Google Shape;29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63405" y="1800000"/>
            <a:ext cx="1800000" cy="180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9" name="Google Shape;299;p16"/>
          <p:cNvSpPr txBox="1"/>
          <p:nvPr/>
        </p:nvSpPr>
        <p:spPr>
          <a:xfrm>
            <a:off x="4748452" y="5868000"/>
            <a:ext cx="10326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10-183 GHz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6"/>
          <p:cNvSpPr txBox="1"/>
          <p:nvPr/>
        </p:nvSpPr>
        <p:spPr>
          <a:xfrm>
            <a:off x="6600170" y="5868000"/>
            <a:ext cx="10326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89-183 GHz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6"/>
          <p:cNvSpPr txBox="1"/>
          <p:nvPr/>
        </p:nvSpPr>
        <p:spPr>
          <a:xfrm>
            <a:off x="8634907" y="5868000"/>
            <a:ext cx="9412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10-89 GHz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6"/>
          <p:cNvSpPr txBox="1"/>
          <p:nvPr/>
        </p:nvSpPr>
        <p:spPr>
          <a:xfrm>
            <a:off x="10477985" y="5868000"/>
            <a:ext cx="10326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89-183 GHz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6"/>
          <p:cNvSpPr txBox="1"/>
          <p:nvPr/>
        </p:nvSpPr>
        <p:spPr>
          <a:xfrm>
            <a:off x="10041194" y="1548000"/>
            <a:ext cx="182774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2022-03-30_20:06UTC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6"/>
          <p:cNvSpPr txBox="1"/>
          <p:nvPr/>
        </p:nvSpPr>
        <p:spPr>
          <a:xfrm>
            <a:off x="6225194" y="1548000"/>
            <a:ext cx="182774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2022-03-30_19:14UTC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6"/>
          <p:cNvSpPr txBox="1"/>
          <p:nvPr/>
        </p:nvSpPr>
        <p:spPr>
          <a:xfrm>
            <a:off x="4311661" y="1548000"/>
            <a:ext cx="182774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2022-03-30_01:08UTC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6"/>
          <p:cNvSpPr txBox="1"/>
          <p:nvPr/>
        </p:nvSpPr>
        <p:spPr>
          <a:xfrm>
            <a:off x="8133194" y="1548000"/>
            <a:ext cx="182774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2022-03-30_19:40UTC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6"/>
          <p:cNvSpPr txBox="1"/>
          <p:nvPr/>
        </p:nvSpPr>
        <p:spPr>
          <a:xfrm>
            <a:off x="4338000" y="3600000"/>
            <a:ext cx="1800000" cy="215444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MRMS radar</a:t>
            </a:r>
            <a:endParaRPr/>
          </a:p>
        </p:txBody>
      </p:sp>
      <p:sp>
        <p:nvSpPr>
          <p:cNvPr id="308" name="Google Shape;308;p16"/>
          <p:cNvSpPr txBox="1"/>
          <p:nvPr/>
        </p:nvSpPr>
        <p:spPr>
          <a:xfrm>
            <a:off x="6246000" y="3600000"/>
            <a:ext cx="1800000" cy="215444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MRMS radar</a:t>
            </a:r>
            <a:endParaRPr/>
          </a:p>
        </p:txBody>
      </p:sp>
      <p:sp>
        <p:nvSpPr>
          <p:cNvPr id="309" name="Google Shape;309;p16"/>
          <p:cNvSpPr txBox="1"/>
          <p:nvPr/>
        </p:nvSpPr>
        <p:spPr>
          <a:xfrm>
            <a:off x="8154000" y="3600000"/>
            <a:ext cx="1800000" cy="215444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MRMS radar</a:t>
            </a:r>
            <a:endParaRPr/>
          </a:p>
        </p:txBody>
      </p:sp>
      <p:sp>
        <p:nvSpPr>
          <p:cNvPr id="310" name="Google Shape;310;p16"/>
          <p:cNvSpPr txBox="1"/>
          <p:nvPr/>
        </p:nvSpPr>
        <p:spPr>
          <a:xfrm>
            <a:off x="10062000" y="3600000"/>
            <a:ext cx="1800000" cy="215444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MRMS radar</a:t>
            </a:r>
            <a:endParaRPr/>
          </a:p>
        </p:txBody>
      </p:sp>
      <p:pic>
        <p:nvPicPr>
          <p:cNvPr id="311" name="Google Shape;311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63405" y="3888000"/>
            <a:ext cx="1800000" cy="180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2" name="Google Shape;312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47405" y="3888000"/>
            <a:ext cx="1800000" cy="180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3" name="Google Shape;313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39405" y="3888000"/>
            <a:ext cx="1800000" cy="180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4" name="Google Shape;314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155405" y="3888000"/>
            <a:ext cx="1800000" cy="180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5" name="Google Shape;315;p16"/>
          <p:cNvSpPr txBox="1"/>
          <p:nvPr/>
        </p:nvSpPr>
        <p:spPr>
          <a:xfrm>
            <a:off x="10062000" y="5688000"/>
            <a:ext cx="1800000" cy="215444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GPROF-ATMS/NPP</a:t>
            </a:r>
            <a:endParaRPr/>
          </a:p>
        </p:txBody>
      </p:sp>
      <p:sp>
        <p:nvSpPr>
          <p:cNvPr id="316" name="Google Shape;316;p16"/>
          <p:cNvSpPr txBox="1"/>
          <p:nvPr/>
        </p:nvSpPr>
        <p:spPr>
          <a:xfrm>
            <a:off x="6246000" y="5688000"/>
            <a:ext cx="1800000" cy="215444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GPROF-ATMS/N20</a:t>
            </a:r>
            <a:endParaRPr/>
          </a:p>
        </p:txBody>
      </p:sp>
      <p:sp>
        <p:nvSpPr>
          <p:cNvPr id="317" name="Google Shape;317;p16"/>
          <p:cNvSpPr txBox="1"/>
          <p:nvPr/>
        </p:nvSpPr>
        <p:spPr>
          <a:xfrm>
            <a:off x="4338000" y="5688000"/>
            <a:ext cx="1800000" cy="215444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GPROF-GMI</a:t>
            </a:r>
            <a:endParaRPr/>
          </a:p>
        </p:txBody>
      </p:sp>
      <p:sp>
        <p:nvSpPr>
          <p:cNvPr id="318" name="Google Shape;318;p16"/>
          <p:cNvSpPr txBox="1"/>
          <p:nvPr/>
        </p:nvSpPr>
        <p:spPr>
          <a:xfrm>
            <a:off x="8154000" y="5688000"/>
            <a:ext cx="1800000" cy="215444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GPROF-AMSR-2</a:t>
            </a:r>
            <a:endParaRPr/>
          </a:p>
        </p:txBody>
      </p:sp>
      <p:sp>
        <p:nvSpPr>
          <p:cNvPr id="319" name="Google Shape;319;p16"/>
          <p:cNvSpPr txBox="1"/>
          <p:nvPr/>
        </p:nvSpPr>
        <p:spPr>
          <a:xfrm>
            <a:off x="107109" y="1019586"/>
            <a:ext cx="9846891" cy="528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sensors with different channels = different retrievals</a:t>
            </a:r>
            <a:endParaRPr/>
          </a:p>
        </p:txBody>
      </p:sp>
      <p:sp>
        <p:nvSpPr>
          <p:cNvPr id="320" name="Google Shape;320;p16"/>
          <p:cNvSpPr txBox="1"/>
          <p:nvPr/>
        </p:nvSpPr>
        <p:spPr>
          <a:xfrm>
            <a:off x="6507349" y="4526390"/>
            <a:ext cx="8515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6"/>
          <p:cNvSpPr txBox="1"/>
          <p:nvPr/>
        </p:nvSpPr>
        <p:spPr>
          <a:xfrm>
            <a:off x="10364002" y="4613476"/>
            <a:ext cx="8515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6"/>
          <p:cNvGrpSpPr/>
          <p:nvPr/>
        </p:nvGrpSpPr>
        <p:grpSpPr>
          <a:xfrm>
            <a:off x="10060308" y="1574296"/>
            <a:ext cx="1810034" cy="4624570"/>
            <a:chOff x="10060308" y="1574296"/>
            <a:chExt cx="1810034" cy="4624570"/>
          </a:xfrm>
        </p:grpSpPr>
        <p:grpSp>
          <p:nvGrpSpPr>
            <p:cNvPr id="323" name="Google Shape;323;p16"/>
            <p:cNvGrpSpPr/>
            <p:nvPr/>
          </p:nvGrpSpPr>
          <p:grpSpPr>
            <a:xfrm>
              <a:off x="10060308" y="1795402"/>
              <a:ext cx="1810034" cy="4403464"/>
              <a:chOff x="10060308" y="1795402"/>
              <a:chExt cx="1810034" cy="4403464"/>
            </a:xfrm>
          </p:grpSpPr>
          <p:grpSp>
            <p:nvGrpSpPr>
              <p:cNvPr id="324" name="Google Shape;324;p16"/>
              <p:cNvGrpSpPr/>
              <p:nvPr/>
            </p:nvGrpSpPr>
            <p:grpSpPr>
              <a:xfrm>
                <a:off x="10060308" y="1795402"/>
                <a:ext cx="1810034" cy="4113335"/>
                <a:chOff x="10060308" y="1795402"/>
                <a:chExt cx="1810034" cy="4113335"/>
              </a:xfrm>
            </p:grpSpPr>
            <p:grpSp>
              <p:nvGrpSpPr>
                <p:cNvPr id="325" name="Google Shape;325;p16"/>
                <p:cNvGrpSpPr/>
                <p:nvPr/>
              </p:nvGrpSpPr>
              <p:grpSpPr>
                <a:xfrm>
                  <a:off x="10063405" y="1795402"/>
                  <a:ext cx="1806937" cy="2032431"/>
                  <a:chOff x="10062000" y="3882338"/>
                  <a:chExt cx="1806937" cy="2032431"/>
                </a:xfrm>
              </p:grpSpPr>
              <p:pic>
                <p:nvPicPr>
                  <p:cNvPr id="326" name="Google Shape;326;p16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 b="0" l="0" r="0" t="0"/>
                  <a:stretch/>
                </p:blipFill>
                <p:spPr>
                  <a:xfrm>
                    <a:off x="10064844" y="3882338"/>
                    <a:ext cx="1804093" cy="18113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27" name="Google Shape;327;p16"/>
                  <p:cNvSpPr txBox="1"/>
                  <p:nvPr/>
                </p:nvSpPr>
                <p:spPr>
                  <a:xfrm>
                    <a:off x="10062000" y="5699325"/>
                    <a:ext cx="1800000" cy="215444"/>
                  </a:xfrm>
                  <a:prstGeom prst="rect">
                    <a:avLst/>
                  </a:prstGeom>
                  <a:solidFill>
                    <a:srgbClr val="F2F2F2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0" lang="en-US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GOES Thermal IR</a:t>
                    </a:r>
                    <a:endParaRPr/>
                  </a:p>
                </p:txBody>
              </p:sp>
            </p:grpSp>
            <p:pic>
              <p:nvPicPr>
                <p:cNvPr id="328" name="Google Shape;328;p16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5477" r="3458" t="11086"/>
                <a:stretch/>
              </p:blipFill>
              <p:spPr>
                <a:xfrm>
                  <a:off x="10060594" y="3888000"/>
                  <a:ext cx="1800000" cy="18000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pic>
            <p:sp>
              <p:nvSpPr>
                <p:cNvPr id="329" name="Google Shape;329;p16"/>
                <p:cNvSpPr txBox="1"/>
                <p:nvPr/>
              </p:nvSpPr>
              <p:spPr>
                <a:xfrm>
                  <a:off x="10060308" y="5693293"/>
                  <a:ext cx="1800000" cy="215444"/>
                </a:xfrm>
                <a:prstGeom prst="rect">
                  <a:avLst/>
                </a:prstGeom>
                <a:solidFill>
                  <a:srgbClr val="F2F2F2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GOES Thermal IR</a:t>
                  </a:r>
                  <a:endParaRPr/>
                </a:p>
              </p:txBody>
            </p:sp>
          </p:grpSp>
          <p:sp>
            <p:nvSpPr>
              <p:cNvPr id="330" name="Google Shape;330;p16"/>
              <p:cNvSpPr/>
              <p:nvPr/>
            </p:nvSpPr>
            <p:spPr>
              <a:xfrm>
                <a:off x="10064844" y="5945268"/>
                <a:ext cx="1804093" cy="25359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" name="Google Shape;331;p16"/>
            <p:cNvSpPr txBox="1"/>
            <p:nvPr/>
          </p:nvSpPr>
          <p:spPr>
            <a:xfrm>
              <a:off x="10140460" y="1574296"/>
              <a:ext cx="1643079" cy="2154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2022-03-30_19:30UTC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"/>
          <p:cNvSpPr txBox="1"/>
          <p:nvPr>
            <p:ph idx="1" type="body"/>
          </p:nvPr>
        </p:nvSpPr>
        <p:spPr>
          <a:xfrm>
            <a:off x="324233" y="1186005"/>
            <a:ext cx="11495400" cy="2871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-US" sz="2400">
                <a:latin typeface="Calibri"/>
                <a:ea typeface="Calibri"/>
                <a:cs typeface="Calibri"/>
                <a:sym typeface="Calibri"/>
              </a:rPr>
              <a:t>Defining future requirements (2030+):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Spatial and temporal resolutions need to be commensurate with precipitation: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Q: what is the spatial scale of precipitation features? (ideally &lt; 5-km, ideally 1-km).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Q: how fast do precipitation features change? (ideally hourly sampling or better).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Sensors must meet science requirements for observing/measuring rainfall and snowfall: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Q: which frequencies are best to meet science requirements?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Q: how many channels are needed?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requirements are all inter-dependent and constrained by science/engineering</a:t>
            </a:r>
            <a:endParaRPr/>
          </a:p>
        </p:txBody>
      </p:sp>
      <p:sp>
        <p:nvSpPr>
          <p:cNvPr id="337" name="Google Shape;337;p17"/>
          <p:cNvSpPr txBox="1"/>
          <p:nvPr>
            <p:ph type="title"/>
          </p:nvPr>
        </p:nvSpPr>
        <p:spPr>
          <a:xfrm>
            <a:off x="292249" y="179999"/>
            <a:ext cx="11061551" cy="778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Defining future requirements</a:t>
            </a:r>
            <a:endParaRPr b="1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7"/>
          <p:cNvSpPr txBox="1"/>
          <p:nvPr/>
        </p:nvSpPr>
        <p:spPr>
          <a:xfrm>
            <a:off x="292249" y="4057651"/>
            <a:ext cx="11495400" cy="220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management systems (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sensor, or by geophysical product?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Q: how quickly can users access data and products (as little as a few minutes)?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Q: what temporal/spatial resolutions are available (NRT vs ‘climate’)?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Q: how can </a:t>
            </a:r>
            <a:r>
              <a:rPr b="0" i="1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1" lang="en-US" sz="24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wide range of</a:t>
            </a:r>
            <a:r>
              <a:rPr b="0" i="1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users access data?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Q: How is data quality-controlled, calibrated and archived (</a:t>
            </a:r>
            <a:r>
              <a:rPr b="0" i="1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and by whom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)?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Q: Who pays for commercial data (single source vs combined data/products)?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459636" y="1051794"/>
            <a:ext cx="11315700" cy="2471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8000" lvl="0" marL="28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and precipitation are: </a:t>
            </a:r>
            <a:endParaRPr/>
          </a:p>
          <a:p>
            <a:pPr indent="-288000" lvl="0" marL="288000" marR="0" rtl="0" algn="just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essential to life on Earth -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the only planet (we know) that has abundant, usable water.</a:t>
            </a:r>
            <a:endParaRPr/>
          </a:p>
          <a:p>
            <a:pPr indent="-288000" lvl="0" marL="288000" marR="0" rtl="0" algn="just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fundamental component of the Earth’s energy and water cycle,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redistributing energy through evaporation and condensation across the Earth’s surface and its’ atmosphere. </a:t>
            </a:r>
            <a:endParaRPr/>
          </a:p>
          <a:p>
            <a:pPr indent="-288000" lvl="0" marL="288000" marR="0" rtl="0" algn="just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to our social and economic well being: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too much or too little can be disastrous.</a:t>
            </a:r>
            <a:endParaRPr/>
          </a:p>
          <a:p>
            <a:pPr indent="-288000" lvl="0" marL="288000" marR="0" rtl="0" algn="just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increasingly important politically: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water resources transcend national boundaries.</a:t>
            </a:r>
            <a:endParaRPr/>
          </a:p>
        </p:txBody>
      </p:sp>
      <p:sp>
        <p:nvSpPr>
          <p:cNvPr id="73" name="Google Shape;73;p2"/>
          <p:cNvSpPr txBox="1"/>
          <p:nvPr/>
        </p:nvSpPr>
        <p:spPr>
          <a:xfrm>
            <a:off x="459636" y="3590926"/>
            <a:ext cx="113157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Quantifying precipitation, its accuracies and errors is problematic due to its’ temporal and spatial variability: Issues affecting and influencing the observation and measurement of precipitation include:</a:t>
            </a:r>
            <a:endParaRPr/>
          </a:p>
          <a:p>
            <a:pPr indent="-288000" lvl="0" marL="288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romanL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characteristics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of the precipitation being observed;</a:t>
            </a:r>
            <a:endParaRPr/>
          </a:p>
          <a:p>
            <a:pPr indent="-288000" lvl="0" marL="288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romanL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observational capability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of the instrument;</a:t>
            </a:r>
            <a:endParaRPr/>
          </a:p>
          <a:p>
            <a:pPr indent="-288000" lvl="0" marL="288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romanL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interpretation of the measurements/observations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and derived parameters, and;</a:t>
            </a:r>
            <a:endParaRPr/>
          </a:p>
          <a:p>
            <a:pPr indent="-288000" lvl="0" marL="288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romanL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perceived versus real requirements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of subsequent applications.</a:t>
            </a:r>
            <a:endParaRPr/>
          </a:p>
        </p:txBody>
      </p:sp>
      <p:sp>
        <p:nvSpPr>
          <p:cNvPr id="74" name="Google Shape;74;p2"/>
          <p:cNvSpPr txBox="1"/>
          <p:nvPr>
            <p:ph type="title"/>
          </p:nvPr>
        </p:nvSpPr>
        <p:spPr>
          <a:xfrm>
            <a:off x="214148" y="128314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Introduction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610" y="1117597"/>
            <a:ext cx="4105835" cy="532052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/>
          <p:cNvSpPr txBox="1"/>
          <p:nvPr/>
        </p:nvSpPr>
        <p:spPr>
          <a:xfrm>
            <a:off x="4907648" y="1047453"/>
            <a:ext cx="723197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Wide range of users - wide range of requirements: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Spatial resolutions: 300 m to 50 km;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Temporal scales: 18 mins to 15 days;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Latency (acquisition): 6 mins to 24 hours.</a:t>
            </a:r>
            <a:endParaRPr/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1551" y="2603345"/>
            <a:ext cx="7231975" cy="338466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/>
          <p:nvPr/>
        </p:nvSpPr>
        <p:spPr>
          <a:xfrm>
            <a:off x="4572763" y="5804821"/>
            <a:ext cx="1176187" cy="28359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6105473" y="5842192"/>
            <a:ext cx="349567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1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‘one-size fits all’!</a:t>
            </a:r>
            <a:endParaRPr/>
          </a:p>
        </p:txBody>
      </p:sp>
      <p:sp>
        <p:nvSpPr>
          <p:cNvPr id="84" name="Google Shape;84;p3"/>
          <p:cNvSpPr txBox="1"/>
          <p:nvPr>
            <p:ph type="title"/>
          </p:nvPr>
        </p:nvSpPr>
        <p:spPr>
          <a:xfrm>
            <a:off x="214148" y="128314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Precipitation user requirements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1236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type="title"/>
          </p:nvPr>
        </p:nvSpPr>
        <p:spPr>
          <a:xfrm>
            <a:off x="292249" y="179999"/>
            <a:ext cx="11061551" cy="778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Applications – GPM examples</a:t>
            </a:r>
            <a:endParaRPr b="1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6130165" y="1775910"/>
            <a:ext cx="2657068" cy="1863781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1149247" y="1602657"/>
            <a:ext cx="4559296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D653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D653"/>
                </a:solidFill>
                <a:latin typeface="Calibri"/>
                <a:ea typeface="Calibri"/>
                <a:cs typeface="Calibri"/>
                <a:sym typeface="Calibri"/>
              </a:rPr>
              <a:t>NWP; TC monitoring; S2S &amp; climate modeling</a:t>
            </a:r>
            <a:endParaRPr/>
          </a:p>
        </p:txBody>
      </p:sp>
      <p:grpSp>
        <p:nvGrpSpPr>
          <p:cNvPr id="92" name="Google Shape;92;p4"/>
          <p:cNvGrpSpPr/>
          <p:nvPr/>
        </p:nvGrpSpPr>
        <p:grpSpPr>
          <a:xfrm>
            <a:off x="10440139" y="98256"/>
            <a:ext cx="1579931" cy="679222"/>
            <a:chOff x="10248094" y="6360492"/>
            <a:chExt cx="1151309" cy="457200"/>
          </a:xfrm>
        </p:grpSpPr>
        <p:pic>
          <p:nvPicPr>
            <p:cNvPr id="93" name="Google Shape;93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48094" y="6360492"/>
              <a:ext cx="550844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761020" y="6379039"/>
              <a:ext cx="638383" cy="348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4"/>
          <p:cNvSpPr txBox="1"/>
          <p:nvPr/>
        </p:nvSpPr>
        <p:spPr>
          <a:xfrm>
            <a:off x="6302569" y="1327401"/>
            <a:ext cx="48414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Hawaii US Drought Monitor Report: using IMERG accumulations</a:t>
            </a:r>
            <a:endParaRPr/>
          </a:p>
        </p:txBody>
      </p:sp>
      <p:pic>
        <p:nvPicPr>
          <p:cNvPr descr="A picture containing chart&#10;&#10;Description automatically generated" id="96" name="Google Shape;9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55914" y="1904752"/>
            <a:ext cx="2605570" cy="166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05290" y="1810891"/>
            <a:ext cx="2635623" cy="18288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8" name="Google Shape;98;p4"/>
          <p:cNvPicPr preferRelativeResize="0"/>
          <p:nvPr/>
        </p:nvPicPr>
        <p:blipFill rotWithShape="1">
          <a:blip r:embed="rId7">
            <a:alphaModFix/>
          </a:blip>
          <a:srcRect b="79583" l="600" r="66724" t="13668"/>
          <a:stretch/>
        </p:blipFill>
        <p:spPr>
          <a:xfrm>
            <a:off x="8905290" y="1648488"/>
            <a:ext cx="2635623" cy="36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73426" y="4479781"/>
            <a:ext cx="1587135" cy="18288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" name="Google Shape;100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36318" y="4485944"/>
            <a:ext cx="1527186" cy="18288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" name="Google Shape;101;p4"/>
          <p:cNvSpPr/>
          <p:nvPr/>
        </p:nvSpPr>
        <p:spPr>
          <a:xfrm>
            <a:off x="5273815" y="3728806"/>
            <a:ext cx="379484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Atmospheric river/extremes nowcasting and forecasting:  using L2 rain rate and 1-hr accumulation of IMERG, NASA SPoRT/ NWS WFOs</a:t>
            </a:r>
            <a:endParaRPr/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10">
            <a:alphaModFix/>
          </a:blip>
          <a:srcRect b="67451" l="0" r="0" t="2536"/>
          <a:stretch/>
        </p:blipFill>
        <p:spPr>
          <a:xfrm>
            <a:off x="9059442" y="4433376"/>
            <a:ext cx="2717933" cy="204183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 txBox="1"/>
          <p:nvPr/>
        </p:nvSpPr>
        <p:spPr>
          <a:xfrm>
            <a:off x="8868719" y="3828671"/>
            <a:ext cx="315822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Assimilation of GMI Tbs in NWP for initializing model runs at ECMWF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104" name="Google Shape;104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66143" y="209519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05" name="Google Shape;105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51908" y="4673133"/>
            <a:ext cx="9160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06" name="Google Shape;106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18354" y="3788448"/>
            <a:ext cx="9160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&#10;&#10;Description automatically generated" id="107" name="Google Shape;107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63910" y="293796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08" name="Google Shape;108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64921" y="553366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09" name="Google Shape;109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69484" y="128701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1924377" y="2310716"/>
            <a:ext cx="4087731" cy="512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D653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D653"/>
                </a:solidFill>
                <a:latin typeface="Calibri"/>
                <a:ea typeface="Calibri"/>
                <a:cs typeface="Calibri"/>
                <a:sym typeface="Calibri"/>
              </a:rPr>
              <a:t>Landslide nowcasting; Flood estimation; Reinsurance; Situational awareness</a:t>
            </a:r>
            <a:endParaRPr/>
          </a:p>
        </p:txBody>
      </p:sp>
      <p:sp>
        <p:nvSpPr>
          <p:cNvPr id="111" name="Google Shape;111;p4"/>
          <p:cNvSpPr txBox="1"/>
          <p:nvPr/>
        </p:nvSpPr>
        <p:spPr>
          <a:xfrm>
            <a:off x="1136318" y="3141535"/>
            <a:ext cx="3386461" cy="512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D653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D653"/>
                </a:solidFill>
                <a:latin typeface="Calibri"/>
                <a:ea typeface="Calibri"/>
                <a:cs typeface="Calibri"/>
                <a:sym typeface="Calibri"/>
              </a:rPr>
              <a:t>Track precipitation anomalies for vector and water borne diseases</a:t>
            </a:r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1943784" y="3992791"/>
            <a:ext cx="3386461" cy="512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D653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D653"/>
                </a:solidFill>
                <a:latin typeface="Calibri"/>
                <a:ea typeface="Calibri"/>
                <a:cs typeface="Calibri"/>
                <a:sym typeface="Calibri"/>
              </a:rPr>
              <a:t>Assess freshwater inputs for hydropower generation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1879321" y="5726665"/>
            <a:ext cx="3386461" cy="512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D653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D653"/>
                </a:solidFill>
                <a:latin typeface="Calibri"/>
                <a:ea typeface="Calibri"/>
                <a:cs typeface="Calibri"/>
                <a:sym typeface="Calibri"/>
              </a:rPr>
              <a:t>Assess freshwater inputs to quantify water fluxes </a:t>
            </a:r>
            <a:endParaRPr/>
          </a:p>
        </p:txBody>
      </p:sp>
      <p:sp>
        <p:nvSpPr>
          <p:cNvPr id="114" name="Google Shape;114;p4"/>
          <p:cNvSpPr txBox="1"/>
          <p:nvPr/>
        </p:nvSpPr>
        <p:spPr>
          <a:xfrm>
            <a:off x="1149247" y="4866131"/>
            <a:ext cx="3386461" cy="512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D653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D653"/>
                </a:solidFill>
                <a:latin typeface="Calibri"/>
                <a:ea typeface="Calibri"/>
                <a:cs typeface="Calibri"/>
                <a:sym typeface="Calibri"/>
              </a:rPr>
              <a:t>Monitor changes in precipitation associated with animal migration 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554052" y="1001045"/>
            <a:ext cx="48435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Connecting Observations to Decision-making</a:t>
            </a:r>
            <a:endParaRPr b="1" i="1" sz="16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 rot="5400000">
            <a:off x="4492800" y="1182430"/>
            <a:ext cx="429289" cy="369332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3"/>
          </a:solidFill>
          <a:ln cap="flat" cmpd="sng" w="25400">
            <a:solidFill>
              <a:srgbClr val="8C4A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8316649" y="1010942"/>
            <a:ext cx="117728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Cases</a:t>
            </a:r>
            <a:endParaRPr b="0" i="1" sz="14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Precipitation observations: the P-VC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>
            <p:ph idx="1" type="body"/>
          </p:nvPr>
        </p:nvSpPr>
        <p:spPr>
          <a:xfrm>
            <a:off x="324233" y="1181100"/>
            <a:ext cx="11543917" cy="504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The Precipitation Virtual Constellation is currently built around the Global Precipitation Measurement (GPM) mission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, formed of the GPM Core Observatory and a constellation of international partner satellites/sensors: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GMI/DPR </a:t>
            </a:r>
            <a:r>
              <a:rPr i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(NASA/JAXA)</a:t>
            </a:r>
            <a:r>
              <a:rPr i="1" lang="en-US" sz="24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AMSR-2 </a:t>
            </a:r>
            <a:r>
              <a:rPr i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(JAXA)</a:t>
            </a:r>
            <a:r>
              <a:rPr i="1" lang="en-US" sz="24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3xMHS </a:t>
            </a:r>
            <a:r>
              <a:rPr i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(2xEUMETSAT, 1xNOAA)</a:t>
            </a:r>
            <a:r>
              <a:rPr i="1" lang="en-US" sz="24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3xATMS </a:t>
            </a:r>
            <a:r>
              <a:rPr i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(NOAA - NOAA-21 launched Nov 2022)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, 3xSSMIS </a:t>
            </a:r>
            <a:r>
              <a:rPr i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(US DoD)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Provides a mean revisit time of 3 hours 90% of the time – </a:t>
            </a:r>
            <a:r>
              <a:rPr i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although observational gaps of 4-5 hours possible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Currently, all but the GPM-Core satellite are in sun synchronous orbits – </a:t>
            </a:r>
            <a:r>
              <a:rPr i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(some not necessarily providing independent observations, e.g. NPP &amp; NOAA21).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Retrieval resolutions are sensor-dependent 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but generally 15-20 km.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GPM products also utilise data from the Geostationary Vis/IR sensors - 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merged/morphed products with Geo-IR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improve temporal/spatial sampling 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(e.g. GSMaP and IMERG).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 b="4233" l="11170" r="51170" t="9868"/>
          <a:stretch/>
        </p:blipFill>
        <p:spPr>
          <a:xfrm>
            <a:off x="320666" y="1088611"/>
            <a:ext cx="4334874" cy="537448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/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Microwave Instruments </a:t>
            </a:r>
            <a:r>
              <a:rPr b="1" i="0" lang="en-US" sz="2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(US/Euope/Japan)</a:t>
            </a:r>
            <a:endParaRPr b="1" i="0" sz="36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4886325" y="1279183"/>
            <a:ext cx="6915150" cy="4993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8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precipitation science community has become very adept at adopting and utilizing a range of satellite observations to provide the necessary (temporal and spatial) products to meet user requirements.</a:t>
            </a:r>
            <a:endParaRPr/>
          </a:p>
          <a:p>
            <a:pPr indent="0" lvl="0" marL="50800" marR="0" rtl="0" algn="l">
              <a:lnSpc>
                <a:spcPct val="8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two missions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TRMM and GPM, have been precipitation-focused mapping missions. </a:t>
            </a:r>
            <a:endParaRPr/>
          </a:p>
          <a:p>
            <a:pPr indent="0" lvl="0" marL="50800" marR="0" rtl="0" algn="l">
              <a:lnSpc>
                <a:spcPct val="8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Upcoming precipitation-capable missions include: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NASA/MIT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TROPICS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(x4);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JAXA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AMSR-3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EUMETSAT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EPS-SG A/B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(2x3);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 DoD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WSF-M1/2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NOAA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JPSS-3/4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CIMR</a:t>
            </a:r>
            <a:r>
              <a:rPr b="0" baseline="3000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EUMETSAT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Sterna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NOAA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QuickSounder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NASA/JAXA/+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AOS</a:t>
            </a:r>
            <a:r>
              <a:rPr b="0" baseline="3000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  <a:p>
            <a:pPr indent="0" lvl="0" marL="50800" marR="0" rtl="0" algn="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*precipitation processes-focused</a:t>
            </a:r>
            <a:endParaRPr/>
          </a:p>
          <a:p>
            <a:pPr indent="0" lvl="0" marL="50800" marR="0" rtl="0" algn="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CIMR highest frequency is 37 GHz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2765012" y="1279183"/>
            <a:ext cx="1659742" cy="73866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Microwave instruments for precipitation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/>
        </p:nvSpPr>
        <p:spPr>
          <a:xfrm>
            <a:off x="7511805" y="4880374"/>
            <a:ext cx="434006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Note: this assumes: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orbital drift (newer missions?)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continuation of current missions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Russian Meteor series</a:t>
            </a:r>
            <a:endParaRPr/>
          </a:p>
        </p:txBody>
      </p:sp>
      <p:pic>
        <p:nvPicPr>
          <p:cNvPr descr="Shape, circle&#10;&#10;Description automatically generated"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6149" y="1765597"/>
            <a:ext cx="4123915" cy="4121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7"/>
          <p:cNvGrpSpPr/>
          <p:nvPr/>
        </p:nvGrpSpPr>
        <p:grpSpPr>
          <a:xfrm>
            <a:off x="100915" y="183548"/>
            <a:ext cx="7772952" cy="7285259"/>
            <a:chOff x="115398" y="-220196"/>
            <a:chExt cx="8147976" cy="7636753"/>
          </a:xfrm>
        </p:grpSpPr>
        <p:sp>
          <p:nvSpPr>
            <p:cNvPr id="139" name="Google Shape;139;p7"/>
            <p:cNvSpPr/>
            <p:nvPr/>
          </p:nvSpPr>
          <p:spPr>
            <a:xfrm rot="-10024359">
              <a:off x="1757643" y="898181"/>
              <a:ext cx="5400000" cy="5400000"/>
            </a:xfrm>
            <a:custGeom>
              <a:rect b="b" l="l" r="r" t="t"/>
              <a:pathLst>
                <a:path extrusionOk="0" h="120000" w="120000">
                  <a:moveTo>
                    <a:pt x="37886" y="8542"/>
                  </a:moveTo>
                  <a:lnTo>
                    <a:pt x="37886" y="8542"/>
                  </a:lnTo>
                  <a:cubicBezTo>
                    <a:pt x="53378" y="1884"/>
                    <a:pt x="71046" y="2560"/>
                    <a:pt x="85984" y="10383"/>
                  </a:cubicBezTo>
                  <a:cubicBezTo>
                    <a:pt x="100922" y="18206"/>
                    <a:pt x="111540" y="32343"/>
                    <a:pt x="114892" y="48869"/>
                  </a:cubicBezTo>
                  <a:lnTo>
                    <a:pt x="118847" y="48771"/>
                  </a:lnTo>
                  <a:lnTo>
                    <a:pt x="113829" y="58660"/>
                  </a:lnTo>
                  <a:lnTo>
                    <a:pt x="106541" y="49077"/>
                  </a:lnTo>
                  <a:lnTo>
                    <a:pt x="110493" y="48979"/>
                  </a:lnTo>
                  <a:cubicBezTo>
                    <a:pt x="107203" y="33908"/>
                    <a:pt x="97354" y="21095"/>
                    <a:pt x="83636" y="14040"/>
                  </a:cubicBezTo>
                  <a:cubicBezTo>
                    <a:pt x="69918" y="6985"/>
                    <a:pt x="53766" y="6427"/>
                    <a:pt x="39594" y="12517"/>
                  </a:cubicBezTo>
                  <a:close/>
                </a:path>
              </a:pathLst>
            </a:custGeom>
            <a:solidFill>
              <a:srgbClr val="FF0000"/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 rot="4401295">
              <a:off x="1757643" y="898181"/>
              <a:ext cx="5400000" cy="5400000"/>
            </a:xfrm>
            <a:custGeom>
              <a:rect b="b" l="l" r="r" t="t"/>
              <a:pathLst>
                <a:path extrusionOk="0" h="120000" w="120000">
                  <a:moveTo>
                    <a:pt x="51314" y="4669"/>
                  </a:moveTo>
                  <a:lnTo>
                    <a:pt x="51314" y="4669"/>
                  </a:lnTo>
                  <a:cubicBezTo>
                    <a:pt x="80918" y="21"/>
                    <a:pt x="108936" y="19500"/>
                    <a:pt x="114892" y="48869"/>
                  </a:cubicBezTo>
                  <a:lnTo>
                    <a:pt x="118847" y="48771"/>
                  </a:lnTo>
                  <a:lnTo>
                    <a:pt x="113829" y="58660"/>
                  </a:lnTo>
                  <a:lnTo>
                    <a:pt x="106541" y="49077"/>
                  </a:lnTo>
                  <a:lnTo>
                    <a:pt x="110493" y="48979"/>
                  </a:lnTo>
                  <a:cubicBezTo>
                    <a:pt x="104659" y="22252"/>
                    <a:pt x="79009" y="4701"/>
                    <a:pt x="51985" y="8944"/>
                  </a:cubicBezTo>
                  <a:close/>
                </a:path>
              </a:pathLst>
            </a:custGeom>
            <a:solidFill>
              <a:srgbClr val="FF0000"/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 rot="-2700000">
              <a:off x="1744997" y="898181"/>
              <a:ext cx="5400000" cy="5400000"/>
            </a:xfrm>
            <a:custGeom>
              <a:rect b="b" l="l" r="r" t="t"/>
              <a:pathLst>
                <a:path extrusionOk="0" h="120000" w="120000">
                  <a:moveTo>
                    <a:pt x="50989" y="4721"/>
                  </a:moveTo>
                  <a:lnTo>
                    <a:pt x="50989" y="4721"/>
                  </a:lnTo>
                  <a:cubicBezTo>
                    <a:pt x="80692" y="-121"/>
                    <a:pt x="108911" y="19375"/>
                    <a:pt x="114892" y="48869"/>
                  </a:cubicBezTo>
                  <a:lnTo>
                    <a:pt x="118847" y="48771"/>
                  </a:lnTo>
                  <a:lnTo>
                    <a:pt x="113829" y="58660"/>
                  </a:lnTo>
                  <a:lnTo>
                    <a:pt x="106541" y="49077"/>
                  </a:lnTo>
                  <a:lnTo>
                    <a:pt x="110493" y="48979"/>
                  </a:lnTo>
                  <a:cubicBezTo>
                    <a:pt x="104634" y="22138"/>
                    <a:pt x="78800" y="4572"/>
                    <a:pt x="51685" y="8992"/>
                  </a:cubicBezTo>
                  <a:close/>
                </a:path>
              </a:pathLst>
            </a:custGeom>
            <a:solidFill>
              <a:srgbClr val="FF0000"/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2285000" y="1438183"/>
              <a:ext cx="4320000" cy="4320000"/>
            </a:xfrm>
            <a:prstGeom prst="ellipse">
              <a:avLst/>
            </a:prstGeom>
            <a:solidFill>
              <a:srgbClr val="9FB0CC"/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3" name="Google Shape;143;p7"/>
            <p:cNvCxnSpPr>
              <a:stCxn id="142" idx="0"/>
              <a:endCxn id="142" idx="4"/>
            </p:cNvCxnSpPr>
            <p:nvPr/>
          </p:nvCxnSpPr>
          <p:spPr>
            <a:xfrm>
              <a:off x="4445000" y="1438183"/>
              <a:ext cx="0" cy="4320000"/>
            </a:xfrm>
            <a:prstGeom prst="straightConnector1">
              <a:avLst/>
            </a:prstGeom>
            <a:noFill/>
            <a:ln cap="flat" cmpd="sng" w="9525">
              <a:solidFill>
                <a:srgbClr val="2F415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4" name="Google Shape;144;p7"/>
            <p:cNvCxnSpPr>
              <a:stCxn id="142" idx="2"/>
              <a:endCxn id="142" idx="6"/>
            </p:cNvCxnSpPr>
            <p:nvPr/>
          </p:nvCxnSpPr>
          <p:spPr>
            <a:xfrm>
              <a:off x="2285000" y="3598183"/>
              <a:ext cx="4320000" cy="0"/>
            </a:xfrm>
            <a:prstGeom prst="straightConnector1">
              <a:avLst/>
            </a:prstGeom>
            <a:noFill/>
            <a:ln cap="flat" cmpd="sng" w="9525">
              <a:solidFill>
                <a:srgbClr val="2F415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" name="Google Shape;145;p7"/>
            <p:cNvCxnSpPr/>
            <p:nvPr/>
          </p:nvCxnSpPr>
          <p:spPr>
            <a:xfrm rot="1800000">
              <a:off x="2285000" y="3598183"/>
              <a:ext cx="4320000" cy="0"/>
            </a:xfrm>
            <a:prstGeom prst="straightConnector1">
              <a:avLst/>
            </a:prstGeom>
            <a:noFill/>
            <a:ln cap="flat" cmpd="sng" w="9525">
              <a:solidFill>
                <a:srgbClr val="2F415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" name="Google Shape;146;p7"/>
            <p:cNvCxnSpPr/>
            <p:nvPr/>
          </p:nvCxnSpPr>
          <p:spPr>
            <a:xfrm rot="3600000">
              <a:off x="2285001" y="3598183"/>
              <a:ext cx="4320000" cy="0"/>
            </a:xfrm>
            <a:prstGeom prst="straightConnector1">
              <a:avLst/>
            </a:prstGeom>
            <a:noFill/>
            <a:ln cap="flat" cmpd="sng" w="9525">
              <a:solidFill>
                <a:srgbClr val="2F415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" name="Google Shape;147;p7"/>
            <p:cNvCxnSpPr/>
            <p:nvPr/>
          </p:nvCxnSpPr>
          <p:spPr>
            <a:xfrm rot="7200000">
              <a:off x="2285000" y="3598184"/>
              <a:ext cx="4320000" cy="0"/>
            </a:xfrm>
            <a:prstGeom prst="straightConnector1">
              <a:avLst/>
            </a:prstGeom>
            <a:noFill/>
            <a:ln cap="flat" cmpd="sng" w="9525">
              <a:solidFill>
                <a:srgbClr val="2F415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" name="Google Shape;148;p7"/>
            <p:cNvCxnSpPr/>
            <p:nvPr/>
          </p:nvCxnSpPr>
          <p:spPr>
            <a:xfrm rot="9000000">
              <a:off x="2284999" y="3620816"/>
              <a:ext cx="4320000" cy="0"/>
            </a:xfrm>
            <a:prstGeom prst="straightConnector1">
              <a:avLst/>
            </a:prstGeom>
            <a:noFill/>
            <a:ln cap="flat" cmpd="sng" w="9525">
              <a:solidFill>
                <a:srgbClr val="2F415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9" name="Google Shape;149;p7"/>
            <p:cNvSpPr txBox="1"/>
            <p:nvPr/>
          </p:nvSpPr>
          <p:spPr>
            <a:xfrm>
              <a:off x="4197174" y="1021784"/>
              <a:ext cx="4956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 txBox="1"/>
            <p:nvPr/>
          </p:nvSpPr>
          <p:spPr>
            <a:xfrm>
              <a:off x="6604998" y="3367350"/>
              <a:ext cx="4956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"/>
            <p:cNvSpPr txBox="1"/>
            <p:nvPr/>
          </p:nvSpPr>
          <p:spPr>
            <a:xfrm>
              <a:off x="4197174" y="5712917"/>
              <a:ext cx="4956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06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 txBox="1"/>
            <p:nvPr/>
          </p:nvSpPr>
          <p:spPr>
            <a:xfrm>
              <a:off x="1830912" y="3367349"/>
              <a:ext cx="4956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09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 rot="2700000">
              <a:off x="6073775" y="1746618"/>
              <a:ext cx="213264" cy="396849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 rot="3600000">
              <a:off x="6434139" y="2215377"/>
              <a:ext cx="213264" cy="396849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 rot="9900000">
              <a:off x="4939679" y="5716978"/>
              <a:ext cx="213264" cy="396849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 rot="-4500000">
              <a:off x="2029227" y="2783738"/>
              <a:ext cx="213264" cy="396849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 rot="-3600000">
              <a:off x="2249005" y="2200366"/>
              <a:ext cx="213264" cy="396849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7"/>
            <p:cNvSpPr txBox="1"/>
            <p:nvPr/>
          </p:nvSpPr>
          <p:spPr>
            <a:xfrm>
              <a:off x="6245688" y="1259595"/>
              <a:ext cx="110479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AMSR-3,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JPSS</a:t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"/>
            <p:cNvSpPr txBox="1"/>
            <p:nvPr/>
          </p:nvSpPr>
          <p:spPr>
            <a:xfrm>
              <a:off x="6766158" y="1991410"/>
              <a:ext cx="79701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FY-3H</a:t>
              </a:r>
              <a:endParaRPr b="0" i="1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7"/>
            <p:cNvSpPr txBox="1"/>
            <p:nvPr/>
          </p:nvSpPr>
          <p:spPr>
            <a:xfrm>
              <a:off x="4938557" y="6090530"/>
              <a:ext cx="216208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WSF-M</a:t>
              </a: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b="0" i="1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FY-3I</a:t>
              </a:r>
              <a:endParaRPr b="0" i="1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7"/>
            <p:cNvSpPr txBox="1"/>
            <p:nvPr/>
          </p:nvSpPr>
          <p:spPr>
            <a:xfrm>
              <a:off x="736176" y="2434266"/>
              <a:ext cx="1409451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EPS SG-A/B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CIMR</a:t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"/>
            <p:cNvSpPr txBox="1"/>
            <p:nvPr/>
          </p:nvSpPr>
          <p:spPr>
            <a:xfrm>
              <a:off x="1195668" y="1918767"/>
              <a:ext cx="75533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FY-3F</a:t>
              </a:r>
              <a:endParaRPr b="0" i="1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 rot="-169179">
              <a:off x="3477826" y="963972"/>
              <a:ext cx="1800000" cy="36000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l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Arial"/>
                </a:rPr>
                <a:t>210 minutes</a:t>
              </a:r>
            </a:p>
          </p:txBody>
        </p:sp>
        <p:sp>
          <p:nvSpPr>
            <p:cNvPr id="164" name="Google Shape;164;p7"/>
            <p:cNvSpPr/>
            <p:nvPr/>
          </p:nvSpPr>
          <p:spPr>
            <a:xfrm rot="2712331">
              <a:off x="1755291" y="5259174"/>
              <a:ext cx="1800000" cy="36000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Arial"/>
                </a:rPr>
                <a:t>240 minutes</a:t>
              </a:r>
            </a:p>
          </p:txBody>
        </p:sp>
        <p:sp>
          <p:nvSpPr>
            <p:cNvPr id="165" name="Google Shape;165;p7"/>
            <p:cNvSpPr/>
            <p:nvPr/>
          </p:nvSpPr>
          <p:spPr>
            <a:xfrm rot="-3868183">
              <a:off x="5818188" y="4524977"/>
              <a:ext cx="1733039" cy="46166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Arial"/>
                </a:rPr>
                <a:t>210 minutes</a:t>
              </a:r>
            </a:p>
          </p:txBody>
        </p:sp>
        <p:sp>
          <p:nvSpPr>
            <p:cNvPr id="166" name="Google Shape;166;p7"/>
            <p:cNvSpPr/>
            <p:nvPr/>
          </p:nvSpPr>
          <p:spPr>
            <a:xfrm flipH="1" rot="-5400000">
              <a:off x="2285100" y="1440000"/>
              <a:ext cx="4320000" cy="4320000"/>
            </a:xfrm>
            <a:custGeom>
              <a:rect b="b" l="l" r="r" t="t"/>
              <a:pathLst>
                <a:path extrusionOk="0" h="120000" w="120000">
                  <a:moveTo>
                    <a:pt x="21910" y="18937"/>
                  </a:moveTo>
                  <a:lnTo>
                    <a:pt x="21910" y="18937"/>
                  </a:lnTo>
                  <a:cubicBezTo>
                    <a:pt x="36758" y="5164"/>
                    <a:pt x="57885" y="480"/>
                    <a:pt x="77163" y="6686"/>
                  </a:cubicBezTo>
                  <a:cubicBezTo>
                    <a:pt x="96441" y="12891"/>
                    <a:pt x="110867" y="29021"/>
                    <a:pt x="114892" y="48869"/>
                  </a:cubicBezTo>
                  <a:lnTo>
                    <a:pt x="118847" y="48771"/>
                  </a:lnTo>
                  <a:lnTo>
                    <a:pt x="113829" y="58660"/>
                  </a:lnTo>
                  <a:lnTo>
                    <a:pt x="106541" y="49077"/>
                  </a:lnTo>
                  <a:lnTo>
                    <a:pt x="110493" y="48979"/>
                  </a:lnTo>
                  <a:lnTo>
                    <a:pt x="110493" y="48979"/>
                  </a:lnTo>
                  <a:cubicBezTo>
                    <a:pt x="106537" y="30855"/>
                    <a:pt x="93171" y="16242"/>
                    <a:pt x="75471" y="10688"/>
                  </a:cubicBezTo>
                  <a:cubicBezTo>
                    <a:pt x="57772" y="5135"/>
                    <a:pt x="38453" y="9494"/>
                    <a:pt x="24853" y="22110"/>
                  </a:cubicBezTo>
                  <a:close/>
                </a:path>
              </a:pathLst>
            </a:custGeom>
            <a:gradFill>
              <a:gsLst>
                <a:gs pos="0">
                  <a:srgbClr val="92A7C6"/>
                </a:gs>
                <a:gs pos="100000">
                  <a:srgbClr val="FF0000"/>
                </a:gs>
              </a:gsLst>
              <a:path path="circle">
                <a:fillToRect l="100%" t="100%"/>
              </a:path>
              <a:tileRect b="-100%" r="-100%"/>
            </a:gra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 rot="5400000">
              <a:off x="2285100" y="1440000"/>
              <a:ext cx="4320000" cy="4320000"/>
            </a:xfrm>
            <a:custGeom>
              <a:rect b="b" l="l" r="r" t="t"/>
              <a:pathLst>
                <a:path extrusionOk="0" h="120000" w="120000">
                  <a:moveTo>
                    <a:pt x="21679" y="19153"/>
                  </a:moveTo>
                  <a:lnTo>
                    <a:pt x="21679" y="19153"/>
                  </a:lnTo>
                  <a:cubicBezTo>
                    <a:pt x="36490" y="5258"/>
                    <a:pt x="57662" y="469"/>
                    <a:pt x="77012" y="6637"/>
                  </a:cubicBezTo>
                  <a:cubicBezTo>
                    <a:pt x="96361" y="12806"/>
                    <a:pt x="110856" y="28965"/>
                    <a:pt x="114892" y="48869"/>
                  </a:cubicBezTo>
                  <a:lnTo>
                    <a:pt x="118847" y="48771"/>
                  </a:lnTo>
                  <a:lnTo>
                    <a:pt x="113829" y="58660"/>
                  </a:lnTo>
                  <a:lnTo>
                    <a:pt x="106541" y="49077"/>
                  </a:lnTo>
                  <a:lnTo>
                    <a:pt x="110493" y="48979"/>
                  </a:lnTo>
                  <a:lnTo>
                    <a:pt x="110493" y="48979"/>
                  </a:lnTo>
                  <a:cubicBezTo>
                    <a:pt x="106526" y="30804"/>
                    <a:pt x="93097" y="16164"/>
                    <a:pt x="75332" y="10645"/>
                  </a:cubicBezTo>
                  <a:cubicBezTo>
                    <a:pt x="57567" y="5126"/>
                    <a:pt x="38206" y="9581"/>
                    <a:pt x="24639" y="22309"/>
                  </a:cubicBezTo>
                  <a:close/>
                </a:path>
              </a:pathLst>
            </a:custGeom>
            <a:gradFill>
              <a:gsLst>
                <a:gs pos="0">
                  <a:srgbClr val="92A7C6"/>
                </a:gs>
                <a:gs pos="100000">
                  <a:srgbClr val="FF0000"/>
                </a:gs>
              </a:gsLst>
              <a:path path="circle">
                <a:fillToRect l="100%" t="100%"/>
              </a:path>
              <a:tileRect b="-100%" r="-100%"/>
            </a:gra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827418" y="2345036"/>
              <a:ext cx="3240000" cy="324000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dk1"/>
                  </a:solidFill>
                  <a:latin typeface="Arial"/>
                </a:rPr>
                <a:t>Drifting orbits</a:t>
              </a: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3872998" y="3033663"/>
              <a:ext cx="1152000" cy="115200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1">
                  <a:ln>
                    <a:noFill/>
                  </a:ln>
                  <a:solidFill>
                    <a:schemeClr val="lt1"/>
                  </a:solidFill>
                  <a:latin typeface="Arial"/>
                </a:rPr>
                <a:t>FY-3G</a:t>
              </a:r>
              <a:br>
                <a:rPr b="0" i="1">
                  <a:ln>
                    <a:noFill/>
                  </a:ln>
                  <a:solidFill>
                    <a:schemeClr val="lt1"/>
                  </a:solidFill>
                  <a:latin typeface="Arial"/>
                </a:rPr>
              </a:br>
              <a:r>
                <a:rPr b="0" i="1">
                  <a:ln>
                    <a:noFill/>
                  </a:ln>
                  <a:solidFill>
                    <a:schemeClr val="lt1"/>
                  </a:solidFill>
                  <a:latin typeface="Arial"/>
                </a:rPr>
                <a:t>GPM</a:t>
              </a:r>
              <a:br>
                <a:rPr b="0" i="1">
                  <a:ln>
                    <a:noFill/>
                  </a:ln>
                  <a:solidFill>
                    <a:schemeClr val="lt1"/>
                  </a:solidFill>
                  <a:latin typeface="Arial"/>
                </a:rPr>
              </a:br>
              <a:r>
                <a:rPr b="0" i="1">
                  <a:ln>
                    <a:noFill/>
                  </a:ln>
                  <a:solidFill>
                    <a:schemeClr val="lt1"/>
                  </a:solidFill>
                  <a:latin typeface="Arial"/>
                </a:rPr>
                <a:t>FY-3J</a:t>
              </a:r>
            </a:p>
          </p:txBody>
        </p:sp>
        <p:sp>
          <p:nvSpPr>
            <p:cNvPr id="170" name="Google Shape;170;p7"/>
            <p:cNvSpPr/>
            <p:nvPr/>
          </p:nvSpPr>
          <p:spPr>
            <a:xfrm rot="-5400000">
              <a:off x="3466339" y="2609083"/>
              <a:ext cx="1957114" cy="1949667"/>
            </a:xfrm>
            <a:custGeom>
              <a:rect b="b" l="l" r="r" t="t"/>
              <a:pathLst>
                <a:path extrusionOk="0" h="120000" w="120000">
                  <a:moveTo>
                    <a:pt x="112507" y="58486"/>
                  </a:moveTo>
                  <a:lnTo>
                    <a:pt x="112507" y="58486"/>
                  </a:lnTo>
                  <a:cubicBezTo>
                    <a:pt x="113306" y="86167"/>
                    <a:pt x="92456" y="109708"/>
                    <a:pt x="64868" y="112274"/>
                  </a:cubicBezTo>
                  <a:cubicBezTo>
                    <a:pt x="37280" y="114840"/>
                    <a:pt x="12442" y="95549"/>
                    <a:pt x="8116" y="68197"/>
                  </a:cubicBezTo>
                  <a:cubicBezTo>
                    <a:pt x="3790" y="40845"/>
                    <a:pt x="21464" y="14837"/>
                    <a:pt x="48499" y="8774"/>
                  </a:cubicBezTo>
                  <a:cubicBezTo>
                    <a:pt x="75534" y="2711"/>
                    <a:pt x="102632" y="18677"/>
                    <a:pt x="110414" y="45254"/>
                  </a:cubicBezTo>
                  <a:lnTo>
                    <a:pt x="117512" y="45254"/>
                  </a:lnTo>
                  <a:lnTo>
                    <a:pt x="105057" y="60000"/>
                  </a:lnTo>
                  <a:lnTo>
                    <a:pt x="87626" y="45254"/>
                  </a:lnTo>
                  <a:lnTo>
                    <a:pt x="94558" y="45254"/>
                  </a:lnTo>
                  <a:cubicBezTo>
                    <a:pt x="86932" y="27463"/>
                    <a:pt x="66990" y="18382"/>
                    <a:pt x="48522" y="24291"/>
                  </a:cubicBezTo>
                  <a:cubicBezTo>
                    <a:pt x="30055" y="30200"/>
                    <a:pt x="19126" y="49158"/>
                    <a:pt x="23292" y="68056"/>
                  </a:cubicBezTo>
                  <a:cubicBezTo>
                    <a:pt x="27458" y="86954"/>
                    <a:pt x="45352" y="99586"/>
                    <a:pt x="64600" y="97218"/>
                  </a:cubicBezTo>
                  <a:cubicBezTo>
                    <a:pt x="83848" y="94850"/>
                    <a:pt x="98130" y="78259"/>
                    <a:pt x="97570" y="58917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7"/>
            <p:cNvSpPr txBox="1"/>
            <p:nvPr/>
          </p:nvSpPr>
          <p:spPr>
            <a:xfrm>
              <a:off x="115398" y="762520"/>
              <a:ext cx="1964032" cy="1000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Overpass clock</a:t>
              </a:r>
              <a:endParaRPr/>
            </a:p>
          </p:txBody>
        </p:sp>
      </p:grpSp>
      <p:grpSp>
        <p:nvGrpSpPr>
          <p:cNvPr id="172" name="Google Shape;172;p7"/>
          <p:cNvGrpSpPr/>
          <p:nvPr/>
        </p:nvGrpSpPr>
        <p:grpSpPr>
          <a:xfrm>
            <a:off x="4606652" y="5608711"/>
            <a:ext cx="2098545" cy="647470"/>
            <a:chOff x="4606652" y="5608711"/>
            <a:chExt cx="2098545" cy="647470"/>
          </a:xfrm>
        </p:grpSpPr>
        <p:sp>
          <p:nvSpPr>
            <p:cNvPr id="173" name="Google Shape;173;p7"/>
            <p:cNvSpPr/>
            <p:nvPr/>
          </p:nvSpPr>
          <p:spPr>
            <a:xfrm rot="9980192">
              <a:off x="4657725" y="5643245"/>
              <a:ext cx="349206" cy="474258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FFFF00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4878999" y="5815765"/>
              <a:ext cx="1826198" cy="440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24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QuickSounder</a:t>
              </a:r>
              <a:endParaRPr b="0" i="1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" name="Google Shape;175;p7"/>
          <p:cNvGrpSpPr/>
          <p:nvPr/>
        </p:nvGrpSpPr>
        <p:grpSpPr>
          <a:xfrm>
            <a:off x="5063562" y="3027740"/>
            <a:ext cx="6663105" cy="1569660"/>
            <a:chOff x="5041080" y="3027041"/>
            <a:chExt cx="6663105" cy="1569660"/>
          </a:xfrm>
        </p:grpSpPr>
        <p:sp>
          <p:nvSpPr>
            <p:cNvPr id="176" name="Google Shape;176;p7"/>
            <p:cNvSpPr txBox="1"/>
            <p:nvPr/>
          </p:nvSpPr>
          <p:spPr>
            <a:xfrm>
              <a:off x="7394996" y="3027041"/>
              <a:ext cx="4309189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 low-inclination ‘calibrator’ sensor(s) </a:t>
              </a:r>
              <a:r>
                <a:rPr b="0" i="0" lang="en-US" sz="2400" u="sng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is critical </a:t>
              </a:r>
              <a:r>
                <a:rPr b="0" i="0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for any constellation – but may/will not be available after GPM.</a:t>
              </a: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 rot="-331908">
              <a:off x="5055801" y="3337264"/>
              <a:ext cx="2542746" cy="428275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002060"/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7"/>
          <p:cNvGrpSpPr/>
          <p:nvPr/>
        </p:nvGrpSpPr>
        <p:grpSpPr>
          <a:xfrm>
            <a:off x="2300763" y="1237546"/>
            <a:ext cx="9435824" cy="4444933"/>
            <a:chOff x="2496708" y="910977"/>
            <a:chExt cx="9435824" cy="4444933"/>
          </a:xfrm>
        </p:grpSpPr>
        <p:sp>
          <p:nvSpPr>
            <p:cNvPr id="179" name="Google Shape;179;p7"/>
            <p:cNvSpPr txBox="1"/>
            <p:nvPr/>
          </p:nvSpPr>
          <p:spPr>
            <a:xfrm>
              <a:off x="7648735" y="910977"/>
              <a:ext cx="428379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There are significant temporal gaps in coverage which </a:t>
              </a:r>
              <a:r>
                <a:rPr b="0" i="1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could</a:t>
              </a:r>
              <a:r>
                <a:rPr b="0" i="0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be filled with smallsats/cubesats.</a:t>
              </a:r>
              <a:endParaRPr b="0" i="0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" name="Google Shape;180;p7"/>
            <p:cNvGrpSpPr/>
            <p:nvPr/>
          </p:nvGrpSpPr>
          <p:grpSpPr>
            <a:xfrm>
              <a:off x="2496708" y="1044617"/>
              <a:ext cx="4417319" cy="4311294"/>
              <a:chOff x="2496708" y="1044617"/>
              <a:chExt cx="4417319" cy="4311294"/>
            </a:xfrm>
          </p:grpSpPr>
          <p:sp>
            <p:nvSpPr>
              <p:cNvPr id="181" name="Google Shape;181;p7"/>
              <p:cNvSpPr/>
              <p:nvPr/>
            </p:nvSpPr>
            <p:spPr>
              <a:xfrm rot="-7975650">
                <a:off x="2620343" y="4804031"/>
                <a:ext cx="366054" cy="497140"/>
              </a:xfrm>
              <a:prstGeom prst="downArrow">
                <a:avLst>
                  <a:gd fmla="val 50000" name="adj1"/>
                  <a:gd fmla="val 50000" name="adj2"/>
                </a:avLst>
              </a:prstGeom>
              <a:solidFill>
                <a:srgbClr val="FFFF00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7"/>
              <p:cNvSpPr/>
              <p:nvPr/>
            </p:nvSpPr>
            <p:spPr>
              <a:xfrm rot="6610722">
                <a:off x="6434552" y="3966492"/>
                <a:ext cx="366054" cy="497140"/>
              </a:xfrm>
              <a:prstGeom prst="downArrow">
                <a:avLst>
                  <a:gd fmla="val 50000" name="adj1"/>
                  <a:gd fmla="val 50000" name="adj2"/>
                </a:avLst>
              </a:prstGeom>
              <a:solidFill>
                <a:srgbClr val="FFFF00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7"/>
              <p:cNvSpPr/>
              <p:nvPr/>
            </p:nvSpPr>
            <p:spPr>
              <a:xfrm rot="-1008296">
                <a:off x="3632006" y="1086917"/>
                <a:ext cx="366054" cy="497140"/>
              </a:xfrm>
              <a:prstGeom prst="downArrow">
                <a:avLst>
                  <a:gd fmla="val 50000" name="adj1"/>
                  <a:gd fmla="val 50000" name="adj2"/>
                </a:avLst>
              </a:prstGeom>
              <a:solidFill>
                <a:srgbClr val="FFFF00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7"/>
              <p:cNvSpPr txBox="1"/>
              <p:nvPr/>
            </p:nvSpPr>
            <p:spPr>
              <a:xfrm>
                <a:off x="3388615" y="1464975"/>
                <a:ext cx="99405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1" lang="en-US" sz="2400" u="none" cap="none" strike="noStrik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Sterna</a:t>
                </a:r>
                <a:endParaRPr b="0" i="1" sz="24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7"/>
              <p:cNvSpPr txBox="1"/>
              <p:nvPr/>
            </p:nvSpPr>
            <p:spPr>
              <a:xfrm>
                <a:off x="5720666" y="3654675"/>
                <a:ext cx="99405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1" lang="en-US" sz="2400" u="none" cap="none" strike="noStrik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Sterna</a:t>
                </a:r>
                <a:endParaRPr b="0" i="1" sz="24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7"/>
              <p:cNvSpPr txBox="1"/>
              <p:nvPr/>
            </p:nvSpPr>
            <p:spPr>
              <a:xfrm>
                <a:off x="2555165" y="4446558"/>
                <a:ext cx="99405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1" lang="en-US" sz="2400" u="none" cap="none" strike="noStrik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Sterna</a:t>
                </a:r>
                <a:endParaRPr b="0" i="1" sz="24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7" name="Google Shape;187;p7"/>
          <p:cNvSpPr txBox="1"/>
          <p:nvPr/>
        </p:nvSpPr>
        <p:spPr>
          <a:xfrm>
            <a:off x="138828" y="156593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PMW radiometer constellation ca.2028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p7"/>
          <p:cNvGrpSpPr/>
          <p:nvPr/>
        </p:nvGrpSpPr>
        <p:grpSpPr>
          <a:xfrm>
            <a:off x="-428662" y="2101355"/>
            <a:ext cx="6373130" cy="3916374"/>
            <a:chOff x="-439729" y="1713940"/>
            <a:chExt cx="6680616" cy="4105328"/>
          </a:xfrm>
        </p:grpSpPr>
        <p:grpSp>
          <p:nvGrpSpPr>
            <p:cNvPr id="189" name="Google Shape;189;p7"/>
            <p:cNvGrpSpPr/>
            <p:nvPr/>
          </p:nvGrpSpPr>
          <p:grpSpPr>
            <a:xfrm>
              <a:off x="2640887" y="1713940"/>
              <a:ext cx="3600000" cy="3600000"/>
              <a:chOff x="2640887" y="1713940"/>
              <a:chExt cx="3600000" cy="3600000"/>
            </a:xfrm>
          </p:grpSpPr>
          <p:sp>
            <p:nvSpPr>
              <p:cNvPr id="190" name="Google Shape;190;p7"/>
              <p:cNvSpPr txBox="1"/>
              <p:nvPr/>
            </p:nvSpPr>
            <p:spPr>
              <a:xfrm>
                <a:off x="2729154" y="2618326"/>
                <a:ext cx="48763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F15</a:t>
                </a:r>
                <a:endParaRPr b="1" i="1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 rot="-5400000">
                <a:off x="2640887" y="1713940"/>
                <a:ext cx="3600000" cy="3600000"/>
              </a:xfrm>
              <a:custGeom>
                <a:rect b="b" l="l" r="r" t="t"/>
                <a:pathLst>
                  <a:path extrusionOk="0" h="120000" w="120000">
                    <a:moveTo>
                      <a:pt x="38535" y="114095"/>
                    </a:moveTo>
                    <a:lnTo>
                      <a:pt x="38535" y="114095"/>
                    </a:lnTo>
                    <a:cubicBezTo>
                      <a:pt x="10905" y="103132"/>
                      <a:pt x="-4023" y="73107"/>
                      <a:pt x="3915" y="44460"/>
                    </a:cubicBezTo>
                    <a:cubicBezTo>
                      <a:pt x="11852" y="15813"/>
                      <a:pt x="40103" y="-2248"/>
                      <a:pt x="69436" y="2572"/>
                    </a:cubicBezTo>
                    <a:lnTo>
                      <a:pt x="70101" y="940"/>
                    </a:lnTo>
                    <a:lnTo>
                      <a:pt x="81364" y="7517"/>
                    </a:lnTo>
                    <a:lnTo>
                      <a:pt x="67586" y="7118"/>
                    </a:lnTo>
                    <a:lnTo>
                      <a:pt x="68249" y="5488"/>
                    </a:lnTo>
                    <a:cubicBezTo>
                      <a:pt x="40538" y="1295"/>
                      <a:pt x="14090" y="18559"/>
                      <a:pt x="6777" y="45615"/>
                    </a:cubicBezTo>
                    <a:cubicBezTo>
                      <a:pt x="-535" y="72672"/>
                      <a:pt x="13615" y="100909"/>
                      <a:pt x="39666" y="111245"/>
                    </a:cubicBezTo>
                    <a:close/>
                  </a:path>
                </a:pathLst>
              </a:custGeom>
              <a:solidFill>
                <a:srgbClr val="92D050"/>
              </a:solidFill>
              <a:ln cap="flat" cmpd="sng" w="25400">
                <a:solidFill>
                  <a:srgbClr val="25314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 flipH="1" rot="5400000">
                <a:off x="2819185" y="1906104"/>
                <a:ext cx="3240000" cy="3240000"/>
              </a:xfrm>
              <a:custGeom>
                <a:rect b="b" l="l" r="r" t="t"/>
                <a:pathLst>
                  <a:path extrusionOk="0" h="120000" w="120000">
                    <a:moveTo>
                      <a:pt x="7516" y="84501"/>
                    </a:moveTo>
                    <a:lnTo>
                      <a:pt x="7516" y="84501"/>
                    </a:lnTo>
                    <a:cubicBezTo>
                      <a:pt x="2230" y="73179"/>
                      <a:pt x="748" y="60452"/>
                      <a:pt x="3289" y="48219"/>
                    </a:cubicBezTo>
                    <a:lnTo>
                      <a:pt x="1383" y="47448"/>
                    </a:lnTo>
                    <a:lnTo>
                      <a:pt x="7547" y="38781"/>
                    </a:lnTo>
                    <a:lnTo>
                      <a:pt x="7720" y="50011"/>
                    </a:lnTo>
                    <a:lnTo>
                      <a:pt x="5815" y="49240"/>
                    </a:lnTo>
                    <a:lnTo>
                      <a:pt x="5815" y="49240"/>
                    </a:lnTo>
                    <a:cubicBezTo>
                      <a:pt x="3526" y="60766"/>
                      <a:pt x="4972" y="72721"/>
                      <a:pt x="9943" y="83368"/>
                    </a:cubicBezTo>
                    <a:close/>
                  </a:path>
                </a:pathLst>
              </a:custGeom>
              <a:solidFill>
                <a:srgbClr val="92D050"/>
              </a:solidFill>
              <a:ln cap="flat" cmpd="sng" w="25400">
                <a:solidFill>
                  <a:srgbClr val="25314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7"/>
              <p:cNvSpPr txBox="1"/>
              <p:nvPr/>
            </p:nvSpPr>
            <p:spPr>
              <a:xfrm>
                <a:off x="4949232" y="4724846"/>
                <a:ext cx="48763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F17</a:t>
                </a:r>
                <a:endParaRPr b="1" i="1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 rot="-5400000">
                <a:off x="3005722" y="2089424"/>
                <a:ext cx="2880000" cy="2880000"/>
              </a:xfrm>
              <a:custGeom>
                <a:rect b="b" l="l" r="r" t="t"/>
                <a:pathLst>
                  <a:path extrusionOk="0" h="120000" w="120000">
                    <a:moveTo>
                      <a:pt x="11974" y="92439"/>
                    </a:moveTo>
                    <a:lnTo>
                      <a:pt x="11974" y="92439"/>
                    </a:lnTo>
                    <a:cubicBezTo>
                      <a:pt x="2489" y="78396"/>
                      <a:pt x="-375" y="60905"/>
                      <a:pt x="4136" y="44571"/>
                    </a:cubicBezTo>
                    <a:lnTo>
                      <a:pt x="2377" y="43629"/>
                    </a:lnTo>
                    <a:lnTo>
                      <a:pt x="10581" y="33532"/>
                    </a:lnTo>
                    <a:lnTo>
                      <a:pt x="9323" y="47349"/>
                    </a:lnTo>
                    <a:lnTo>
                      <a:pt x="7567" y="46409"/>
                    </a:lnTo>
                    <a:lnTo>
                      <a:pt x="7567" y="46409"/>
                    </a:lnTo>
                    <a:cubicBezTo>
                      <a:pt x="3668" y="61450"/>
                      <a:pt x="6417" y="77441"/>
                      <a:pt x="15114" y="90318"/>
                    </a:cubicBezTo>
                    <a:close/>
                  </a:path>
                </a:pathLst>
              </a:custGeom>
              <a:solidFill>
                <a:srgbClr val="92D050"/>
              </a:solidFill>
              <a:ln cap="flat" cmpd="sng" w="25400">
                <a:solidFill>
                  <a:srgbClr val="25314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7"/>
              <p:cNvSpPr txBox="1"/>
              <p:nvPr/>
            </p:nvSpPr>
            <p:spPr>
              <a:xfrm>
                <a:off x="5138551" y="4360591"/>
                <a:ext cx="48763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F18</a:t>
                </a:r>
                <a:endParaRPr b="1" i="1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 rot="-5400000">
                <a:off x="3176594" y="2267471"/>
                <a:ext cx="2520000" cy="2520000"/>
              </a:xfrm>
              <a:custGeom>
                <a:rect b="b" l="l" r="r" t="t"/>
                <a:pathLst>
                  <a:path extrusionOk="0" h="120000" w="120000">
                    <a:moveTo>
                      <a:pt x="26203" y="105737"/>
                    </a:moveTo>
                    <a:lnTo>
                      <a:pt x="26203" y="105737"/>
                    </a:lnTo>
                    <a:cubicBezTo>
                      <a:pt x="11164" y="94625"/>
                      <a:pt x="2549" y="76830"/>
                      <a:pt x="3161" y="58141"/>
                    </a:cubicBezTo>
                    <a:cubicBezTo>
                      <a:pt x="3772" y="39452"/>
                      <a:pt x="13531" y="22257"/>
                      <a:pt x="29264" y="12151"/>
                    </a:cubicBezTo>
                    <a:lnTo>
                      <a:pt x="28212" y="9249"/>
                    </a:lnTo>
                    <a:lnTo>
                      <a:pt x="41174" y="8081"/>
                    </a:lnTo>
                    <a:lnTo>
                      <a:pt x="31466" y="18225"/>
                    </a:lnTo>
                    <a:lnTo>
                      <a:pt x="30415" y="15325"/>
                    </a:lnTo>
                    <a:lnTo>
                      <a:pt x="30415" y="15325"/>
                    </a:lnTo>
                    <a:cubicBezTo>
                      <a:pt x="15836" y="24980"/>
                      <a:pt x="6885" y="41141"/>
                      <a:pt x="6435" y="58621"/>
                    </a:cubicBezTo>
                    <a:cubicBezTo>
                      <a:pt x="5985" y="76102"/>
                      <a:pt x="14093" y="92702"/>
                      <a:pt x="28156" y="103094"/>
                    </a:cubicBezTo>
                    <a:close/>
                  </a:path>
                </a:pathLst>
              </a:custGeom>
              <a:solidFill>
                <a:srgbClr val="92D050"/>
              </a:solidFill>
              <a:ln cap="flat" cmpd="sng" w="25400">
                <a:solidFill>
                  <a:srgbClr val="25314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7"/>
              <p:cNvSpPr txBox="1"/>
              <p:nvPr/>
            </p:nvSpPr>
            <p:spPr>
              <a:xfrm>
                <a:off x="2982327" y="3666490"/>
                <a:ext cx="48763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F16</a:t>
                </a:r>
                <a:endParaRPr b="1" i="1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 rot="-5400000">
                <a:off x="3345506" y="2438430"/>
                <a:ext cx="2160000" cy="2160000"/>
              </a:xfrm>
              <a:custGeom>
                <a:rect b="b" l="l" r="r" t="t"/>
                <a:pathLst>
                  <a:path extrusionOk="0" h="120000" w="120000">
                    <a:moveTo>
                      <a:pt x="98266" y="102760"/>
                    </a:moveTo>
                    <a:cubicBezTo>
                      <a:pt x="75142" y="123454"/>
                      <a:pt x="39754" y="122015"/>
                      <a:pt x="18387" y="99510"/>
                    </a:cubicBezTo>
                    <a:cubicBezTo>
                      <a:pt x="-2980" y="77006"/>
                      <a:pt x="-2585" y="41591"/>
                      <a:pt x="19280" y="19570"/>
                    </a:cubicBezTo>
                    <a:lnTo>
                      <a:pt x="17902" y="17410"/>
                    </a:lnTo>
                    <a:lnTo>
                      <a:pt x="30297" y="13442"/>
                    </a:lnTo>
                    <a:lnTo>
                      <a:pt x="23037" y="25459"/>
                    </a:lnTo>
                    <a:lnTo>
                      <a:pt x="21662" y="23303"/>
                    </a:lnTo>
                    <a:lnTo>
                      <a:pt x="21662" y="23303"/>
                    </a:lnTo>
                    <a:cubicBezTo>
                      <a:pt x="1946" y="43901"/>
                      <a:pt x="2029" y="76396"/>
                      <a:pt x="21850" y="96892"/>
                    </a:cubicBezTo>
                    <a:cubicBezTo>
                      <a:pt x="41670" y="117389"/>
                      <a:pt x="74144" y="118561"/>
                      <a:pt x="95391" y="99547"/>
                    </a:cubicBezTo>
                    <a:close/>
                  </a:path>
                </a:pathLst>
              </a:custGeom>
              <a:solidFill>
                <a:srgbClr val="92D050"/>
              </a:solidFill>
              <a:ln cap="flat" cmpd="sng" w="25400">
                <a:solidFill>
                  <a:srgbClr val="25314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7"/>
              <p:cNvSpPr txBox="1"/>
              <p:nvPr/>
            </p:nvSpPr>
            <p:spPr>
              <a:xfrm>
                <a:off x="4805720" y="2552146"/>
                <a:ext cx="52770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N19</a:t>
                </a:r>
                <a:endParaRPr/>
              </a:p>
            </p:txBody>
          </p:sp>
        </p:grpSp>
        <p:grpSp>
          <p:nvGrpSpPr>
            <p:cNvPr id="200" name="Google Shape;200;p7"/>
            <p:cNvGrpSpPr/>
            <p:nvPr/>
          </p:nvGrpSpPr>
          <p:grpSpPr>
            <a:xfrm>
              <a:off x="-439729" y="2579268"/>
              <a:ext cx="3240000" cy="3240000"/>
              <a:chOff x="-439729" y="2579268"/>
              <a:chExt cx="3240000" cy="3240000"/>
            </a:xfrm>
          </p:grpSpPr>
          <p:sp>
            <p:nvSpPr>
              <p:cNvPr id="201" name="Google Shape;201;p7"/>
              <p:cNvSpPr/>
              <p:nvPr/>
            </p:nvSpPr>
            <p:spPr>
              <a:xfrm rot="-5400000">
                <a:off x="138817" y="3507716"/>
                <a:ext cx="2160000" cy="2160000"/>
              </a:xfrm>
              <a:custGeom>
                <a:rect b="b" l="l" r="r" t="t"/>
                <a:pathLst>
                  <a:path extrusionOk="0" h="120000" w="120000">
                    <a:moveTo>
                      <a:pt x="12462" y="91088"/>
                    </a:moveTo>
                    <a:lnTo>
                      <a:pt x="12462" y="91088"/>
                    </a:lnTo>
                    <a:cubicBezTo>
                      <a:pt x="209" y="72350"/>
                      <a:pt x="105" y="48161"/>
                      <a:pt x="12199" y="29319"/>
                    </a:cubicBezTo>
                    <a:lnTo>
                      <a:pt x="9985" y="27067"/>
                    </a:lnTo>
                    <a:lnTo>
                      <a:pt x="21287" y="20614"/>
                    </a:lnTo>
                    <a:lnTo>
                      <a:pt x="16677" y="33876"/>
                    </a:lnTo>
                    <a:lnTo>
                      <a:pt x="14465" y="31625"/>
                    </a:lnTo>
                    <a:lnTo>
                      <a:pt x="14465" y="31625"/>
                    </a:lnTo>
                    <a:cubicBezTo>
                      <a:pt x="3417" y="49353"/>
                      <a:pt x="3664" y="71882"/>
                      <a:pt x="15097" y="89365"/>
                    </a:cubicBezTo>
                    <a:close/>
                  </a:path>
                </a:pathLst>
              </a:custGeom>
              <a:solidFill>
                <a:srgbClr val="92D050"/>
              </a:solidFill>
              <a:ln cap="flat" cmpd="sng" w="25400">
                <a:solidFill>
                  <a:srgbClr val="25314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-439729" y="2579268"/>
                <a:ext cx="3240000" cy="324000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dk1"/>
                    </a:solidFill>
                    <a:latin typeface="Arial"/>
                  </a:rPr>
                  <a:t>Drifting orbits</a:t>
                </a:r>
              </a:p>
            </p:txBody>
          </p:sp>
          <p:sp>
            <p:nvSpPr>
              <p:cNvPr id="203" name="Google Shape;203;p7"/>
              <p:cNvSpPr txBox="1"/>
              <p:nvPr/>
            </p:nvSpPr>
            <p:spPr>
              <a:xfrm>
                <a:off x="1389215" y="5083862"/>
                <a:ext cx="60144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2020</a:t>
                </a:r>
                <a:endParaRPr b="1" i="1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7"/>
              <p:cNvSpPr txBox="1"/>
              <p:nvPr/>
            </p:nvSpPr>
            <p:spPr>
              <a:xfrm>
                <a:off x="213103" y="5000743"/>
                <a:ext cx="60144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2030</a:t>
                </a:r>
                <a:endParaRPr b="1" i="1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8"/>
          <p:cNvPicPr preferRelativeResize="0"/>
          <p:nvPr/>
        </p:nvPicPr>
        <p:blipFill rotWithShape="1">
          <a:blip r:embed="rId3">
            <a:alphaModFix/>
          </a:blip>
          <a:srcRect b="8093" l="18112" r="30106" t="15017"/>
          <a:stretch/>
        </p:blipFill>
        <p:spPr>
          <a:xfrm>
            <a:off x="177016" y="1134229"/>
            <a:ext cx="5802061" cy="4666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&#10;&#10;Description automatically generated" id="210" name="Google Shape;21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2925" y="1134229"/>
            <a:ext cx="2617369" cy="466668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Geostationary observations</a:t>
            </a:r>
            <a:endParaRPr/>
          </a:p>
        </p:txBody>
      </p:sp>
      <p:sp>
        <p:nvSpPr>
          <p:cNvPr id="212" name="Google Shape;212;p8"/>
          <p:cNvSpPr txBox="1"/>
          <p:nvPr/>
        </p:nvSpPr>
        <p:spPr>
          <a:xfrm>
            <a:off x="8830294" y="1188932"/>
            <a:ext cx="3188387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0000" lvl="0" marL="1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Geostationary observations in the Vis/WV/IR available since ca. 1980</a:t>
            </a:r>
            <a:endParaRPr/>
          </a:p>
          <a:p>
            <a:pPr indent="-180000" lvl="0" marL="180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(Easily) available combined products – for IR at least – from 2000 onwards (e.g. CPC Global-IR 4km)</a:t>
            </a:r>
            <a:endParaRPr/>
          </a:p>
          <a:p>
            <a:pPr indent="-180000" lvl="0" marL="180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effort to provide multi-spectral data through the GEO-Ring project for whole Geo-period </a:t>
            </a:r>
            <a:r>
              <a:rPr b="0" i="1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(1979-ish onwards)</a:t>
            </a:r>
            <a:endParaRPr b="0" i="1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 txBox="1"/>
          <p:nvPr/>
        </p:nvSpPr>
        <p:spPr>
          <a:xfrm>
            <a:off x="176048" y="5824030"/>
            <a:ext cx="11530515" cy="66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Vis/IR GEO-observations are an integral part of global precipitation measurement</a:t>
            </a:r>
            <a:endParaRPr/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primarily due to their temporal sampling and good spatial resolution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422" y="1150951"/>
            <a:ext cx="7283903" cy="53608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9"/>
          <p:cNvCxnSpPr/>
          <p:nvPr/>
        </p:nvCxnSpPr>
        <p:spPr>
          <a:xfrm>
            <a:off x="278947" y="4992978"/>
            <a:ext cx="6169478" cy="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0" name="Google Shape;220;p9"/>
          <p:cNvSpPr txBox="1"/>
          <p:nvPr/>
        </p:nvSpPr>
        <p:spPr>
          <a:xfrm>
            <a:off x="171450" y="180392"/>
            <a:ext cx="92773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Satellite precipitation estimation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7648575" y="1241916"/>
            <a:ext cx="4347923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Satellite estimates of precipitation encompass a wide range of frequencies together with auxiliary data.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Retrieval of precipitation from satellite observations is complex since the range of precipitation properties and characteristics is large (cloud, rainfall, snowfall, hail).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Requires a multi-spectral, multi-satellite, multi-sensor approach</a:t>
            </a:r>
            <a:endParaRPr/>
          </a:p>
        </p:txBody>
      </p:sp>
      <p:sp>
        <p:nvSpPr>
          <p:cNvPr id="222" name="Google Shape;222;p9"/>
          <p:cNvSpPr txBox="1"/>
          <p:nvPr/>
        </p:nvSpPr>
        <p:spPr>
          <a:xfrm rot="-5400000">
            <a:off x="-258127" y="3008476"/>
            <a:ext cx="10550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satellite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9"/>
          <p:cNvSpPr txBox="1"/>
          <p:nvPr/>
        </p:nvSpPr>
        <p:spPr>
          <a:xfrm rot="-5400000">
            <a:off x="-233372" y="5288502"/>
            <a:ext cx="102463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surface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Kidd, Chris (GSFC-612.0)[UNIV OF MARYLAND COLLEGE PARK]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76fa30-1907-4356-8241-62ea5e1c0256_Enabled">
    <vt:lpwstr>true</vt:lpwstr>
  </property>
  <property fmtid="{D5CDD505-2E9C-101B-9397-08002B2CF9AE}" pid="3" name="MSIP_Label_3976fa30-1907-4356-8241-62ea5e1c0256_SetDate">
    <vt:lpwstr>2023-02-28T07:51:07Z</vt:lpwstr>
  </property>
  <property fmtid="{D5CDD505-2E9C-101B-9397-08002B2CF9AE}" pid="4" name="MSIP_Label_3976fa30-1907-4356-8241-62ea5e1c0256_Method">
    <vt:lpwstr>Standard</vt:lpwstr>
  </property>
  <property fmtid="{D5CDD505-2E9C-101B-9397-08002B2CF9AE}" pid="5" name="MSIP_Label_3976fa30-1907-4356-8241-62ea5e1c0256_Name">
    <vt:lpwstr>ESA UNCLASSIFIED – For ESA Official Use Only</vt:lpwstr>
  </property>
  <property fmtid="{D5CDD505-2E9C-101B-9397-08002B2CF9AE}" pid="6" name="MSIP_Label_3976fa30-1907-4356-8241-62ea5e1c0256_SiteId">
    <vt:lpwstr>9a5cacd0-2bef-4dd7-ac5c-7ebe1f54f495</vt:lpwstr>
  </property>
  <property fmtid="{D5CDD505-2E9C-101B-9397-08002B2CF9AE}" pid="7" name="MSIP_Label_3976fa30-1907-4356-8241-62ea5e1c0256_ActionId">
    <vt:lpwstr>bc3f0f1d-1f15-43e7-9366-b7bcc3e5abe4</vt:lpwstr>
  </property>
  <property fmtid="{D5CDD505-2E9C-101B-9397-08002B2CF9AE}" pid="8" name="MSIP_Label_3976fa30-1907-4356-8241-62ea5e1c0256_ContentBits">
    <vt:lpwstr>0</vt:lpwstr>
  </property>
</Properties>
</file>