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iXfUsGJpOBAsgibKuTnDgzzj3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7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7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7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7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7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2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8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8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8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8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9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9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9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10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1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0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1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6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data.nasa.gov/csda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US" sz="7500" dirty="0"/>
              <a:t>NASA</a:t>
            </a:r>
            <a:br>
              <a:rPr lang="en-US" sz="7500" dirty="0"/>
            </a:br>
            <a:br>
              <a:rPr lang="en-US" sz="7500" dirty="0"/>
            </a:br>
            <a:r>
              <a:rPr lang="en-US" sz="4000" dirty="0"/>
              <a:t>Commercial </a:t>
            </a:r>
            <a:r>
              <a:rPr lang="en-US" sz="4000" dirty="0" err="1"/>
              <a:t>Smallsat</a:t>
            </a:r>
            <a:r>
              <a:rPr lang="en-US" sz="4000" dirty="0"/>
              <a:t> Data Acquisition (CSDA) Program</a:t>
            </a:r>
            <a:endParaRPr sz="4000" i="1" dirty="0"/>
          </a:p>
        </p:txBody>
      </p:sp>
      <p:sp>
        <p:nvSpPr>
          <p:cNvPr id="67" name="Google Shape;67;p1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>
                <a:solidFill>
                  <a:schemeClr val="accent1"/>
                </a:solidFill>
              </a:rPr>
              <a:t>Fritz </a:t>
            </a:r>
            <a:r>
              <a:rPr lang="en-US" sz="2200" b="1" dirty="0" err="1">
                <a:solidFill>
                  <a:schemeClr val="accent1"/>
                </a:solidFill>
              </a:rPr>
              <a:t>Policelli</a:t>
            </a:r>
            <a:r>
              <a:rPr lang="en-US" sz="2200" b="1" dirty="0">
                <a:solidFill>
                  <a:schemeClr val="accent1"/>
                </a:solidFill>
              </a:rPr>
              <a:t>, NASA</a:t>
            </a:r>
            <a:endParaRPr sz="2200" b="1" dirty="0">
              <a:solidFill>
                <a:schemeClr val="accent1"/>
              </a:solidFill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dirty="0">
                <a:solidFill>
                  <a:schemeClr val="accent1"/>
                </a:solidFill>
              </a:rPr>
              <a:t>Alfreda Hall</a:t>
            </a: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NASA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#6.2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SIT</a:t>
            </a:r>
            <a:r>
              <a:rPr lang="en-GB" sz="2200" b="1" dirty="0">
                <a:solidFill>
                  <a:schemeClr val="accent1"/>
                </a:solidFill>
              </a:rPr>
              <a:t> </a:t>
            </a: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38</a:t>
            </a:r>
            <a:endParaRPr sz="2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r>
              <a:rPr lang="en-GB" sz="2200" b="1" i="0" u="none" strike="noStrike" cap="none" baseline="30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- 30</a:t>
            </a:r>
            <a:r>
              <a:rPr lang="en-GB" sz="2200" b="1" i="0" u="none" strike="noStrike" cap="none" baseline="30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March 2022</a:t>
            </a:r>
            <a:endParaRPr sz="2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 dirty="0"/>
              <a:t>Commercial </a:t>
            </a:r>
            <a:r>
              <a:rPr lang="en-US" sz="3200" dirty="0" err="1"/>
              <a:t>Smallsat</a:t>
            </a:r>
            <a:r>
              <a:rPr lang="en-US" sz="3200" dirty="0"/>
              <a:t> Data Acquisition (CSDA) Program</a:t>
            </a:r>
            <a:endParaRPr sz="3200" b="1" dirty="0"/>
          </a:p>
        </p:txBody>
      </p:sp>
      <p:sp>
        <p:nvSpPr>
          <p:cNvPr id="4" name="Google Shape;81;p2">
            <a:extLst>
              <a:ext uri="{FF2B5EF4-FFF2-40B4-BE49-F238E27FC236}">
                <a16:creationId xmlns:a16="http://schemas.microsoft.com/office/drawing/2014/main" id="{6136C572-350C-4450-8480-1480DACBBC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49" y="1168507"/>
            <a:ext cx="7320123" cy="471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Pilot initiated in November 2017 to evaluate data from operating commercial small-satellite constellations for research and applied science activities</a:t>
            </a:r>
            <a:endParaRPr sz="2000" dirty="0">
              <a:solidFill>
                <a:schemeClr val="tx1"/>
              </a:solidFill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Augment and/or complement NASA Earth observations</a:t>
            </a:r>
            <a:endParaRPr sz="1800" dirty="0">
              <a:solidFill>
                <a:schemeClr val="tx1"/>
              </a:solidFill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Cost effective means to advance/extend research and applications </a:t>
            </a:r>
            <a:endParaRPr sz="1800"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Blanket Purchase Agreements (BPAs) were awarded in September 2018 to Maxar (</a:t>
            </a:r>
            <a:r>
              <a:rPr lang="en-US" sz="2000" dirty="0" err="1">
                <a:solidFill>
                  <a:schemeClr val="tx1"/>
                </a:solidFill>
              </a:rPr>
              <a:t>DigitalGlobe</a:t>
            </a:r>
            <a:r>
              <a:rPr lang="en-US" sz="2000" dirty="0">
                <a:solidFill>
                  <a:schemeClr val="tx1"/>
                </a:solidFill>
              </a:rPr>
              <a:t>) Inc., Planet Labs Inc., and Spire Global</a:t>
            </a:r>
            <a:endParaRPr sz="2000"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Pilot successfully ended early 2020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chemeClr val="tx1"/>
                </a:solidFill>
              </a:rPr>
              <a:t> sustained program - CSDA Program</a:t>
            </a:r>
            <a:endParaRPr dirty="0">
              <a:solidFill>
                <a:schemeClr val="tx1"/>
              </a:solidFill>
            </a:endParaRPr>
          </a:p>
          <a:p>
            <a:pPr marL="9715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tx1"/>
                </a:solidFill>
              </a:rPr>
              <a:t>Restrictive nature of the End User License Agreements (EULAs) made standard scientific collaboration difficult and must be addressed in future data purchases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sz="1800" dirty="0">
              <a:solidFill>
                <a:schemeClr val="tx1"/>
              </a:solidFill>
            </a:endParaRPr>
          </a:p>
        </p:txBody>
      </p:sp>
      <p:pic>
        <p:nvPicPr>
          <p:cNvPr id="6" name="Google Shape;84;p2">
            <a:extLst>
              <a:ext uri="{FF2B5EF4-FFF2-40B4-BE49-F238E27FC236}">
                <a16:creationId xmlns:a16="http://schemas.microsoft.com/office/drawing/2014/main" id="{E623B9A5-87B7-43F8-866A-AB7D08FE302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48111" y="1839428"/>
            <a:ext cx="2743200" cy="3549035"/>
          </a:xfrm>
          <a:prstGeom prst="rect">
            <a:avLst/>
          </a:prstGeom>
          <a:solidFill>
            <a:srgbClr val="ECECEC"/>
          </a:solidFill>
          <a:ln w="889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206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EDA2DE-CC3D-4643-8CC5-B13DDE83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33407"/>
            <a:ext cx="9386864" cy="779002"/>
          </a:xfrm>
        </p:spPr>
        <p:txBody>
          <a:bodyPr/>
          <a:lstStyle/>
          <a:p>
            <a:r>
              <a:rPr lang="en-US" sz="3200" dirty="0"/>
              <a:t>Commercial </a:t>
            </a:r>
            <a:r>
              <a:rPr lang="en-US" sz="3200" dirty="0" err="1"/>
              <a:t>Smallsat</a:t>
            </a:r>
            <a:r>
              <a:rPr lang="en-US" sz="3200" dirty="0"/>
              <a:t> Data Acquisition (CSDA) Program Objectives</a:t>
            </a:r>
          </a:p>
        </p:txBody>
      </p:sp>
      <p:sp>
        <p:nvSpPr>
          <p:cNvPr id="4" name="Google Shape;94;p43">
            <a:extLst>
              <a:ext uri="{FF2B5EF4-FFF2-40B4-BE49-F238E27FC236}">
                <a16:creationId xmlns:a16="http://schemas.microsoft.com/office/drawing/2014/main" id="{B2FBBF8F-EACF-40B2-B1F8-01AE2F2346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50" y="1558925"/>
            <a:ext cx="11495088" cy="4052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Establish a continuous and repeatable process to on-ramp new commercial data vendors.</a:t>
            </a:r>
            <a:endParaRPr dirty="0">
              <a:solidFill>
                <a:schemeClr val="tx1"/>
              </a:solidFill>
            </a:endParaRPr>
          </a:p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Enable sustained use of purchased data for broader use and dissemination by Earth scientific community.</a:t>
            </a:r>
            <a:endParaRPr dirty="0">
              <a:solidFill>
                <a:schemeClr val="tx1"/>
              </a:solidFill>
            </a:endParaRPr>
          </a:p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Ensure long-term data preservation, access and distribution of purchased data and long-term access for scientific reproducibility.</a:t>
            </a:r>
            <a:endParaRPr dirty="0">
              <a:solidFill>
                <a:schemeClr val="tx1"/>
              </a:solidFill>
            </a:endParaRPr>
          </a:p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Coordinate with other U.S. Government agencies and international partners on the evaluation and scientific use of commercial data.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" name="Google Shape;95;p43">
            <a:extLst>
              <a:ext uri="{FF2B5EF4-FFF2-40B4-BE49-F238E27FC236}">
                <a16:creationId xmlns:a16="http://schemas.microsoft.com/office/drawing/2014/main" id="{8981D7EE-B7C5-4652-A216-56DFA0DA2BEB}"/>
              </a:ext>
            </a:extLst>
          </p:cNvPr>
          <p:cNvSpPr/>
          <p:nvPr/>
        </p:nvSpPr>
        <p:spPr>
          <a:xfrm>
            <a:off x="251143" y="5934447"/>
            <a:ext cx="38988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sng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https://earthdata.nasa.gov/csdap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167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89F4C7-C4C4-465A-AE70-04959C3E8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End User License Agreements (EULAs) Summary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244DB24-6179-4F85-95E5-858ABA838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51192"/>
              </p:ext>
            </p:extLst>
          </p:nvPr>
        </p:nvGraphicFramePr>
        <p:xfrm>
          <a:off x="1315778" y="1229878"/>
          <a:ext cx="9646388" cy="3841851"/>
        </p:xfrm>
        <a:graphic>
          <a:graphicData uri="http://schemas.openxmlformats.org/drawingml/2006/table">
            <a:tbl>
              <a:tblPr bandRow="1"/>
              <a:tblGrid>
                <a:gridCol w="5323903">
                  <a:extLst>
                    <a:ext uri="{9D8B030D-6E8A-4147-A177-3AD203B41FA5}">
                      <a16:colId xmlns:a16="http://schemas.microsoft.com/office/drawing/2014/main" val="1385774397"/>
                    </a:ext>
                  </a:extLst>
                </a:gridCol>
                <a:gridCol w="1745709">
                  <a:extLst>
                    <a:ext uri="{9D8B030D-6E8A-4147-A177-3AD203B41FA5}">
                      <a16:colId xmlns:a16="http://schemas.microsoft.com/office/drawing/2014/main" val="3629464803"/>
                    </a:ext>
                  </a:extLst>
                </a:gridCol>
                <a:gridCol w="1470071">
                  <a:extLst>
                    <a:ext uri="{9D8B030D-6E8A-4147-A177-3AD203B41FA5}">
                      <a16:colId xmlns:a16="http://schemas.microsoft.com/office/drawing/2014/main" val="2419073752"/>
                    </a:ext>
                  </a:extLst>
                </a:gridCol>
                <a:gridCol w="1106705">
                  <a:extLst>
                    <a:ext uri="{9D8B030D-6E8A-4147-A177-3AD203B41FA5}">
                      <a16:colId xmlns:a16="http://schemas.microsoft.com/office/drawing/2014/main" val="3571360512"/>
                    </a:ext>
                  </a:extLst>
                </a:gridCol>
              </a:tblGrid>
              <a:tr h="35813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Authorized User Community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of EULA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043901"/>
                  </a:ext>
                </a:extLst>
              </a:tr>
              <a:tr h="744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Release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U.S.G. Plus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U.S.G.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357539"/>
                  </a:ext>
                </a:extLst>
              </a:tr>
              <a:tr h="16369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U.S. Federal Government including: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U.S. State/Local/Tribal Government; Academia; Contractors and Grantees associated with Government Agency </a:t>
                      </a:r>
                      <a:endParaRPr lang="en-US" sz="2000" dirty="0">
                        <a:effectLst/>
                        <a:latin typeface="+mn-lt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310679"/>
                  </a:ext>
                </a:extLst>
              </a:tr>
              <a:tr h="7443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 S. Federal Government, Foreign Civil Partners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626958"/>
                  </a:ext>
                </a:extLst>
              </a:tr>
              <a:tr h="3581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Release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273370"/>
                  </a:ext>
                </a:extLst>
              </a:tr>
            </a:tbl>
          </a:graphicData>
        </a:graphic>
      </p:graphicFrame>
      <p:sp>
        <p:nvSpPr>
          <p:cNvPr id="10" name="Google Shape;106;p44">
            <a:extLst>
              <a:ext uri="{FF2B5EF4-FFF2-40B4-BE49-F238E27FC236}">
                <a16:creationId xmlns:a16="http://schemas.microsoft.com/office/drawing/2014/main" id="{B605B486-4B5F-4D16-8A2B-C8FA05C6DAB8}"/>
              </a:ext>
            </a:extLst>
          </p:cNvPr>
          <p:cNvSpPr/>
          <p:nvPr/>
        </p:nvSpPr>
        <p:spPr>
          <a:xfrm>
            <a:off x="1201561" y="5612461"/>
            <a:ext cx="333136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Scientific Non-Commercial Use License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07;p44">
            <a:extLst>
              <a:ext uri="{FF2B5EF4-FFF2-40B4-BE49-F238E27FC236}">
                <a16:creationId xmlns:a16="http://schemas.microsoft.com/office/drawing/2014/main" id="{CEC97BEB-7FF6-47B5-8E52-C8FCD97AB348}"/>
              </a:ext>
            </a:extLst>
          </p:cNvPr>
          <p:cNvSpPr/>
          <p:nvPr/>
        </p:nvSpPr>
        <p:spPr>
          <a:xfrm>
            <a:off x="1201561" y="5969072"/>
            <a:ext cx="100584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Tiered EULA approach is modeled after National Reconnaissance Office’s (NRO’s) family of EULAs.</a:t>
            </a:r>
            <a:endParaRPr sz="105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945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6;p45">
            <a:extLst>
              <a:ext uri="{FF2B5EF4-FFF2-40B4-BE49-F238E27FC236}">
                <a16:creationId xmlns:a16="http://schemas.microsoft.com/office/drawing/2014/main" id="{6098B21D-289F-4A71-9E0D-F14E302236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027" y="1189755"/>
            <a:ext cx="10403775" cy="523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In 2021, CSDA licensing agreements expanded to broaden the applicability for scientific applications across the U.S. Government</a:t>
            </a:r>
            <a:endParaRPr dirty="0">
              <a:solidFill>
                <a:schemeClr val="tx1"/>
              </a:solidFill>
            </a:endParaRPr>
          </a:p>
          <a:p>
            <a:pPr marL="1027113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Spire Global, Inc.:  Available to Federal/State/Local/Tribal Governments &amp; funded research</a:t>
            </a:r>
            <a:endParaRPr dirty="0">
              <a:solidFill>
                <a:schemeClr val="tx1"/>
              </a:solidFill>
            </a:endParaRPr>
          </a:p>
          <a:p>
            <a:pPr marL="1484313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Full GNSS Science Data Catalog</a:t>
            </a:r>
            <a:endParaRPr dirty="0">
              <a:solidFill>
                <a:schemeClr val="tx1"/>
              </a:solidFill>
            </a:endParaRPr>
          </a:p>
          <a:p>
            <a:pPr marL="1027113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Planet Labs:  Available to Federal Civilian Agencies, National Science Foundation (NSF),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sz="2000" dirty="0">
                <a:solidFill>
                  <a:schemeClr val="tx1"/>
                </a:solidFill>
              </a:rPr>
              <a:t> their funded research </a:t>
            </a:r>
            <a:endParaRPr dirty="0">
              <a:solidFill>
                <a:schemeClr val="tx1"/>
              </a:solidFill>
            </a:endParaRPr>
          </a:p>
          <a:p>
            <a:pPr marL="1484313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Full </a:t>
            </a:r>
            <a:r>
              <a:rPr lang="en-US" sz="2000" dirty="0" err="1">
                <a:solidFill>
                  <a:schemeClr val="tx1"/>
                </a:solidFill>
              </a:rPr>
              <a:t>PlanetScope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 err="1">
                <a:solidFill>
                  <a:schemeClr val="tx1"/>
                </a:solidFill>
              </a:rPr>
              <a:t>RapidEye</a:t>
            </a:r>
            <a:r>
              <a:rPr lang="en-US" sz="2000" dirty="0">
                <a:solidFill>
                  <a:schemeClr val="tx1"/>
                </a:solidFill>
              </a:rPr>
              <a:t> archive</a:t>
            </a:r>
            <a:endParaRPr dirty="0">
              <a:solidFill>
                <a:schemeClr val="tx1"/>
              </a:solidFill>
            </a:endParaRPr>
          </a:p>
          <a:p>
            <a:pPr marL="1027113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Other licensing details remain similar:</a:t>
            </a:r>
            <a:endParaRPr dirty="0">
              <a:solidFill>
                <a:schemeClr val="tx1"/>
              </a:solidFill>
            </a:endParaRPr>
          </a:p>
          <a:p>
            <a:pPr marL="1484313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30-day latency; scientific use only</a:t>
            </a:r>
            <a:endParaRPr dirty="0">
              <a:solidFill>
                <a:schemeClr val="tx1"/>
              </a:solidFill>
            </a:endParaRPr>
          </a:p>
          <a:p>
            <a:pPr marL="5715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On-ramp #2 and beyond vendors– utilize the broaden licenses: USG, USG Plus, and Public Release</a:t>
            </a:r>
            <a:endParaRPr dirty="0">
              <a:solidFill>
                <a:schemeClr val="tx1"/>
              </a:solidFill>
            </a:endParaRPr>
          </a:p>
          <a:p>
            <a:pPr marL="5715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These licensing uplifts will make the data more readily-available across the government and improve both value and interagency collaboration.</a:t>
            </a:r>
            <a:br>
              <a:rPr lang="en-US" sz="2000" dirty="0">
                <a:solidFill>
                  <a:schemeClr val="tx1"/>
                </a:solidFill>
              </a:rPr>
            </a:b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5" name="Google Shape;114;p45">
            <a:extLst>
              <a:ext uri="{FF2B5EF4-FFF2-40B4-BE49-F238E27FC236}">
                <a16:creationId xmlns:a16="http://schemas.microsoft.com/office/drawing/2014/main" id="{EFD2012E-5F7A-432C-812A-F33F57F725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6213" y="176213"/>
            <a:ext cx="9386887" cy="779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CBF9"/>
              </a:buClr>
              <a:buSzPts val="4000"/>
              <a:buFont typeface="Arial"/>
              <a:buNone/>
            </a:pPr>
            <a:r>
              <a:rPr lang="en-US"/>
              <a:t>CSDA Program License Uplifts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3162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31B735-5129-420B-89B9-B2AC48C33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00" y="1188664"/>
            <a:ext cx="11495400" cy="5109394"/>
          </a:xfrm>
        </p:spPr>
        <p:txBody>
          <a:bodyPr/>
          <a:lstStyle/>
          <a:p>
            <a:r>
              <a:rPr lang="en-US" sz="2400" dirty="0"/>
              <a:t>On-ramp #2:  Evaluation process for Airbus U.S. </a:t>
            </a:r>
            <a:r>
              <a:rPr lang="en-US" sz="2400" dirty="0">
                <a:solidFill>
                  <a:schemeClr val="tx1"/>
                </a:solidFill>
              </a:rPr>
              <a:t>Synthetic Aperture Radar (SAR) data is near complete</a:t>
            </a:r>
            <a:r>
              <a:rPr lang="en-US" sz="2400" dirty="0"/>
              <a:t>; Evaluation process for </a:t>
            </a:r>
            <a:r>
              <a:rPr lang="en-US" sz="2400" dirty="0" err="1"/>
              <a:t>BlackSky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optical data </a:t>
            </a:r>
            <a:r>
              <a:rPr lang="en-US" sz="2400" dirty="0"/>
              <a:t>to complete around mid year.</a:t>
            </a:r>
          </a:p>
          <a:p>
            <a:r>
              <a:rPr lang="en-US" sz="2400" dirty="0"/>
              <a:t>On-ramp #3: On-ramp of qualified vendors from third RFI (December 2020) is underway:  Capella Space, ICEYE U.S., Inc, </a:t>
            </a:r>
            <a:r>
              <a:rPr lang="en-US" sz="2400" dirty="0" err="1"/>
              <a:t>GeoOptics</a:t>
            </a:r>
            <a:r>
              <a:rPr lang="en-US" sz="2400" dirty="0"/>
              <a:t>, Inc, and </a:t>
            </a:r>
            <a:r>
              <a:rPr lang="en-US" sz="2400" dirty="0" err="1"/>
              <a:t>GHGSat</a:t>
            </a:r>
            <a:r>
              <a:rPr lang="en-US" sz="2400" dirty="0"/>
              <a:t>, Inc.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Teams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of Principal Investigators (PIs) for </a:t>
            </a:r>
            <a:r>
              <a:rPr lang="en-US" sz="2000" dirty="0">
                <a:solidFill>
                  <a:schemeClr val="tx1"/>
                </a:solidFill>
              </a:rPr>
              <a:t>evaluations are established;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z="2000" dirty="0" err="1"/>
              <a:t>GHGSat</a:t>
            </a:r>
            <a:r>
              <a:rPr lang="en-US" sz="2000" dirty="0"/>
              <a:t>, </a:t>
            </a:r>
            <a:r>
              <a:rPr lang="en-US" sz="2000" dirty="0" err="1"/>
              <a:t>GeoOptics</a:t>
            </a:r>
            <a:r>
              <a:rPr lang="en-US" sz="2000" dirty="0">
                <a:solidFill>
                  <a:schemeClr val="tx1"/>
                </a:solidFill>
              </a:rPr>
              <a:t>, and ICEYE U.S. </a:t>
            </a:r>
            <a:r>
              <a:rPr lang="en-US" sz="2000" dirty="0"/>
              <a:t>BPAs awarded; Capella Space </a:t>
            </a:r>
            <a:r>
              <a:rPr lang="en-US" sz="2000" dirty="0">
                <a:solidFill>
                  <a:schemeClr val="tx1"/>
                </a:solidFill>
              </a:rPr>
              <a:t>procurement is underway</a:t>
            </a:r>
          </a:p>
          <a:p>
            <a:r>
              <a:rPr lang="en-US" sz="2400" dirty="0"/>
              <a:t>Future On-ramp Plans</a:t>
            </a:r>
            <a:endParaRPr lang="en-US" sz="1600" dirty="0"/>
          </a:p>
          <a:p>
            <a:pPr lvl="1"/>
            <a:r>
              <a:rPr lang="en-US" sz="2000" dirty="0"/>
              <a:t>NASA will continue to require End User License Agreements (EULAs) to enable broad levels of dissemination and shareability of the commercial data with the US government agencies and partners.</a:t>
            </a:r>
          </a:p>
          <a:p>
            <a:pPr lvl="1"/>
            <a:r>
              <a:rPr lang="en-US" sz="2000" dirty="0"/>
              <a:t>Draft RFP released Sept. 26, 2022</a:t>
            </a:r>
          </a:p>
          <a:p>
            <a:r>
              <a:rPr lang="en-US" sz="2400" dirty="0"/>
              <a:t>Sustained use and dissemination of previously CSDA evaluated data products 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7A2FCF-A09F-4AB4-8D00-B39287BD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</p:spPr>
        <p:txBody>
          <a:bodyPr/>
          <a:lstStyle/>
          <a:p>
            <a:r>
              <a:rPr lang="en-US" sz="4000" dirty="0"/>
              <a:t>Upcoming On-ramps and Evaluations</a:t>
            </a:r>
          </a:p>
        </p:txBody>
      </p:sp>
    </p:spTree>
    <p:extLst>
      <p:ext uri="{BB962C8B-B14F-4D97-AF65-F5344CB8AC3E}">
        <p14:creationId xmlns:p14="http://schemas.microsoft.com/office/powerpoint/2010/main" val="138521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A729D51-C7DF-464E-9753-FB7B17BEB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299" y="954941"/>
            <a:ext cx="11507369" cy="5477390"/>
          </a:xfrm>
        </p:spPr>
        <p:txBody>
          <a:bodyPr/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ESA/NASA Joint Program Planning Group Sub-Group 3: Ground Segments and Data: </a:t>
            </a:r>
            <a:r>
              <a:rPr lang="en-US" sz="2400" i="1" dirty="0"/>
              <a:t>Coordinating evaluation of commercial Third Party mission data</a:t>
            </a:r>
          </a:p>
          <a:p>
            <a:pPr lvl="1"/>
            <a:r>
              <a:rPr lang="en-US" sz="2000" dirty="0"/>
              <a:t>Elaborated common data assessment guidelines to be used to support future NASA and ESA evaluation of commercial missions </a:t>
            </a:r>
          </a:p>
          <a:p>
            <a:pPr lvl="2"/>
            <a:r>
              <a:rPr lang="en-US" sz="1800" i="1" dirty="0"/>
              <a:t>Drafted Joint ESA-NASA Earth Observation Mission Quality Framework Guidelines for Optical and Synthetic Aperture Radar (SAR)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Performed cross-assessment of some commercial missions, in particular Planet constellations (</a:t>
            </a:r>
            <a:r>
              <a:rPr lang="en-US" sz="2000" dirty="0" err="1">
                <a:solidFill>
                  <a:schemeClr val="tx1"/>
                </a:solidFill>
              </a:rPr>
              <a:t>PlanetScope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 err="1">
                <a:solidFill>
                  <a:schemeClr val="tx1"/>
                </a:solidFill>
              </a:rPr>
              <a:t>SkySat</a:t>
            </a:r>
            <a:r>
              <a:rPr lang="en-US" sz="2000" dirty="0">
                <a:solidFill>
                  <a:schemeClr val="tx1"/>
                </a:solidFill>
              </a:rPr>
              <a:t> constellations), exchanging information on the evaluation before publication. Continues for future missions in common</a:t>
            </a:r>
          </a:p>
          <a:p>
            <a:pPr lvl="1"/>
            <a:r>
              <a:rPr lang="en-US" sz="2000" dirty="0"/>
              <a:t>Coordinated participation in data quality workshops related to Very High Resolution EO  (VH-RODA, JACIE)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  <a:sym typeface="Helvetica Neue"/>
              </a:rPr>
              <a:t>Will collaborate on drafting the joint evaluation data usability framework guidelines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  <a:sym typeface="Helvetica Neue"/>
              </a:rPr>
              <a:t>Will Initiate 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alibri" panose="020F0502020204030204" pitchFamily="34" charset="0"/>
                <a:sym typeface="Helvetica Neue"/>
              </a:rPr>
              <a:t>discussions on coordination data licenses for data purchased and related issues for facilitating data use, where permissible</a:t>
            </a:r>
            <a:endParaRPr lang="en-US" sz="2000" i="1" dirty="0"/>
          </a:p>
          <a:p>
            <a:pPr lvl="1"/>
            <a:endParaRPr lang="en-US" sz="2000" i="1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E71385-6B64-463D-ACFC-5C0142EF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ESA-NASA </a:t>
            </a:r>
            <a:r>
              <a:rPr lang="en-US" sz="4000" i="1" dirty="0"/>
              <a:t>New Space </a:t>
            </a:r>
            <a:r>
              <a:rPr lang="en-US" sz="4000" dirty="0"/>
              <a:t>Collaborations</a:t>
            </a:r>
          </a:p>
        </p:txBody>
      </p:sp>
    </p:spTree>
    <p:extLst>
      <p:ext uri="{BB962C8B-B14F-4D97-AF65-F5344CB8AC3E}">
        <p14:creationId xmlns:p14="http://schemas.microsoft.com/office/powerpoint/2010/main" val="2349218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722C32-6633-45F0-8443-65344E827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00" y="1085922"/>
            <a:ext cx="11495400" cy="5078573"/>
          </a:xfrm>
        </p:spPr>
        <p:txBody>
          <a:bodyPr/>
          <a:lstStyle/>
          <a:p>
            <a:r>
              <a:rPr lang="en-US" dirty="0"/>
              <a:t>Data Evaluations</a:t>
            </a:r>
            <a:endParaRPr lang="en-US" sz="2000" dirty="0">
              <a:latin typeface="+mn-lt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+mn-lt"/>
                <a:cs typeface="Calibri" panose="020F0502020204030204" pitchFamily="34" charset="0"/>
              </a:rPr>
              <a:t>Mechanisms to share preliminary and final results and understand </a:t>
            </a:r>
            <a:r>
              <a:rPr lang="en" dirty="0">
                <a:solidFill>
                  <a:schemeClr val="dk1"/>
                </a:solidFill>
              </a:rPr>
              <a:t>the commonalities as well as the differences among the results</a:t>
            </a:r>
            <a:endParaRPr lang="en-US" dirty="0">
              <a:latin typeface="+mn-lt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+mn-lt"/>
                <a:cs typeface="Calibri" panose="020F0502020204030204" pitchFamily="34" charset="0"/>
              </a:rPr>
              <a:t>Share final evaluation reports across CEOS</a:t>
            </a:r>
            <a:endParaRPr lang="en-US" dirty="0">
              <a:highlight>
                <a:srgbClr val="FFFF00"/>
              </a:highlight>
              <a:latin typeface="+mn-lt"/>
            </a:endParaRPr>
          </a:p>
          <a:p>
            <a:r>
              <a:rPr lang="en-US" dirty="0"/>
              <a:t>Data Quality Assessments</a:t>
            </a:r>
          </a:p>
          <a:p>
            <a:pPr lvl="1"/>
            <a:r>
              <a:rPr lang="en-US" dirty="0"/>
              <a:t>Collaborate on the development of common data quality assessment guidelines</a:t>
            </a:r>
          </a:p>
          <a:p>
            <a:pPr lvl="2"/>
            <a:r>
              <a:rPr lang="en-US" dirty="0"/>
              <a:t>Great start: Joint Draft ESA-NASA Earth Observation Mission Quality Framework Guidelines for Optical and Synthetic Aperture Radar (SAR). Briefed and well received at the </a:t>
            </a:r>
            <a:r>
              <a:rPr lang="en-US" dirty="0">
                <a:solidFill>
                  <a:srgbClr val="000000"/>
                </a:solidFill>
              </a:rPr>
              <a:t>CEOS Working Group on Calibration &amp; Validation (WGCV) Infrared and Visible Optical Sensors (IVOS) 34 Meeting held August 31, 2022</a:t>
            </a:r>
            <a:endParaRPr lang="en-US" dirty="0"/>
          </a:p>
          <a:p>
            <a:r>
              <a:rPr lang="en-US" dirty="0"/>
              <a:t>End User Licenses</a:t>
            </a:r>
          </a:p>
          <a:p>
            <a:pPr lvl="1"/>
            <a:r>
              <a:rPr lang="en-US" dirty="0"/>
              <a:t>Have discussions on coordinating data licenses for data purchases and related issues for facilitating data use, where permissible</a:t>
            </a:r>
          </a:p>
          <a:p>
            <a:pPr marL="533400" lvl="1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3D3396-A4FC-4B25-8B42-71CD4C27C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for Collaboration</a:t>
            </a:r>
          </a:p>
        </p:txBody>
      </p:sp>
    </p:spTree>
    <p:extLst>
      <p:ext uri="{BB962C8B-B14F-4D97-AF65-F5344CB8AC3E}">
        <p14:creationId xmlns:p14="http://schemas.microsoft.com/office/powerpoint/2010/main" val="695741659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865</Words>
  <Application>Microsoft Macintosh PowerPoint</Application>
  <PresentationFormat>Widescreen</PresentationFormat>
  <Paragraphs>76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Noto Sans Symbols</vt:lpstr>
      <vt:lpstr>Wingdings</vt:lpstr>
      <vt:lpstr>ceos</vt:lpstr>
      <vt:lpstr>NASA  Commercial Smallsat Data Acquisition (CSDA) Program</vt:lpstr>
      <vt:lpstr>Commercial Smallsat Data Acquisition (CSDA) Program</vt:lpstr>
      <vt:lpstr>Commercial Smallsat Data Acquisition (CSDA) Program Objectives</vt:lpstr>
      <vt:lpstr>End User License Agreements (EULAs) Summary </vt:lpstr>
      <vt:lpstr>CSDA Program License Uplifts</vt:lpstr>
      <vt:lpstr>Upcoming On-ramps and Evaluations</vt:lpstr>
      <vt:lpstr>ESA-NASA New Space Collaborations</vt:lpstr>
      <vt:lpstr>Opportunities for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 Technical Workshop 2022 Presentation Template and Guidance</dc:title>
  <dc:creator>Riza Singh</dc:creator>
  <cp:lastModifiedBy>Policelli, Frederick S. (GSFC-6170)</cp:lastModifiedBy>
  <cp:revision>37</cp:revision>
  <dcterms:modified xsi:type="dcterms:W3CDTF">2023-03-21T19:21:10Z</dcterms:modified>
</cp:coreProperties>
</file>