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3"/>
  </p:notesMasterIdLst>
  <p:sldIdLst>
    <p:sldId id="256" r:id="rId2"/>
    <p:sldId id="3123" r:id="rId3"/>
    <p:sldId id="302" r:id="rId4"/>
    <p:sldId id="304" r:id="rId5"/>
    <p:sldId id="305" r:id="rId6"/>
    <p:sldId id="303" r:id="rId7"/>
    <p:sldId id="306" r:id="rId8"/>
    <p:sldId id="3126" r:id="rId9"/>
    <p:sldId id="301" r:id="rId10"/>
    <p:sldId id="3124" r:id="rId11"/>
    <p:sldId id="260" r:id="rId12"/>
  </p:sldIdLst>
  <p:sldSz cx="12192000" cy="6858000"/>
  <p:notesSz cx="6858000" cy="9144000"/>
  <p:embeddedFontLst>
    <p:embeddedFont>
      <p:font typeface="Montserrat"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sorterViewPr>
    <p:cViewPr>
      <p:scale>
        <a:sx n="100" d="100"/>
        <a:sy n="100" d="100"/>
      </p:scale>
      <p:origin x="0" y="-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AE50EC-BE3F-4A84-A961-E91EA68088BB}" type="slidenum">
              <a:rPr lang="en-GB" smtClean="0"/>
              <a:t>2</a:t>
            </a:fld>
            <a:endParaRPr lang="en-GB"/>
          </a:p>
        </p:txBody>
      </p:sp>
    </p:spTree>
    <p:extLst>
      <p:ext uri="{BB962C8B-B14F-4D97-AF65-F5344CB8AC3E}">
        <p14:creationId xmlns:p14="http://schemas.microsoft.com/office/powerpoint/2010/main" val="44108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08e3c9e7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08e3c9e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chemeClr val="accent1"/>
                </a:solidFill>
                <a:latin typeface="Arial"/>
                <a:ea typeface="Arial"/>
                <a:cs typeface="Arial"/>
                <a:sym typeface="Arial"/>
              </a:rPr>
              <a:t>SIT-</a:t>
            </a:r>
            <a:r>
              <a:rPr lang="en-GB" b="1">
                <a:solidFill>
                  <a:schemeClr val="accent1"/>
                </a:solidFill>
              </a:rPr>
              <a:t>38</a:t>
            </a:r>
            <a:r>
              <a:rPr lang="en-GB" sz="1400" b="1" i="0" u="none" strike="noStrike" cap="none">
                <a:solidFill>
                  <a:schemeClr val="accent1"/>
                </a:solidFill>
                <a:latin typeface="Arial"/>
                <a:ea typeface="Arial"/>
                <a:cs typeface="Arial"/>
                <a:sym typeface="Arial"/>
              </a:rPr>
              <a:t>, </a:t>
            </a:r>
            <a:r>
              <a:rPr lang="en-GB" b="1">
                <a:solidFill>
                  <a:schemeClr val="accent1"/>
                </a:solidFill>
              </a:rPr>
              <a:t>29-30 March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256384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national-space-strateg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latin typeface="Montserrat"/>
                <a:ea typeface="Montserrat"/>
                <a:cs typeface="Montserrat"/>
                <a:sym typeface="Montserrat"/>
              </a:rPr>
              <a:t>SIT-38 </a:t>
            </a:r>
            <a:endParaRPr sz="7500" dirty="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r>
              <a:rPr lang="en-GB" sz="7500" dirty="0">
                <a:latin typeface="Montserrat"/>
                <a:ea typeface="Montserrat"/>
                <a:cs typeface="Montserrat"/>
                <a:sym typeface="Montserrat"/>
              </a:rPr>
              <a:t>2023</a:t>
            </a:r>
            <a:endParaRPr sz="7500" dirty="0">
              <a:latin typeface="Montserrat"/>
              <a:ea typeface="Montserrat"/>
              <a:cs typeface="Montserrat"/>
              <a:sym typeface="Montserrat"/>
            </a:endParaRPr>
          </a:p>
          <a:p>
            <a:pPr marL="0" lvl="0" indent="0" algn="l" rtl="0">
              <a:lnSpc>
                <a:spcPct val="115000"/>
              </a:lnSpc>
              <a:spcBef>
                <a:spcPts val="1000"/>
              </a:spcBef>
              <a:spcAft>
                <a:spcPts val="0"/>
              </a:spcAft>
              <a:buClr>
                <a:schemeClr val="lt1"/>
              </a:buClr>
              <a:buSzPts val="8000"/>
              <a:buFont typeface="Arial"/>
              <a:buNone/>
            </a:pPr>
            <a:r>
              <a:rPr lang="en-GB" sz="4000" i="1" dirty="0"/>
              <a:t>UKSA ‘New Space’ activities </a:t>
            </a:r>
            <a:endParaRPr sz="4000" i="1" dirty="0">
              <a:latin typeface="Montserrat"/>
              <a:ea typeface="Montserrat"/>
              <a:cs typeface="Montserrat"/>
              <a:sym typeface="Montserrat"/>
            </a:endParaRPr>
          </a:p>
        </p:txBody>
      </p:sp>
      <p:sp>
        <p:nvSpPr>
          <p:cNvPr id="67" name="Google Shape;67;p7"/>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Beth Greenaway</a:t>
            </a:r>
            <a:r>
              <a:rPr lang="en-GB" sz="2200" b="1" i="0" u="none" strike="noStrike" cap="none" dirty="0">
                <a:solidFill>
                  <a:schemeClr val="accent1"/>
                </a:solidFill>
                <a:latin typeface="Montserrat"/>
                <a:ea typeface="Montserrat"/>
                <a:cs typeface="Montserrat"/>
                <a:sym typeface="Montserrat"/>
              </a:rPr>
              <a:t>, UKSA</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6.2</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SIT</a:t>
            </a:r>
            <a:r>
              <a:rPr lang="en-GB" sz="2200" b="1" dirty="0">
                <a:solidFill>
                  <a:schemeClr val="accent1"/>
                </a:solidFill>
                <a:latin typeface="Montserrat"/>
                <a:ea typeface="Montserrat"/>
                <a:cs typeface="Montserrat"/>
                <a:sym typeface="Montserrat"/>
              </a:rPr>
              <a:t>-38 2023, ESA/ESRIN</a:t>
            </a: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29th - 30th March 2023</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B88FCF-B7D6-C0D6-F853-F3A861B8DB74}"/>
              </a:ext>
            </a:extLst>
          </p:cNvPr>
          <p:cNvSpPr>
            <a:spLocks noGrp="1"/>
          </p:cNvSpPr>
          <p:nvPr>
            <p:ph type="body" idx="1"/>
          </p:nvPr>
        </p:nvSpPr>
        <p:spPr/>
        <p:txBody>
          <a:bodyPr/>
          <a:lstStyle/>
          <a:p>
            <a:r>
              <a:rPr lang="en-GB" dirty="0"/>
              <a:t>How should the activities of CEOS incorporate all missions?</a:t>
            </a:r>
          </a:p>
          <a:p>
            <a:r>
              <a:rPr lang="en-GB" dirty="0"/>
              <a:t>Should the data policy of CEOS be adapted to account for different business models – or should institutionally bought data be available as free and open like the data of institutionally built missions? </a:t>
            </a:r>
          </a:p>
          <a:p>
            <a:r>
              <a:rPr lang="en-GB" dirty="0"/>
              <a:t>How do we collectively ensure all types of missions can be progressed to suit all types of user needs? What are the win- wins?</a:t>
            </a:r>
          </a:p>
        </p:txBody>
      </p:sp>
      <p:sp>
        <p:nvSpPr>
          <p:cNvPr id="2" name="Title 1">
            <a:extLst>
              <a:ext uri="{FF2B5EF4-FFF2-40B4-BE49-F238E27FC236}">
                <a16:creationId xmlns:a16="http://schemas.microsoft.com/office/drawing/2014/main" id="{9A59AB5C-AFD1-DB2A-CB3E-DB488E015322}"/>
              </a:ext>
            </a:extLst>
          </p:cNvPr>
          <p:cNvSpPr>
            <a:spLocks noGrp="1"/>
          </p:cNvSpPr>
          <p:nvPr>
            <p:ph type="title"/>
          </p:nvPr>
        </p:nvSpPr>
        <p:spPr/>
        <p:txBody>
          <a:bodyPr/>
          <a:lstStyle/>
          <a:p>
            <a:r>
              <a:rPr lang="en-GB" sz="3200" dirty="0">
                <a:solidFill>
                  <a:schemeClr val="bg1"/>
                </a:solidFill>
              </a:rPr>
              <a:t>Open Questions for CEOS </a:t>
            </a:r>
          </a:p>
        </p:txBody>
      </p:sp>
      <p:sp>
        <p:nvSpPr>
          <p:cNvPr id="4" name="TextBox 3">
            <a:extLst>
              <a:ext uri="{FF2B5EF4-FFF2-40B4-BE49-F238E27FC236}">
                <a16:creationId xmlns:a16="http://schemas.microsoft.com/office/drawing/2014/main" id="{F791A6B9-11B2-55E4-0575-F8AAF57E1C09}"/>
              </a:ext>
            </a:extLst>
          </p:cNvPr>
          <p:cNvSpPr txBox="1"/>
          <p:nvPr/>
        </p:nvSpPr>
        <p:spPr>
          <a:xfrm>
            <a:off x="484742" y="1586429"/>
            <a:ext cx="10829581" cy="307777"/>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196050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body" idx="1"/>
          </p:nvPr>
        </p:nvSpPr>
        <p:spPr>
          <a:xfrm>
            <a:off x="324233" y="1558533"/>
            <a:ext cx="11495400" cy="4662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dirty="0">
                <a:latin typeface="Montserrat"/>
                <a:ea typeface="Montserrat"/>
                <a:cs typeface="Montserrat"/>
                <a:sym typeface="Montserrat"/>
              </a:rPr>
              <a:t>New space is not new –space is a mixed economy and ecosystem with many actors. </a:t>
            </a:r>
          </a:p>
          <a:p>
            <a:pPr marL="0" lvl="0" indent="0" algn="l" rtl="0">
              <a:spcBef>
                <a:spcPts val="1000"/>
              </a:spcBef>
              <a:spcAft>
                <a:spcPts val="0"/>
              </a:spcAft>
              <a:buNone/>
            </a:pPr>
            <a:r>
              <a:rPr lang="en-GB" dirty="0"/>
              <a:t>UKSA want a thriving space sector – resilient , skilled and making a difference to the world we live in. </a:t>
            </a:r>
          </a:p>
          <a:p>
            <a:pPr marL="0" lvl="0" indent="0" algn="l" rtl="0">
              <a:spcBef>
                <a:spcPts val="1000"/>
              </a:spcBef>
              <a:spcAft>
                <a:spcPts val="0"/>
              </a:spcAft>
              <a:buNone/>
            </a:pPr>
            <a:r>
              <a:rPr lang="en-GB" dirty="0">
                <a:latin typeface="Montserrat"/>
                <a:ea typeface="Montserrat"/>
                <a:cs typeface="Montserrat"/>
                <a:sym typeface="Montserrat"/>
              </a:rPr>
              <a:t>UKSA champion the sustainable use of space, diversity and inclusion of all ideas business models etc </a:t>
            </a:r>
          </a:p>
          <a:p>
            <a:pPr marL="0" lvl="0" indent="0" algn="l" rtl="0">
              <a:spcBef>
                <a:spcPts val="1000"/>
              </a:spcBef>
              <a:spcAft>
                <a:spcPts val="0"/>
              </a:spcAft>
              <a:buNone/>
            </a:pPr>
            <a:r>
              <a:rPr lang="en-GB" dirty="0"/>
              <a:t>There are open questions how to co exist and take the benefits of all models. </a:t>
            </a:r>
            <a:endParaRPr dirty="0">
              <a:latin typeface="Montserrat"/>
              <a:ea typeface="Montserrat"/>
              <a:cs typeface="Montserrat"/>
              <a:sym typeface="Montserrat"/>
            </a:endParaRPr>
          </a:p>
        </p:txBody>
      </p:sp>
      <p:sp>
        <p:nvSpPr>
          <p:cNvPr id="93" name="Google Shape;93;p11"/>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latin typeface="Montserrat"/>
                <a:ea typeface="Montserrat"/>
                <a:cs typeface="Montserrat"/>
                <a:sym typeface="Montserrat"/>
              </a:rPr>
              <a:t>Conclusion </a:t>
            </a:r>
            <a:endParaRPr dirty="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6E07-C4D5-AAA2-14CE-57F9D9EA8D71}"/>
              </a:ext>
            </a:extLst>
          </p:cNvPr>
          <p:cNvSpPr>
            <a:spLocks noGrp="1"/>
          </p:cNvSpPr>
          <p:nvPr>
            <p:ph type="title"/>
          </p:nvPr>
        </p:nvSpPr>
        <p:spPr>
          <a:xfrm>
            <a:off x="420094" y="138906"/>
            <a:ext cx="11328000" cy="992189"/>
          </a:xfrm>
        </p:spPr>
        <p:txBody>
          <a:bodyPr/>
          <a:lstStyle/>
          <a:p>
            <a:r>
              <a:rPr lang="en-GB" sz="4000" dirty="0">
                <a:solidFill>
                  <a:schemeClr val="bg1"/>
                </a:solidFill>
              </a:rPr>
              <a:t>Earth Observation is a UK priority </a:t>
            </a:r>
          </a:p>
        </p:txBody>
      </p:sp>
      <p:sp>
        <p:nvSpPr>
          <p:cNvPr id="3" name="Content Placeholder 2">
            <a:extLst>
              <a:ext uri="{FF2B5EF4-FFF2-40B4-BE49-F238E27FC236}">
                <a16:creationId xmlns:a16="http://schemas.microsoft.com/office/drawing/2014/main" id="{FF559929-90FA-0677-18E4-E7EA40CC4DAE}"/>
              </a:ext>
            </a:extLst>
          </p:cNvPr>
          <p:cNvSpPr>
            <a:spLocks noGrp="1"/>
          </p:cNvSpPr>
          <p:nvPr>
            <p:ph idx="1"/>
          </p:nvPr>
        </p:nvSpPr>
        <p:spPr>
          <a:xfrm>
            <a:off x="143838" y="1027908"/>
            <a:ext cx="11465960" cy="5336909"/>
          </a:xfrm>
        </p:spPr>
        <p:txBody>
          <a:bodyPr vert="horz" lIns="91440" tIns="45720" rIns="91440" bIns="45720" rtlCol="0" anchor="t">
            <a:normAutofit fontScale="47500" lnSpcReduction="20000"/>
          </a:bodyPr>
          <a:lstStyle/>
          <a:p>
            <a:pPr marL="0" indent="0" algn="l">
              <a:lnSpc>
                <a:spcPct val="120000"/>
              </a:lnSpc>
              <a:buNone/>
            </a:pPr>
            <a:r>
              <a:rPr lang="en-GB" sz="5200" i="0" dirty="0">
                <a:effectLst/>
                <a:latin typeface="+mj-lt"/>
              </a:rPr>
              <a:t>The UK Space Agency plays a major role in delivering the government’s </a:t>
            </a:r>
            <a:r>
              <a:rPr lang="en-GB" sz="5200" i="0" dirty="0">
                <a:effectLst/>
                <a:latin typeface="+mj-lt"/>
                <a:hlinkClick r:id="rId3">
                  <a:extLst>
                    <a:ext uri="{A12FA001-AC4F-418D-AE19-62706E023703}">
                      <ahyp:hlinkClr xmlns:ahyp="http://schemas.microsoft.com/office/drawing/2018/hyperlinkcolor" val="tx"/>
                    </a:ext>
                  </a:extLst>
                </a:hlinkClick>
              </a:rPr>
              <a:t>National Space Strategy</a:t>
            </a:r>
            <a:r>
              <a:rPr lang="en-GB" sz="5200" dirty="0">
                <a:latin typeface="+mj-lt"/>
              </a:rPr>
              <a:t> and s</a:t>
            </a:r>
            <a:r>
              <a:rPr lang="en-GB" sz="5200" i="0" dirty="0">
                <a:effectLst/>
                <a:latin typeface="+mj-lt"/>
              </a:rPr>
              <a:t>upport a thriving space sector in the UK, which generates an annual income of £</a:t>
            </a:r>
            <a:r>
              <a:rPr lang="en-GB" sz="5200" dirty="0">
                <a:latin typeface="+mj-lt"/>
              </a:rPr>
              <a:t>17</a:t>
            </a:r>
            <a:r>
              <a:rPr lang="en-GB" sz="5200" i="0" dirty="0">
                <a:effectLst/>
                <a:latin typeface="+mj-lt"/>
              </a:rPr>
              <a:t> billion and employs 48,000 people. The remit is to: </a:t>
            </a:r>
            <a:endParaRPr lang="en-GB" sz="5200" i="0" dirty="0">
              <a:effectLst/>
              <a:latin typeface="+mj-lt"/>
              <a:cs typeface="Arial"/>
            </a:endParaRPr>
          </a:p>
          <a:p>
            <a:pPr algn="l">
              <a:lnSpc>
                <a:spcPct val="120000"/>
              </a:lnSpc>
              <a:buFont typeface="Arial" panose="020B0604020202020204" pitchFamily="34" charset="0"/>
              <a:buChar char="•"/>
            </a:pPr>
            <a:r>
              <a:rPr lang="en-GB" sz="5200" dirty="0">
                <a:solidFill>
                  <a:srgbClr val="FF0000"/>
                </a:solidFill>
                <a:latin typeface="+mj-lt"/>
              </a:rPr>
              <a:t>C</a:t>
            </a:r>
            <a:r>
              <a:rPr lang="en-GB" sz="5200" i="0" dirty="0">
                <a:solidFill>
                  <a:srgbClr val="FF0000"/>
                </a:solidFill>
                <a:effectLst/>
                <a:latin typeface="+mj-lt"/>
              </a:rPr>
              <a:t>atalyse investment </a:t>
            </a:r>
            <a:r>
              <a:rPr lang="en-GB" sz="5200" i="0" dirty="0">
                <a:effectLst/>
                <a:latin typeface="+mj-lt"/>
              </a:rPr>
              <a:t>to support projects that drive investment and generate contracts</a:t>
            </a:r>
            <a:endParaRPr lang="en-GB" sz="5200" i="0" dirty="0">
              <a:effectLst/>
              <a:latin typeface="+mj-lt"/>
              <a:cs typeface="Arial"/>
            </a:endParaRPr>
          </a:p>
          <a:p>
            <a:pPr>
              <a:lnSpc>
                <a:spcPct val="120000"/>
              </a:lnSpc>
            </a:pPr>
            <a:r>
              <a:rPr lang="en-GB" sz="5200" dirty="0">
                <a:solidFill>
                  <a:srgbClr val="FF0000"/>
                </a:solidFill>
                <a:latin typeface="+mj-lt"/>
              </a:rPr>
              <a:t>D</a:t>
            </a:r>
            <a:r>
              <a:rPr lang="en-GB" sz="5200" i="0" dirty="0">
                <a:solidFill>
                  <a:srgbClr val="FF0000"/>
                </a:solidFill>
                <a:effectLst/>
                <a:latin typeface="+mj-lt"/>
              </a:rPr>
              <a:t>eliver missions and capabilities </a:t>
            </a:r>
            <a:r>
              <a:rPr lang="en-GB" sz="5200" i="0" dirty="0">
                <a:effectLst/>
                <a:latin typeface="+mj-lt"/>
              </a:rPr>
              <a:t>that meet public needs and advance our understanding</a:t>
            </a:r>
            <a:r>
              <a:rPr lang="en-GB" sz="5200" dirty="0">
                <a:latin typeface="+mj-lt"/>
              </a:rPr>
              <a:t> </a:t>
            </a:r>
            <a:endParaRPr lang="en-GB" sz="5200" i="0" dirty="0">
              <a:effectLst/>
              <a:latin typeface="+mj-lt"/>
              <a:cs typeface="Arial"/>
            </a:endParaRPr>
          </a:p>
          <a:p>
            <a:pPr algn="l">
              <a:lnSpc>
                <a:spcPct val="120000"/>
              </a:lnSpc>
              <a:buFont typeface="Arial" panose="020B0604020202020204" pitchFamily="34" charset="0"/>
              <a:buChar char="•"/>
            </a:pPr>
            <a:r>
              <a:rPr lang="en-GB" sz="5200" dirty="0">
                <a:solidFill>
                  <a:srgbClr val="FF0000"/>
                </a:solidFill>
                <a:latin typeface="+mj-lt"/>
              </a:rPr>
              <a:t>C</a:t>
            </a:r>
            <a:r>
              <a:rPr lang="en-GB" sz="5200" i="0" dirty="0">
                <a:solidFill>
                  <a:srgbClr val="FF0000"/>
                </a:solidFill>
                <a:effectLst/>
                <a:latin typeface="+mj-lt"/>
              </a:rPr>
              <a:t>hampion the power of space</a:t>
            </a:r>
            <a:r>
              <a:rPr lang="en-GB" sz="5200" i="0" dirty="0">
                <a:effectLst/>
                <a:latin typeface="+mj-lt"/>
              </a:rPr>
              <a:t> to inspire people, offer greener, smarter solutions, and support a sustainable future</a:t>
            </a:r>
          </a:p>
          <a:p>
            <a:pPr algn="l">
              <a:lnSpc>
                <a:spcPct val="120000"/>
              </a:lnSpc>
            </a:pPr>
            <a:endParaRPr lang="en-GB" sz="5200" dirty="0">
              <a:latin typeface="+mj-lt"/>
              <a:cs typeface="Arial"/>
            </a:endParaRPr>
          </a:p>
          <a:p>
            <a:pPr marL="0" indent="0" algn="l">
              <a:lnSpc>
                <a:spcPct val="120000"/>
              </a:lnSpc>
              <a:buNone/>
            </a:pPr>
            <a:r>
              <a:rPr lang="en-GB" sz="5200" i="0" dirty="0">
                <a:solidFill>
                  <a:srgbClr val="FF0000"/>
                </a:solidFill>
                <a:effectLst/>
                <a:latin typeface="+mj-lt"/>
              </a:rPr>
              <a:t>Earth observation is one of 8 Priority areas: studying our planet to drive discovery and tackle climate change</a:t>
            </a:r>
            <a:endParaRPr lang="en-GB" sz="5200" i="0" dirty="0">
              <a:solidFill>
                <a:srgbClr val="FF0000"/>
              </a:solidFill>
              <a:effectLst/>
              <a:latin typeface="+mj-lt"/>
              <a:cs typeface="Arial"/>
            </a:endParaRPr>
          </a:p>
          <a:p>
            <a:endParaRPr lang="en-GB" dirty="0"/>
          </a:p>
        </p:txBody>
      </p:sp>
      <p:sp>
        <p:nvSpPr>
          <p:cNvPr id="4" name="Slide Number Placeholder 3">
            <a:extLst>
              <a:ext uri="{FF2B5EF4-FFF2-40B4-BE49-F238E27FC236}">
                <a16:creationId xmlns:a16="http://schemas.microsoft.com/office/drawing/2014/main" id="{9C08EFF6-8D90-95E7-3633-BE3AACF0F979}"/>
              </a:ext>
            </a:extLst>
          </p:cNvPr>
          <p:cNvSpPr>
            <a:spLocks noGrp="1"/>
          </p:cNvSpPr>
          <p:nvPr>
            <p:ph type="sldNum" sz="quarter" idx="12"/>
          </p:nvPr>
        </p:nvSpPr>
        <p:spPr/>
        <p:txBody>
          <a:bodyPr/>
          <a:lstStyle/>
          <a:p>
            <a:fld id="{5642EECE-B15D-402B-B309-7FABA9D582F9}" type="slidenum">
              <a:rPr lang="en-GB" smtClean="0"/>
              <a:t>2</a:t>
            </a:fld>
            <a:endParaRPr lang="en-GB"/>
          </a:p>
        </p:txBody>
      </p:sp>
      <p:pic>
        <p:nvPicPr>
          <p:cNvPr id="5" name="Picture 4">
            <a:extLst>
              <a:ext uri="{FF2B5EF4-FFF2-40B4-BE49-F238E27FC236}">
                <a16:creationId xmlns:a16="http://schemas.microsoft.com/office/drawing/2014/main" id="{4387823A-6348-934E-B67C-DE1001740800}"/>
              </a:ext>
            </a:extLst>
          </p:cNvPr>
          <p:cNvPicPr>
            <a:picLocks noChangeAspect="1"/>
          </p:cNvPicPr>
          <p:nvPr/>
        </p:nvPicPr>
        <p:blipFill>
          <a:blip r:embed="rId4"/>
          <a:stretch>
            <a:fillRect/>
          </a:stretch>
        </p:blipFill>
        <p:spPr>
          <a:xfrm>
            <a:off x="10395987" y="4814370"/>
            <a:ext cx="1770307" cy="1724139"/>
          </a:xfrm>
          <a:prstGeom prst="rect">
            <a:avLst/>
          </a:prstGeom>
        </p:spPr>
      </p:pic>
    </p:spTree>
    <p:extLst>
      <p:ext uri="{BB962C8B-B14F-4D97-AF65-F5344CB8AC3E}">
        <p14:creationId xmlns:p14="http://schemas.microsoft.com/office/powerpoint/2010/main" val="90224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E385D-E2C4-D7B7-6460-DD0F95576960}"/>
              </a:ext>
            </a:extLst>
          </p:cNvPr>
          <p:cNvSpPr>
            <a:spLocks noGrp="1"/>
          </p:cNvSpPr>
          <p:nvPr>
            <p:ph type="body" idx="1"/>
          </p:nvPr>
        </p:nvSpPr>
        <p:spPr/>
        <p:txBody>
          <a:bodyPr/>
          <a:lstStyle/>
          <a:p>
            <a:r>
              <a:rPr lang="en-GB" dirty="0"/>
              <a:t>New space is ‘old news’ .  </a:t>
            </a:r>
          </a:p>
          <a:p>
            <a:r>
              <a:rPr lang="en-GB" dirty="0"/>
              <a:t>The space landscape has been changing for many years and ‘new’ actors who do things with private monies, are focused on making a business use smaller, ready to use technology – many in constellations – to provide data or a service – to the users. </a:t>
            </a:r>
          </a:p>
          <a:p>
            <a:r>
              <a:rPr lang="en-GB" dirty="0"/>
              <a:t>All new actors want to compliment not duplicate existing </a:t>
            </a:r>
          </a:p>
          <a:p>
            <a:r>
              <a:rPr lang="en-GB" dirty="0"/>
              <a:t>Many take staff and expertise from existing traditional actors </a:t>
            </a:r>
          </a:p>
        </p:txBody>
      </p:sp>
      <p:sp>
        <p:nvSpPr>
          <p:cNvPr id="3" name="Title 2">
            <a:extLst>
              <a:ext uri="{FF2B5EF4-FFF2-40B4-BE49-F238E27FC236}">
                <a16:creationId xmlns:a16="http://schemas.microsoft.com/office/drawing/2014/main" id="{8C40DE10-5313-2B93-AD85-28C52A894835}"/>
              </a:ext>
            </a:extLst>
          </p:cNvPr>
          <p:cNvSpPr>
            <a:spLocks noGrp="1"/>
          </p:cNvSpPr>
          <p:nvPr>
            <p:ph type="title"/>
          </p:nvPr>
        </p:nvSpPr>
        <p:spPr/>
        <p:txBody>
          <a:bodyPr/>
          <a:lstStyle/>
          <a:p>
            <a:r>
              <a:rPr lang="en-GB" dirty="0"/>
              <a:t>Definition of ‘ New Space’ </a:t>
            </a:r>
          </a:p>
        </p:txBody>
      </p:sp>
    </p:spTree>
    <p:extLst>
      <p:ext uri="{BB962C8B-B14F-4D97-AF65-F5344CB8AC3E}">
        <p14:creationId xmlns:p14="http://schemas.microsoft.com/office/powerpoint/2010/main" val="221647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149C9-BFD2-F8C3-A8C0-DCC91310873E}"/>
              </a:ext>
            </a:extLst>
          </p:cNvPr>
          <p:cNvSpPr>
            <a:spLocks noGrp="1"/>
          </p:cNvSpPr>
          <p:nvPr>
            <p:ph type="body" idx="1"/>
          </p:nvPr>
        </p:nvSpPr>
        <p:spPr/>
        <p:txBody>
          <a:bodyPr/>
          <a:lstStyle/>
          <a:p>
            <a:r>
              <a:rPr lang="en-GB" dirty="0"/>
              <a:t>Smaller, cheaper missions produced in 6 months to 3 years </a:t>
            </a:r>
          </a:p>
          <a:p>
            <a:r>
              <a:rPr lang="en-GB" dirty="0"/>
              <a:t>Space more accessible to and beings in new users / more customers </a:t>
            </a:r>
          </a:p>
          <a:p>
            <a:r>
              <a:rPr lang="en-GB" dirty="0"/>
              <a:t>Range of business models and customers brings in new thinking and innovations </a:t>
            </a:r>
          </a:p>
          <a:p>
            <a:r>
              <a:rPr lang="en-GB" dirty="0"/>
              <a:t>Inspiring for a new generation – can work on a mission for 6 months and see it fly - not 20 years like SWOT. </a:t>
            </a:r>
          </a:p>
        </p:txBody>
      </p:sp>
      <p:sp>
        <p:nvSpPr>
          <p:cNvPr id="3" name="Title 2">
            <a:extLst>
              <a:ext uri="{FF2B5EF4-FFF2-40B4-BE49-F238E27FC236}">
                <a16:creationId xmlns:a16="http://schemas.microsoft.com/office/drawing/2014/main" id="{ECFEF4B0-B960-635D-BC29-2553BFB05E89}"/>
              </a:ext>
            </a:extLst>
          </p:cNvPr>
          <p:cNvSpPr>
            <a:spLocks noGrp="1"/>
          </p:cNvSpPr>
          <p:nvPr>
            <p:ph type="title"/>
          </p:nvPr>
        </p:nvSpPr>
        <p:spPr/>
        <p:txBody>
          <a:bodyPr/>
          <a:lstStyle/>
          <a:p>
            <a:r>
              <a:rPr lang="en-GB" dirty="0"/>
              <a:t>Benefits:  </a:t>
            </a:r>
          </a:p>
        </p:txBody>
      </p:sp>
    </p:spTree>
    <p:extLst>
      <p:ext uri="{BB962C8B-B14F-4D97-AF65-F5344CB8AC3E}">
        <p14:creationId xmlns:p14="http://schemas.microsoft.com/office/powerpoint/2010/main" val="187668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401A57-9AEB-5604-1399-42F5FA4489DA}"/>
              </a:ext>
            </a:extLst>
          </p:cNvPr>
          <p:cNvSpPr>
            <a:spLocks noGrp="1"/>
          </p:cNvSpPr>
          <p:nvPr>
            <p:ph type="body" idx="1"/>
          </p:nvPr>
        </p:nvSpPr>
        <p:spPr/>
        <p:txBody>
          <a:bodyPr/>
          <a:lstStyle/>
          <a:p>
            <a:pPr marL="50800" indent="0">
              <a:buNone/>
            </a:pPr>
            <a:endParaRPr lang="en-GB" dirty="0"/>
          </a:p>
          <a:p>
            <a:r>
              <a:rPr lang="en-GB" dirty="0"/>
              <a:t>Expectation raised by government and non space actors that everything should be cheaper and faster.  </a:t>
            </a:r>
          </a:p>
          <a:p>
            <a:r>
              <a:rPr lang="en-GB" dirty="0"/>
              <a:t>Getting funding for the science missions and the ones that are by necessity large and complex is harder. </a:t>
            </a:r>
          </a:p>
          <a:p>
            <a:r>
              <a:rPr lang="en-GB" dirty="0"/>
              <a:t>You can not ‘rush’ new and novel science and technology and all the traditional tests and qualifications in a few months </a:t>
            </a:r>
          </a:p>
          <a:p>
            <a:endParaRPr lang="en-GB" dirty="0"/>
          </a:p>
        </p:txBody>
      </p:sp>
      <p:sp>
        <p:nvSpPr>
          <p:cNvPr id="3" name="Title 2">
            <a:extLst>
              <a:ext uri="{FF2B5EF4-FFF2-40B4-BE49-F238E27FC236}">
                <a16:creationId xmlns:a16="http://schemas.microsoft.com/office/drawing/2014/main" id="{AD88752F-9D9E-F2DA-1E9E-7F928142C286}"/>
              </a:ext>
            </a:extLst>
          </p:cNvPr>
          <p:cNvSpPr>
            <a:spLocks noGrp="1"/>
          </p:cNvSpPr>
          <p:nvPr>
            <p:ph type="title"/>
          </p:nvPr>
        </p:nvSpPr>
        <p:spPr/>
        <p:txBody>
          <a:bodyPr/>
          <a:lstStyle/>
          <a:p>
            <a:r>
              <a:rPr lang="en-GB" dirty="0"/>
              <a:t>Challenges: </a:t>
            </a:r>
          </a:p>
        </p:txBody>
      </p:sp>
    </p:spTree>
    <p:extLst>
      <p:ext uri="{BB962C8B-B14F-4D97-AF65-F5344CB8AC3E}">
        <p14:creationId xmlns:p14="http://schemas.microsoft.com/office/powerpoint/2010/main" val="246126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EC566-2D47-46FE-A08D-519918AACC74}"/>
              </a:ext>
            </a:extLst>
          </p:cNvPr>
          <p:cNvSpPr>
            <a:spLocks noGrp="1"/>
          </p:cNvSpPr>
          <p:nvPr>
            <p:ph type="body" idx="1"/>
          </p:nvPr>
        </p:nvSpPr>
        <p:spPr>
          <a:xfrm>
            <a:off x="348300" y="954941"/>
            <a:ext cx="11495400" cy="4662900"/>
          </a:xfrm>
        </p:spPr>
        <p:txBody>
          <a:bodyPr/>
          <a:lstStyle/>
          <a:p>
            <a:r>
              <a:rPr lang="en-GB" dirty="0"/>
              <a:t>Direct investment though grants e.g. to </a:t>
            </a:r>
            <a:r>
              <a:rPr lang="en-GB" dirty="0" err="1"/>
              <a:t>derisk</a:t>
            </a:r>
            <a:r>
              <a:rPr lang="en-GB" dirty="0"/>
              <a:t> the technology development stage / pre market ready or create a pre commercial application algorithm e.g. CEOI </a:t>
            </a:r>
          </a:p>
          <a:p>
            <a:r>
              <a:rPr lang="en-GB" dirty="0"/>
              <a:t>Open market opportunities – trade shows,  business case training, sector reports – e.g. Space 4 Climate, </a:t>
            </a:r>
          </a:p>
          <a:p>
            <a:r>
              <a:rPr lang="en-GB" dirty="0"/>
              <a:t>Champion space – bring in government monies and new investors including local councils and commercial users </a:t>
            </a:r>
          </a:p>
          <a:p>
            <a:r>
              <a:rPr lang="en-GB" dirty="0"/>
              <a:t>Promote standards and ‘trusted data’ concept  </a:t>
            </a:r>
          </a:p>
          <a:p>
            <a:r>
              <a:rPr lang="en-GB" dirty="0"/>
              <a:t>Address the skills gaps on a national basis </a:t>
            </a:r>
          </a:p>
          <a:p>
            <a:endParaRPr lang="en-GB" dirty="0"/>
          </a:p>
          <a:p>
            <a:endParaRPr lang="en-GB" dirty="0"/>
          </a:p>
        </p:txBody>
      </p:sp>
      <p:sp>
        <p:nvSpPr>
          <p:cNvPr id="3" name="Title 2">
            <a:extLst>
              <a:ext uri="{FF2B5EF4-FFF2-40B4-BE49-F238E27FC236}">
                <a16:creationId xmlns:a16="http://schemas.microsoft.com/office/drawing/2014/main" id="{6239164A-23A8-5C40-3F20-4580C421E87B}"/>
              </a:ext>
            </a:extLst>
          </p:cNvPr>
          <p:cNvSpPr>
            <a:spLocks noGrp="1"/>
          </p:cNvSpPr>
          <p:nvPr>
            <p:ph type="title"/>
          </p:nvPr>
        </p:nvSpPr>
        <p:spPr/>
        <p:txBody>
          <a:bodyPr/>
          <a:lstStyle/>
          <a:p>
            <a:r>
              <a:rPr lang="en-GB" dirty="0"/>
              <a:t>How does UKSA help?</a:t>
            </a:r>
          </a:p>
        </p:txBody>
      </p:sp>
    </p:spTree>
    <p:extLst>
      <p:ext uri="{BB962C8B-B14F-4D97-AF65-F5344CB8AC3E}">
        <p14:creationId xmlns:p14="http://schemas.microsoft.com/office/powerpoint/2010/main" val="143854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2013E8-0083-0C3E-0B5D-9360B42717BC}"/>
              </a:ext>
            </a:extLst>
          </p:cNvPr>
          <p:cNvSpPr>
            <a:spLocks noGrp="1"/>
          </p:cNvSpPr>
          <p:nvPr>
            <p:ph type="body" idx="1"/>
          </p:nvPr>
        </p:nvSpPr>
        <p:spPr>
          <a:xfrm>
            <a:off x="348300" y="1260583"/>
            <a:ext cx="11495400" cy="4662900"/>
          </a:xfrm>
        </p:spPr>
        <p:txBody>
          <a:bodyPr/>
          <a:lstStyle/>
          <a:p>
            <a:r>
              <a:rPr lang="en-GB" dirty="0"/>
              <a:t>TRUTHS an ESA mission will enable an upgrade of the performance of the global EO system, both in space and on the ground. It will estimate the Earth’s radiation budget by direct measurement of the Earth’s incoming and outgoing radiation </a:t>
            </a:r>
          </a:p>
          <a:p>
            <a:r>
              <a:rPr lang="en-GB" dirty="0"/>
              <a:t>Will enhance the performance of other satellites.</a:t>
            </a:r>
          </a:p>
          <a:p>
            <a:r>
              <a:rPr lang="en-GB" dirty="0"/>
              <a:t>UK leading 70% - training and inspiring a new generation</a:t>
            </a:r>
          </a:p>
          <a:p>
            <a:r>
              <a:rPr lang="en-GB" dirty="0"/>
              <a:t>Will record its own carbon footprint – to help others reduce the impacts. </a:t>
            </a:r>
          </a:p>
        </p:txBody>
      </p:sp>
      <p:sp>
        <p:nvSpPr>
          <p:cNvPr id="3" name="Title 2">
            <a:extLst>
              <a:ext uri="{FF2B5EF4-FFF2-40B4-BE49-F238E27FC236}">
                <a16:creationId xmlns:a16="http://schemas.microsoft.com/office/drawing/2014/main" id="{C88F4EC0-6B87-0C30-9040-279308C205D1}"/>
              </a:ext>
            </a:extLst>
          </p:cNvPr>
          <p:cNvSpPr>
            <a:spLocks noGrp="1"/>
          </p:cNvSpPr>
          <p:nvPr>
            <p:ph type="title"/>
          </p:nvPr>
        </p:nvSpPr>
        <p:spPr>
          <a:xfrm>
            <a:off x="88135" y="175939"/>
            <a:ext cx="10366872" cy="779002"/>
          </a:xfrm>
        </p:spPr>
        <p:txBody>
          <a:bodyPr/>
          <a:lstStyle/>
          <a:p>
            <a:r>
              <a:rPr lang="en-GB" dirty="0"/>
              <a:t>TRUTHS and New Space? </a:t>
            </a:r>
          </a:p>
        </p:txBody>
      </p:sp>
    </p:spTree>
    <p:extLst>
      <p:ext uri="{BB962C8B-B14F-4D97-AF65-F5344CB8AC3E}">
        <p14:creationId xmlns:p14="http://schemas.microsoft.com/office/powerpoint/2010/main" val="236142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2013E8-0083-0C3E-0B5D-9360B42717BC}"/>
              </a:ext>
            </a:extLst>
          </p:cNvPr>
          <p:cNvSpPr>
            <a:spLocks noGrp="1"/>
          </p:cNvSpPr>
          <p:nvPr>
            <p:ph type="body" idx="1"/>
          </p:nvPr>
        </p:nvSpPr>
        <p:spPr>
          <a:xfrm>
            <a:off x="0" y="848320"/>
            <a:ext cx="8407153" cy="4662900"/>
          </a:xfrm>
        </p:spPr>
        <p:txBody>
          <a:bodyPr/>
          <a:lstStyle/>
          <a:p>
            <a:r>
              <a:rPr lang="en-GB" b="1" dirty="0"/>
              <a:t>TRUTHS is an enabler of new &amp; old space</a:t>
            </a:r>
          </a:p>
          <a:p>
            <a:pPr lvl="1"/>
            <a:r>
              <a:rPr lang="en-GB" dirty="0"/>
              <a:t>Providing the pinnacle of an international in-flight calibration framework</a:t>
            </a:r>
          </a:p>
          <a:p>
            <a:pPr marL="533400" lvl="1" indent="0">
              <a:buNone/>
            </a:pPr>
            <a:r>
              <a:rPr lang="en-GB" dirty="0"/>
              <a:t>       - sensor to sensor &amp; via CEOS infrastructure </a:t>
            </a:r>
          </a:p>
          <a:p>
            <a:pPr marL="533400" lvl="1" indent="0">
              <a:buNone/>
            </a:pPr>
            <a:r>
              <a:rPr lang="en-GB" dirty="0"/>
              <a:t>         PICS/</a:t>
            </a:r>
            <a:r>
              <a:rPr lang="en-GB" dirty="0" err="1"/>
              <a:t>RadCalNet</a:t>
            </a:r>
            <a:r>
              <a:rPr lang="en-GB" dirty="0"/>
              <a:t>/OC Buoys</a:t>
            </a:r>
          </a:p>
          <a:p>
            <a:pPr lvl="1"/>
            <a:r>
              <a:rPr lang="en-GB" dirty="0"/>
              <a:t>Facilitating interoperability/Trust &amp; ARD</a:t>
            </a:r>
          </a:p>
          <a:p>
            <a:pPr lvl="1"/>
            <a:r>
              <a:rPr lang="en-GB" dirty="0"/>
              <a:t>Upgrading performance of other satellites towards climate quality (including new space)</a:t>
            </a:r>
          </a:p>
          <a:p>
            <a:pPr lvl="1"/>
            <a:r>
              <a:rPr lang="en-GB" dirty="0"/>
              <a:t>Transformational in encouraging lower cost         </a:t>
            </a:r>
          </a:p>
          <a:p>
            <a:pPr marL="533400" lvl="1" indent="0">
              <a:buNone/>
            </a:pPr>
            <a:r>
              <a:rPr lang="en-GB" dirty="0"/>
              <a:t>    - reducing need for complex on-board </a:t>
            </a:r>
            <a:r>
              <a:rPr lang="en-GB" dirty="0" err="1"/>
              <a:t>cal</a:t>
            </a:r>
            <a:endParaRPr lang="en-GB" dirty="0"/>
          </a:p>
          <a:p>
            <a:pPr marL="533400" lvl="1" indent="0">
              <a:buNone/>
            </a:pPr>
            <a:r>
              <a:rPr lang="en-GB" dirty="0"/>
              <a:t>    - free and open Cal/Val </a:t>
            </a:r>
          </a:p>
        </p:txBody>
      </p:sp>
      <p:sp>
        <p:nvSpPr>
          <p:cNvPr id="3" name="Title 2">
            <a:extLst>
              <a:ext uri="{FF2B5EF4-FFF2-40B4-BE49-F238E27FC236}">
                <a16:creationId xmlns:a16="http://schemas.microsoft.com/office/drawing/2014/main" id="{C88F4EC0-6B87-0C30-9040-279308C205D1}"/>
              </a:ext>
            </a:extLst>
          </p:cNvPr>
          <p:cNvSpPr>
            <a:spLocks noGrp="1"/>
          </p:cNvSpPr>
          <p:nvPr>
            <p:ph type="title"/>
          </p:nvPr>
        </p:nvSpPr>
        <p:spPr>
          <a:xfrm>
            <a:off x="88135" y="175939"/>
            <a:ext cx="10366872" cy="779002"/>
          </a:xfrm>
        </p:spPr>
        <p:txBody>
          <a:bodyPr/>
          <a:lstStyle/>
          <a:p>
            <a:r>
              <a:rPr lang="en-GB" dirty="0"/>
              <a:t>TRUTHS and New Space </a:t>
            </a:r>
          </a:p>
        </p:txBody>
      </p:sp>
      <p:grpSp>
        <p:nvGrpSpPr>
          <p:cNvPr id="4" name="Group 3">
            <a:extLst>
              <a:ext uri="{FF2B5EF4-FFF2-40B4-BE49-F238E27FC236}">
                <a16:creationId xmlns:a16="http://schemas.microsoft.com/office/drawing/2014/main" id="{1180C051-9F14-389E-18FD-A9FE95C0221D}"/>
              </a:ext>
            </a:extLst>
          </p:cNvPr>
          <p:cNvGrpSpPr/>
          <p:nvPr/>
        </p:nvGrpSpPr>
        <p:grpSpPr>
          <a:xfrm>
            <a:off x="8015539" y="3537475"/>
            <a:ext cx="4299751" cy="2960980"/>
            <a:chOff x="4101654" y="1946329"/>
            <a:chExt cx="4317715" cy="2965342"/>
          </a:xfrm>
        </p:grpSpPr>
        <p:pic>
          <p:nvPicPr>
            <p:cNvPr id="5" name="Picture 4">
              <a:extLst>
                <a:ext uri="{FF2B5EF4-FFF2-40B4-BE49-F238E27FC236}">
                  <a16:creationId xmlns:a16="http://schemas.microsoft.com/office/drawing/2014/main" id="{BADF3E23-DE3B-5487-4D2C-4E64A8207EA4}"/>
                </a:ext>
              </a:extLst>
            </p:cNvPr>
            <p:cNvPicPr>
              <a:picLocks noChangeAspect="1"/>
            </p:cNvPicPr>
            <p:nvPr/>
          </p:nvPicPr>
          <p:blipFill>
            <a:blip r:embed="rId2"/>
            <a:stretch>
              <a:fillRect/>
            </a:stretch>
          </p:blipFill>
          <p:spPr>
            <a:xfrm>
              <a:off x="4101654" y="1946329"/>
              <a:ext cx="4317715" cy="2965342"/>
            </a:xfrm>
            <a:prstGeom prst="rect">
              <a:avLst/>
            </a:prstGeom>
          </p:spPr>
        </p:pic>
        <p:pic>
          <p:nvPicPr>
            <p:cNvPr id="6" name="Picture 5">
              <a:extLst>
                <a:ext uri="{FF2B5EF4-FFF2-40B4-BE49-F238E27FC236}">
                  <a16:creationId xmlns:a16="http://schemas.microsoft.com/office/drawing/2014/main" id="{5A0E4FDC-981E-8924-856B-C516CCC92FFB}"/>
                </a:ext>
              </a:extLst>
            </p:cNvPr>
            <p:cNvPicPr>
              <a:picLocks noChangeAspect="1"/>
            </p:cNvPicPr>
            <p:nvPr/>
          </p:nvPicPr>
          <p:blipFill>
            <a:blip r:embed="rId3"/>
            <a:stretch>
              <a:fillRect/>
            </a:stretch>
          </p:blipFill>
          <p:spPr>
            <a:xfrm>
              <a:off x="6011844" y="2774125"/>
              <a:ext cx="672584" cy="515484"/>
            </a:xfrm>
            <a:prstGeom prst="rect">
              <a:avLst/>
            </a:prstGeom>
          </p:spPr>
        </p:pic>
      </p:grpSp>
      <p:pic>
        <p:nvPicPr>
          <p:cNvPr id="7" name="Content Placeholder 4">
            <a:extLst>
              <a:ext uri="{FF2B5EF4-FFF2-40B4-BE49-F238E27FC236}">
                <a16:creationId xmlns:a16="http://schemas.microsoft.com/office/drawing/2014/main" id="{9885CAD7-0177-CFC3-F48B-3EC6FDA595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927"/>
          <a:stretch/>
        </p:blipFill>
        <p:spPr bwMode="auto">
          <a:xfrm>
            <a:off x="8407153" y="1158947"/>
            <a:ext cx="3724115" cy="217452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8743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A4B0-2E25-F09B-3B62-CAA71DF2174D}"/>
              </a:ext>
            </a:extLst>
          </p:cNvPr>
          <p:cNvSpPr>
            <a:spLocks noGrp="1"/>
          </p:cNvSpPr>
          <p:nvPr>
            <p:ph type="title"/>
          </p:nvPr>
        </p:nvSpPr>
        <p:spPr>
          <a:xfrm>
            <a:off x="105429" y="127618"/>
            <a:ext cx="9097643" cy="795655"/>
          </a:xfrm>
        </p:spPr>
        <p:txBody>
          <a:bodyPr>
            <a:normAutofit fontScale="90000"/>
          </a:bodyPr>
          <a:lstStyle/>
          <a:p>
            <a:r>
              <a:rPr lang="en-GB" sz="2800" dirty="0">
                <a:solidFill>
                  <a:schemeClr val="bg1"/>
                </a:solidFill>
                <a:cs typeface="Arial"/>
              </a:rPr>
              <a:t>UKSA Support for New Space through ESA EO Programmes</a:t>
            </a:r>
            <a:endParaRPr lang="en-GB" sz="2800" dirty="0">
              <a:solidFill>
                <a:schemeClr val="bg1"/>
              </a:solidFill>
            </a:endParaRPr>
          </a:p>
        </p:txBody>
      </p:sp>
      <p:sp>
        <p:nvSpPr>
          <p:cNvPr id="4" name="Slide Number Placeholder 3">
            <a:extLst>
              <a:ext uri="{FF2B5EF4-FFF2-40B4-BE49-F238E27FC236}">
                <a16:creationId xmlns:a16="http://schemas.microsoft.com/office/drawing/2014/main" id="{3900D600-6C2B-5A84-2613-05A654CBDAE8}"/>
              </a:ext>
            </a:extLst>
          </p:cNvPr>
          <p:cNvSpPr>
            <a:spLocks noGrp="1"/>
          </p:cNvSpPr>
          <p:nvPr>
            <p:ph type="sldNum" sz="quarter" idx="12"/>
          </p:nvPr>
        </p:nvSpPr>
        <p:spPr/>
        <p:txBody>
          <a:bodyPr/>
          <a:lstStyle/>
          <a:p>
            <a:fld id="{5642EECE-B15D-402B-B309-7FABA9D582F9}" type="slidenum">
              <a:rPr lang="en-GB" smtClean="0"/>
              <a:t>9</a:t>
            </a:fld>
            <a:endParaRPr lang="en-GB"/>
          </a:p>
        </p:txBody>
      </p:sp>
      <p:sp>
        <p:nvSpPr>
          <p:cNvPr id="6" name="TextBox 5">
            <a:extLst>
              <a:ext uri="{FF2B5EF4-FFF2-40B4-BE49-F238E27FC236}">
                <a16:creationId xmlns:a16="http://schemas.microsoft.com/office/drawing/2014/main" id="{8AC799D7-1510-CD56-473D-048711F7C701}"/>
              </a:ext>
            </a:extLst>
          </p:cNvPr>
          <p:cNvSpPr txBox="1"/>
          <p:nvPr/>
        </p:nvSpPr>
        <p:spPr>
          <a:xfrm>
            <a:off x="40573" y="1126394"/>
            <a:ext cx="382825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rgbClr val="266093"/>
                </a:solidFill>
                <a:cs typeface="Arial"/>
              </a:rPr>
              <a:t>InCubed2</a:t>
            </a:r>
          </a:p>
          <a:p>
            <a:pPr marL="285750" indent="-285750">
              <a:buFont typeface="Arial"/>
              <a:buChar char="•"/>
            </a:pPr>
            <a:r>
              <a:rPr lang="en-GB" sz="1400" dirty="0">
                <a:solidFill>
                  <a:srgbClr val="266093"/>
                </a:solidFill>
                <a:ea typeface="+mn-lt"/>
                <a:cs typeface="+mn-lt"/>
              </a:rPr>
              <a:t>funds the development of innovative commercial products and services that generate and exploit the value of EO.</a:t>
            </a:r>
            <a:endParaRPr lang="en-GB" sz="1400" dirty="0">
              <a:solidFill>
                <a:srgbClr val="266093"/>
              </a:solidFill>
              <a:cs typeface="Arial"/>
            </a:endParaRPr>
          </a:p>
          <a:p>
            <a:pPr marL="285750" indent="-285750">
              <a:buFont typeface="Arial"/>
              <a:buChar char="•"/>
            </a:pPr>
            <a:r>
              <a:rPr lang="en-GB" sz="1400" dirty="0">
                <a:solidFill>
                  <a:srgbClr val="266093"/>
                </a:solidFill>
                <a:cs typeface="Arial"/>
              </a:rPr>
              <a:t>MANTIS is a </a:t>
            </a:r>
            <a:r>
              <a:rPr lang="en-GB" sz="1400" dirty="0">
                <a:solidFill>
                  <a:srgbClr val="266093"/>
                </a:solidFill>
                <a:ea typeface="+mn-lt"/>
                <a:cs typeface="+mn-lt"/>
              </a:rPr>
              <a:t>demonstration mission to develop, build, launch and operate an innovative nanosatellite platform that will fly a high-resolution Earth camera.. </a:t>
            </a:r>
          </a:p>
          <a:p>
            <a:pPr marL="285750" indent="-285750">
              <a:buFont typeface="Arial"/>
              <a:buChar char="•"/>
            </a:pPr>
            <a:r>
              <a:rPr lang="en-GB" sz="1400" dirty="0">
                <a:solidFill>
                  <a:srgbClr val="266093"/>
                </a:solidFill>
                <a:ea typeface="+mn-lt"/>
                <a:cs typeface="+mn-lt"/>
              </a:rPr>
              <a:t>MANTIS is expected to launch later this year and will be a key part of </a:t>
            </a:r>
            <a:r>
              <a:rPr lang="en-GB" sz="1400" dirty="0" err="1">
                <a:solidFill>
                  <a:srgbClr val="266093"/>
                </a:solidFill>
                <a:ea typeface="+mn-lt"/>
                <a:cs typeface="+mn-lt"/>
              </a:rPr>
              <a:t>OpenCosmos's</a:t>
            </a:r>
            <a:r>
              <a:rPr lang="en-GB" sz="1400" dirty="0">
                <a:solidFill>
                  <a:srgbClr val="266093"/>
                </a:solidFill>
                <a:ea typeface="+mn-lt"/>
                <a:cs typeface="+mn-lt"/>
              </a:rPr>
              <a:t> 'Open Constellation'</a:t>
            </a:r>
            <a:endParaRPr lang="en-GB" sz="1400" dirty="0">
              <a:solidFill>
                <a:srgbClr val="266093"/>
              </a:solidFill>
              <a:cs typeface="Arial"/>
            </a:endParaRPr>
          </a:p>
          <a:p>
            <a:endParaRPr lang="en-GB" dirty="0">
              <a:cs typeface="Arial"/>
            </a:endParaRPr>
          </a:p>
        </p:txBody>
      </p:sp>
      <p:sp>
        <p:nvSpPr>
          <p:cNvPr id="7" name="TextBox 6">
            <a:extLst>
              <a:ext uri="{FF2B5EF4-FFF2-40B4-BE49-F238E27FC236}">
                <a16:creationId xmlns:a16="http://schemas.microsoft.com/office/drawing/2014/main" id="{1525C20D-F161-39AD-14A6-3F5436809AEC}"/>
              </a:ext>
            </a:extLst>
          </p:cNvPr>
          <p:cNvSpPr txBox="1"/>
          <p:nvPr/>
        </p:nvSpPr>
        <p:spPr>
          <a:xfrm>
            <a:off x="3868828" y="1057436"/>
            <a:ext cx="448607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266093"/>
                </a:solidFill>
                <a:cs typeface="Arial"/>
              </a:rPr>
              <a:t>SCOUTS (</a:t>
            </a:r>
            <a:r>
              <a:rPr lang="en-GB" b="1" dirty="0" err="1">
                <a:solidFill>
                  <a:srgbClr val="266093"/>
                </a:solidFill>
                <a:cs typeface="Arial"/>
              </a:rPr>
              <a:t>FutureEO</a:t>
            </a:r>
            <a:r>
              <a:rPr lang="en-GB" b="1" dirty="0">
                <a:solidFill>
                  <a:srgbClr val="266093"/>
                </a:solidFill>
                <a:cs typeface="Arial"/>
              </a:rPr>
              <a:t>)</a:t>
            </a:r>
          </a:p>
          <a:p>
            <a:pPr marL="285750" indent="-285750">
              <a:buFont typeface="Arial"/>
              <a:buChar char="•"/>
            </a:pPr>
            <a:r>
              <a:rPr lang="en-GB" sz="1400" dirty="0">
                <a:solidFill>
                  <a:srgbClr val="266093"/>
                </a:solidFill>
                <a:cs typeface="Arial"/>
              </a:rPr>
              <a:t>A small-class research mission </a:t>
            </a:r>
            <a:r>
              <a:rPr lang="en-GB" sz="1400" dirty="0">
                <a:solidFill>
                  <a:srgbClr val="266093"/>
                </a:solidFill>
                <a:ea typeface="+mn-lt"/>
                <a:cs typeface="+mn-lt"/>
              </a:rPr>
              <a:t>aimed to advance the Earth Science agenda</a:t>
            </a:r>
            <a:r>
              <a:rPr lang="en-GB" dirty="0">
                <a:solidFill>
                  <a:srgbClr val="266093"/>
                </a:solidFill>
                <a:ea typeface="+mn-lt"/>
                <a:cs typeface="+mn-lt"/>
              </a:rPr>
              <a:t>.</a:t>
            </a:r>
            <a:r>
              <a:rPr lang="en-GB" sz="1400" dirty="0">
                <a:solidFill>
                  <a:srgbClr val="266093"/>
                </a:solidFill>
                <a:ea typeface="+mn-lt"/>
                <a:cs typeface="+mn-lt"/>
              </a:rPr>
              <a:t> </a:t>
            </a:r>
            <a:r>
              <a:rPr lang="en-GB" dirty="0">
                <a:solidFill>
                  <a:srgbClr val="266093"/>
                </a:solidFill>
                <a:ea typeface="+mn-lt"/>
                <a:cs typeface="+mn-lt"/>
              </a:rPr>
              <a:t>D</a:t>
            </a:r>
            <a:r>
              <a:rPr lang="en-GB" sz="1400" dirty="0">
                <a:solidFill>
                  <a:srgbClr val="266093"/>
                </a:solidFill>
                <a:ea typeface="+mn-lt"/>
                <a:cs typeface="+mn-lt"/>
              </a:rPr>
              <a:t>eveloped using a rapid (3 years from selection to launch) and a low-cost approach (~30 M€ </a:t>
            </a:r>
            <a:r>
              <a:rPr lang="en-GB" sz="1400" dirty="0" err="1">
                <a:solidFill>
                  <a:srgbClr val="266093"/>
                </a:solidFill>
                <a:ea typeface="+mn-lt"/>
                <a:cs typeface="+mn-lt"/>
              </a:rPr>
              <a:t>CaC</a:t>
            </a:r>
            <a:r>
              <a:rPr lang="en-GB" sz="1400" dirty="0">
                <a:solidFill>
                  <a:srgbClr val="266093"/>
                </a:solidFill>
                <a:ea typeface="+mn-lt"/>
                <a:cs typeface="+mn-lt"/>
              </a:rPr>
              <a:t> industrial cost including launch and in-orbit commissioning) </a:t>
            </a:r>
          </a:p>
          <a:p>
            <a:pPr marL="285750" indent="-285750">
              <a:buFont typeface="Arial"/>
              <a:buChar char="•"/>
            </a:pPr>
            <a:r>
              <a:rPr lang="en-GB" sz="1400" dirty="0">
                <a:solidFill>
                  <a:srgbClr val="266093"/>
                </a:solidFill>
                <a:cs typeface="Arial"/>
              </a:rPr>
              <a:t>Within the first round of missions, two UK missions were selected:</a:t>
            </a:r>
          </a:p>
          <a:p>
            <a:pPr marL="285750" indent="-285750">
              <a:buFont typeface="Arial"/>
              <a:buChar char="•"/>
            </a:pPr>
            <a:r>
              <a:rPr lang="en-GB" sz="1400" dirty="0" err="1">
                <a:solidFill>
                  <a:srgbClr val="266093"/>
                </a:solidFill>
                <a:cs typeface="Arial"/>
              </a:rPr>
              <a:t>HydroGNSS</a:t>
            </a:r>
            <a:r>
              <a:rPr lang="en-GB" sz="1400" dirty="0">
                <a:solidFill>
                  <a:srgbClr val="266093"/>
                </a:solidFill>
                <a:cs typeface="Arial"/>
              </a:rPr>
              <a:t> – a constellation of two satellites that will use </a:t>
            </a:r>
            <a:r>
              <a:rPr lang="en-GB" sz="1400" dirty="0">
                <a:solidFill>
                  <a:srgbClr val="266093"/>
                </a:solidFill>
                <a:ea typeface="+mn-lt"/>
                <a:cs typeface="+mn-lt"/>
              </a:rPr>
              <a:t>Global Navigation Satellite System (GNSS) reflectometry to provide measurements of key hydrological climate variables.</a:t>
            </a:r>
            <a:endParaRPr lang="en-GB" sz="1400" dirty="0">
              <a:solidFill>
                <a:srgbClr val="266093"/>
              </a:solidFill>
              <a:cs typeface="Arial"/>
            </a:endParaRPr>
          </a:p>
          <a:p>
            <a:pPr marL="285750" indent="-285750">
              <a:buFont typeface="Arial"/>
              <a:buChar char="•"/>
            </a:pPr>
            <a:r>
              <a:rPr lang="en-GB" sz="1400" dirty="0" err="1">
                <a:solidFill>
                  <a:srgbClr val="266093"/>
                </a:solidFill>
                <a:cs typeface="Arial"/>
              </a:rPr>
              <a:t>CubeMAP</a:t>
            </a:r>
            <a:r>
              <a:rPr lang="en-GB" sz="1400" dirty="0">
                <a:solidFill>
                  <a:srgbClr val="266093"/>
                </a:solidFill>
                <a:cs typeface="Arial"/>
              </a:rPr>
              <a:t> - a </a:t>
            </a:r>
            <a:r>
              <a:rPr lang="en-GB" sz="1400" dirty="0">
                <a:solidFill>
                  <a:srgbClr val="266093"/>
                </a:solidFill>
                <a:ea typeface="+mn-lt"/>
                <a:cs typeface="+mn-lt"/>
              </a:rPr>
              <a:t>constellation of CubeSats that will focus on understanding and quantifying atmospheric processes in the upper troposphere and in the stratosphere by observing gases such as Water Vapour, Methane and Ozone</a:t>
            </a:r>
          </a:p>
          <a:p>
            <a:pPr marL="285750" indent="-285750">
              <a:buFont typeface="Arial"/>
              <a:buChar char="•"/>
            </a:pPr>
            <a:endParaRPr lang="en-GB" b="1" dirty="0">
              <a:cs typeface="Arial"/>
            </a:endParaRPr>
          </a:p>
        </p:txBody>
      </p:sp>
      <p:sp>
        <p:nvSpPr>
          <p:cNvPr id="8" name="TextBox 7">
            <a:extLst>
              <a:ext uri="{FF2B5EF4-FFF2-40B4-BE49-F238E27FC236}">
                <a16:creationId xmlns:a16="http://schemas.microsoft.com/office/drawing/2014/main" id="{1A7A0C18-498E-ADCA-C822-06C41CA8D2EA}"/>
              </a:ext>
            </a:extLst>
          </p:cNvPr>
          <p:cNvSpPr txBox="1"/>
          <p:nvPr/>
        </p:nvSpPr>
        <p:spPr>
          <a:xfrm>
            <a:off x="8752050" y="1005988"/>
            <a:ext cx="318071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266093"/>
                </a:solidFill>
                <a:cs typeface="Arial"/>
              </a:rPr>
              <a:t>Purchasing of Third-Party Mission Data (Earthnet)</a:t>
            </a:r>
          </a:p>
          <a:p>
            <a:pPr marL="285750" indent="-285750">
              <a:buFont typeface="Arial"/>
              <a:buChar char="•"/>
            </a:pPr>
            <a:r>
              <a:rPr lang="en-GB" sz="1400" dirty="0">
                <a:solidFill>
                  <a:srgbClr val="266093"/>
                </a:solidFill>
                <a:ea typeface="+mn-lt"/>
                <a:cs typeface="+mn-lt"/>
              </a:rPr>
              <a:t>Earthnet provides access to data from Third Party Missions.</a:t>
            </a:r>
          </a:p>
          <a:p>
            <a:pPr marL="285750" indent="-285750">
              <a:buFont typeface="Arial"/>
              <a:buChar char="•"/>
            </a:pPr>
            <a:r>
              <a:rPr lang="en-GB" sz="1400" dirty="0">
                <a:solidFill>
                  <a:srgbClr val="266093"/>
                </a:solidFill>
                <a:cs typeface="Arial"/>
              </a:rPr>
              <a:t>Earthnet acts as a customer for New Space companies, providing a market to foster science and pre-operational applications development.</a:t>
            </a:r>
          </a:p>
          <a:p>
            <a:pPr marL="285750" indent="-285750">
              <a:buFont typeface="Arial"/>
              <a:buChar char="•"/>
            </a:pPr>
            <a:r>
              <a:rPr lang="en-GB" sz="1400" dirty="0">
                <a:solidFill>
                  <a:srgbClr val="266093"/>
                </a:solidFill>
                <a:cs typeface="Arial"/>
              </a:rPr>
              <a:t>Examples include: </a:t>
            </a:r>
            <a:r>
              <a:rPr lang="en-GB" sz="1400" dirty="0" err="1">
                <a:solidFill>
                  <a:srgbClr val="266093"/>
                </a:solidFill>
                <a:cs typeface="Arial"/>
              </a:rPr>
              <a:t>GHGSat</a:t>
            </a:r>
            <a:r>
              <a:rPr lang="en-GB" sz="1400" dirty="0">
                <a:solidFill>
                  <a:srgbClr val="266093"/>
                </a:solidFill>
                <a:cs typeface="Arial"/>
              </a:rPr>
              <a:t> and ICEYE while data from </a:t>
            </a:r>
            <a:r>
              <a:rPr lang="en-GB" sz="1400" dirty="0" err="1">
                <a:solidFill>
                  <a:srgbClr val="266093"/>
                </a:solidFill>
                <a:cs typeface="Arial"/>
              </a:rPr>
              <a:t>NovaSAR</a:t>
            </a:r>
            <a:r>
              <a:rPr lang="en-GB" sz="1400" dirty="0">
                <a:solidFill>
                  <a:srgbClr val="266093"/>
                </a:solidFill>
                <a:cs typeface="Arial"/>
              </a:rPr>
              <a:t> and Spire is under assessment. </a:t>
            </a:r>
          </a:p>
          <a:p>
            <a:pPr marL="285750" indent="-285750">
              <a:buFont typeface="Arial"/>
              <a:buChar char="•"/>
            </a:pPr>
            <a:r>
              <a:rPr lang="en-GB" dirty="0">
                <a:solidFill>
                  <a:srgbClr val="266093"/>
                </a:solidFill>
              </a:rPr>
              <a:t>The assessment framework is a vital step in the process. </a:t>
            </a:r>
            <a:endParaRPr lang="en-GB" sz="1400" dirty="0">
              <a:solidFill>
                <a:srgbClr val="266093"/>
              </a:solidFill>
              <a:cs typeface="Arial"/>
            </a:endParaRPr>
          </a:p>
          <a:p>
            <a:pPr marL="285750" indent="-285750">
              <a:buFont typeface="Arial"/>
              <a:buChar char="•"/>
            </a:pPr>
            <a:endParaRPr lang="en-GB" sz="1400" dirty="0">
              <a:solidFill>
                <a:srgbClr val="266093"/>
              </a:solidFill>
              <a:cs typeface="Arial"/>
            </a:endParaRPr>
          </a:p>
        </p:txBody>
      </p:sp>
      <p:pic>
        <p:nvPicPr>
          <p:cNvPr id="11" name="Picture 11" descr="A picture containing guitar, bass&#10;&#10;Description automatically generated">
            <a:extLst>
              <a:ext uri="{FF2B5EF4-FFF2-40B4-BE49-F238E27FC236}">
                <a16:creationId xmlns:a16="http://schemas.microsoft.com/office/drawing/2014/main" id="{40DAFAAC-CA32-9730-BE57-EA869E188A1C}"/>
              </a:ext>
            </a:extLst>
          </p:cNvPr>
          <p:cNvPicPr>
            <a:picLocks noChangeAspect="1"/>
          </p:cNvPicPr>
          <p:nvPr/>
        </p:nvPicPr>
        <p:blipFill>
          <a:blip r:embed="rId2"/>
          <a:stretch>
            <a:fillRect/>
          </a:stretch>
        </p:blipFill>
        <p:spPr>
          <a:xfrm>
            <a:off x="1054275" y="4402479"/>
            <a:ext cx="2080162" cy="1912522"/>
          </a:xfrm>
          <a:prstGeom prst="rect">
            <a:avLst/>
          </a:prstGeom>
        </p:spPr>
      </p:pic>
      <p:pic>
        <p:nvPicPr>
          <p:cNvPr id="12" name="Picture 12">
            <a:extLst>
              <a:ext uri="{FF2B5EF4-FFF2-40B4-BE49-F238E27FC236}">
                <a16:creationId xmlns:a16="http://schemas.microsoft.com/office/drawing/2014/main" id="{C5A63532-3774-A71A-127B-405ACFEA6CB1}"/>
              </a:ext>
            </a:extLst>
          </p:cNvPr>
          <p:cNvPicPr>
            <a:picLocks noChangeAspect="1"/>
          </p:cNvPicPr>
          <p:nvPr/>
        </p:nvPicPr>
        <p:blipFill rotWithShape="1">
          <a:blip r:embed="rId3"/>
          <a:srcRect r="9694"/>
          <a:stretch/>
        </p:blipFill>
        <p:spPr>
          <a:xfrm>
            <a:off x="3195871" y="4956878"/>
            <a:ext cx="1752394" cy="609600"/>
          </a:xfrm>
          <a:prstGeom prst="rect">
            <a:avLst/>
          </a:prstGeom>
        </p:spPr>
      </p:pic>
      <p:pic>
        <p:nvPicPr>
          <p:cNvPr id="14" name="Picture 14" descr="Diagram&#10;&#10;Description automatically generated">
            <a:extLst>
              <a:ext uri="{FF2B5EF4-FFF2-40B4-BE49-F238E27FC236}">
                <a16:creationId xmlns:a16="http://schemas.microsoft.com/office/drawing/2014/main" id="{F068F237-37B8-3BCC-617A-5023A0F4B8FD}"/>
              </a:ext>
            </a:extLst>
          </p:cNvPr>
          <p:cNvPicPr>
            <a:picLocks noChangeAspect="1"/>
          </p:cNvPicPr>
          <p:nvPr/>
        </p:nvPicPr>
        <p:blipFill>
          <a:blip r:embed="rId4"/>
          <a:stretch>
            <a:fillRect/>
          </a:stretch>
        </p:blipFill>
        <p:spPr>
          <a:xfrm>
            <a:off x="5566411" y="4956878"/>
            <a:ext cx="1920614" cy="1552583"/>
          </a:xfrm>
          <a:prstGeom prst="rect">
            <a:avLst/>
          </a:prstGeom>
        </p:spPr>
      </p:pic>
      <p:pic>
        <p:nvPicPr>
          <p:cNvPr id="15" name="Picture 15" descr="A picture containing satellite, night sky&#10;&#10;Description automatically generated">
            <a:extLst>
              <a:ext uri="{FF2B5EF4-FFF2-40B4-BE49-F238E27FC236}">
                <a16:creationId xmlns:a16="http://schemas.microsoft.com/office/drawing/2014/main" id="{C93DC3EA-A8B5-594C-06A9-3A37057A08CC}"/>
              </a:ext>
            </a:extLst>
          </p:cNvPr>
          <p:cNvPicPr>
            <a:picLocks noChangeAspect="1"/>
          </p:cNvPicPr>
          <p:nvPr/>
        </p:nvPicPr>
        <p:blipFill>
          <a:blip r:embed="rId5"/>
          <a:stretch>
            <a:fillRect/>
          </a:stretch>
        </p:blipFill>
        <p:spPr>
          <a:xfrm>
            <a:off x="8574963" y="4628134"/>
            <a:ext cx="3534888" cy="1858028"/>
          </a:xfrm>
          <a:prstGeom prst="rect">
            <a:avLst/>
          </a:prstGeom>
        </p:spPr>
      </p:pic>
      <p:sp>
        <p:nvSpPr>
          <p:cNvPr id="16" name="TextBox 15">
            <a:extLst>
              <a:ext uri="{FF2B5EF4-FFF2-40B4-BE49-F238E27FC236}">
                <a16:creationId xmlns:a16="http://schemas.microsoft.com/office/drawing/2014/main" id="{2CB4922F-1AB8-BF9F-072B-59D9D75DFC25}"/>
              </a:ext>
            </a:extLst>
          </p:cNvPr>
          <p:cNvSpPr txBox="1"/>
          <p:nvPr/>
        </p:nvSpPr>
        <p:spPr>
          <a:xfrm rot="10800000" flipV="1">
            <a:off x="992841" y="6245481"/>
            <a:ext cx="22968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Arial"/>
              </a:rPr>
              <a:t>MANTIS Credit: ESA/</a:t>
            </a:r>
            <a:r>
              <a:rPr lang="en-GB" sz="1000" dirty="0" err="1">
                <a:cs typeface="Arial"/>
              </a:rPr>
              <a:t>OpenCosmos</a:t>
            </a:r>
            <a:endParaRPr lang="en-GB" sz="1000" dirty="0">
              <a:cs typeface="Arial"/>
            </a:endParaRPr>
          </a:p>
        </p:txBody>
      </p:sp>
      <p:sp>
        <p:nvSpPr>
          <p:cNvPr id="17" name="TextBox 16">
            <a:extLst>
              <a:ext uri="{FF2B5EF4-FFF2-40B4-BE49-F238E27FC236}">
                <a16:creationId xmlns:a16="http://schemas.microsoft.com/office/drawing/2014/main" id="{2DBC1109-3BBB-5C38-1365-A4E59ADD96F4}"/>
              </a:ext>
            </a:extLst>
          </p:cNvPr>
          <p:cNvSpPr txBox="1"/>
          <p:nvPr/>
        </p:nvSpPr>
        <p:spPr>
          <a:xfrm>
            <a:off x="4148139" y="5755677"/>
            <a:ext cx="229688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dirty="0" err="1">
                <a:cs typeface="Arial"/>
              </a:rPr>
              <a:t>HydroGNSS</a:t>
            </a:r>
            <a:endParaRPr lang="en-GB" sz="1000" dirty="0">
              <a:cs typeface="Arial"/>
            </a:endParaRPr>
          </a:p>
          <a:p>
            <a:r>
              <a:rPr lang="en-GB" sz="1000" dirty="0">
                <a:cs typeface="Arial"/>
              </a:rPr>
              <a:t>Credit: ESA/SSTL</a:t>
            </a:r>
          </a:p>
        </p:txBody>
      </p:sp>
      <p:sp>
        <p:nvSpPr>
          <p:cNvPr id="18" name="TextBox 17">
            <a:extLst>
              <a:ext uri="{FF2B5EF4-FFF2-40B4-BE49-F238E27FC236}">
                <a16:creationId xmlns:a16="http://schemas.microsoft.com/office/drawing/2014/main" id="{616F1A1E-F4B4-E43B-EA68-B1746DB6AF56}"/>
              </a:ext>
            </a:extLst>
          </p:cNvPr>
          <p:cNvSpPr txBox="1"/>
          <p:nvPr/>
        </p:nvSpPr>
        <p:spPr>
          <a:xfrm>
            <a:off x="10653398" y="4202424"/>
            <a:ext cx="22553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Arial"/>
              </a:rPr>
              <a:t>GHGSAT Constellation</a:t>
            </a:r>
          </a:p>
          <a:p>
            <a:r>
              <a:rPr lang="en-GB" sz="1000" dirty="0">
                <a:cs typeface="Arial"/>
              </a:rPr>
              <a:t>Credit: ESA/GHGSAT</a:t>
            </a:r>
          </a:p>
        </p:txBody>
      </p:sp>
    </p:spTree>
    <p:extLst>
      <p:ext uri="{BB962C8B-B14F-4D97-AF65-F5344CB8AC3E}">
        <p14:creationId xmlns:p14="http://schemas.microsoft.com/office/powerpoint/2010/main" val="3447210895"/>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1015</Words>
  <Application>Microsoft Office PowerPoint</Application>
  <PresentationFormat>Widescreen</PresentationFormat>
  <Paragraphs>84</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Montserrat</vt:lpstr>
      <vt:lpstr>Arial</vt:lpstr>
      <vt:lpstr>ceos</vt:lpstr>
      <vt:lpstr>SIT-38  2023 UKSA ‘New Space’ activities </vt:lpstr>
      <vt:lpstr>Earth Observation is a UK priority </vt:lpstr>
      <vt:lpstr>Definition of ‘ New Space’ </vt:lpstr>
      <vt:lpstr>Benefits:  </vt:lpstr>
      <vt:lpstr>Challenges: </vt:lpstr>
      <vt:lpstr>How does UKSA help?</vt:lpstr>
      <vt:lpstr>TRUTHS and New Space? </vt:lpstr>
      <vt:lpstr>TRUTHS and New Space </vt:lpstr>
      <vt:lpstr>UKSA Support for New Space through ESA EO Programmes</vt:lpstr>
      <vt:lpstr>Open Questions for CEOS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SIT-38  2023 Presentation Template and Guidance</dc:title>
  <cp:lastModifiedBy>Greenaway, Beth (UKSA)</cp:lastModifiedBy>
  <cp:revision>5</cp:revision>
  <dcterms:modified xsi:type="dcterms:W3CDTF">2023-03-28T18:29:28Z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2023-03-26T21:56:47Z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aeb6e3fa-aa0c-4ef6-b820-41798f0072e7</vt:lpwstr>
  </property>
  <property fmtid="{D5CDD505-2E9C-101B-9397-08002B2CF9AE}" pid="8" name="MSIP_Label_ba62f585-b40f-4ab9-bafe-39150f03d124_ContentBits">
    <vt:lpwstr>0</vt:lpwstr>
  </property>
  <property fmtid="{D5CDD505-2E9C-101B-9397-08002B2CF9AE}" pid="9" name="MSIP_Label_9df4b5af-ab42-45d5-91e7-45583bed1b2a_Enabled">
    <vt:lpwstr>true</vt:lpwstr>
  </property>
  <property fmtid="{D5CDD505-2E9C-101B-9397-08002B2CF9AE}" pid="10" name="MSIP_Label_9df4b5af-ab42-45d5-91e7-45583bed1b2a_SetDate">
    <vt:lpwstr>2023-03-28T16:49:24Z</vt:lpwstr>
  </property>
  <property fmtid="{D5CDD505-2E9C-101B-9397-08002B2CF9AE}" pid="11" name="MSIP_Label_9df4b5af-ab42-45d5-91e7-45583bed1b2a_Method">
    <vt:lpwstr>Standard</vt:lpwstr>
  </property>
  <property fmtid="{D5CDD505-2E9C-101B-9397-08002B2CF9AE}" pid="12" name="MSIP_Label_9df4b5af-ab42-45d5-91e7-45583bed1b2a_Name">
    <vt:lpwstr>9df4b5af-ab42-45d5-91e7-45583bed1b2a</vt:lpwstr>
  </property>
  <property fmtid="{D5CDD505-2E9C-101B-9397-08002B2CF9AE}" pid="13" name="MSIP_Label_9df4b5af-ab42-45d5-91e7-45583bed1b2a_SiteId">
    <vt:lpwstr>601e5460-b1bf-49c0-bd2d-e76ffc186a8d</vt:lpwstr>
  </property>
  <property fmtid="{D5CDD505-2E9C-101B-9397-08002B2CF9AE}" pid="14" name="MSIP_Label_9df4b5af-ab42-45d5-91e7-45583bed1b2a_ActionId">
    <vt:lpwstr>2e45f73e-0ca8-4fc8-b896-700a0f670a5f</vt:lpwstr>
  </property>
  <property fmtid="{D5CDD505-2E9C-101B-9397-08002B2CF9AE}" pid="15" name="MSIP_Label_9df4b5af-ab42-45d5-91e7-45583bed1b2a_ContentBits">
    <vt:lpwstr>0</vt:lpwstr>
  </property>
</Properties>
</file>