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slide" Target="slides/slide10.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What, Who</a:t>
            </a:r>
            <a:endParaRPr/>
          </a:p>
        </p:txBody>
      </p:sp>
      <p:sp>
        <p:nvSpPr>
          <p:cNvPr id="88" name="Google Shape;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How</a:t>
            </a:r>
            <a:endParaRPr/>
          </a:p>
        </p:txBody>
      </p:sp>
      <p:sp>
        <p:nvSpPr>
          <p:cNvPr id="94" name="Google Shape;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How</a:t>
            </a:r>
            <a:endParaRPr/>
          </a:p>
        </p:txBody>
      </p:sp>
      <p:sp>
        <p:nvSpPr>
          <p:cNvPr id="106" name="Google Shape;106;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120525" y="935625"/>
            <a:ext cx="10360500" cy="1554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b="1" lang="en-GB" sz="3600">
                <a:solidFill>
                  <a:srgbClr val="F1C232"/>
                </a:solidFill>
              </a:rPr>
              <a:t>CEOS Ocean </a:t>
            </a:r>
            <a:endParaRPr b="1" sz="3600">
              <a:solidFill>
                <a:srgbClr val="F1C232"/>
              </a:solidFill>
            </a:endParaRPr>
          </a:p>
          <a:p>
            <a:pPr indent="0" lvl="0" marL="0" rtl="0" algn="ctr">
              <a:lnSpc>
                <a:spcPct val="115000"/>
              </a:lnSpc>
              <a:spcBef>
                <a:spcPts val="0"/>
              </a:spcBef>
              <a:spcAft>
                <a:spcPts val="0"/>
              </a:spcAft>
              <a:buClr>
                <a:schemeClr val="lt1"/>
              </a:buClr>
              <a:buSzPts val="8000"/>
              <a:buFont typeface="Arial"/>
              <a:buNone/>
            </a:pPr>
            <a:r>
              <a:rPr b="1" lang="en-GB" sz="3600">
                <a:solidFill>
                  <a:srgbClr val="F1C232"/>
                </a:solidFill>
              </a:rPr>
              <a:t>Coordination Group:</a:t>
            </a:r>
            <a:endParaRPr b="1" sz="3600">
              <a:solidFill>
                <a:srgbClr val="F1C232"/>
              </a:solidFill>
            </a:endParaRPr>
          </a:p>
          <a:p>
            <a:pPr indent="0" lvl="0" marL="0" rtl="0" algn="ctr">
              <a:lnSpc>
                <a:spcPct val="115000"/>
              </a:lnSpc>
              <a:spcBef>
                <a:spcPts val="0"/>
              </a:spcBef>
              <a:spcAft>
                <a:spcPts val="0"/>
              </a:spcAft>
              <a:buClr>
                <a:schemeClr val="lt1"/>
              </a:buClr>
              <a:buSzPts val="8000"/>
              <a:buFont typeface="Arial"/>
              <a:buNone/>
            </a:pPr>
            <a:r>
              <a:rPr b="1" lang="en-GB" sz="3600">
                <a:solidFill>
                  <a:srgbClr val="F1C232"/>
                </a:solidFill>
              </a:rPr>
              <a:t>Status of Deliberations &amp; </a:t>
            </a:r>
            <a:endParaRPr b="1" sz="3600">
              <a:solidFill>
                <a:srgbClr val="F1C232"/>
              </a:solidFill>
            </a:endParaRPr>
          </a:p>
          <a:p>
            <a:pPr indent="0" lvl="0" marL="0" rtl="0" algn="ctr">
              <a:lnSpc>
                <a:spcPct val="115000"/>
              </a:lnSpc>
              <a:spcBef>
                <a:spcPts val="0"/>
              </a:spcBef>
              <a:spcAft>
                <a:spcPts val="0"/>
              </a:spcAft>
              <a:buClr>
                <a:schemeClr val="lt1"/>
              </a:buClr>
              <a:buSzPts val="8000"/>
              <a:buFont typeface="Arial"/>
              <a:buNone/>
            </a:pPr>
            <a:r>
              <a:rPr b="1" lang="en-GB" sz="3600">
                <a:solidFill>
                  <a:srgbClr val="F1C232"/>
                </a:solidFill>
              </a:rPr>
              <a:t>Proposed Next Steps</a:t>
            </a:r>
            <a:endParaRPr b="1" sz="3600">
              <a:solidFill>
                <a:srgbClr val="F1C232"/>
              </a:solidFill>
            </a:endParaRPr>
          </a:p>
        </p:txBody>
      </p:sp>
      <p:sp>
        <p:nvSpPr>
          <p:cNvPr id="67" name="Google Shape;67;p7"/>
          <p:cNvSpPr/>
          <p:nvPr/>
        </p:nvSpPr>
        <p:spPr>
          <a:xfrm>
            <a:off x="7069884" y="425268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Paul DiGiacomo, NOAA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5.5</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29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1" type="body"/>
          </p:nvPr>
        </p:nvSpPr>
        <p:spPr>
          <a:xfrm>
            <a:off x="324233" y="1177533"/>
            <a:ext cx="11495400" cy="4662900"/>
          </a:xfrm>
          <a:prstGeom prst="rect">
            <a:avLst/>
          </a:prstGeom>
          <a:noFill/>
          <a:ln>
            <a:noFill/>
          </a:ln>
        </p:spPr>
        <p:txBody>
          <a:bodyPr anchorCtr="0" anchor="t" bIns="45700" lIns="91425" spcFirstLastPara="1" rIns="91425" wrap="square" tIns="45700">
            <a:noAutofit/>
          </a:bodyPr>
          <a:lstStyle/>
          <a:p>
            <a:pPr indent="-214311" lvl="0" marL="214311" rtl="0" algn="l">
              <a:lnSpc>
                <a:spcPct val="115000"/>
              </a:lnSpc>
              <a:spcBef>
                <a:spcPts val="0"/>
              </a:spcBef>
              <a:spcAft>
                <a:spcPts val="0"/>
              </a:spcAft>
              <a:buSzPts val="2300"/>
              <a:buFont typeface="Montserrat"/>
              <a:buChar char="●"/>
            </a:pPr>
            <a:r>
              <a:rPr lang="en-GB" sz="2300">
                <a:latin typeface="Calibri"/>
                <a:ea typeface="Calibri"/>
                <a:cs typeface="Calibri"/>
                <a:sym typeface="Calibri"/>
              </a:rPr>
              <a:t>Any additional guidance to provide the Ocean Coordination Team?</a:t>
            </a:r>
            <a:endParaRPr sz="2300">
              <a:latin typeface="Calibri"/>
              <a:ea typeface="Calibri"/>
              <a:cs typeface="Calibri"/>
              <a:sym typeface="Calibri"/>
            </a:endParaRPr>
          </a:p>
          <a:p>
            <a:pPr indent="-374650" lvl="1" marL="914400" rtl="0" algn="l">
              <a:lnSpc>
                <a:spcPct val="115000"/>
              </a:lnSpc>
              <a:spcBef>
                <a:spcPts val="0"/>
              </a:spcBef>
              <a:spcAft>
                <a:spcPts val="0"/>
              </a:spcAft>
              <a:buSzPts val="2300"/>
              <a:buFont typeface="Calibri"/>
              <a:buChar char="○"/>
            </a:pPr>
            <a:r>
              <a:rPr lang="en-GB" sz="2300">
                <a:latin typeface="Calibri"/>
                <a:ea typeface="Calibri"/>
                <a:cs typeface="Calibri"/>
                <a:sym typeface="Calibri"/>
              </a:rPr>
              <a:t>Open to additional input and discussion</a:t>
            </a:r>
            <a:endParaRPr sz="2300">
              <a:latin typeface="Calibri"/>
              <a:ea typeface="Calibri"/>
              <a:cs typeface="Calibri"/>
              <a:sym typeface="Calibri"/>
            </a:endParaRPr>
          </a:p>
          <a:p>
            <a:pPr indent="0" lvl="0" marL="914400" rtl="0" algn="l">
              <a:lnSpc>
                <a:spcPct val="115000"/>
              </a:lnSpc>
              <a:spcBef>
                <a:spcPts val="0"/>
              </a:spcBef>
              <a:spcAft>
                <a:spcPts val="0"/>
              </a:spcAft>
              <a:buSzPts val="2800"/>
              <a:buNone/>
            </a:pPr>
            <a:r>
              <a:t/>
            </a:r>
            <a:endParaRPr sz="2300">
              <a:latin typeface="Calibri"/>
              <a:ea typeface="Calibri"/>
              <a:cs typeface="Calibri"/>
              <a:sym typeface="Calibri"/>
            </a:endParaRPr>
          </a:p>
          <a:p>
            <a:pPr indent="-214311" lvl="0" marL="214311" rtl="0" algn="l">
              <a:lnSpc>
                <a:spcPct val="115000"/>
              </a:lnSpc>
              <a:spcBef>
                <a:spcPts val="0"/>
              </a:spcBef>
              <a:spcAft>
                <a:spcPts val="0"/>
              </a:spcAft>
              <a:buSzPts val="2300"/>
              <a:buFont typeface="Montserrat"/>
              <a:buChar char="●"/>
            </a:pPr>
            <a:r>
              <a:rPr lang="en-GB" sz="2300">
                <a:latin typeface="Calibri"/>
                <a:ea typeface="Calibri"/>
                <a:cs typeface="Calibri"/>
                <a:sym typeface="Calibri"/>
              </a:rPr>
              <a:t>Way Forward</a:t>
            </a:r>
            <a:endParaRPr sz="2300">
              <a:latin typeface="Calibri"/>
              <a:ea typeface="Calibri"/>
              <a:cs typeface="Calibri"/>
              <a:sym typeface="Calibri"/>
            </a:endParaRPr>
          </a:p>
          <a:p>
            <a:pPr indent="-381000" lvl="1" marL="914400" rtl="0" algn="l">
              <a:lnSpc>
                <a:spcPct val="100000"/>
              </a:lnSpc>
              <a:spcBef>
                <a:spcPts val="0"/>
              </a:spcBef>
              <a:spcAft>
                <a:spcPts val="0"/>
              </a:spcAft>
              <a:buSzPts val="2400"/>
              <a:buFont typeface="Montserrat"/>
              <a:buChar char="○"/>
            </a:pPr>
            <a:r>
              <a:rPr lang="en-GB" sz="2000">
                <a:latin typeface="Calibri"/>
                <a:ea typeface="Calibri"/>
                <a:cs typeface="Calibri"/>
                <a:sym typeface="Calibri"/>
              </a:rPr>
              <a:t>OCG will take input from today’s session and finalize development of the option(s) paper.</a:t>
            </a:r>
            <a:endParaRPr sz="2000">
              <a:latin typeface="Calibri"/>
              <a:ea typeface="Calibri"/>
              <a:cs typeface="Calibri"/>
              <a:sym typeface="Calibri"/>
            </a:endParaRPr>
          </a:p>
          <a:p>
            <a:pPr indent="-381000" lvl="1" marL="914400" rtl="0" algn="l">
              <a:lnSpc>
                <a:spcPct val="100000"/>
              </a:lnSpc>
              <a:spcBef>
                <a:spcPts val="0"/>
              </a:spcBef>
              <a:spcAft>
                <a:spcPts val="0"/>
              </a:spcAft>
              <a:buSzPts val="2400"/>
              <a:buFont typeface="Montserrat"/>
              <a:buChar char="○"/>
            </a:pPr>
            <a:r>
              <a:rPr lang="en-GB" sz="2000">
                <a:latin typeface="Calibri"/>
                <a:ea typeface="Calibri"/>
                <a:cs typeface="Calibri"/>
                <a:sym typeface="Calibri"/>
              </a:rPr>
              <a:t>Brief the option(s) paper at an upcoming SEC meeting.</a:t>
            </a:r>
            <a:endParaRPr sz="2000">
              <a:latin typeface="Calibri"/>
              <a:ea typeface="Calibri"/>
              <a:cs typeface="Calibri"/>
              <a:sym typeface="Calibri"/>
            </a:endParaRPr>
          </a:p>
          <a:p>
            <a:pPr indent="-381000" lvl="1" marL="914400" rtl="0" algn="l">
              <a:lnSpc>
                <a:spcPct val="100000"/>
              </a:lnSpc>
              <a:spcBef>
                <a:spcPts val="0"/>
              </a:spcBef>
              <a:spcAft>
                <a:spcPts val="0"/>
              </a:spcAft>
              <a:buSzPts val="2400"/>
              <a:buFont typeface="Montserrat"/>
              <a:buChar char="○"/>
            </a:pPr>
            <a:r>
              <a:rPr lang="en-GB" sz="2000">
                <a:latin typeface="Calibri"/>
                <a:ea typeface="Calibri"/>
                <a:cs typeface="Calibri"/>
                <a:sym typeface="Calibri"/>
              </a:rPr>
              <a:t>After input and decision from the SEC on the option(s), OCG will create any relevant documentation and circulate as needed for review</a:t>
            </a:r>
            <a:endParaRPr sz="2000">
              <a:latin typeface="Calibri"/>
              <a:ea typeface="Calibri"/>
              <a:cs typeface="Calibri"/>
              <a:sym typeface="Calibri"/>
            </a:endParaRPr>
          </a:p>
          <a:p>
            <a:pPr indent="-381000" lvl="1" marL="914400" rtl="0" algn="l">
              <a:lnSpc>
                <a:spcPct val="100000"/>
              </a:lnSpc>
              <a:spcBef>
                <a:spcPts val="0"/>
              </a:spcBef>
              <a:spcAft>
                <a:spcPts val="0"/>
              </a:spcAft>
              <a:buSzPts val="2400"/>
              <a:buFont typeface="Montserrat"/>
              <a:buChar char="○"/>
            </a:pPr>
            <a:r>
              <a:rPr lang="en-GB" sz="2000">
                <a:latin typeface="Calibri"/>
                <a:ea typeface="Calibri"/>
                <a:cs typeface="Calibri"/>
                <a:sym typeface="Calibri"/>
              </a:rPr>
              <a:t>At the SIT TW, have documentation, including specific technical tasks to be pursued, and seek any final review and needed decision.</a:t>
            </a:r>
            <a:endParaRPr sz="2000">
              <a:latin typeface="Calibri"/>
              <a:ea typeface="Calibri"/>
              <a:cs typeface="Calibri"/>
              <a:sym typeface="Calibri"/>
            </a:endParaRPr>
          </a:p>
          <a:p>
            <a:pPr indent="-355600" lvl="1" marL="914400" rtl="0" algn="l">
              <a:lnSpc>
                <a:spcPct val="100000"/>
              </a:lnSpc>
              <a:spcBef>
                <a:spcPts val="0"/>
              </a:spcBef>
              <a:spcAft>
                <a:spcPts val="0"/>
              </a:spcAft>
              <a:buClr>
                <a:srgbClr val="3C78D8"/>
              </a:buClr>
              <a:buSzPts val="2000"/>
              <a:buFont typeface="Calibri"/>
              <a:buChar char="○"/>
            </a:pPr>
            <a:r>
              <a:rPr lang="en-GB" sz="2000">
                <a:solidFill>
                  <a:srgbClr val="3C78D8"/>
                </a:solidFill>
                <a:latin typeface="Calibri"/>
                <a:ea typeface="Calibri"/>
                <a:cs typeface="Calibri"/>
                <a:sym typeface="Calibri"/>
              </a:rPr>
              <a:t>At Plenary, seek a formal decision for implementation of the final option</a:t>
            </a:r>
            <a:endParaRPr sz="2000">
              <a:solidFill>
                <a:srgbClr val="3C78D8"/>
              </a:solidFill>
              <a:latin typeface="Calibri"/>
              <a:ea typeface="Calibri"/>
              <a:cs typeface="Calibri"/>
              <a:sym typeface="Calibri"/>
            </a:endParaRPr>
          </a:p>
          <a:p>
            <a:pPr indent="0" lvl="0" marL="914400" rtl="0" algn="l">
              <a:lnSpc>
                <a:spcPct val="100000"/>
              </a:lnSpc>
              <a:spcBef>
                <a:spcPts val="0"/>
              </a:spcBef>
              <a:spcAft>
                <a:spcPts val="0"/>
              </a:spcAft>
              <a:buSzPts val="2800"/>
              <a:buNone/>
            </a:pPr>
            <a:r>
              <a:t/>
            </a:r>
            <a:endParaRPr sz="2000">
              <a:solidFill>
                <a:srgbClr val="FF0000"/>
              </a:solidFill>
              <a:latin typeface="Calibri"/>
              <a:ea typeface="Calibri"/>
              <a:cs typeface="Calibri"/>
              <a:sym typeface="Calibri"/>
            </a:endParaRPr>
          </a:p>
          <a:p>
            <a:pPr indent="-214311" lvl="0" marL="214311" rtl="0" algn="l">
              <a:lnSpc>
                <a:spcPct val="115000"/>
              </a:lnSpc>
              <a:spcBef>
                <a:spcPts val="0"/>
              </a:spcBef>
              <a:spcAft>
                <a:spcPts val="0"/>
              </a:spcAft>
              <a:buClr>
                <a:srgbClr val="FF0000"/>
              </a:buClr>
              <a:buSzPts val="2300"/>
              <a:buFont typeface="Montserrat"/>
              <a:buChar char="●"/>
            </a:pPr>
            <a:r>
              <a:rPr b="1" lang="en-GB" sz="2300">
                <a:solidFill>
                  <a:srgbClr val="FF0000"/>
                </a:solidFill>
                <a:latin typeface="Calibri"/>
                <a:ea typeface="Calibri"/>
                <a:cs typeface="Calibri"/>
                <a:sym typeface="Calibri"/>
              </a:rPr>
              <a:t>SIT Action</a:t>
            </a:r>
            <a:r>
              <a:rPr lang="en-GB" sz="2300">
                <a:solidFill>
                  <a:srgbClr val="FF0000"/>
                </a:solidFill>
                <a:latin typeface="Calibri"/>
                <a:ea typeface="Calibri"/>
                <a:cs typeface="Calibri"/>
                <a:sym typeface="Calibri"/>
              </a:rPr>
              <a:t>: OGC extended at 2022 Plenary for six months. Requesting approval for a 6 additional month extension of OCG to finalize this proposal by Plenary 2023</a:t>
            </a:r>
            <a:endParaRPr>
              <a:solidFill>
                <a:srgbClr val="FF0000"/>
              </a:solidFill>
              <a:latin typeface="Calibri"/>
              <a:ea typeface="Calibri"/>
              <a:cs typeface="Calibri"/>
              <a:sym typeface="Calibri"/>
            </a:endParaRPr>
          </a:p>
        </p:txBody>
      </p:sp>
      <p:sp>
        <p:nvSpPr>
          <p:cNvPr id="121" name="Google Shape;121;p1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solidFill>
                  <a:srgbClr val="F1C232"/>
                </a:solidFill>
              </a:rPr>
              <a:t>Guidance and Action Requested</a:t>
            </a:r>
            <a:endParaRPr>
              <a:solidFill>
                <a:srgbClr val="F1C23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108525" y="1436600"/>
            <a:ext cx="11761200" cy="4662900"/>
          </a:xfrm>
          <a:prstGeom prst="rect">
            <a:avLst/>
          </a:prstGeom>
          <a:noFill/>
          <a:ln>
            <a:noFill/>
          </a:ln>
        </p:spPr>
        <p:txBody>
          <a:bodyPr anchorCtr="0" anchor="t" bIns="45700" lIns="91425" spcFirstLastPara="1" rIns="91425" wrap="square" tIns="45700">
            <a:noAutofit/>
          </a:bodyPr>
          <a:lstStyle/>
          <a:p>
            <a:pPr indent="-214311" lvl="0" marL="214311" rtl="0" algn="l">
              <a:lnSpc>
                <a:spcPct val="150000"/>
              </a:lnSpc>
              <a:spcBef>
                <a:spcPts val="0"/>
              </a:spcBef>
              <a:spcAft>
                <a:spcPts val="0"/>
              </a:spcAft>
              <a:buClr>
                <a:srgbClr val="0000FF"/>
              </a:buClr>
              <a:buSzPts val="2000"/>
              <a:buFont typeface="Arial"/>
              <a:buChar char="❖"/>
            </a:pPr>
            <a:r>
              <a:rPr lang="en-GB" sz="2000">
                <a:solidFill>
                  <a:srgbClr val="0000FF"/>
                </a:solidFill>
                <a:latin typeface="Arial"/>
                <a:ea typeface="Arial"/>
                <a:cs typeface="Arial"/>
                <a:sym typeface="Arial"/>
              </a:rPr>
              <a:t>CEOS has over the past 5+ years been increasingly focused on ocean &amp; coastal coordination, e.g.,</a:t>
            </a:r>
            <a:endParaRPr sz="2000">
              <a:solidFill>
                <a:srgbClr val="0000FF"/>
              </a:solidFill>
              <a:latin typeface="Arial"/>
              <a:ea typeface="Arial"/>
              <a:cs typeface="Arial"/>
              <a:sym typeface="Arial"/>
            </a:endParaRPr>
          </a:p>
          <a:p>
            <a:pPr indent="-355600" lvl="1" marL="914400" rtl="0" algn="l">
              <a:lnSpc>
                <a:spcPct val="150000"/>
              </a:lnSpc>
              <a:spcBef>
                <a:spcPts val="0"/>
              </a:spcBef>
              <a:spcAft>
                <a:spcPts val="0"/>
              </a:spcAft>
              <a:buSzPts val="2000"/>
              <a:buFont typeface="Arial"/>
              <a:buChar char="○"/>
            </a:pPr>
            <a:r>
              <a:rPr i="1" lang="en-GB" sz="2000">
                <a:latin typeface="Arial"/>
                <a:ea typeface="Arial"/>
                <a:cs typeface="Arial"/>
                <a:sym typeface="Arial"/>
              </a:rPr>
              <a:t>2017 Plenary</a:t>
            </a:r>
            <a:r>
              <a:rPr lang="en-GB" sz="2000">
                <a:latin typeface="Arial"/>
                <a:ea typeface="Arial"/>
                <a:cs typeface="Arial"/>
                <a:sym typeface="Arial"/>
              </a:rPr>
              <a:t>: “to establish broader understanding of the various activities related to water observations, and achieve clarity on the priorities and way forward for CEOS in relation to GEOGLOWS, COVERAGE, AquaWatch, and GEO Blue Planet”; </a:t>
            </a:r>
            <a:r>
              <a:rPr lang="en-GB" sz="2000">
                <a:solidFill>
                  <a:srgbClr val="FF0000"/>
                </a:solidFill>
                <a:latin typeface="Arial"/>
                <a:ea typeface="Arial"/>
                <a:cs typeface="Arial"/>
                <a:sym typeface="Arial"/>
              </a:rPr>
              <a:t>COVERAGE in 2017</a:t>
            </a:r>
            <a:endParaRPr sz="2000">
              <a:solidFill>
                <a:srgbClr val="FF0000"/>
              </a:solidFill>
              <a:latin typeface="Arial"/>
              <a:ea typeface="Arial"/>
              <a:cs typeface="Arial"/>
              <a:sym typeface="Arial"/>
            </a:endParaRPr>
          </a:p>
          <a:p>
            <a:pPr indent="-355600" lvl="1" marL="914400" rtl="0" algn="l">
              <a:lnSpc>
                <a:spcPct val="150000"/>
              </a:lnSpc>
              <a:spcBef>
                <a:spcPts val="0"/>
              </a:spcBef>
              <a:spcAft>
                <a:spcPts val="0"/>
              </a:spcAft>
              <a:buSzPts val="2000"/>
              <a:buFont typeface="Arial"/>
              <a:buChar char="○"/>
            </a:pPr>
            <a:r>
              <a:rPr i="1" lang="en-GB" sz="2000">
                <a:latin typeface="Arial"/>
                <a:ea typeface="Arial"/>
                <a:cs typeface="Arial"/>
                <a:sym typeface="Arial"/>
              </a:rPr>
              <a:t>2020 Plenary</a:t>
            </a:r>
            <a:r>
              <a:rPr lang="en-GB" sz="2000">
                <a:latin typeface="Arial"/>
                <a:ea typeface="Arial"/>
                <a:cs typeface="Arial"/>
                <a:sym typeface="Arial"/>
              </a:rPr>
              <a:t>: “COVERAGE, COAST, and SIT Chair Teams to discuss and conclude on how CEOS will coordinate internally and externally on CEOS involvement in the United Nations Decade of Ocean Science for Sustainable Development (2021-2030)”; </a:t>
            </a:r>
            <a:r>
              <a:rPr lang="en-GB" sz="2000">
                <a:solidFill>
                  <a:srgbClr val="FF0000"/>
                </a:solidFill>
                <a:latin typeface="Arial"/>
                <a:ea typeface="Arial"/>
                <a:cs typeface="Arial"/>
                <a:sym typeface="Arial"/>
              </a:rPr>
              <a:t>COAST in 2019/2020</a:t>
            </a:r>
            <a:endParaRPr sz="2000">
              <a:solidFill>
                <a:srgbClr val="FF0000"/>
              </a:solidFill>
              <a:latin typeface="Arial"/>
              <a:ea typeface="Arial"/>
              <a:cs typeface="Arial"/>
              <a:sym typeface="Arial"/>
            </a:endParaRPr>
          </a:p>
          <a:p>
            <a:pPr indent="-355600" lvl="1" marL="914400" rtl="0" algn="l">
              <a:lnSpc>
                <a:spcPct val="150000"/>
              </a:lnSpc>
              <a:spcBef>
                <a:spcPts val="0"/>
              </a:spcBef>
              <a:spcAft>
                <a:spcPts val="0"/>
              </a:spcAft>
              <a:buSzPts val="2000"/>
              <a:buFont typeface="Arial"/>
              <a:buChar char="○"/>
            </a:pPr>
            <a:r>
              <a:rPr i="1" lang="en-GB" sz="2000">
                <a:latin typeface="Arial"/>
                <a:ea typeface="Arial"/>
                <a:cs typeface="Arial"/>
                <a:sym typeface="Arial"/>
              </a:rPr>
              <a:t>2021 Plenary</a:t>
            </a:r>
            <a:r>
              <a:rPr lang="en-GB" sz="2000">
                <a:latin typeface="Arial"/>
                <a:ea typeface="Arial"/>
                <a:cs typeface="Arial"/>
                <a:sym typeface="Arial"/>
              </a:rPr>
              <a:t>: “ESA SIT Chair to seek CEOS Agency nominations for a small working team to scope options for improved coordination and communication of the full range of CEOS ocean-related activities and groups.”; </a:t>
            </a:r>
            <a:r>
              <a:rPr lang="en-GB" sz="2000">
                <a:solidFill>
                  <a:srgbClr val="FF0000"/>
                </a:solidFill>
                <a:latin typeface="Arial"/>
                <a:ea typeface="Arial"/>
                <a:cs typeface="Arial"/>
                <a:sym typeface="Arial"/>
              </a:rPr>
              <a:t>Ocean Coordination Group in 2021/2022</a:t>
            </a:r>
            <a:endParaRPr sz="2000">
              <a:solidFill>
                <a:srgbClr val="FF0000"/>
              </a:solidFill>
              <a:latin typeface="Arial"/>
              <a:ea typeface="Arial"/>
              <a:cs typeface="Arial"/>
              <a:sym typeface="Arial"/>
            </a:endParaRPr>
          </a:p>
        </p:txBody>
      </p:sp>
      <p:sp>
        <p:nvSpPr>
          <p:cNvPr id="73" name="Google Shape;73;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Some History…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9"/>
          <p:cNvPicPr preferRelativeResize="0"/>
          <p:nvPr/>
        </p:nvPicPr>
        <p:blipFill rotWithShape="1">
          <a:blip r:embed="rId3">
            <a:alphaModFix/>
          </a:blip>
          <a:srcRect b="0" l="0" r="0" t="0"/>
          <a:stretch/>
        </p:blipFill>
        <p:spPr>
          <a:xfrm>
            <a:off x="1418500" y="1326664"/>
            <a:ext cx="9525000" cy="5010150"/>
          </a:xfrm>
          <a:prstGeom prst="rect">
            <a:avLst/>
          </a:prstGeom>
          <a:noFill/>
          <a:ln>
            <a:noFill/>
          </a:ln>
        </p:spPr>
      </p:pic>
      <p:sp>
        <p:nvSpPr>
          <p:cNvPr id="79" name="Google Shape;79;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The Present…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The Present…</a:t>
            </a:r>
            <a:endParaRPr/>
          </a:p>
        </p:txBody>
      </p:sp>
      <p:pic>
        <p:nvPicPr>
          <p:cNvPr id="85" name="Google Shape;85;p10"/>
          <p:cNvPicPr preferRelativeResize="0"/>
          <p:nvPr/>
        </p:nvPicPr>
        <p:blipFill rotWithShape="1">
          <a:blip r:embed="rId3">
            <a:alphaModFix/>
          </a:blip>
          <a:srcRect b="0" l="0" r="0" t="0"/>
          <a:stretch/>
        </p:blipFill>
        <p:spPr>
          <a:xfrm>
            <a:off x="228600" y="2860039"/>
            <a:ext cx="11887200" cy="10122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nvSpPr>
        <p:spPr>
          <a:xfrm>
            <a:off x="94025" y="103250"/>
            <a:ext cx="9680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Montserrat"/>
                <a:ea typeface="Montserrat"/>
                <a:cs typeface="Montserrat"/>
                <a:sym typeface="Montserrat"/>
              </a:rPr>
              <a:t>Ocean Coordination Group (OCG)</a:t>
            </a:r>
            <a:endParaRPr b="0" i="0" sz="1400" u="none" cap="none" strike="noStrike">
              <a:solidFill>
                <a:srgbClr val="000000"/>
              </a:solidFill>
              <a:latin typeface="Montserrat"/>
              <a:ea typeface="Montserrat"/>
              <a:cs typeface="Montserrat"/>
              <a:sym typeface="Montserrat"/>
            </a:endParaRPr>
          </a:p>
        </p:txBody>
      </p:sp>
      <p:sp>
        <p:nvSpPr>
          <p:cNvPr id="91" name="Google Shape;91;p11"/>
          <p:cNvSpPr txBox="1"/>
          <p:nvPr/>
        </p:nvSpPr>
        <p:spPr>
          <a:xfrm>
            <a:off x="357100" y="1443350"/>
            <a:ext cx="11457000" cy="470220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rgbClr val="0000FF"/>
              </a:buClr>
              <a:buSzPts val="2100"/>
              <a:buFont typeface="Montserrat"/>
              <a:buChar char="❖"/>
            </a:pPr>
            <a:r>
              <a:rPr b="1" i="0" lang="en-GB" sz="2100" u="none" cap="none" strike="noStrike">
                <a:solidFill>
                  <a:srgbClr val="0000FF"/>
                </a:solidFill>
                <a:latin typeface="Montserrat"/>
                <a:ea typeface="Montserrat"/>
                <a:cs typeface="Montserrat"/>
                <a:sym typeface="Montserrat"/>
              </a:rPr>
              <a:t>What: progress has OCG made? </a:t>
            </a:r>
            <a:endParaRPr b="1" i="0" sz="2100" u="none" cap="none" strike="noStrike">
              <a:solidFill>
                <a:srgbClr val="0000FF"/>
              </a:solidFill>
              <a:latin typeface="Montserrat"/>
              <a:ea typeface="Montserrat"/>
              <a:cs typeface="Montserrat"/>
              <a:sym typeface="Montserrat"/>
            </a:endParaRPr>
          </a:p>
          <a:p>
            <a:pPr indent="-361950" lvl="1" marL="914400" marR="0" rtl="0" algn="l">
              <a:lnSpc>
                <a:spcPct val="150000"/>
              </a:lnSpc>
              <a:spcBef>
                <a:spcPts val="0"/>
              </a:spcBef>
              <a:spcAft>
                <a:spcPts val="0"/>
              </a:spcAft>
              <a:buClr>
                <a:schemeClr val="dk1"/>
              </a:buClr>
              <a:buSzPts val="2100"/>
              <a:buFont typeface="Montserrat"/>
              <a:buChar char="○"/>
            </a:pPr>
            <a:r>
              <a:rPr b="1" i="0" lang="en-GB" sz="2100" u="none" cap="none" strike="noStrike">
                <a:solidFill>
                  <a:schemeClr val="dk1"/>
                </a:solidFill>
                <a:latin typeface="Montserrat"/>
                <a:ea typeface="Montserrat"/>
                <a:cs typeface="Montserrat"/>
                <a:sym typeface="Montserrat"/>
              </a:rPr>
              <a:t>Since SIT-TW-2022, 5 OCG Meetings were held.  Engagement also occurred between meetings (verbal and written exchanges).  Focus on consensus building via extensive discussions and group inclusivity</a:t>
            </a:r>
            <a:endParaRPr b="1" i="0" sz="2100" u="none" cap="none" strike="noStrike">
              <a:solidFill>
                <a:schemeClr val="dk1"/>
              </a:solidFill>
              <a:latin typeface="Montserrat"/>
              <a:ea typeface="Montserrat"/>
              <a:cs typeface="Montserrat"/>
              <a:sym typeface="Montserrat"/>
            </a:endParaRPr>
          </a:p>
          <a:p>
            <a:pPr indent="-361950" lvl="1" marL="914400" marR="0" rtl="0" algn="l">
              <a:lnSpc>
                <a:spcPct val="150000"/>
              </a:lnSpc>
              <a:spcBef>
                <a:spcPts val="0"/>
              </a:spcBef>
              <a:spcAft>
                <a:spcPts val="0"/>
              </a:spcAft>
              <a:buClr>
                <a:schemeClr val="dk1"/>
              </a:buClr>
              <a:buSzPts val="2100"/>
              <a:buFont typeface="Montserrat"/>
              <a:buChar char="○"/>
            </a:pPr>
            <a:r>
              <a:rPr b="1" i="0" lang="en-GB" sz="2100" u="none" cap="none" strike="noStrike">
                <a:solidFill>
                  <a:schemeClr val="dk1"/>
                </a:solidFill>
                <a:latin typeface="Montserrat"/>
                <a:ea typeface="Montserrat"/>
                <a:cs typeface="Montserrat"/>
                <a:sym typeface="Montserrat"/>
              </a:rPr>
              <a:t>In those 6 months OCG identified 5 candidate actions and narrowed those down to </a:t>
            </a:r>
            <a:r>
              <a:rPr b="1" i="0" lang="en-GB" sz="2100" u="none" cap="none" strike="noStrike">
                <a:solidFill>
                  <a:srgbClr val="FF0000"/>
                </a:solidFill>
                <a:latin typeface="Montserrat"/>
                <a:ea typeface="Montserrat"/>
                <a:cs typeface="Montserrat"/>
                <a:sym typeface="Montserrat"/>
              </a:rPr>
              <a:t>2 options under discussion </a:t>
            </a:r>
            <a:r>
              <a:rPr b="1" i="0" lang="en-GB" sz="2100" u="none" cap="none" strike="noStrike">
                <a:solidFill>
                  <a:schemeClr val="dk1"/>
                </a:solidFill>
                <a:latin typeface="Montserrat"/>
                <a:ea typeface="Montserrat"/>
                <a:cs typeface="Montserrat"/>
                <a:sym typeface="Montserrat"/>
              </a:rPr>
              <a:t>(one more formal/intensive and one more ad hoc/best effort)</a:t>
            </a:r>
            <a:endParaRPr b="1" i="0" sz="2100" u="none" cap="none" strike="noStrike">
              <a:solidFill>
                <a:schemeClr val="dk1"/>
              </a:solidFill>
              <a:latin typeface="Montserrat"/>
              <a:ea typeface="Montserrat"/>
              <a:cs typeface="Montserrat"/>
              <a:sym typeface="Montserrat"/>
            </a:endParaRPr>
          </a:p>
          <a:p>
            <a:pPr indent="-361950" lvl="1" marL="914400" marR="0" rtl="0" algn="l">
              <a:lnSpc>
                <a:spcPct val="150000"/>
              </a:lnSpc>
              <a:spcBef>
                <a:spcPts val="0"/>
              </a:spcBef>
              <a:spcAft>
                <a:spcPts val="0"/>
              </a:spcAft>
              <a:buClr>
                <a:schemeClr val="dk1"/>
              </a:buClr>
              <a:buSzPts val="2100"/>
              <a:buFont typeface="Montserrat"/>
              <a:buChar char="○"/>
            </a:pPr>
            <a:r>
              <a:rPr b="1" i="0" lang="en-GB" sz="2100" u="none" cap="none" strike="noStrike">
                <a:solidFill>
                  <a:schemeClr val="dk1"/>
                </a:solidFill>
                <a:latin typeface="Montserrat"/>
                <a:ea typeface="Montserrat"/>
                <a:cs typeface="Montserrat"/>
                <a:sym typeface="Montserrat"/>
              </a:rPr>
              <a:t>Current SIT Chair (ESA) and Incoming SIT Chair (JAXA) have been engaged, as well as all four of the Ocean Virtual Constellations</a:t>
            </a:r>
            <a:endParaRPr b="1" i="0" sz="1400" u="none" cap="none" strike="noStrike">
              <a:solidFill>
                <a:schemeClr val="dk1"/>
              </a:solidFill>
              <a:latin typeface="Arial"/>
              <a:ea typeface="Arial"/>
              <a:cs typeface="Arial"/>
              <a:sym typeface="Arial"/>
            </a:endParaRPr>
          </a:p>
          <a:p>
            <a:pPr indent="-112713" lvl="0" marL="214313" marR="0" rtl="0" algn="l">
              <a:lnSpc>
                <a:spcPct val="150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324225" y="1241949"/>
            <a:ext cx="11495400" cy="4979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2800"/>
              <a:buNone/>
            </a:pPr>
            <a:r>
              <a:rPr b="1" lang="en-GB">
                <a:solidFill>
                  <a:srgbClr val="4A86E8"/>
                </a:solidFill>
                <a:latin typeface="Calibri"/>
                <a:ea typeface="Calibri"/>
                <a:cs typeface="Calibri"/>
                <a:sym typeface="Calibri"/>
              </a:rPr>
              <a:t>OPTION #1: Establish 2-year Aqua - Ocean/Coast Ad Hoc Team (AHT)</a:t>
            </a:r>
            <a:endParaRPr b="1">
              <a:solidFill>
                <a:srgbClr val="4A86E8"/>
              </a:solidFill>
              <a:latin typeface="Calibri"/>
              <a:ea typeface="Calibri"/>
              <a:cs typeface="Calibri"/>
              <a:sym typeface="Calibri"/>
            </a:endParaRPr>
          </a:p>
          <a:p>
            <a:pPr indent="0" lvl="0" marL="457200" rtl="0" algn="l">
              <a:lnSpc>
                <a:spcPct val="100000"/>
              </a:lnSpc>
              <a:spcBef>
                <a:spcPts val="0"/>
              </a:spcBef>
              <a:spcAft>
                <a:spcPts val="0"/>
              </a:spcAft>
              <a:buSzPts val="2800"/>
              <a:buNone/>
            </a:pPr>
            <a:r>
              <a:t/>
            </a:r>
            <a:endParaRPr b="1" sz="2000">
              <a:solidFill>
                <a:srgbClr val="4A86E8"/>
              </a:solidFill>
              <a:latin typeface="Calibri"/>
              <a:ea typeface="Calibri"/>
              <a:cs typeface="Calibri"/>
              <a:sym typeface="Calibri"/>
            </a:endParaRPr>
          </a:p>
          <a:p>
            <a:pPr indent="0" lvl="0" marL="457200" rtl="0" algn="l">
              <a:lnSpc>
                <a:spcPct val="100000"/>
              </a:lnSpc>
              <a:spcBef>
                <a:spcPts val="0"/>
              </a:spcBef>
              <a:spcAft>
                <a:spcPts val="0"/>
              </a:spcAft>
              <a:buSzPts val="2800"/>
              <a:buNone/>
            </a:pPr>
            <a:r>
              <a:rPr b="1" lang="en-GB" sz="2000">
                <a:latin typeface="Calibri"/>
                <a:ea typeface="Calibri"/>
                <a:cs typeface="Calibri"/>
                <a:sym typeface="Calibri"/>
              </a:rPr>
              <a:t>Description:</a:t>
            </a:r>
            <a:r>
              <a:rPr lang="en-GB" sz="2000">
                <a:latin typeface="Calibri"/>
                <a:ea typeface="Calibri"/>
                <a:cs typeface="Calibri"/>
                <a:sym typeface="Calibri"/>
              </a:rPr>
              <a:t>  Form a new 2-year Ocean/Coastal CEOS AHT that is potentially a stepping stone to a new CEOS Working Group. This follows the path of the WG-Disasters when it became a working group and enables time to look at work outcomes. An AHT/Working Group could cover both technical and programmatic issues and provide scientific support to other WGs on ocean/aquatic issues. This option also provides continuity of activities and progress for CEOS-COAST, which reaches the end of its 3-year term as an AHT in 2023.</a:t>
            </a:r>
            <a:endParaRPr sz="2000">
              <a:latin typeface="Calibri"/>
              <a:ea typeface="Calibri"/>
              <a:cs typeface="Calibri"/>
              <a:sym typeface="Calibri"/>
            </a:endParaRPr>
          </a:p>
          <a:p>
            <a:pPr indent="0" lvl="0" marL="0" rtl="0" algn="l">
              <a:lnSpc>
                <a:spcPct val="100000"/>
              </a:lnSpc>
              <a:spcBef>
                <a:spcPts val="0"/>
              </a:spcBef>
              <a:spcAft>
                <a:spcPts val="0"/>
              </a:spcAft>
              <a:buSzPts val="2800"/>
              <a:buNone/>
            </a:pPr>
            <a:r>
              <a:t/>
            </a:r>
            <a:endParaRPr sz="2000">
              <a:latin typeface="Calibri"/>
              <a:ea typeface="Calibri"/>
              <a:cs typeface="Calibri"/>
              <a:sym typeface="Calibri"/>
            </a:endParaRPr>
          </a:p>
          <a:p>
            <a:pPr indent="457200" lvl="0" marL="0" rtl="0" algn="l">
              <a:lnSpc>
                <a:spcPct val="100000"/>
              </a:lnSpc>
              <a:spcBef>
                <a:spcPts val="0"/>
              </a:spcBef>
              <a:spcAft>
                <a:spcPts val="0"/>
              </a:spcAft>
              <a:buSzPts val="2800"/>
              <a:buNone/>
            </a:pPr>
            <a:r>
              <a:rPr b="1" lang="en-GB" sz="2000">
                <a:latin typeface="Calibri"/>
                <a:ea typeface="Calibri"/>
                <a:cs typeface="Calibri"/>
                <a:sym typeface="Calibri"/>
              </a:rPr>
              <a:t>Approach: </a:t>
            </a:r>
            <a:r>
              <a:rPr lang="en-GB" sz="2000">
                <a:latin typeface="Calibri"/>
                <a:ea typeface="Calibri"/>
                <a:cs typeface="Calibri"/>
                <a:sym typeface="Calibri"/>
              </a:rPr>
              <a:t>Recommend two Sub-Groups under this proposed Ocean/Coastal AHT=&gt;WG:</a:t>
            </a:r>
            <a:endParaRPr sz="2000">
              <a:latin typeface="Calibri"/>
              <a:ea typeface="Calibri"/>
              <a:cs typeface="Calibri"/>
              <a:sym typeface="Calibri"/>
            </a:endParaRPr>
          </a:p>
          <a:p>
            <a:pPr indent="-355600" lvl="1" marL="914400" rtl="0" algn="l">
              <a:lnSpc>
                <a:spcPct val="100000"/>
              </a:lnSpc>
              <a:spcBef>
                <a:spcPts val="0"/>
              </a:spcBef>
              <a:spcAft>
                <a:spcPts val="0"/>
              </a:spcAft>
              <a:buSzPts val="2000"/>
              <a:buFont typeface="Calibri"/>
              <a:buChar char="○"/>
            </a:pPr>
            <a:r>
              <a:rPr lang="en-GB" sz="2000">
                <a:latin typeface="Calibri"/>
                <a:ea typeface="Calibri"/>
                <a:cs typeface="Calibri"/>
                <a:sym typeface="Calibri"/>
              </a:rPr>
              <a:t>1) Ocean Observations subgroup/panel bringing together Co-Chairs of the SST-VC (links to GHRSST), OCR-VC (links to IOCCG); OSVW-VC (links to IOVWST), OST-VC (links to OSTST).  Facilitates ARD etc technical activities above. </a:t>
            </a:r>
            <a:endParaRPr sz="2000">
              <a:latin typeface="Calibri"/>
              <a:ea typeface="Calibri"/>
              <a:cs typeface="Calibri"/>
              <a:sym typeface="Calibri"/>
            </a:endParaRPr>
          </a:p>
          <a:p>
            <a:pPr indent="-355600" lvl="1" marL="914400" rtl="0" algn="l">
              <a:lnSpc>
                <a:spcPct val="100000"/>
              </a:lnSpc>
              <a:spcBef>
                <a:spcPts val="0"/>
              </a:spcBef>
              <a:spcAft>
                <a:spcPts val="0"/>
              </a:spcAft>
              <a:buSzPts val="2000"/>
              <a:buFont typeface="Calibri"/>
              <a:buChar char="○"/>
            </a:pPr>
            <a:r>
              <a:rPr lang="en-GB" sz="2000">
                <a:latin typeface="Calibri"/>
                <a:ea typeface="Calibri"/>
                <a:cs typeface="Calibri"/>
                <a:sym typeface="Calibri"/>
              </a:rPr>
              <a:t>2) Ocean/Coastal Application – links to GEO and other external partners as above, including CEOS-COAST technical activities as above. </a:t>
            </a:r>
            <a:endParaRPr sz="2000">
              <a:latin typeface="Calibri"/>
              <a:ea typeface="Calibri"/>
              <a:cs typeface="Calibri"/>
              <a:sym typeface="Calibri"/>
            </a:endParaRPr>
          </a:p>
          <a:p>
            <a:pPr indent="0" lvl="0" marL="0" rtl="0" algn="l">
              <a:lnSpc>
                <a:spcPct val="90000"/>
              </a:lnSpc>
              <a:spcBef>
                <a:spcPts val="0"/>
              </a:spcBef>
              <a:spcAft>
                <a:spcPts val="0"/>
              </a:spcAft>
              <a:buClr>
                <a:schemeClr val="dk1"/>
              </a:buClr>
              <a:buSzPts val="2800"/>
              <a:buFont typeface="Noto Sans Symbols"/>
              <a:buNone/>
            </a:pPr>
            <a:r>
              <a:t/>
            </a:r>
            <a:endParaRPr sz="2000"/>
          </a:p>
        </p:txBody>
      </p:sp>
      <p:sp>
        <p:nvSpPr>
          <p:cNvPr id="97" name="Google Shape;97;p12"/>
          <p:cNvSpPr txBox="1"/>
          <p:nvPr>
            <p:ph type="title"/>
          </p:nvPr>
        </p:nvSpPr>
        <p:spPr>
          <a:xfrm>
            <a:off x="252250" y="252150"/>
            <a:ext cx="96537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3200"/>
              <a:t>Ocean Coordination Options Moving Forward</a:t>
            </a:r>
            <a:endParaRPr sz="32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324233" y="1177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2000">
                <a:latin typeface="Calibri"/>
                <a:ea typeface="Calibri"/>
                <a:cs typeface="Calibri"/>
                <a:sym typeface="Calibri"/>
              </a:rPr>
              <a:t>Pros to Option #1:</a:t>
            </a:r>
            <a:endParaRPr b="1"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Achieves better scientific, technical, and programmatic coordination and support across CEOS for all ocean and coastal opportunities (especially COAST, SDG 14 efforts, etc).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Enables a 2-year planning time as an AHT before potentially pursuing the already defined CEOS WG creation process.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Several agencies have expressed an interest and/or willingness to support this WG and provide leadership (including NOAA and ISRO).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Provides an immediate continuity path for COAST, and can coordinate and incorporate water-related activities now in AHT’s and VC, though VCs in particular do not need to be incorporated up front but could instead be considered over time for specific manner of linkage/integration</a:t>
            </a:r>
            <a:endParaRPr sz="2000" strike="sngStrike">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Should there be broad desire, can in the future subsume inland water support, as “water is water”.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Provide relevant scientific, technical and thematic inputs to CEOS Three‐Year Work Plan</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Potentially moves some of the VCs under the WG which puts less of a burden on the SIT Chair team.</a:t>
            </a:r>
            <a:endParaRPr sz="2000">
              <a:latin typeface="Calibri"/>
              <a:ea typeface="Calibri"/>
              <a:cs typeface="Calibri"/>
              <a:sym typeface="Calibri"/>
            </a:endParaRPr>
          </a:p>
          <a:p>
            <a:pPr indent="0" lvl="0" marL="457200" rtl="0" algn="l">
              <a:lnSpc>
                <a:spcPct val="100000"/>
              </a:lnSpc>
              <a:spcBef>
                <a:spcPts val="0"/>
              </a:spcBef>
              <a:spcAft>
                <a:spcPts val="0"/>
              </a:spcAft>
              <a:buClr>
                <a:schemeClr val="dk1"/>
              </a:buClr>
              <a:buSzPts val="1100"/>
              <a:buFont typeface="Arial"/>
              <a:buNone/>
            </a:pPr>
            <a:r>
              <a:rPr lang="en-GB" sz="2000">
                <a:latin typeface="Calibri"/>
                <a:ea typeface="Calibri"/>
                <a:cs typeface="Calibri"/>
                <a:sym typeface="Calibri"/>
              </a:rPr>
              <a:t> </a:t>
            </a:r>
            <a:endParaRPr sz="2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GB" sz="2000">
                <a:latin typeface="Calibri"/>
                <a:ea typeface="Calibri"/>
                <a:cs typeface="Calibri"/>
                <a:sym typeface="Calibri"/>
              </a:rPr>
              <a:t>Cons to Option #1:</a:t>
            </a:r>
            <a:endParaRPr b="1"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This path to a WG requires up front investment by some members in additional staffing and sustained commitment of time/resources (Chair, Vice Chair etc). </a:t>
            </a:r>
            <a:endParaRPr sz="2000">
              <a:latin typeface="Calibri"/>
              <a:ea typeface="Calibri"/>
              <a:cs typeface="Calibri"/>
              <a:sym typeface="Calibri"/>
            </a:endParaRPr>
          </a:p>
          <a:p>
            <a:pPr indent="0" lvl="0" marL="0" rtl="0" algn="l">
              <a:lnSpc>
                <a:spcPct val="115000"/>
              </a:lnSpc>
              <a:spcBef>
                <a:spcPts val="1000"/>
              </a:spcBef>
              <a:spcAft>
                <a:spcPts val="0"/>
              </a:spcAft>
              <a:buSzPts val="2800"/>
              <a:buNone/>
            </a:pPr>
            <a:r>
              <a:t/>
            </a:r>
            <a:endParaRPr sz="2000"/>
          </a:p>
        </p:txBody>
      </p:sp>
      <p:sp>
        <p:nvSpPr>
          <p:cNvPr id="103" name="Google Shape;103;p13"/>
          <p:cNvSpPr txBox="1"/>
          <p:nvPr>
            <p:ph type="title"/>
          </p:nvPr>
        </p:nvSpPr>
        <p:spPr>
          <a:xfrm>
            <a:off x="252250" y="252150"/>
            <a:ext cx="96702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3200"/>
              <a:t>Ocean Coordination Options Moving Forward</a:t>
            </a:r>
            <a:endParaRPr sz="32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1" type="body"/>
          </p:nvPr>
        </p:nvSpPr>
        <p:spPr>
          <a:xfrm>
            <a:off x="248025" y="1318149"/>
            <a:ext cx="11495400" cy="4979400"/>
          </a:xfrm>
          <a:prstGeom prst="rect">
            <a:avLst/>
          </a:prstGeom>
          <a:noFill/>
          <a:ln>
            <a:noFill/>
          </a:ln>
        </p:spPr>
        <p:txBody>
          <a:bodyPr anchorCtr="0" anchor="t" bIns="45700" lIns="91425" spcFirstLastPara="1" rIns="91425" wrap="square" tIns="45700">
            <a:noAutofit/>
          </a:bodyPr>
          <a:lstStyle/>
          <a:p>
            <a:pPr indent="457200" lvl="0" marL="0" rtl="0" algn="l">
              <a:lnSpc>
                <a:spcPct val="100000"/>
              </a:lnSpc>
              <a:spcBef>
                <a:spcPts val="0"/>
              </a:spcBef>
              <a:spcAft>
                <a:spcPts val="0"/>
              </a:spcAft>
              <a:buSzPts val="2800"/>
              <a:buNone/>
            </a:pPr>
            <a:r>
              <a:rPr b="1" lang="en-GB">
                <a:solidFill>
                  <a:srgbClr val="4A86E8"/>
                </a:solidFill>
                <a:latin typeface="Calibri"/>
                <a:ea typeface="Calibri"/>
                <a:cs typeface="Calibri"/>
                <a:sym typeface="Calibri"/>
              </a:rPr>
              <a:t>OPTION #2 - Establish a dedicated Oceans/Coast Subject Matter Expert </a:t>
            </a:r>
            <a:endParaRPr b="1">
              <a:solidFill>
                <a:srgbClr val="4A86E8"/>
              </a:solidFill>
              <a:latin typeface="Calibri"/>
              <a:ea typeface="Calibri"/>
              <a:cs typeface="Calibri"/>
              <a:sym typeface="Calibri"/>
            </a:endParaRPr>
          </a:p>
          <a:p>
            <a:pPr indent="457200" lvl="0" marL="0" rtl="0" algn="l">
              <a:lnSpc>
                <a:spcPct val="100000"/>
              </a:lnSpc>
              <a:spcBef>
                <a:spcPts val="0"/>
              </a:spcBef>
              <a:spcAft>
                <a:spcPts val="0"/>
              </a:spcAft>
              <a:buSzPts val="2800"/>
              <a:buNone/>
            </a:pPr>
            <a:r>
              <a:rPr b="1" lang="en-GB">
                <a:solidFill>
                  <a:srgbClr val="4A86E8"/>
                </a:solidFill>
                <a:latin typeface="Calibri"/>
                <a:ea typeface="Calibri"/>
                <a:cs typeface="Calibri"/>
                <a:sym typeface="Calibri"/>
              </a:rPr>
              <a:t>(SME) function under the SIT Chair Team</a:t>
            </a:r>
            <a:endParaRPr b="1">
              <a:solidFill>
                <a:srgbClr val="4A86E8"/>
              </a:solidFill>
              <a:latin typeface="Calibri"/>
              <a:ea typeface="Calibri"/>
              <a:cs typeface="Calibri"/>
              <a:sym typeface="Calibri"/>
            </a:endParaRPr>
          </a:p>
          <a:p>
            <a:pPr indent="0" lvl="0" marL="457200" rtl="0" algn="l">
              <a:lnSpc>
                <a:spcPct val="100000"/>
              </a:lnSpc>
              <a:spcBef>
                <a:spcPts val="0"/>
              </a:spcBef>
              <a:spcAft>
                <a:spcPts val="0"/>
              </a:spcAft>
              <a:buSzPts val="2800"/>
              <a:buNone/>
            </a:pPr>
            <a:r>
              <a:t/>
            </a:r>
            <a:endParaRPr b="1" sz="1600">
              <a:solidFill>
                <a:srgbClr val="4A86E8"/>
              </a:solidFill>
              <a:latin typeface="Calibri"/>
              <a:ea typeface="Calibri"/>
              <a:cs typeface="Calibri"/>
              <a:sym typeface="Calibri"/>
            </a:endParaRPr>
          </a:p>
          <a:p>
            <a:pPr indent="0" lvl="0" marL="457200" rtl="0" algn="l">
              <a:lnSpc>
                <a:spcPct val="100000"/>
              </a:lnSpc>
              <a:spcBef>
                <a:spcPts val="0"/>
              </a:spcBef>
              <a:spcAft>
                <a:spcPts val="0"/>
              </a:spcAft>
              <a:buSzPts val="2800"/>
              <a:buNone/>
            </a:pPr>
            <a:r>
              <a:rPr b="1" lang="en-GB" sz="2000">
                <a:latin typeface="Calibri"/>
                <a:ea typeface="Calibri"/>
                <a:cs typeface="Calibri"/>
                <a:sym typeface="Calibri"/>
              </a:rPr>
              <a:t>Description:</a:t>
            </a:r>
            <a:r>
              <a:rPr lang="en-GB" sz="2000">
                <a:latin typeface="Calibri"/>
                <a:ea typeface="Calibri"/>
                <a:cs typeface="Calibri"/>
                <a:sym typeface="Calibri"/>
              </a:rPr>
              <a:t> Establish a cross-cutting informal team, under the SIT Chair, of dedicated Domain SMEs for Oceans, Coasts and Cryosphere (potentially Atmosphere and Land as well if the need/desire exists within CEOS). This would be akin to how the SDGs are now managed under SEO. SMEs would only provide programmatic support and coordination internal to CEOS.  </a:t>
            </a:r>
            <a:endParaRPr sz="2000">
              <a:latin typeface="Calibri"/>
              <a:ea typeface="Calibri"/>
              <a:cs typeface="Calibri"/>
              <a:sym typeface="Calibri"/>
            </a:endParaRPr>
          </a:p>
          <a:p>
            <a:pPr indent="0" lvl="0" marL="457200" rtl="0" algn="l">
              <a:lnSpc>
                <a:spcPct val="100000"/>
              </a:lnSpc>
              <a:spcBef>
                <a:spcPts val="0"/>
              </a:spcBef>
              <a:spcAft>
                <a:spcPts val="0"/>
              </a:spcAft>
              <a:buSzPts val="2800"/>
              <a:buNone/>
            </a:pPr>
            <a:r>
              <a:t/>
            </a:r>
            <a:endParaRPr sz="2000">
              <a:latin typeface="Calibri"/>
              <a:ea typeface="Calibri"/>
              <a:cs typeface="Calibri"/>
              <a:sym typeface="Calibri"/>
            </a:endParaRPr>
          </a:p>
          <a:p>
            <a:pPr indent="0" lvl="0" marL="457200" rtl="0" algn="l">
              <a:lnSpc>
                <a:spcPct val="100000"/>
              </a:lnSpc>
              <a:spcBef>
                <a:spcPts val="0"/>
              </a:spcBef>
              <a:spcAft>
                <a:spcPts val="0"/>
              </a:spcAft>
              <a:buSzPts val="2800"/>
              <a:buNone/>
            </a:pPr>
            <a:r>
              <a:rPr b="1" lang="en-GB" sz="2000">
                <a:latin typeface="Calibri"/>
                <a:ea typeface="Calibri"/>
                <a:cs typeface="Calibri"/>
                <a:sym typeface="Calibri"/>
              </a:rPr>
              <a:t>Approach: </a:t>
            </a:r>
            <a:r>
              <a:rPr lang="en-GB" sz="2000">
                <a:latin typeface="Calibri"/>
                <a:ea typeface="Calibri"/>
                <a:cs typeface="Calibri"/>
                <a:sym typeface="Calibri"/>
              </a:rPr>
              <a:t> SMEs for the Ocean Coasts and Cryosphere will be nominated to engage topically with other VCs and WGs, as needed.  </a:t>
            </a:r>
            <a:endParaRPr sz="2000">
              <a:latin typeface="Calibri"/>
              <a:ea typeface="Calibri"/>
              <a:cs typeface="Calibri"/>
              <a:sym typeface="Calibri"/>
            </a:endParaRPr>
          </a:p>
          <a:p>
            <a:pPr indent="-355600" lvl="0" marL="1371600" rtl="0" algn="l">
              <a:lnSpc>
                <a:spcPct val="100000"/>
              </a:lnSpc>
              <a:spcBef>
                <a:spcPts val="0"/>
              </a:spcBef>
              <a:spcAft>
                <a:spcPts val="0"/>
              </a:spcAft>
              <a:buSzPts val="2000"/>
              <a:buFont typeface="Calibri"/>
              <a:buChar char="●"/>
            </a:pPr>
            <a:r>
              <a:rPr lang="en-GB" sz="2000">
                <a:latin typeface="Calibri"/>
                <a:ea typeface="Calibri"/>
                <a:cs typeface="Calibri"/>
                <a:sym typeface="Calibri"/>
              </a:rPr>
              <a:t>The SIT Chair Team (pending ultimate concurrence) will manage and coordinate across VC/WGs. Staffing both by the SMEs and the SIT Chair Team will be required for management and coordination duties.  </a:t>
            </a:r>
            <a:endParaRPr sz="2000">
              <a:latin typeface="Calibri"/>
              <a:ea typeface="Calibri"/>
              <a:cs typeface="Calibri"/>
              <a:sym typeface="Calibri"/>
            </a:endParaRPr>
          </a:p>
          <a:p>
            <a:pPr indent="-355600" lvl="0" marL="1371600" rtl="0" algn="l">
              <a:lnSpc>
                <a:spcPct val="100000"/>
              </a:lnSpc>
              <a:spcBef>
                <a:spcPts val="0"/>
              </a:spcBef>
              <a:spcAft>
                <a:spcPts val="0"/>
              </a:spcAft>
              <a:buSzPts val="2000"/>
              <a:buFont typeface="Calibri"/>
              <a:buChar char="●"/>
            </a:pPr>
            <a:r>
              <a:rPr lang="en-GB" sz="2000">
                <a:latin typeface="Calibri"/>
                <a:ea typeface="Calibri"/>
                <a:cs typeface="Calibri"/>
                <a:sym typeface="Calibri"/>
              </a:rPr>
              <a:t>For each domain SME implemented, envision approximately 25% time being required for a 2-3 year  term </a:t>
            </a:r>
            <a:endParaRPr sz="2000">
              <a:latin typeface="Calibri"/>
              <a:ea typeface="Calibri"/>
              <a:cs typeface="Calibri"/>
              <a:sym typeface="Calibri"/>
            </a:endParaRPr>
          </a:p>
          <a:p>
            <a:pPr indent="0" lvl="0" marL="457200" rtl="0" algn="l">
              <a:lnSpc>
                <a:spcPct val="100000"/>
              </a:lnSpc>
              <a:spcBef>
                <a:spcPts val="0"/>
              </a:spcBef>
              <a:spcAft>
                <a:spcPts val="0"/>
              </a:spcAft>
              <a:buSzPts val="2800"/>
              <a:buNone/>
            </a:pPr>
            <a:r>
              <a:rPr lang="en-GB" sz="2000">
                <a:latin typeface="Calibri"/>
                <a:ea typeface="Calibri"/>
                <a:cs typeface="Calibri"/>
                <a:sym typeface="Calibri"/>
              </a:rPr>
              <a:t>  </a:t>
            </a:r>
            <a:endParaRPr sz="2000">
              <a:latin typeface="Calibri"/>
              <a:ea typeface="Calibri"/>
              <a:cs typeface="Calibri"/>
              <a:sym typeface="Calibri"/>
            </a:endParaRPr>
          </a:p>
          <a:p>
            <a:pPr indent="0" lvl="0" marL="457200" rtl="0" algn="l">
              <a:lnSpc>
                <a:spcPct val="150000"/>
              </a:lnSpc>
              <a:spcBef>
                <a:spcPts val="0"/>
              </a:spcBef>
              <a:spcAft>
                <a:spcPts val="0"/>
              </a:spcAft>
              <a:buSzPts val="2800"/>
              <a:buNone/>
            </a:pPr>
            <a:r>
              <a:t/>
            </a:r>
            <a:endParaRPr sz="2300"/>
          </a:p>
          <a:p>
            <a:pPr indent="-50800" lvl="0" marL="228600" rtl="0" algn="l">
              <a:lnSpc>
                <a:spcPct val="90000"/>
              </a:lnSpc>
              <a:spcBef>
                <a:spcPts val="0"/>
              </a:spcBef>
              <a:spcAft>
                <a:spcPts val="0"/>
              </a:spcAft>
              <a:buClr>
                <a:schemeClr val="dk1"/>
              </a:buClr>
              <a:buSzPts val="2800"/>
              <a:buFont typeface="Noto Sans Symbols"/>
              <a:buNone/>
            </a:pPr>
            <a:r>
              <a:t/>
            </a:r>
            <a:endParaRPr/>
          </a:p>
        </p:txBody>
      </p:sp>
      <p:sp>
        <p:nvSpPr>
          <p:cNvPr id="109" name="Google Shape;109;p14"/>
          <p:cNvSpPr txBox="1"/>
          <p:nvPr>
            <p:ph type="title"/>
          </p:nvPr>
        </p:nvSpPr>
        <p:spPr>
          <a:xfrm>
            <a:off x="252250" y="252150"/>
            <a:ext cx="9604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3200"/>
              <a:t>Ocean Coordination Options Moving Forward</a:t>
            </a:r>
            <a:endParaRPr sz="3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idx="1" type="body"/>
          </p:nvPr>
        </p:nvSpPr>
        <p:spPr>
          <a:xfrm>
            <a:off x="348308" y="1229208"/>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2000">
                <a:latin typeface="Calibri"/>
                <a:ea typeface="Calibri"/>
                <a:cs typeface="Calibri"/>
                <a:sym typeface="Calibri"/>
              </a:rPr>
              <a:t>Pros to Option #2:</a:t>
            </a:r>
            <a:endParaRPr b="1"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Provides necessary domain expertise to inform and cross-cut the various CEOS WGs, VCs and other internal entities.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Needed as VC’s are limited in scope and do not meet/address all user needs and interests (i.e.,  VCs provide very specific, intra-parameter coordination)</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Can help facilitate linkages between CEOS and other international partners for this topic area, ensuring routine, sustained and fit for purpose communications and exchanges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SME role is less of a CEOS Agency leadership commitment than a WG Chair/Vice Chair.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Provide relevant thematic inputs to the CEOS Three‐Year Work Plan</a:t>
            </a:r>
            <a:endParaRPr sz="2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2000">
                <a:latin typeface="Calibri"/>
                <a:ea typeface="Calibri"/>
                <a:cs typeface="Calibri"/>
                <a:sym typeface="Calibri"/>
              </a:rPr>
              <a:t> </a:t>
            </a:r>
            <a:endParaRPr sz="2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GB" sz="2000">
                <a:latin typeface="Calibri"/>
                <a:ea typeface="Calibri"/>
                <a:cs typeface="Calibri"/>
                <a:sym typeface="Calibri"/>
              </a:rPr>
              <a:t>Cons to Option #2:</a:t>
            </a:r>
            <a:endParaRPr b="1"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Is not a long term solution to support and sustain COAST or other ocean/coastal technical activities.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Does not have a formal place within the CEOS governance structure.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en-GB" sz="2000">
                <a:latin typeface="Calibri"/>
                <a:ea typeface="Calibri"/>
                <a:cs typeface="Calibri"/>
                <a:sym typeface="Calibri"/>
              </a:rPr>
              <a:t>Adds additional responsibilities to the SIT Chair Team.   </a:t>
            </a:r>
            <a:endParaRPr sz="2000">
              <a:latin typeface="Calibri"/>
              <a:ea typeface="Calibri"/>
              <a:cs typeface="Calibri"/>
              <a:sym typeface="Calibri"/>
            </a:endParaRPr>
          </a:p>
          <a:p>
            <a:pPr indent="0" lvl="0" marL="0" rtl="0" algn="l">
              <a:lnSpc>
                <a:spcPct val="115000"/>
              </a:lnSpc>
              <a:spcBef>
                <a:spcPts val="1000"/>
              </a:spcBef>
              <a:spcAft>
                <a:spcPts val="0"/>
              </a:spcAft>
              <a:buSzPts val="2800"/>
              <a:buNone/>
            </a:pPr>
            <a:r>
              <a:t/>
            </a:r>
            <a:endParaRPr sz="2000"/>
          </a:p>
        </p:txBody>
      </p:sp>
      <p:sp>
        <p:nvSpPr>
          <p:cNvPr id="115" name="Google Shape;115;p15"/>
          <p:cNvSpPr txBox="1"/>
          <p:nvPr>
            <p:ph type="title"/>
          </p:nvPr>
        </p:nvSpPr>
        <p:spPr>
          <a:xfrm>
            <a:off x="252250" y="252150"/>
            <a:ext cx="97524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3200"/>
              <a:t>Ocean Coordination Options Moving Forward</a:t>
            </a:r>
            <a:endParaRPr sz="3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