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embeddedFontLst>
    <p:embeddedFont>
      <p:font typeface="Montserrat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7" roundtripDataSignature="AMtx7mjmjaATEQ3kC8uSPiSzVUDGVI/7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Montserrat-regular.fnt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customschemas.google.com/relationships/presentationmetadata" Target="metadata"/><Relationship Id="rId16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9" name="Google Shape;8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1e6899ed32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g21e6899ed32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3" name="Google Shape;10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21f636bbe8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g221f636bbe8_0_10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21f636bbe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g221f636bbe8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df796fc0ce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g1df796fc0c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login:coast  password: coast@socd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df796fc0c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df796fc0c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14311" lvl="0" marL="214311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❖"/>
            </a:pPr>
            <a:r>
              <a:rPr lang="en-GB" sz="2300">
                <a:solidFill>
                  <a:schemeClr val="dk1"/>
                </a:solidFill>
              </a:rPr>
              <a:t>Future Product Development Areas: </a:t>
            </a:r>
            <a:r>
              <a:rPr b="1" lang="en-GB" sz="2300">
                <a:solidFill>
                  <a:schemeClr val="dk1"/>
                </a:solidFill>
              </a:rPr>
              <a:t>Blue Carbon</a:t>
            </a:r>
            <a:r>
              <a:rPr lang="en-GB" sz="2300">
                <a:solidFill>
                  <a:schemeClr val="dk1"/>
                </a:solidFill>
              </a:rPr>
              <a:t> (with GEOBON) - Evaluate nature-based solutions to coastal resilience.Take the USGS-led Ecological Coastal Units to the next level, advance Habitat Mapping/monitoring (seagrasses/mangroves).  Biodiversity - using Radarsat, SWOT for ice monitoring and coastal change over time - perhaps Aquaculture.  </a:t>
            </a:r>
            <a:endParaRPr sz="2300">
              <a:solidFill>
                <a:schemeClr val="dk1"/>
              </a:solidFill>
            </a:endParaRPr>
          </a:p>
          <a:p>
            <a:pPr indent="-3746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❖"/>
            </a:pPr>
            <a:r>
              <a:rPr lang="en-GB" sz="2300">
                <a:solidFill>
                  <a:schemeClr val="dk1"/>
                </a:solidFill>
              </a:rPr>
              <a:t>   Asia and Arctic for pilot regions, </a:t>
            </a:r>
            <a:endParaRPr sz="2300">
              <a:solidFill>
                <a:schemeClr val="dk1"/>
              </a:solidFill>
            </a:endParaRPr>
          </a:p>
          <a:p>
            <a:pPr indent="-3746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❖"/>
            </a:pPr>
            <a:r>
              <a:rPr lang="en-GB" sz="2300">
                <a:solidFill>
                  <a:schemeClr val="dk1"/>
                </a:solidFill>
              </a:rPr>
              <a:t>better fulfillment of collaboration with CoastPredict in support of the UN Ocean Decade.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5.jpg"/><Relationship Id="rId4" Type="http://schemas.openxmlformats.org/officeDocument/2006/relationships/image" Target="../media/image18.jpg"/><Relationship Id="rId5" Type="http://schemas.openxmlformats.org/officeDocument/2006/relationships/image" Target="../media/image4.png"/><Relationship Id="rId6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7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7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7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7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7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8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8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8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SIT-38, 29-30 March 2023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8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9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9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9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9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9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SIT-38, 29-30 March 2023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10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10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0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0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1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10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SIT-38, 29-30 March 2023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1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1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11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11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11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11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SIT-38, 29-30 March 2023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 showMasterSp="0" type="tx">
  <p:cSld name="TITLE_AND_BOD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1e6899ed32_0_88"/>
          <p:cNvSpPr/>
          <p:nvPr/>
        </p:nvSpPr>
        <p:spPr>
          <a:xfrm>
            <a:off x="0" y="0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oogle Shape;7;p5" id="64" name="Google Shape;64;g21e6899ed32_0_88"/>
          <p:cNvPicPr preferRelativeResize="0"/>
          <p:nvPr/>
        </p:nvPicPr>
        <p:blipFill rotWithShape="1">
          <a:blip r:embed="rId2">
            <a:alphaModFix/>
          </a:blip>
          <a:srcRect b="35419" l="51338" r="0" t="39268"/>
          <a:stretch/>
        </p:blipFill>
        <p:spPr>
          <a:xfrm flipH="1">
            <a:off x="9463604" y="0"/>
            <a:ext cx="2728396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8;p5" id="65" name="Google Shape;65;g21e6899ed32_0_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5"/>
            <a:ext cx="2027902" cy="803440"/>
          </a:xfrm>
          <a:prstGeom prst="rect">
            <a:avLst/>
          </a:prstGeom>
          <a:noFill/>
          <a:ln>
            <a:noFill/>
          </a:ln>
          <a:effectLst>
            <a:outerShdw blurRad="50800" rotWithShape="0" dir="2700000" dist="38100">
              <a:srgbClr val="000000">
                <a:alpha val="40000"/>
              </a:srgbClr>
            </a:outerShdw>
          </a:effectLst>
        </p:spPr>
      </p:pic>
      <p:sp>
        <p:nvSpPr>
          <p:cNvPr id="66" name="Google Shape;66;g21e6899ed32_0_88"/>
          <p:cNvSpPr/>
          <p:nvPr/>
        </p:nvSpPr>
        <p:spPr>
          <a:xfrm>
            <a:off x="-1779" y="6574604"/>
            <a:ext cx="12193800" cy="2835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g21e6899ed32_0_88"/>
          <p:cNvSpPr/>
          <p:nvPr/>
        </p:nvSpPr>
        <p:spPr>
          <a:xfrm flipH="1" rot="10800000">
            <a:off x="-4505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g21e6899ed32_0_88"/>
          <p:cNvSpPr/>
          <p:nvPr/>
        </p:nvSpPr>
        <p:spPr>
          <a:xfrm>
            <a:off x="0" y="0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oogle Shape;23;p7" id="69" name="Google Shape;69;g21e6899ed32_0_88"/>
          <p:cNvPicPr preferRelativeResize="0"/>
          <p:nvPr/>
        </p:nvPicPr>
        <p:blipFill rotWithShape="1">
          <a:blip r:embed="rId2">
            <a:alphaModFix amt="34000"/>
          </a:blip>
          <a:srcRect b="35419" l="51338" r="0" t="39268"/>
          <a:stretch/>
        </p:blipFill>
        <p:spPr>
          <a:xfrm flipH="1">
            <a:off x="9463604" y="0"/>
            <a:ext cx="2728396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24;p7" id="70" name="Google Shape;70;g21e6899ed32_0_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5"/>
            <a:ext cx="2027902" cy="803440"/>
          </a:xfrm>
          <a:prstGeom prst="rect">
            <a:avLst/>
          </a:prstGeom>
          <a:noFill/>
          <a:ln>
            <a:noFill/>
          </a:ln>
          <a:effectLst>
            <a:outerShdw blurRad="50800" rotWithShape="0" dir="2700000" dist="38100">
              <a:srgbClr val="000000">
                <a:alpha val="40000"/>
              </a:srgbClr>
            </a:outerShdw>
          </a:effectLst>
        </p:spPr>
      </p:pic>
      <p:sp>
        <p:nvSpPr>
          <p:cNvPr id="71" name="Google Shape;71;g21e6899ed32_0_88"/>
          <p:cNvSpPr/>
          <p:nvPr/>
        </p:nvSpPr>
        <p:spPr>
          <a:xfrm>
            <a:off x="-1779" y="6574604"/>
            <a:ext cx="12193800" cy="2835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g21e6899ed32_0_88"/>
          <p:cNvSpPr/>
          <p:nvPr/>
        </p:nvSpPr>
        <p:spPr>
          <a:xfrm flipH="1" rot="10800000">
            <a:off x="-4505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g21e6899ed32_0_88"/>
          <p:cNvSpPr txBox="1"/>
          <p:nvPr>
            <p:ph idx="12" type="sldNum"/>
          </p:nvPr>
        </p:nvSpPr>
        <p:spPr>
          <a:xfrm>
            <a:off x="10265664" y="6574604"/>
            <a:ext cx="301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g21e6899ed32_0_88"/>
          <p:cNvSpPr txBox="1"/>
          <p:nvPr/>
        </p:nvSpPr>
        <p:spPr>
          <a:xfrm>
            <a:off x="21341" y="6562798"/>
            <a:ext cx="4834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/>
          </a:p>
        </p:txBody>
      </p:sp>
      <p:sp>
        <p:nvSpPr>
          <p:cNvPr id="75" name="Google Shape;75;g21e6899ed32_0_88"/>
          <p:cNvSpPr txBox="1"/>
          <p:nvPr>
            <p:ph idx="1" type="body"/>
          </p:nvPr>
        </p:nvSpPr>
        <p:spPr>
          <a:xfrm>
            <a:off x="324232" y="1558532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❖"/>
              <a:defRPr sz="2800"/>
            </a:lvl1pPr>
            <a:lvl2pPr indent="-4064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▪"/>
              <a:defRPr sz="2800"/>
            </a:lvl2pPr>
            <a:lvl3pPr indent="-4064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o"/>
              <a:defRPr sz="2800"/>
            </a:lvl3pPr>
            <a:lvl4pPr indent="-4064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•"/>
              <a:defRPr sz="2800"/>
            </a:lvl4pPr>
            <a:lvl5pPr indent="-4064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•"/>
              <a:defRPr sz="2800"/>
            </a:lvl5pPr>
            <a:lvl6pPr indent="-3429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76" name="Google Shape;76;g21e6899ed32_0_88"/>
          <p:cNvSpPr txBox="1"/>
          <p:nvPr>
            <p:ph type="title"/>
          </p:nvPr>
        </p:nvSpPr>
        <p:spPr>
          <a:xfrm>
            <a:off x="176047" y="175938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Char char="●"/>
              <a:defRPr sz="4400"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21f636bbe8_0_10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g221f636bbe8_0_10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g221f636bbe8_0_10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 type="title">
  <p:cSld name="TITLE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21f636bbe8_0_192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Char char="●"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g221f636bbe8_0_192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84" name="Google Shape;84;g221f636bbe8_0_19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g221f636bbe8_0_19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g221f636bbe8_0_19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8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6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19.png"/><Relationship Id="rId5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Relationship Id="rId4" Type="http://schemas.openxmlformats.org/officeDocument/2006/relationships/image" Target="../media/image10.png"/><Relationship Id="rId5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/>
          <p:nvPr>
            <p:ph type="title"/>
          </p:nvPr>
        </p:nvSpPr>
        <p:spPr>
          <a:xfrm>
            <a:off x="251975" y="1112269"/>
            <a:ext cx="8835900" cy="18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b="1" lang="en-GB" sz="4200">
                <a:solidFill>
                  <a:srgbClr val="F1C232"/>
                </a:solidFill>
              </a:rPr>
              <a:t>CEOS-COAST Pilots</a:t>
            </a:r>
            <a:endParaRPr b="1" sz="4200">
              <a:solidFill>
                <a:srgbClr val="F1C23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b="1" i="1" lang="en-GB" sz="4200">
                <a:solidFill>
                  <a:srgbClr val="F1C232"/>
                </a:solidFill>
              </a:rPr>
              <a:t>Updates since SIT-37</a:t>
            </a:r>
            <a:endParaRPr b="1" i="1" sz="4200">
              <a:solidFill>
                <a:srgbClr val="F1C232"/>
              </a:solidFill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7222284" y="4252682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Paul DiGiacomo, NOAA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5.4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SIT-38 2023, ESA/ESRIN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30 March 2023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1e6899ed32_0_0"/>
          <p:cNvSpPr txBox="1"/>
          <p:nvPr>
            <p:ph idx="12" type="sldNum"/>
          </p:nvPr>
        </p:nvSpPr>
        <p:spPr>
          <a:xfrm>
            <a:off x="11988127" y="6574604"/>
            <a:ext cx="203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fld id="{00000000-1234-1234-1234-123412341234}" type="slidenum">
              <a:rPr b="1" lang="en-GB">
                <a:solidFill>
                  <a:schemeClr val="accent1"/>
                </a:solidFill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g21e6899ed32_0_0"/>
          <p:cNvSpPr txBox="1"/>
          <p:nvPr/>
        </p:nvSpPr>
        <p:spPr>
          <a:xfrm>
            <a:off x="10311389" y="6574604"/>
            <a:ext cx="1833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2</a:t>
            </a:r>
            <a:endParaRPr/>
          </a:p>
        </p:txBody>
      </p:sp>
      <p:sp>
        <p:nvSpPr>
          <p:cNvPr id="99" name="Google Shape;99;g21e6899ed32_0_0"/>
          <p:cNvSpPr txBox="1"/>
          <p:nvPr/>
        </p:nvSpPr>
        <p:spPr>
          <a:xfrm>
            <a:off x="356825" y="1282829"/>
            <a:ext cx="11014500" cy="48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-3429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❖"/>
            </a:pPr>
            <a:r>
              <a:rPr b="0" i="0" lang="en-GB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COAST</a:t>
            </a:r>
            <a:r>
              <a:rPr lang="en-GB" sz="2700"/>
              <a:t> and the</a:t>
            </a:r>
            <a:r>
              <a:rPr b="0" i="0" lang="en-GB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UN Ocean Decade:</a:t>
            </a:r>
            <a:r>
              <a:rPr lang="en-GB" sz="2700"/>
              <a:t> attended the Decade’s June/December 2022 Co-Design Workshops, including with CoastPredict as part of the Storm Surge use case</a:t>
            </a:r>
            <a:endParaRPr sz="2700"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-3429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❖"/>
            </a:pPr>
            <a:r>
              <a:rPr b="0" i="0" lang="en-GB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Our Progress since SIT</a:t>
            </a:r>
            <a:r>
              <a:rPr lang="en-GB" sz="2700"/>
              <a:t>-</a:t>
            </a:r>
            <a:r>
              <a:rPr b="0" i="0" lang="en-GB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GB" sz="2700"/>
              <a:t>7</a:t>
            </a:r>
            <a:r>
              <a:rPr b="0" i="0" lang="en-GB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includes:</a:t>
            </a:r>
            <a:endParaRPr sz="2300"/>
          </a:p>
          <a:p>
            <a:pPr indent="-4000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○"/>
            </a:pPr>
            <a:r>
              <a:rPr lang="en-GB" sz="2700"/>
              <a:t>MANY </a:t>
            </a:r>
            <a:r>
              <a:rPr b="0" i="0" lang="en-GB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successful stakeholder outreach programs locally and globall</a:t>
            </a:r>
            <a:r>
              <a:rPr lang="en-GB" sz="2700"/>
              <a:t>y, both technical and more user-oriented talks.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00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○"/>
            </a:pPr>
            <a:r>
              <a:rPr lang="en-GB" sz="2700"/>
              <a:t>S</a:t>
            </a:r>
            <a:r>
              <a:rPr lang="en-GB" sz="2700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everal</a:t>
            </a:r>
            <a:r>
              <a:rPr lang="en-GB" sz="2700"/>
              <a:t> publications and science talks internationally, especially on progress of pilots in Africa, India, and USA</a:t>
            </a:r>
            <a:endParaRPr sz="2300"/>
          </a:p>
          <a:p>
            <a:pPr indent="-4000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○"/>
            </a:pPr>
            <a:r>
              <a:rPr lang="en-GB" sz="2700"/>
              <a:t>Ongoing stakeholder </a:t>
            </a:r>
            <a:r>
              <a:rPr b="0" i="0" lang="en-GB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co-design/co-development of products in the India</a:t>
            </a:r>
            <a:r>
              <a:rPr lang="en-GB" sz="2700"/>
              <a:t>, USA, Africa, and SE Asia pilot regions</a:t>
            </a:r>
            <a:endParaRPr sz="2300"/>
          </a:p>
        </p:txBody>
      </p:sp>
      <p:sp>
        <p:nvSpPr>
          <p:cNvPr id="100" name="Google Shape;100;g21e6899ed32_0_0"/>
          <p:cNvSpPr txBox="1"/>
          <p:nvPr>
            <p:ph type="title"/>
          </p:nvPr>
        </p:nvSpPr>
        <p:spPr>
          <a:xfrm>
            <a:off x="176047" y="175938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GB">
                <a:solidFill>
                  <a:srgbClr val="F1C232"/>
                </a:solidFill>
                <a:latin typeface="Montserrat"/>
                <a:ea typeface="Montserrat"/>
                <a:cs typeface="Montserrat"/>
                <a:sym typeface="Montserrat"/>
              </a:rPr>
              <a:t>CEOS-COAST General </a:t>
            </a:r>
            <a:r>
              <a:rPr b="1" lang="en-GB">
                <a:solidFill>
                  <a:srgbClr val="F1C232"/>
                </a:solidFill>
                <a:latin typeface="Montserrat"/>
                <a:ea typeface="Montserrat"/>
                <a:cs typeface="Montserrat"/>
                <a:sym typeface="Montserrat"/>
              </a:rPr>
              <a:t>Progress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/>
          <p:nvPr/>
        </p:nvSpPr>
        <p:spPr>
          <a:xfrm>
            <a:off x="357100" y="1290950"/>
            <a:ext cx="11498400" cy="50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7465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300"/>
              <a:buChar char="❖"/>
            </a:pPr>
            <a:r>
              <a:rPr lang="en-GB" sz="2300">
                <a:solidFill>
                  <a:schemeClr val="dk1"/>
                </a:solidFill>
              </a:rPr>
              <a:t>Continued work co-developing COAST thematic products with regional stakeholders in project areas such as flooding, coastline mapping, coastal eutrophication and broader water quality applications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300"/>
              <a:buChar char="❖"/>
            </a:pPr>
            <a:r>
              <a:rPr lang="en-GB" sz="2300">
                <a:solidFill>
                  <a:schemeClr val="dk1"/>
                </a:solidFill>
              </a:rPr>
              <a:t>Progress Highlights include: </a:t>
            </a:r>
            <a:endParaRPr sz="2300">
              <a:solidFill>
                <a:schemeClr val="dk1"/>
              </a:solidFill>
            </a:endParaRPr>
          </a:p>
          <a:p>
            <a:pPr indent="-374650" lvl="1" marL="9144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300"/>
              <a:buChar char="➢"/>
            </a:pPr>
            <a:r>
              <a:rPr lang="en-GB" sz="2300">
                <a:solidFill>
                  <a:schemeClr val="dk1"/>
                </a:solidFill>
              </a:rPr>
              <a:t>Successful expansion of Geoscience Australia’s Shoreline Mapping product Africa-wide through Digital Earth Africa and a variation in Chesapeake Bay (EAIL); submitted for peer-reviewed publication</a:t>
            </a:r>
            <a:endParaRPr sz="2300">
              <a:solidFill>
                <a:schemeClr val="dk1"/>
              </a:solidFill>
            </a:endParaRPr>
          </a:p>
          <a:p>
            <a:pPr indent="-374650" lvl="1" marL="9144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300"/>
              <a:buChar char="➢"/>
            </a:pPr>
            <a:r>
              <a:rPr lang="en-GB" sz="2300">
                <a:solidFill>
                  <a:schemeClr val="dk1"/>
                </a:solidFill>
              </a:rPr>
              <a:t>Successful Cal/Val testing in Latin America for the Coastal Eutrophication Indicators and public release for testing of Flooding/Inundation products</a:t>
            </a:r>
            <a:endParaRPr sz="2300">
              <a:solidFill>
                <a:schemeClr val="dk1"/>
              </a:solidFill>
            </a:endParaRPr>
          </a:p>
          <a:p>
            <a:pPr indent="-374650" lvl="1" marL="9144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300"/>
              <a:buChar char="➢"/>
            </a:pPr>
            <a:r>
              <a:rPr lang="en-GB" sz="2300">
                <a:solidFill>
                  <a:schemeClr val="dk1"/>
                </a:solidFill>
              </a:rPr>
              <a:t>Public Beta-Testing release of COAST Application Knowledge Hub which make several COAST products available </a:t>
            </a:r>
            <a:endParaRPr sz="2300">
              <a:solidFill>
                <a:schemeClr val="dk1"/>
              </a:solidFill>
            </a:endParaRPr>
          </a:p>
          <a:p>
            <a:pPr indent="-374650" lvl="1" marL="9144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300"/>
              <a:buChar char="➢"/>
            </a:pPr>
            <a:r>
              <a:rPr lang="en-GB" sz="2300">
                <a:solidFill>
                  <a:schemeClr val="dk1"/>
                </a:solidFill>
              </a:rPr>
              <a:t>ISRO held user/stakeholder  workshop to demonstrate their SAR products on flooding, coastline mapping, bathymetry of river deltas</a:t>
            </a:r>
            <a:endParaRPr sz="2300">
              <a:solidFill>
                <a:schemeClr val="dk1"/>
              </a:solidFill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94020" y="103248"/>
            <a:ext cx="866851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GB" sz="4400">
                <a:solidFill>
                  <a:srgbClr val="F1C232"/>
                </a:solidFill>
                <a:latin typeface="Montserrat"/>
                <a:ea typeface="Montserrat"/>
                <a:cs typeface="Montserrat"/>
                <a:sym typeface="Montserrat"/>
              </a:rPr>
              <a:t>CEOS-COAST Pilot Updates</a:t>
            </a:r>
            <a:endParaRPr b="1" i="0" sz="1400" u="none" cap="none" strike="noStrike">
              <a:solidFill>
                <a:srgbClr val="F1C23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21f636bbe8_0_106"/>
          <p:cNvSpPr txBox="1"/>
          <p:nvPr/>
        </p:nvSpPr>
        <p:spPr>
          <a:xfrm>
            <a:off x="166249" y="268118"/>
            <a:ext cx="10773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000" u="none" cap="none" strike="noStrike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Geoscience Australia – CEOS COAST related activities update</a:t>
            </a:r>
            <a:endParaRPr b="1" sz="300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g221f636bbe8_0_106"/>
          <p:cNvSpPr txBox="1"/>
          <p:nvPr/>
        </p:nvSpPr>
        <p:spPr>
          <a:xfrm>
            <a:off x="166254" y="1118063"/>
            <a:ext cx="86202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 Earth Africa Coastlines 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 launched at the GEO Blue Planet Symposium, 24-28</a:t>
            </a:r>
            <a:r>
              <a:rPr baseline="30000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Oct 2022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product had its beginnings in a CEOS COAST Pilot in the West African region, that ported and validated workflows from GA’s established Digital Earth Australia Coastlines product.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g221f636bbe8_0_106"/>
          <p:cNvSpPr/>
          <p:nvPr/>
        </p:nvSpPr>
        <p:spPr>
          <a:xfrm>
            <a:off x="166251" y="2484875"/>
            <a:ext cx="5429700" cy="34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b="1"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Improved version </a:t>
            </a: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the Digital Earth Australia  Coastlines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b="1"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Co-developed and validated </a:t>
            </a: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implementing </a:t>
            </a:r>
            <a:r>
              <a:rPr b="1"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partners in Africa</a:t>
            </a:r>
            <a:endParaRPr sz="1700"/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b="1"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Africa-wide </a:t>
            </a: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Coastlines monitoring service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Tracks continental changes </a:t>
            </a:r>
            <a:r>
              <a:rPr b="1"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2000 to present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 more than </a:t>
            </a:r>
            <a:r>
              <a:rPr b="1"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60,000 km of coast</a:t>
            </a:r>
            <a:endParaRPr sz="1700"/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Provides </a:t>
            </a:r>
            <a:r>
              <a:rPr b="1"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free interactive access</a:t>
            </a: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b="0" i="0" lang="en-GB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Hotspots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b="0" i="0" lang="en-GB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Rates of changes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b="0" i="0" lang="en-GB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Average yearly shorelines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g221f636bbe8_0_106"/>
          <p:cNvPicPr preferRelativeResize="0"/>
          <p:nvPr/>
        </p:nvPicPr>
        <p:blipFill rotWithShape="1">
          <a:blip r:embed="rId3">
            <a:alphaModFix/>
          </a:blip>
          <a:srcRect b="1267" l="11284" r="4505" t="3430"/>
          <a:stretch/>
        </p:blipFill>
        <p:spPr>
          <a:xfrm>
            <a:off x="8900161" y="936162"/>
            <a:ext cx="3291839" cy="3680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221f636bbe8_0_106"/>
          <p:cNvPicPr preferRelativeResize="0"/>
          <p:nvPr/>
        </p:nvPicPr>
        <p:blipFill rotWithShape="1">
          <a:blip r:embed="rId4">
            <a:alphaModFix/>
          </a:blip>
          <a:srcRect b="0" l="18846" r="29248" t="0"/>
          <a:stretch/>
        </p:blipFill>
        <p:spPr>
          <a:xfrm>
            <a:off x="7784372" y="2791129"/>
            <a:ext cx="1941984" cy="374164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g221f636bbe8_0_106"/>
          <p:cNvSpPr txBox="1"/>
          <p:nvPr/>
        </p:nvSpPr>
        <p:spPr>
          <a:xfrm>
            <a:off x="9497752" y="5122150"/>
            <a:ext cx="2432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1"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 meters of shoreline retreat, Madagascar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g221f636bbe8_0_106"/>
          <p:cNvPicPr preferRelativeResize="0"/>
          <p:nvPr/>
        </p:nvPicPr>
        <p:blipFill rotWithShape="1">
          <a:blip r:embed="rId5">
            <a:alphaModFix/>
          </a:blip>
          <a:srcRect b="616" l="0" r="0" t="0"/>
          <a:stretch/>
        </p:blipFill>
        <p:spPr>
          <a:xfrm>
            <a:off x="5824402" y="2761521"/>
            <a:ext cx="1928668" cy="37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g221f636bbe8_0_106"/>
          <p:cNvSpPr txBox="1"/>
          <p:nvPr/>
        </p:nvSpPr>
        <p:spPr>
          <a:xfrm>
            <a:off x="4078845" y="5131167"/>
            <a:ext cx="19743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1" lang="en-GB" sz="20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Mangrove dynamics in Mozambique</a:t>
            </a:r>
            <a:endParaRPr b="1" sz="20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21f636bbe8_0_0"/>
          <p:cNvSpPr txBox="1"/>
          <p:nvPr/>
        </p:nvSpPr>
        <p:spPr>
          <a:xfrm>
            <a:off x="6723882" y="1326617"/>
            <a:ext cx="5334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Sample Result : Long term shoreline changes for selected hot spots</a:t>
            </a:r>
            <a:endParaRPr b="1" sz="20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g221f636bbe8_0_0"/>
          <p:cNvPicPr preferRelativeResize="0"/>
          <p:nvPr/>
        </p:nvPicPr>
        <p:blipFill rotWithShape="1">
          <a:blip r:embed="rId3">
            <a:alphaModFix/>
          </a:blip>
          <a:srcRect b="1360" l="1060" r="736" t="1496"/>
          <a:stretch/>
        </p:blipFill>
        <p:spPr>
          <a:xfrm>
            <a:off x="6640883" y="2493741"/>
            <a:ext cx="5528198" cy="3869737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221f636bbe8_0_0"/>
          <p:cNvSpPr txBox="1"/>
          <p:nvPr/>
        </p:nvSpPr>
        <p:spPr>
          <a:xfrm>
            <a:off x="9404855" y="3914469"/>
            <a:ext cx="263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Bay of Bengal coast</a:t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g221f636bbe8_0_0"/>
          <p:cNvSpPr txBox="1"/>
          <p:nvPr/>
        </p:nvSpPr>
        <p:spPr>
          <a:xfrm>
            <a:off x="6723875" y="1898600"/>
            <a:ext cx="5690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Automatic detection of shoreline and long term change analysis from 2000 to 2020</a:t>
            </a:r>
            <a:endParaRPr sz="1800"/>
          </a:p>
        </p:txBody>
      </p:sp>
      <p:sp>
        <p:nvSpPr>
          <p:cNvPr id="127" name="Google Shape;127;g221f636bbe8_0_0"/>
          <p:cNvSpPr/>
          <p:nvPr/>
        </p:nvSpPr>
        <p:spPr>
          <a:xfrm>
            <a:off x="96175" y="1003525"/>
            <a:ext cx="12842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Use of CEOS Data cube for shore line change analysis &amp; bathymetry estimation, joint activity with</a:t>
            </a:r>
            <a:r>
              <a:rPr b="1" lang="en-GB" sz="1800">
                <a:solidFill>
                  <a:srgbClr val="1F497D"/>
                </a:solidFill>
              </a:rPr>
              <a:t> </a:t>
            </a:r>
            <a:r>
              <a:rPr b="1" lang="en-GB" sz="18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WGISS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g221f636bbe8_0_0"/>
          <p:cNvSpPr txBox="1"/>
          <p:nvPr/>
        </p:nvSpPr>
        <p:spPr>
          <a:xfrm>
            <a:off x="271683" y="178617"/>
            <a:ext cx="11703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 u="non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ISRO Updates: CEOS - COAST Bay of Bengal</a:t>
            </a:r>
            <a:endParaRPr b="1" sz="2800" u="non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g221f636bbe8_0_0"/>
          <p:cNvSpPr txBox="1"/>
          <p:nvPr/>
        </p:nvSpPr>
        <p:spPr>
          <a:xfrm>
            <a:off x="9410410" y="4269395"/>
            <a:ext cx="2624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Uppada, Andhra Pradesh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0" name="Google Shape;130;g221f636bbe8_0_0"/>
          <p:cNvGrpSpPr/>
          <p:nvPr/>
        </p:nvGrpSpPr>
        <p:grpSpPr>
          <a:xfrm>
            <a:off x="1343901" y="1370200"/>
            <a:ext cx="5296959" cy="455134"/>
            <a:chOff x="462116" y="1708918"/>
            <a:chExt cx="5296959" cy="455134"/>
          </a:xfrm>
        </p:grpSpPr>
        <p:grpSp>
          <p:nvGrpSpPr>
            <p:cNvPr id="131" name="Google Shape;131;g221f636bbe8_0_0"/>
            <p:cNvGrpSpPr/>
            <p:nvPr/>
          </p:nvGrpSpPr>
          <p:grpSpPr>
            <a:xfrm>
              <a:off x="462116" y="1708918"/>
              <a:ext cx="4021438" cy="451200"/>
              <a:chOff x="462116" y="1708918"/>
              <a:chExt cx="4021438" cy="451200"/>
            </a:xfrm>
          </p:grpSpPr>
          <p:sp>
            <p:nvSpPr>
              <p:cNvPr id="132" name="Google Shape;132;g221f636bbe8_0_0"/>
              <p:cNvSpPr/>
              <p:nvPr/>
            </p:nvSpPr>
            <p:spPr>
              <a:xfrm>
                <a:off x="462116" y="1708918"/>
                <a:ext cx="1199400" cy="451200"/>
              </a:xfrm>
              <a:prstGeom prst="homePlate">
                <a:avLst>
                  <a:gd fmla="val 50000" name="adj"/>
                </a:avLst>
              </a:prstGeom>
              <a:solidFill>
                <a:schemeClr val="accent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Indexing</a:t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g221f636bbe8_0_0"/>
              <p:cNvSpPr/>
              <p:nvPr/>
            </p:nvSpPr>
            <p:spPr>
              <a:xfrm>
                <a:off x="1661652" y="1708918"/>
                <a:ext cx="1199400" cy="451200"/>
              </a:xfrm>
              <a:prstGeom prst="homePlate">
                <a:avLst>
                  <a:gd fmla="val 50000" name="adj"/>
                </a:avLst>
              </a:prstGeom>
              <a:solidFill>
                <a:schemeClr val="accent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Ingestion</a:t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g221f636bbe8_0_0"/>
              <p:cNvSpPr/>
              <p:nvPr/>
            </p:nvSpPr>
            <p:spPr>
              <a:xfrm>
                <a:off x="2875854" y="1708918"/>
                <a:ext cx="1607700" cy="451200"/>
              </a:xfrm>
              <a:prstGeom prst="homePlate">
                <a:avLst>
                  <a:gd fmla="val 50000" name="adj"/>
                </a:avLst>
              </a:prstGeom>
              <a:solidFill>
                <a:schemeClr val="accent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Data Loading</a:t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5" name="Google Shape;135;g221f636bbe8_0_0"/>
            <p:cNvSpPr/>
            <p:nvPr/>
          </p:nvSpPr>
          <p:spPr>
            <a:xfrm>
              <a:off x="4498175" y="1712852"/>
              <a:ext cx="1260900" cy="451200"/>
            </a:xfrm>
            <a:prstGeom prst="homePlate">
              <a:avLst>
                <a:gd fmla="val 50000" name="adj"/>
              </a:avLst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Analysis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oogle Shape;136;g221f636bbe8_0_0"/>
          <p:cNvGrpSpPr/>
          <p:nvPr/>
        </p:nvGrpSpPr>
        <p:grpSpPr>
          <a:xfrm>
            <a:off x="383465" y="4179016"/>
            <a:ext cx="2961853" cy="2268348"/>
            <a:chOff x="383458" y="2602075"/>
            <a:chExt cx="3864127" cy="2540143"/>
          </a:xfrm>
        </p:grpSpPr>
        <p:pic>
          <p:nvPicPr>
            <p:cNvPr id="137" name="Google Shape;137;g221f636bbe8_0_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3458" y="2966523"/>
              <a:ext cx="3864127" cy="2175695"/>
            </a:xfrm>
            <a:prstGeom prst="rect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138" name="Google Shape;138;g221f636bbe8_0_0"/>
            <p:cNvSpPr/>
            <p:nvPr/>
          </p:nvSpPr>
          <p:spPr>
            <a:xfrm>
              <a:off x="383458" y="2602075"/>
              <a:ext cx="3864000" cy="359400"/>
            </a:xfrm>
            <a:prstGeom prst="rect">
              <a:avLst/>
            </a:prstGeom>
            <a:solidFill>
              <a:schemeClr val="dk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Time Slicing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" name="Google Shape;139;g221f636bbe8_0_0"/>
          <p:cNvGrpSpPr/>
          <p:nvPr/>
        </p:nvGrpSpPr>
        <p:grpSpPr>
          <a:xfrm>
            <a:off x="383458" y="1909468"/>
            <a:ext cx="2961900" cy="1803563"/>
            <a:chOff x="4931751" y="4028602"/>
            <a:chExt cx="2961900" cy="1803563"/>
          </a:xfrm>
        </p:grpSpPr>
        <p:pic>
          <p:nvPicPr>
            <p:cNvPr id="140" name="Google Shape;140;g221f636bbe8_0_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931751" y="4388110"/>
              <a:ext cx="2961787" cy="1444055"/>
            </a:xfrm>
            <a:prstGeom prst="rect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141" name="Google Shape;141;g221f636bbe8_0_0"/>
            <p:cNvSpPr/>
            <p:nvPr/>
          </p:nvSpPr>
          <p:spPr>
            <a:xfrm>
              <a:off x="4931751" y="4028602"/>
              <a:ext cx="2961900" cy="359400"/>
            </a:xfrm>
            <a:prstGeom prst="rect">
              <a:avLst/>
            </a:prstGeom>
            <a:solidFill>
              <a:schemeClr val="dk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Area of Interest Selection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" name="Google Shape;142;g221f636bbe8_0_0"/>
          <p:cNvGrpSpPr/>
          <p:nvPr/>
        </p:nvGrpSpPr>
        <p:grpSpPr>
          <a:xfrm>
            <a:off x="3845375" y="2493708"/>
            <a:ext cx="2608600" cy="3871257"/>
            <a:chOff x="8315568" y="4009781"/>
            <a:chExt cx="3668401" cy="2552421"/>
          </a:xfrm>
        </p:grpSpPr>
        <p:sp>
          <p:nvSpPr>
            <p:cNvPr id="143" name="Google Shape;143;g221f636bbe8_0_0"/>
            <p:cNvSpPr/>
            <p:nvPr/>
          </p:nvSpPr>
          <p:spPr>
            <a:xfrm>
              <a:off x="8315569" y="4009781"/>
              <a:ext cx="3668400" cy="359400"/>
            </a:xfrm>
            <a:prstGeom prst="rect">
              <a:avLst/>
            </a:prstGeom>
            <a:solidFill>
              <a:schemeClr val="dk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Operations Supported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g221f636bbe8_0_0"/>
            <p:cNvSpPr txBox="1"/>
            <p:nvPr/>
          </p:nvSpPr>
          <p:spPr>
            <a:xfrm>
              <a:off x="8315568" y="4380302"/>
              <a:ext cx="3668400" cy="2181900"/>
            </a:xfrm>
            <a:prstGeom prst="rect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304800" lvl="0" marL="28575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Char char="•"/>
              </a:pPr>
              <a:r>
                <a:rPr lang="en-GB" sz="1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Resampling</a:t>
              </a:r>
              <a:endParaRPr sz="1700"/>
            </a:p>
            <a:p>
              <a:pPr indent="-304800" lvl="0" marL="28575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Char char="•"/>
              </a:pPr>
              <a:r>
                <a:rPr lang="en-GB" sz="1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Re-Projection</a:t>
              </a:r>
              <a:endParaRPr sz="1700"/>
            </a:p>
            <a:p>
              <a:pPr indent="-304800" lvl="0" marL="28575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Char char="•"/>
              </a:pPr>
              <a:r>
                <a:rPr lang="en-GB" sz="1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Computations for automatic shoreline change detection and Hotspot identification</a:t>
              </a:r>
              <a:endParaRPr sz="1700"/>
            </a:p>
            <a:p>
              <a:pPr indent="-304800" lvl="0" marL="28575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Char char="•"/>
              </a:pPr>
              <a:r>
                <a:rPr lang="en-GB" sz="1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Saving output</a:t>
              </a:r>
              <a:endParaRPr sz="1700"/>
            </a:p>
            <a:p>
              <a:pPr indent="-304800" lvl="0" marL="28575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Char char="•"/>
              </a:pPr>
              <a:r>
                <a:rPr lang="en-GB" sz="1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Interactive Visualization between 2 different years</a:t>
              </a:r>
              <a:endPara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5" name="Google Shape;145;g221f636bbe8_0_0"/>
          <p:cNvSpPr/>
          <p:nvPr/>
        </p:nvSpPr>
        <p:spPr>
          <a:xfrm>
            <a:off x="1681316" y="3713031"/>
            <a:ext cx="255600" cy="4614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221f636bbe8_0_0"/>
          <p:cNvSpPr/>
          <p:nvPr/>
        </p:nvSpPr>
        <p:spPr>
          <a:xfrm>
            <a:off x="3345244" y="4655574"/>
            <a:ext cx="500400" cy="310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"/>
          <p:cNvSpPr txBox="1"/>
          <p:nvPr>
            <p:ph type="title"/>
          </p:nvPr>
        </p:nvSpPr>
        <p:spPr>
          <a:xfrm>
            <a:off x="99850" y="252150"/>
            <a:ext cx="98553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GB" sz="4000">
                <a:solidFill>
                  <a:srgbClr val="F1C232"/>
                </a:solidFill>
              </a:rPr>
              <a:t>COAST Application Knowledge Hub</a:t>
            </a:r>
            <a:endParaRPr b="1" sz="4000">
              <a:solidFill>
                <a:srgbClr val="F1C232"/>
              </a:solidFill>
            </a:endParaRPr>
          </a:p>
        </p:txBody>
      </p:sp>
      <p:pic>
        <p:nvPicPr>
          <p:cNvPr id="152" name="Google Shape;152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7900" y="1236400"/>
            <a:ext cx="8807700" cy="495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225" y="5715000"/>
            <a:ext cx="676275" cy="6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4500" y="5691188"/>
            <a:ext cx="704850" cy="71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g1df796fc0ce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925" y="1225750"/>
            <a:ext cx="10283900" cy="520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1df796fc0ce_0_7"/>
          <p:cNvSpPr txBox="1"/>
          <p:nvPr>
            <p:ph type="title"/>
          </p:nvPr>
        </p:nvSpPr>
        <p:spPr>
          <a:xfrm>
            <a:off x="99850" y="252150"/>
            <a:ext cx="98553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GB" sz="4000">
                <a:solidFill>
                  <a:srgbClr val="F1C232"/>
                </a:solidFill>
              </a:rPr>
              <a:t>COAST Application Knowledge Hub</a:t>
            </a:r>
            <a:endParaRPr b="1" sz="4000">
              <a:solidFill>
                <a:srgbClr val="F1C232"/>
              </a:solidFill>
            </a:endParaRPr>
          </a:p>
        </p:txBody>
      </p:sp>
      <p:pic>
        <p:nvPicPr>
          <p:cNvPr id="161" name="Google Shape;161;g1df796fc0ce_0_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225" y="5715000"/>
            <a:ext cx="676275" cy="6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1df796fc0ce_0_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4500" y="5691188"/>
            <a:ext cx="704850" cy="71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df796fc0ce_0_0"/>
          <p:cNvSpPr txBox="1"/>
          <p:nvPr>
            <p:ph idx="1" type="body"/>
          </p:nvPr>
        </p:nvSpPr>
        <p:spPr>
          <a:xfrm>
            <a:off x="324225" y="2909000"/>
            <a:ext cx="11715300" cy="315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❖"/>
            </a:pPr>
            <a:r>
              <a:rPr b="1" lang="en-GB" sz="2000">
                <a:latin typeface="Arial"/>
                <a:ea typeface="Arial"/>
                <a:cs typeface="Arial"/>
                <a:sym typeface="Arial"/>
              </a:rPr>
              <a:t>Much work remains to be done:</a:t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▪"/>
            </a:pPr>
            <a:r>
              <a:rPr lang="en-GB" sz="2000">
                <a:latin typeface="Arial"/>
                <a:ea typeface="Arial"/>
                <a:cs typeface="Arial"/>
                <a:sym typeface="Arial"/>
              </a:rPr>
              <a:t>Transition of demonstrated pilot products to additional regions, esp least developed nations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▪"/>
            </a:pPr>
            <a:r>
              <a:rPr lang="en-GB" sz="2000">
                <a:latin typeface="Arial"/>
                <a:ea typeface="Arial"/>
                <a:cs typeface="Arial"/>
                <a:sym typeface="Arial"/>
              </a:rPr>
              <a:t>Additional</a:t>
            </a:r>
            <a:r>
              <a:rPr lang="en-GB" sz="2000">
                <a:latin typeface="Arial"/>
                <a:ea typeface="Arial"/>
                <a:cs typeface="Arial"/>
                <a:sym typeface="Arial"/>
              </a:rPr>
              <a:t> product development: </a:t>
            </a:r>
            <a:r>
              <a:rPr lang="en-GB" sz="2000">
                <a:latin typeface="Arial"/>
                <a:ea typeface="Arial"/>
                <a:cs typeface="Arial"/>
                <a:sym typeface="Arial"/>
              </a:rPr>
              <a:t>Blue Carbon, Habitat Mapping/Monitoring,</a:t>
            </a:r>
            <a:r>
              <a:rPr b="1" lang="en-GB" sz="20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>
                <a:latin typeface="Arial"/>
                <a:ea typeface="Arial"/>
                <a:cs typeface="Arial"/>
                <a:sym typeface="Arial"/>
              </a:rPr>
              <a:t>Biodiversity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▪"/>
            </a:pPr>
            <a:r>
              <a:rPr lang="en-GB" sz="2000">
                <a:latin typeface="Arial"/>
                <a:ea typeface="Arial"/>
                <a:cs typeface="Arial"/>
                <a:sym typeface="Arial"/>
              </a:rPr>
              <a:t>Future Pilot Regions in Asia and Arctic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▪"/>
            </a:pPr>
            <a:r>
              <a:rPr lang="en-GB" sz="2000">
                <a:latin typeface="Arial"/>
                <a:ea typeface="Arial"/>
                <a:cs typeface="Arial"/>
                <a:sym typeface="Arial"/>
              </a:rPr>
              <a:t>Leveraging data from more missions: SWOT, NISAR, PACE et al.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❖"/>
            </a:pPr>
            <a:r>
              <a:rPr b="1" lang="en-GB" sz="2000">
                <a:latin typeface="Arial"/>
                <a:ea typeface="Arial"/>
                <a:cs typeface="Arial"/>
                <a:sym typeface="Arial"/>
              </a:rPr>
              <a:t>Continuity mechanism TBD but important as COAST is formal Ocean Decade Contribution</a:t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▪"/>
            </a:pPr>
            <a:r>
              <a:rPr lang="en-GB" sz="2000">
                <a:latin typeface="Arial"/>
                <a:ea typeface="Arial"/>
                <a:cs typeface="Arial"/>
                <a:sym typeface="Arial"/>
              </a:rPr>
              <a:t>Potential continuity as part of CEOS Ocean Coordination Group (i.e., Option #1)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▪"/>
            </a:pPr>
            <a:r>
              <a:rPr lang="en-GB" sz="2000">
                <a:latin typeface="Arial"/>
                <a:ea typeface="Arial"/>
                <a:cs typeface="Arial"/>
                <a:sym typeface="Arial"/>
              </a:rPr>
              <a:t>Otherwise continue as part of an unofficial  multi-agency partnership for the Decade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▪"/>
            </a:pPr>
            <a:r>
              <a:rPr lang="en-GB" sz="2000">
                <a:latin typeface="Arial"/>
                <a:ea typeface="Arial"/>
                <a:cs typeface="Arial"/>
                <a:sym typeface="Arial"/>
              </a:rPr>
              <a:t>Need to </a:t>
            </a:r>
            <a:r>
              <a:rPr lang="en-GB" sz="2000">
                <a:latin typeface="Arial"/>
                <a:ea typeface="Arial"/>
                <a:cs typeface="Arial"/>
                <a:sym typeface="Arial"/>
              </a:rPr>
              <a:t>further</a:t>
            </a:r>
            <a:r>
              <a:rPr lang="en-GB" sz="2000">
                <a:latin typeface="Arial"/>
                <a:ea typeface="Arial"/>
                <a:cs typeface="Arial"/>
                <a:sym typeface="Arial"/>
              </a:rPr>
              <a:t> partnerships with CoastPredict and other international projects/programmes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1df796fc0ce_0_0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1C232"/>
                </a:solidFill>
              </a:rPr>
              <a:t>CEOS-COAST: Next Steps</a:t>
            </a:r>
            <a:endParaRPr b="1">
              <a:solidFill>
                <a:srgbClr val="F1C232"/>
              </a:solidFill>
            </a:endParaRPr>
          </a:p>
        </p:txBody>
      </p:sp>
      <p:pic>
        <p:nvPicPr>
          <p:cNvPr id="169" name="Google Shape;169;g1df796fc0ce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53689"/>
            <a:ext cx="11887201" cy="1509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Merrie Neely</dc:creator>
</cp:coreProperties>
</file>