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jv9es2S4z4NE4ap30TtGPRbkd4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Paraphrased from the Terms of Reference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CEOS Roles: Another one is outreach—each demonstrator is an opportunity to connect with a particular suite of users/potential users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 possible 4</a:t>
            </a:r>
            <a:r>
              <a:rPr baseline="30000" lang="en-US"/>
              <a:t>th</a:t>
            </a:r>
            <a:r>
              <a:rPr lang="en-US"/>
              <a:t> is under discussion: (Liberia(+)….Conservation International/NASA)</a:t>
            </a:r>
            <a:endParaRPr/>
          </a:p>
        </p:txBody>
      </p:sp>
      <p:sp>
        <p:nvSpPr>
          <p:cNvPr id="150" name="Google Shape;15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Function is a new and developing field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NOTE: The overall driver for the task team is as a vehicle for increasing the engagement CEOS has with Biodiversity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/>
              <a:t>* Because it is needed across so many different communities, GEO is developing a concept for an Ecosystem Atlas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Other milestones still under discussion, tentatively: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Second FOD 31st July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Final FOD mid-September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Final version 23rd October</a:t>
            </a:r>
            <a:endParaRPr/>
          </a:p>
        </p:txBody>
      </p:sp>
      <p:sp>
        <p:nvSpPr>
          <p:cNvPr id="111" name="Google Shape;11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9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7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7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7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7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7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2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8"/>
          <p:cNvSpPr txBox="1"/>
          <p:nvPr/>
        </p:nvSpPr>
        <p:spPr>
          <a:xfrm>
            <a:off x="-24372" y="6562800"/>
            <a:ext cx="6448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2023 CEOS SIT-38	28-30 March 2023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8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2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2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9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29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2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2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2023 CEOS SIT-38	28-30 March 2023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3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3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0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30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3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3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2023 CEOS SIT-38	28-30 March 2023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26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2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>
            <p:ph type="title"/>
          </p:nvPr>
        </p:nvSpPr>
        <p:spPr>
          <a:xfrm>
            <a:off x="176046" y="427839"/>
            <a:ext cx="8473003" cy="3720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 sz="5400"/>
              <a:t>SIT-38 2023</a:t>
            </a:r>
            <a:br>
              <a:rPr i="1" lang="en-US" sz="4000"/>
            </a:br>
            <a:br>
              <a:rPr i="1" lang="en-US" sz="4000"/>
            </a:br>
            <a:r>
              <a:rPr i="1" lang="en-US" sz="4000"/>
              <a:t>Ecosystem Extent Task Team</a:t>
            </a:r>
            <a:br>
              <a:rPr i="1" lang="en-US" sz="4000"/>
            </a:br>
            <a:br>
              <a:rPr i="1" lang="en-US" sz="4000"/>
            </a:br>
            <a:r>
              <a:rPr i="1" lang="en-US" sz="4000"/>
              <a:t>Agenda item 4.2</a:t>
            </a:r>
            <a:endParaRPr i="1" sz="4000"/>
          </a:p>
        </p:txBody>
      </p:sp>
      <p:sp>
        <p:nvSpPr>
          <p:cNvPr id="58" name="Google Shape;58;p1"/>
          <p:cNvSpPr/>
          <p:nvPr/>
        </p:nvSpPr>
        <p:spPr>
          <a:xfrm>
            <a:off x="6477000" y="4912638"/>
            <a:ext cx="5664200" cy="2123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Marie-Josée Bourassa, CSA</a:t>
            </a:r>
            <a:endParaRPr/>
          </a:p>
          <a:p>
            <a:pPr indent="0" lvl="0" marL="0" marR="0" rtl="0" algn="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Gary Geller, NASA </a:t>
            </a:r>
            <a:r>
              <a:rPr b="1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Jet Propulsion Laboratory</a:t>
            </a:r>
            <a:endParaRPr/>
          </a:p>
          <a:p>
            <a:pPr indent="0" lvl="0" marL="0" marR="0" rtl="0" algn="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California Institute of Technology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Sandra Luque, CNES/INRAE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Frascati, Italy  28-30 March</a:t>
            </a:r>
            <a:endParaRPr b="1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8286307" y="6697731"/>
            <a:ext cx="4053314" cy="228371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 2023 California Institute of Technology. Government sponsorship acknowledged.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Understanding ecological systems at a global or regional scale is a complex problem, requiring the integration of a wide variety of different sources, types of data and interdisciplinary expertise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050"/>
              <a:t> 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Getting a group of experts to cover a number of key ecosystems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Synthesis: will need good figures and tables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Voluntary work: resources/people’s availability &amp; commitment</a:t>
            </a:r>
            <a:endParaRPr/>
          </a:p>
        </p:txBody>
      </p:sp>
      <p:sp>
        <p:nvSpPr>
          <p:cNvPr id="120" name="Google Shape;120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White Paper: Key challenges</a:t>
            </a:r>
            <a:endParaRPr/>
          </a:p>
        </p:txBody>
      </p:sp>
      <p:pic>
        <p:nvPicPr>
          <p:cNvPr id="121" name="Google Shape;12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3434" y="4610099"/>
            <a:ext cx="6358015" cy="189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6849" y="4610099"/>
            <a:ext cx="3292125" cy="1902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 txBox="1"/>
          <p:nvPr>
            <p:ph idx="1" type="body"/>
          </p:nvPr>
        </p:nvSpPr>
        <p:spPr>
          <a:xfrm>
            <a:off x="523930" y="1119993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</a:pPr>
            <a:r>
              <a:rPr lang="en-US"/>
              <a:t>EO is underutilized for biodiversity applications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</a:pPr>
            <a:r>
              <a:rPr lang="en-US"/>
              <a:t>Ecosystem Extent is a key product needed by a wide range of organizations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</a:pPr>
            <a:r>
              <a:rPr lang="en-US"/>
              <a:t>Advancing technology and both current and forthcoming missions have the potential to greatly improve existing products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New missions will greatly extend biodiversity capabilities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Operational methods &amp; tools to be linked to policies for improvement of public awareness and cost-effective management of biodiversity</a:t>
            </a:r>
            <a:endParaRPr/>
          </a:p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None/>
            </a:pPr>
            <a:r>
              <a:t/>
            </a:r>
            <a:endParaRPr/>
          </a:p>
        </p:txBody>
      </p:sp>
      <p:sp>
        <p:nvSpPr>
          <p:cNvPr id="128" name="Google Shape;128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White Paper: overall message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/>
          <p:nvPr>
            <p:ph idx="1" type="body"/>
          </p:nvPr>
        </p:nvSpPr>
        <p:spPr>
          <a:xfrm>
            <a:off x="3769101" y="2592888"/>
            <a:ext cx="7808610" cy="382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5400"/>
              <a:t>Demonstrator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"/>
          <p:cNvSpPr txBox="1"/>
          <p:nvPr>
            <p:ph idx="1" type="body"/>
          </p:nvPr>
        </p:nvSpPr>
        <p:spPr>
          <a:xfrm>
            <a:off x="0" y="1605547"/>
            <a:ext cx="12192000" cy="161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Demonstrate the use of EO</a:t>
            </a:r>
            <a:endParaRPr/>
          </a:p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for ecosystem extent mapping and monitoring</a:t>
            </a:r>
            <a:r>
              <a:rPr b="1" lang="en-US"/>
              <a:t>  </a:t>
            </a:r>
            <a:endParaRPr/>
          </a:p>
        </p:txBody>
      </p:sp>
      <p:sp>
        <p:nvSpPr>
          <p:cNvPr id="139" name="Google Shape;139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/>
              <a:t>Demonstrator Objective</a:t>
            </a:r>
            <a:endParaRPr/>
          </a:p>
        </p:txBody>
      </p:sp>
      <p:pic>
        <p:nvPicPr>
          <p:cNvPr id="140" name="Google Shape;1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9072" y="3505021"/>
            <a:ext cx="6424794" cy="2996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3"/>
          <p:cNvSpPr txBox="1"/>
          <p:nvPr/>
        </p:nvSpPr>
        <p:spPr>
          <a:xfrm>
            <a:off x="9225739" y="6153244"/>
            <a:ext cx="1779604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 Fish and Wildlife Service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US"/>
              <a:t>Delivery</a:t>
            </a:r>
            <a:r>
              <a:rPr lang="en-US"/>
              <a:t> during fall 2024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US"/>
              <a:t>Audience</a:t>
            </a:r>
            <a:r>
              <a:rPr lang="en-US"/>
              <a:t> 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CEOS (show what is possible, and its value to agencies)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Biodiversity community (demonstrate that EO is valuable to them)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US"/>
              <a:t>Development approach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Find and leverage partner initiatives (vs. starting a new one)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lang="en-US"/>
              <a:t>CEOS Roles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Facilitating data provision (e.g., radar, hyperspectral)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Sharing expertise (EO, biodiversity, data cube….)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Exploring new ideas and approaches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47" name="Google Shape;147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Demonstrator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/>
          <p:nvPr>
            <p:ph idx="1" type="body"/>
          </p:nvPr>
        </p:nvSpPr>
        <p:spPr>
          <a:xfrm>
            <a:off x="324233" y="1512605"/>
            <a:ext cx="11495400" cy="4951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Three promising initiatives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US"/>
              <a:t>Canada: Hudson’s Bay Lowlands (Jason Duffe)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US"/>
              <a:t>Australia: Pilliga Forest (Shaun Levick)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US"/>
              <a:t>Costa Rica (Sandra Luque)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3" name="Google Shape;153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</a:pPr>
            <a:r>
              <a:rPr lang="en-US" sz="4000"/>
              <a:t>Demonstrator Status</a:t>
            </a:r>
            <a:endParaRPr sz="4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/>
          <p:nvPr>
            <p:ph idx="1" type="body"/>
          </p:nvPr>
        </p:nvSpPr>
        <p:spPr>
          <a:xfrm>
            <a:off x="338406" y="1213317"/>
            <a:ext cx="6612276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Focus: Map and monitor wetlands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Partner: ECCC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Ongoing, staffed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Transition between boreal forest and arctic tundra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Lots of peat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Drivers include carbon reporting requirements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5 basic classes, 11 detailed classes</a:t>
            </a:r>
            <a:endParaRPr/>
          </a:p>
        </p:txBody>
      </p:sp>
      <p:sp>
        <p:nvSpPr>
          <p:cNvPr id="159" name="Google Shape;159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Hudson’s Bay Lowlands</a:t>
            </a:r>
            <a:endParaRPr/>
          </a:p>
        </p:txBody>
      </p:sp>
      <p:grpSp>
        <p:nvGrpSpPr>
          <p:cNvPr id="160" name="Google Shape;160;p16"/>
          <p:cNvGrpSpPr/>
          <p:nvPr/>
        </p:nvGrpSpPr>
        <p:grpSpPr>
          <a:xfrm>
            <a:off x="7097917" y="1123636"/>
            <a:ext cx="4996894" cy="5398144"/>
            <a:chOff x="7048298" y="1213316"/>
            <a:chExt cx="4996894" cy="5398144"/>
          </a:xfrm>
        </p:grpSpPr>
        <p:pic>
          <p:nvPicPr>
            <p:cNvPr id="161" name="Google Shape;161;p16"/>
            <p:cNvPicPr preferRelativeResize="0"/>
            <p:nvPr/>
          </p:nvPicPr>
          <p:blipFill rotWithShape="1">
            <a:blip r:embed="rId3">
              <a:alphaModFix/>
            </a:blip>
            <a:srcRect b="-483" l="22967" r="14755" t="483"/>
            <a:stretch/>
          </p:blipFill>
          <p:spPr>
            <a:xfrm>
              <a:off x="7156399" y="1213316"/>
              <a:ext cx="4857807" cy="52046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16"/>
            <p:cNvSpPr/>
            <p:nvPr/>
          </p:nvSpPr>
          <p:spPr>
            <a:xfrm>
              <a:off x="7048298" y="6349850"/>
              <a:ext cx="1482445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Parks Canada</a:t>
              </a:r>
              <a:endParaRPr/>
            </a:p>
          </p:txBody>
        </p:sp>
        <p:sp>
          <p:nvSpPr>
            <p:cNvPr id="163" name="Google Shape;163;p16"/>
            <p:cNvSpPr txBox="1"/>
            <p:nvPr/>
          </p:nvSpPr>
          <p:spPr>
            <a:xfrm>
              <a:off x="11221864" y="6188577"/>
              <a:ext cx="823328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Google Maps</a:t>
              </a:r>
              <a:endParaRPr/>
            </a:p>
          </p:txBody>
        </p:sp>
      </p:grpSp>
      <p:grpSp>
        <p:nvGrpSpPr>
          <p:cNvPr id="164" name="Google Shape;164;p16"/>
          <p:cNvGrpSpPr/>
          <p:nvPr/>
        </p:nvGrpSpPr>
        <p:grpSpPr>
          <a:xfrm>
            <a:off x="9493621" y="4207354"/>
            <a:ext cx="2585697" cy="2062175"/>
            <a:chOff x="584264" y="2704574"/>
            <a:chExt cx="2585697" cy="2062175"/>
          </a:xfrm>
        </p:grpSpPr>
        <p:pic>
          <p:nvPicPr>
            <p:cNvPr id="165" name="Google Shape;165;p16"/>
            <p:cNvPicPr preferRelativeResize="0"/>
            <p:nvPr/>
          </p:nvPicPr>
          <p:blipFill rotWithShape="1">
            <a:blip r:embed="rId4">
              <a:alphaModFix/>
            </a:blip>
            <a:srcRect b="0" l="12317" r="13608" t="0"/>
            <a:stretch/>
          </p:blipFill>
          <p:spPr>
            <a:xfrm>
              <a:off x="584264" y="2704574"/>
              <a:ext cx="2507320" cy="204273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66" name="Google Shape;166;p16"/>
            <p:cNvSpPr/>
            <p:nvPr/>
          </p:nvSpPr>
          <p:spPr>
            <a:xfrm>
              <a:off x="2300940" y="4535917"/>
              <a:ext cx="869021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Google Maps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/>
          <p:nvPr>
            <p:ph idx="1" type="body"/>
          </p:nvPr>
        </p:nvSpPr>
        <p:spPr>
          <a:xfrm>
            <a:off x="324233" y="1213430"/>
            <a:ext cx="6612276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Focus: Map &amp; monitor Ecosystem Extent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Partner: CSIRO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Ongoing, staffed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Remnant, protected ecosystem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Drivers include: habitat connectivity; impacts from development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13 ecosystem assemblages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11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11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11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Also: potential 3 yr postdoc position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72" name="Google Shape;172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Pilliga Forest, NSW</a:t>
            </a:r>
            <a:endParaRPr/>
          </a:p>
        </p:txBody>
      </p:sp>
      <p:pic>
        <p:nvPicPr>
          <p:cNvPr id="173" name="Google Shape;173;p17"/>
          <p:cNvPicPr preferRelativeResize="0"/>
          <p:nvPr/>
        </p:nvPicPr>
        <p:blipFill rotWithShape="1">
          <a:blip r:embed="rId3">
            <a:alphaModFix/>
          </a:blip>
          <a:srcRect b="0" l="734" r="735" t="0"/>
          <a:stretch/>
        </p:blipFill>
        <p:spPr>
          <a:xfrm>
            <a:off x="7296727" y="1213430"/>
            <a:ext cx="4765963" cy="507753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 txBox="1"/>
          <p:nvPr>
            <p:ph idx="1" type="body"/>
          </p:nvPr>
        </p:nvSpPr>
        <p:spPr>
          <a:xfrm>
            <a:off x="324233" y="1213430"/>
            <a:ext cx="11668070" cy="5311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1" lang="en-US" sz="2000"/>
              <a:t>Focus on tropical forest ecosystems &amp; transitional forests</a:t>
            </a:r>
            <a:endParaRPr b="1"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Integration Classical ecology &amp; remote sensing: Structure, Composition, Function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Using a diversity of sensors (incl.  Lidar, Sentinel, hyperspectral data…)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Deriving textural indices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Calculating diversity metrics (i.e. spectral variation)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b="1" lang="en-US" sz="2000"/>
              <a:t>Partnership INRAe, CNES, INRIA, University of Bologna</a:t>
            </a:r>
            <a:endParaRPr b="1" sz="20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1" lang="en-US" sz="2000"/>
              <a:t>Very good existing &amp; local partners</a:t>
            </a:r>
            <a:endParaRPr sz="2000"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Training data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In situ data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Local expertise 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b="1" lang="en-US" sz="2000"/>
              <a:t>Milestones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1800"/>
              <a:t>Secure funding (Voluntary expertise + contractual/post doc)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1800"/>
              <a:t>Prioritization of options</a:t>
            </a:r>
            <a:endParaRPr sz="18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None/>
            </a:pPr>
            <a:r>
              <a:t/>
            </a:r>
            <a:endParaRPr/>
          </a:p>
        </p:txBody>
      </p:sp>
      <p:sp>
        <p:nvSpPr>
          <p:cNvPr id="179" name="Google Shape;179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Demonstrator – Costa Rica </a:t>
            </a:r>
            <a:endParaRPr/>
          </a:p>
        </p:txBody>
      </p:sp>
      <p:pic>
        <p:nvPicPr>
          <p:cNvPr id="180" name="Google Shape;18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7335" y="2140772"/>
            <a:ext cx="2954968" cy="196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31179">
            <a:off x="8953844" y="4774619"/>
            <a:ext cx="1986684" cy="1529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 txBox="1"/>
          <p:nvPr>
            <p:ph idx="1" type="body"/>
          </p:nvPr>
        </p:nvSpPr>
        <p:spPr>
          <a:xfrm>
            <a:off x="1678675" y="2592888"/>
            <a:ext cx="10313628" cy="382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5400"/>
              <a:t>Challenges and Wrap up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Introduction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White Paper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Demonstrator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Challenges and wrap-up</a:t>
            </a:r>
            <a:endParaRPr/>
          </a:p>
        </p:txBody>
      </p:sp>
      <p:sp>
        <p:nvSpPr>
          <p:cNvPr id="65" name="Google Shape;65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Outline</a:t>
            </a:r>
            <a:endParaRPr/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8808" y="1160393"/>
            <a:ext cx="3705727" cy="52656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" name="Google Shape;67;p2"/>
          <p:cNvSpPr txBox="1"/>
          <p:nvPr/>
        </p:nvSpPr>
        <p:spPr>
          <a:xfrm>
            <a:off x="10414535" y="6217507"/>
            <a:ext cx="202014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 National Park Service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Resources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TT member bandwidth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Many of them are volunteer outside experts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TT expertise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For example: artificial intelligence, perhaps data cube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Schedule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“Scope creep”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Co-leads must match scope to resources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/>
          </a:p>
        </p:txBody>
      </p:sp>
      <p:sp>
        <p:nvSpPr>
          <p:cNvPr id="192" name="Google Shape;192;p2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Challenges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/>
          <p:nvPr>
            <p:ph idx="1" type="body"/>
          </p:nvPr>
        </p:nvSpPr>
        <p:spPr>
          <a:xfrm>
            <a:off x="324233" y="1213430"/>
            <a:ext cx="11668200" cy="52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White Paper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Refine writing assignments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Write, targeting draft by June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Demonstrator(s)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Develop detailed plans forward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Post-doc funding (Australia, Costa Rica)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Data cube</a:t>
            </a:r>
            <a:r>
              <a:rPr b="1" lang="en-US"/>
              <a:t>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Clarify role in demonstrators, e.g., data needs, challenges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8" name="Google Shape;198;p2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Wrap-up and Next Steps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/>
          <p:nvPr>
            <p:ph idx="1" type="body"/>
          </p:nvPr>
        </p:nvSpPr>
        <p:spPr>
          <a:xfrm>
            <a:off x="324233" y="1213431"/>
            <a:ext cx="11668070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We need to say goodbye to our co-lead, Marie-Josée…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4" name="Google Shape;204;p2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One more thing…</a:t>
            </a:r>
            <a:br>
              <a:rPr lang="en-US"/>
            </a:br>
            <a:endParaRPr/>
          </a:p>
        </p:txBody>
      </p:sp>
      <p:pic>
        <p:nvPicPr>
          <p:cNvPr id="205" name="Google Shape;20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6194" y="2078408"/>
            <a:ext cx="3775166" cy="377516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2"/>
          <p:cNvSpPr txBox="1"/>
          <p:nvPr/>
        </p:nvSpPr>
        <p:spPr>
          <a:xfrm>
            <a:off x="740228" y="3507377"/>
            <a:ext cx="5791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you, Marie-Josée!!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/>
          <p:nvPr>
            <p:ph idx="1" type="body"/>
          </p:nvPr>
        </p:nvSpPr>
        <p:spPr>
          <a:xfrm>
            <a:off x="4183693" y="2592888"/>
            <a:ext cx="7808610" cy="382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5400"/>
              <a:t>Backup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Key outcome for Ecosystem Extent TT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Ecosystem Extent is a “headline indicator” (A.2)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Broader outcomes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Monitoring Framework was endorsed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Remote sensing plays a key role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Ecosystem condition highlighted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Condition impacts extent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Out of scope for current activity, but good follow-on area for CEOS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Side event on GEO BON’s Global Biodiversity Observation System (GBiOS)</a:t>
            </a:r>
            <a:endParaRPr/>
          </a:p>
        </p:txBody>
      </p:sp>
      <p:sp>
        <p:nvSpPr>
          <p:cNvPr id="217" name="Google Shape;217;p2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CBD COP-15 Outcomes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Introduction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Current situation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Earth Observation role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Instruments overview &amp; innovative technologies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Data needs beyond EO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Considerations and Challenges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Recommendations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3" name="Google Shape;223;p2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White Paper Contents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>
            <p:ph idx="1" type="body"/>
          </p:nvPr>
        </p:nvSpPr>
        <p:spPr>
          <a:xfrm>
            <a:off x="956210" y="2474697"/>
            <a:ext cx="10095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To assess the utility for mapping Ecosystem Extent</a:t>
            </a:r>
            <a:endParaRPr/>
          </a:p>
          <a:p>
            <a:pPr indent="0" lvl="0" marL="508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using current and forthcoming space-based observations</a:t>
            </a:r>
            <a:endParaRPr/>
          </a:p>
        </p:txBody>
      </p:sp>
      <p:sp>
        <p:nvSpPr>
          <p:cNvPr id="73" name="Google Shape;73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Task Team Purpose</a:t>
            </a:r>
            <a:endParaRPr/>
          </a:p>
        </p:txBody>
      </p:sp>
      <p:sp>
        <p:nvSpPr>
          <p:cNvPr id="74" name="Google Shape;74;p3"/>
          <p:cNvSpPr txBox="1"/>
          <p:nvPr/>
        </p:nvSpPr>
        <p:spPr>
          <a:xfrm>
            <a:off x="360218" y="1514764"/>
            <a:ext cx="42856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(From the Terms of Reference)</a:t>
            </a:r>
            <a:endParaRPr/>
          </a:p>
        </p:txBody>
      </p:sp>
      <p:sp>
        <p:nvSpPr>
          <p:cNvPr id="75" name="Google Shape;75;p3"/>
          <p:cNvSpPr txBox="1"/>
          <p:nvPr/>
        </p:nvSpPr>
        <p:spPr>
          <a:xfrm>
            <a:off x="1232556" y="4943127"/>
            <a:ext cx="1003012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overall driver for the task team is to increase the engagement CEOS has with Biodiversity: The Task Team is a vehicle for that.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/>
          <p:nvPr>
            <p:ph idx="1" type="body"/>
          </p:nvPr>
        </p:nvSpPr>
        <p:spPr>
          <a:xfrm>
            <a:off x="261965" y="1084504"/>
            <a:ext cx="11668070" cy="106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“Land cover on steroids”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Geographic distribution of ecosystems</a:t>
            </a:r>
            <a:endParaRPr/>
          </a:p>
        </p:txBody>
      </p:sp>
      <p:sp>
        <p:nvSpPr>
          <p:cNvPr id="81" name="Google Shape;81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What is Ecosystem Extent?</a:t>
            </a:r>
            <a:endParaRPr/>
          </a:p>
        </p:txBody>
      </p:sp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4240" y="2276477"/>
            <a:ext cx="7538720" cy="424053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"/>
          <p:cNvSpPr txBox="1"/>
          <p:nvPr/>
        </p:nvSpPr>
        <p:spPr>
          <a:xfrm>
            <a:off x="9635958" y="6140010"/>
            <a:ext cx="1779604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 GSFC/ Conservation International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/>
          <p:nvPr>
            <p:ph idx="1" type="body"/>
          </p:nvPr>
        </p:nvSpPr>
        <p:spPr>
          <a:xfrm>
            <a:off x="74447" y="1285099"/>
            <a:ext cx="6600673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US"/>
              <a:t>Highly demanded product         🡺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US"/>
              <a:t>Many key users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UN CBD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UN SEEA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Governments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US"/>
              <a:t>Ecosystem loss is the largest driver of biodiversity loss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US"/>
              <a:t>Primary input: Earth observation</a:t>
            </a:r>
            <a:endParaRPr/>
          </a:p>
        </p:txBody>
      </p:sp>
      <p:sp>
        <p:nvSpPr>
          <p:cNvPr id="89" name="Google Shape;89;p5"/>
          <p:cNvSpPr txBox="1"/>
          <p:nvPr>
            <p:ph idx="2" type="body"/>
          </p:nvPr>
        </p:nvSpPr>
        <p:spPr>
          <a:xfrm>
            <a:off x="6512747" y="1285099"/>
            <a:ext cx="5841311" cy="4148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Demanded across applications*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Biodiversity &amp; ecosystems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Ecosystem accounting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Natural resource management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Climate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Health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Water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Agriculture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Planning of all kinds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…</a:t>
            </a:r>
            <a:endParaRPr/>
          </a:p>
        </p:txBody>
      </p:sp>
      <p:sp>
        <p:nvSpPr>
          <p:cNvPr id="90" name="Google Shape;90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Why Ecosystem Extent?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/>
          <p:nvPr>
            <p:ph idx="1" type="body"/>
          </p:nvPr>
        </p:nvSpPr>
        <p:spPr>
          <a:xfrm>
            <a:off x="324233" y="1213431"/>
            <a:ext cx="4054727" cy="2215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100"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US" sz="4000"/>
              <a:t>White paper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US" sz="4000"/>
              <a:t>Demonstrator</a:t>
            </a:r>
            <a:endParaRPr/>
          </a:p>
        </p:txBody>
      </p:sp>
      <p:sp>
        <p:nvSpPr>
          <p:cNvPr id="96" name="Google Shape;96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Task Team Key Deliverables</a:t>
            </a:r>
            <a:endParaRPr/>
          </a:p>
        </p:txBody>
      </p:sp>
      <p:pic>
        <p:nvPicPr>
          <p:cNvPr id="97" name="Google Shape;9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4912" y="3314382"/>
            <a:ext cx="9791700" cy="31146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/>
          <p:nvPr>
            <p:ph idx="1" type="body"/>
          </p:nvPr>
        </p:nvSpPr>
        <p:spPr>
          <a:xfrm>
            <a:off x="3960173" y="2592888"/>
            <a:ext cx="7808610" cy="382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5400"/>
              <a:t>White Paper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i="1" lang="en-US"/>
              <a:t>From the Terms of Reference: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i="1" sz="900"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chemeClr val="dk1"/>
                </a:solidFill>
              </a:rPr>
              <a:t>Develop a </a:t>
            </a:r>
            <a:r>
              <a:rPr b="1" lang="en-US">
                <a:solidFill>
                  <a:schemeClr val="dk1"/>
                </a:solidFill>
              </a:rPr>
              <a:t>white paper</a:t>
            </a:r>
            <a:r>
              <a:rPr lang="en-US">
                <a:solidFill>
                  <a:schemeClr val="dk1"/>
                </a:solidFill>
              </a:rPr>
              <a:t> that will provide an integrated international perspective on how space-based Earth observations can be used to support ecosystem mapping and monitoring with a focus on ecosystem extent.  </a:t>
            </a:r>
            <a:endParaRPr/>
          </a:p>
        </p:txBody>
      </p:sp>
      <p:sp>
        <p:nvSpPr>
          <p:cNvPr id="108" name="Google Shape;108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/>
              <a:t>White Paper Objective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 txBox="1"/>
          <p:nvPr>
            <p:ph idx="1" type="body"/>
          </p:nvPr>
        </p:nvSpPr>
        <p:spPr>
          <a:xfrm>
            <a:off x="365176" y="1104247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US"/>
              <a:t>Length</a:t>
            </a:r>
            <a:r>
              <a:rPr lang="en-US"/>
              <a:t>: Less than 25 pages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US"/>
              <a:t>Audience</a:t>
            </a:r>
            <a:r>
              <a:rPr lang="en-US"/>
              <a:t>: Should resonate with…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CEOS community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Biodiversity community (headline indicators for the Kunming-Montreal Global Biodiversity Framework (CBD GBF 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UN SEEA EA (System of Environmental-Economic Accounting) 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US"/>
              <a:t>Development approach: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In parallel by section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Voluntary/negotiated assignments with topic/sections leaders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lang="en-US"/>
              <a:t>Milestones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Voluntary work / commitment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First order draft: 30 June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4" name="Google Shape;114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White Paper: Approach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Geller, Gary N (US 398P)</dc:creator>
</cp:coreProperties>
</file>