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eFoc9Zgf4nmlYfXFm2rLp2Dq9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90D759-9A80-44D9-B10A-AFBF9612C330}">
  <a:tblStyle styleId="{3490D759-9A80-44D9-B10A-AFBF9612C33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1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6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16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1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/>
          <p:nvPr/>
        </p:nvSpPr>
        <p:spPr>
          <a:xfrm flipH="1" rot="10800000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1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5180012" y="1373852"/>
            <a:ext cx="6172200" cy="4694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2" type="body"/>
          </p:nvPr>
        </p:nvSpPr>
        <p:spPr>
          <a:xfrm>
            <a:off x="839788" y="1373853"/>
            <a:ext cx="3932237" cy="463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3" name="Google Shape;43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1" name="Google Shape;51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1" name="Google Shape;61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ceos.org/sdg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document/d/1iA0TAbxXVjzojBycOHxUsLsLuwBya8fqz6WFNYWAcTM/edit#" TargetMode="External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eos.org/sd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s://ceos.org/sdg/" TargetMode="External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/>
        </p:nvSpPr>
        <p:spPr>
          <a:xfrm>
            <a:off x="486840" y="228252"/>
            <a:ext cx="9658646" cy="642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en-AU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Sustainable Development Goals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en-AU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Coordination Group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b="1" i="0" lang="en-AU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1" i="0" sz="4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547407" y="1838395"/>
            <a:ext cx="8304900" cy="2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David Borges, NASA, SEO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Flora Kerblat, CSIRO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Marc Paganini, ESA, SIT Chair Team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AU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With contributions from the Coordination Group members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AU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8852229" y="4970105"/>
            <a:ext cx="3126984" cy="1887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Agenda #</a:t>
            </a:r>
            <a:r>
              <a:rPr b="1" lang="en-AU" sz="22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3.2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202</a:t>
            </a:r>
            <a:r>
              <a:rPr b="1" lang="en-AU" sz="22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CEOS Meeting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Frascati, Italy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March 29-30, 2023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/>
        </p:nvSpPr>
        <p:spPr>
          <a:xfrm>
            <a:off x="160179" y="1153809"/>
            <a:ext cx="7950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SDG-23-07</a:t>
            </a:r>
            <a:endParaRPr/>
          </a:p>
          <a:p>
            <a:pPr indent="0" lvl="0" marL="111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In 2022:</a:t>
            </a:r>
            <a:endParaRPr/>
          </a:p>
          <a:p>
            <a:pPr indent="-285750" lvl="1" marL="2968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AU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CEOS Communications team has worked with SDG team members to complete significant updates to the CEOS SDG webpage: </a:t>
            </a:r>
            <a:r>
              <a:rPr b="0" i="0" lang="en-AU" sz="1800" u="sng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www.ceos.org/sdg</a:t>
            </a:r>
            <a:r>
              <a:rPr b="0" i="0" lang="en-AU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2968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AU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series of 6 news articles focused on SDGs have been published on the CEOS website. These articles have been released over several months in 2022 to maintain a steady flow of SDG material for CEOS visitors.</a:t>
            </a:r>
            <a:endParaRPr/>
          </a:p>
          <a:p>
            <a:pPr indent="-285750" lvl="1" marL="29686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AU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CEOS Communications Team created an </a:t>
            </a:r>
            <a:r>
              <a:rPr b="1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SDG video</a:t>
            </a: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played at the CEOS booth at the GEO Week in Ghana (attracted visitors)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2023: The team will work with CEOS bodies to promote their SDG-related activities and highlight capacity building activities: e.g. SDG communication material for IGARSS, GEO Ministerial and other key events/conferences</a:t>
            </a:r>
            <a:endParaRPr/>
          </a:p>
        </p:txBody>
      </p:sp>
      <p:sp>
        <p:nvSpPr>
          <p:cNvPr id="162" name="Google Shape;162;p10"/>
          <p:cNvSpPr txBox="1"/>
          <p:nvPr>
            <p:ph type="title"/>
          </p:nvPr>
        </p:nvSpPr>
        <p:spPr>
          <a:xfrm>
            <a:off x="407512" y="223585"/>
            <a:ext cx="8904813" cy="66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SDG Communications</a:t>
            </a:r>
            <a:endParaRPr/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845" y="1803960"/>
            <a:ext cx="4011155" cy="39023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idx="1" type="body"/>
          </p:nvPr>
        </p:nvSpPr>
        <p:spPr>
          <a:xfrm>
            <a:off x="147598" y="1109300"/>
            <a:ext cx="11745300" cy="29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2023 deliverables with identified resources and tasks have been added to the CEOS Work Plan.</a:t>
            </a:r>
            <a:endParaRPr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COAST Bathymetry project moved out of CEOS and SDG deliverables. It will be run through the GEO Blue Planet Initiative. </a:t>
            </a:r>
            <a:endParaRPr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New SDG Coordination Group has been working well, but increased awareness/engagement is needed across CEOS groups to remain relevant and have greatest impact. </a:t>
            </a:r>
            <a:endParaRPr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Future deliverables are under consideration for: wetland inventory (via new Ecosystem Task Team), SDG dashboard, and New Space.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12"/>
          <p:cNvSpPr txBox="1"/>
          <p:nvPr>
            <p:ph type="title"/>
          </p:nvPr>
        </p:nvSpPr>
        <p:spPr>
          <a:xfrm>
            <a:off x="276107" y="164129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Summary &amp; Timeline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903874" y="4480890"/>
            <a:ext cx="10568797" cy="78605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8C4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1944270" y="5276239"/>
            <a:ext cx="1006904" cy="854748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CEOS-GEO annual meeting</a:t>
            </a:r>
            <a:endParaRPr/>
          </a:p>
        </p:txBody>
      </p:sp>
      <p:sp>
        <p:nvSpPr>
          <p:cNvPr id="172" name="Google Shape;172;p12"/>
          <p:cNvSpPr/>
          <p:nvPr/>
        </p:nvSpPr>
        <p:spPr>
          <a:xfrm>
            <a:off x="3121803" y="5164690"/>
            <a:ext cx="778467" cy="991341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SDG Monthly call</a:t>
            </a:r>
            <a:endParaRPr/>
          </a:p>
        </p:txBody>
      </p:sp>
      <p:sp>
        <p:nvSpPr>
          <p:cNvPr id="173" name="Google Shape;173;p12"/>
          <p:cNvSpPr/>
          <p:nvPr/>
        </p:nvSpPr>
        <p:spPr>
          <a:xfrm>
            <a:off x="4036603" y="5135825"/>
            <a:ext cx="1086600" cy="12123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SIT-38 side-meeting</a:t>
            </a:r>
            <a:endParaRPr/>
          </a:p>
        </p:txBody>
      </p:sp>
      <p:sp>
        <p:nvSpPr>
          <p:cNvPr id="174" name="Google Shape;174;p12"/>
          <p:cNvSpPr txBox="1"/>
          <p:nvPr/>
        </p:nvSpPr>
        <p:spPr>
          <a:xfrm>
            <a:off x="2014425" y="4751611"/>
            <a:ext cx="102339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6th Feb</a:t>
            </a:r>
            <a:endParaRPr/>
          </a:p>
        </p:txBody>
      </p:sp>
      <p:sp>
        <p:nvSpPr>
          <p:cNvPr id="175" name="Google Shape;175;p12"/>
          <p:cNvSpPr/>
          <p:nvPr/>
        </p:nvSpPr>
        <p:spPr>
          <a:xfrm>
            <a:off x="862335" y="5246802"/>
            <a:ext cx="906680" cy="854748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EFEFE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SDG Monthly call</a:t>
            </a:r>
            <a:endParaRPr/>
          </a:p>
        </p:txBody>
      </p:sp>
      <p:sp>
        <p:nvSpPr>
          <p:cNvPr id="176" name="Google Shape;176;p12"/>
          <p:cNvSpPr txBox="1"/>
          <p:nvPr/>
        </p:nvSpPr>
        <p:spPr>
          <a:xfrm>
            <a:off x="1010842" y="4714387"/>
            <a:ext cx="111452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b="1" baseline="30000" i="0" lang="en-A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A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Jan</a:t>
            </a:r>
            <a:endParaRPr/>
          </a:p>
        </p:txBody>
      </p:sp>
      <p:sp>
        <p:nvSpPr>
          <p:cNvPr id="177" name="Google Shape;177;p12"/>
          <p:cNvSpPr txBox="1"/>
          <p:nvPr/>
        </p:nvSpPr>
        <p:spPr>
          <a:xfrm>
            <a:off x="4151829" y="4715244"/>
            <a:ext cx="1086706" cy="30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r>
              <a:rPr b="1" baseline="30000" i="0" lang="en-A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A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March</a:t>
            </a:r>
            <a:endParaRPr/>
          </a:p>
        </p:txBody>
      </p:sp>
      <p:sp>
        <p:nvSpPr>
          <p:cNvPr id="178" name="Google Shape;178;p12"/>
          <p:cNvSpPr/>
          <p:nvPr/>
        </p:nvSpPr>
        <p:spPr>
          <a:xfrm>
            <a:off x="5376728" y="5147219"/>
            <a:ext cx="832392" cy="11135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SDG Monthly call</a:t>
            </a:r>
            <a:endParaRPr/>
          </a:p>
        </p:txBody>
      </p:sp>
      <p:sp>
        <p:nvSpPr>
          <p:cNvPr id="179" name="Google Shape;179;p12"/>
          <p:cNvSpPr/>
          <p:nvPr/>
        </p:nvSpPr>
        <p:spPr>
          <a:xfrm>
            <a:off x="8232227" y="5066300"/>
            <a:ext cx="981000" cy="12819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SIT TW</a:t>
            </a:r>
            <a:r>
              <a:rPr lang="en-AU" sz="1000">
                <a:solidFill>
                  <a:schemeClr val="lt1"/>
                </a:solidFill>
              </a:rPr>
              <a:t>: ½ day workshop</a:t>
            </a:r>
            <a:endParaRPr/>
          </a:p>
        </p:txBody>
      </p:sp>
      <p:sp>
        <p:nvSpPr>
          <p:cNvPr id="180" name="Google Shape;180;p12"/>
          <p:cNvSpPr txBox="1"/>
          <p:nvPr/>
        </p:nvSpPr>
        <p:spPr>
          <a:xfrm>
            <a:off x="2186041" y="4368744"/>
            <a:ext cx="111452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endParaRPr/>
          </a:p>
        </p:txBody>
      </p:sp>
      <p:sp>
        <p:nvSpPr>
          <p:cNvPr id="181" name="Google Shape;181;p12"/>
          <p:cNvSpPr txBox="1"/>
          <p:nvPr/>
        </p:nvSpPr>
        <p:spPr>
          <a:xfrm>
            <a:off x="3602816" y="4349995"/>
            <a:ext cx="91440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March</a:t>
            </a:r>
            <a:endParaRPr/>
          </a:p>
        </p:txBody>
      </p:sp>
      <p:sp>
        <p:nvSpPr>
          <p:cNvPr id="182" name="Google Shape;182;p12"/>
          <p:cNvSpPr txBox="1"/>
          <p:nvPr/>
        </p:nvSpPr>
        <p:spPr>
          <a:xfrm>
            <a:off x="5376728" y="4326136"/>
            <a:ext cx="91440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Apr-May</a:t>
            </a:r>
            <a:endParaRPr/>
          </a:p>
        </p:txBody>
      </p:sp>
      <p:sp>
        <p:nvSpPr>
          <p:cNvPr id="183" name="Google Shape;183;p12"/>
          <p:cNvSpPr txBox="1"/>
          <p:nvPr/>
        </p:nvSpPr>
        <p:spPr>
          <a:xfrm>
            <a:off x="6316465" y="4332997"/>
            <a:ext cx="98104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June-July</a:t>
            </a:r>
            <a:endParaRPr/>
          </a:p>
        </p:txBody>
      </p:sp>
      <p:sp>
        <p:nvSpPr>
          <p:cNvPr id="184" name="Google Shape;184;p12"/>
          <p:cNvSpPr txBox="1"/>
          <p:nvPr/>
        </p:nvSpPr>
        <p:spPr>
          <a:xfrm>
            <a:off x="8509450" y="4315412"/>
            <a:ext cx="914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/>
          </a:p>
        </p:txBody>
      </p:sp>
      <p:sp>
        <p:nvSpPr>
          <p:cNvPr id="185" name="Google Shape;185;p12"/>
          <p:cNvSpPr txBox="1"/>
          <p:nvPr/>
        </p:nvSpPr>
        <p:spPr>
          <a:xfrm>
            <a:off x="7470171" y="4322826"/>
            <a:ext cx="91440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Sept</a:t>
            </a:r>
            <a:endParaRPr/>
          </a:p>
        </p:txBody>
      </p:sp>
      <p:sp>
        <p:nvSpPr>
          <p:cNvPr id="186" name="Google Shape;186;p12"/>
          <p:cNvSpPr/>
          <p:nvPr/>
        </p:nvSpPr>
        <p:spPr>
          <a:xfrm>
            <a:off x="6406030" y="5148093"/>
            <a:ext cx="778466" cy="11135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SDG Monthly call</a:t>
            </a:r>
            <a:endParaRPr/>
          </a:p>
        </p:txBody>
      </p:sp>
      <p:sp>
        <p:nvSpPr>
          <p:cNvPr id="187" name="Google Shape;187;p12"/>
          <p:cNvSpPr/>
          <p:nvPr/>
        </p:nvSpPr>
        <p:spPr>
          <a:xfrm>
            <a:off x="7345559" y="5143101"/>
            <a:ext cx="778466" cy="11135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SDG Monthly call</a:t>
            </a: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9548759" y="4322973"/>
            <a:ext cx="91440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/>
          </a:p>
        </p:txBody>
      </p:sp>
      <p:sp>
        <p:nvSpPr>
          <p:cNvPr id="189" name="Google Shape;189;p12"/>
          <p:cNvSpPr/>
          <p:nvPr/>
        </p:nvSpPr>
        <p:spPr>
          <a:xfrm>
            <a:off x="10336025" y="5130350"/>
            <a:ext cx="832500" cy="12819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Plenary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side-meeting</a:t>
            </a:r>
            <a:endParaRPr/>
          </a:p>
        </p:txBody>
      </p:sp>
      <p:sp>
        <p:nvSpPr>
          <p:cNvPr id="190" name="Google Shape;190;p12"/>
          <p:cNvSpPr/>
          <p:nvPr/>
        </p:nvSpPr>
        <p:spPr>
          <a:xfrm>
            <a:off x="9358363" y="5117000"/>
            <a:ext cx="832500" cy="13086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GEO Ministerial side-event with EO4SDG?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3036621" y="4726579"/>
            <a:ext cx="102339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15th Mar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5474272" y="4736681"/>
            <a:ext cx="1428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AU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AU" sz="1300">
                <a:solidFill>
                  <a:srgbClr val="FFFFFF"/>
                </a:solidFill>
              </a:rPr>
              <a:t>2</a:t>
            </a:r>
            <a:r>
              <a:rPr b="1" baseline="30000" i="0" lang="en-AU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AU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Apr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idx="1" type="body"/>
          </p:nvPr>
        </p:nvSpPr>
        <p:spPr>
          <a:xfrm>
            <a:off x="257975" y="1106450"/>
            <a:ext cx="11676000" cy="53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AU" sz="2400">
                <a:latin typeface="Tahoma"/>
                <a:ea typeface="Tahoma"/>
                <a:cs typeface="Tahoma"/>
                <a:sym typeface="Tahoma"/>
              </a:rPr>
              <a:t>SIT Chair provides the </a:t>
            </a:r>
            <a:r>
              <a:rPr lang="en-AU" sz="2400" u="sng">
                <a:latin typeface="Tahoma"/>
                <a:ea typeface="Tahoma"/>
                <a:cs typeface="Tahoma"/>
                <a:sym typeface="Tahoma"/>
              </a:rPr>
              <a:t>strategic oversight</a:t>
            </a:r>
            <a:r>
              <a:rPr lang="en-AU" sz="2400">
                <a:latin typeface="Tahoma"/>
                <a:ea typeface="Tahoma"/>
                <a:cs typeface="Tahoma"/>
                <a:sym typeface="Tahoma"/>
              </a:rPr>
              <a:t> for the SDG Coordination Group and the SEO is the implementation lead. We will need to continue to work closely with JAXA (to be represented in this CG) in the </a:t>
            </a:r>
            <a:r>
              <a:rPr lang="en-AU" sz="2400">
                <a:latin typeface="Tahoma"/>
                <a:ea typeface="Tahoma"/>
                <a:cs typeface="Tahoma"/>
                <a:sym typeface="Tahoma"/>
              </a:rPr>
              <a:t>transition of the SIT Chair for 2024, to ensure efficient functioning.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33375" lvl="0" marL="3587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ahoma"/>
              <a:buChar char="●"/>
            </a:pPr>
            <a:r>
              <a:rPr lang="en-AU" sz="2400">
                <a:latin typeface="Tahoma"/>
                <a:ea typeface="Tahoma"/>
                <a:cs typeface="Tahoma"/>
                <a:sym typeface="Tahoma"/>
              </a:rPr>
              <a:t>Improve CG awareness of </a:t>
            </a:r>
            <a:r>
              <a:rPr lang="en-AU" sz="2400">
                <a:latin typeface="Tahoma"/>
                <a:ea typeface="Tahoma"/>
                <a:cs typeface="Tahoma"/>
                <a:sym typeface="Tahoma"/>
              </a:rPr>
              <a:t>relevant activities across CEOS to effectively coordinate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Deliverables should be jointly proposed, leveraging expertise across CEOS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SDG-23-07: opportunities to promote CEOS efforts supporting SDGs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Ongoing discussion with WGCapD regarding cross-cutting capacity building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SIT Chair and CEO to provide CEOS-wide SDG related updates during monthly Coordination Group meetings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33375" lvl="0" marL="3587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ahoma"/>
              <a:buChar char="●"/>
            </a:pPr>
            <a:r>
              <a:rPr lang="en-AU" sz="2400">
                <a:latin typeface="Tahoma"/>
                <a:ea typeface="Tahoma"/>
                <a:cs typeface="Tahoma"/>
                <a:sym typeface="Tahoma"/>
              </a:rPr>
              <a:t>Review current </a:t>
            </a:r>
            <a:r>
              <a:rPr i="1" lang="en-AU" sz="2400">
                <a:latin typeface="Tahoma"/>
                <a:ea typeface="Tahoma"/>
                <a:cs typeface="Tahoma"/>
                <a:sym typeface="Tahoma"/>
              </a:rPr>
              <a:t>CEOS Expectations for the GEO Secretariat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i="1" lang="en-AU">
                <a:latin typeface="Tahoma"/>
                <a:ea typeface="Tahoma"/>
                <a:cs typeface="Tahoma"/>
                <a:sym typeface="Tahoma"/>
              </a:rPr>
              <a:t>“CEOS does not expect to have regular interactions with Custodian Agencies and will depend on GEO to maintain those interactions”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180975" lvl="0" marL="3587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8" name="Google Shape;198;p11"/>
          <p:cNvSpPr txBox="1"/>
          <p:nvPr>
            <p:ph type="title"/>
          </p:nvPr>
        </p:nvSpPr>
        <p:spPr>
          <a:xfrm>
            <a:off x="268478" y="187090"/>
            <a:ext cx="8700323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Topics for Discussion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45F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>
            <p:ph type="title"/>
          </p:nvPr>
        </p:nvSpPr>
        <p:spPr>
          <a:xfrm>
            <a:off x="292542" y="250367"/>
            <a:ext cx="93870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 sz="3600">
                <a:latin typeface="Tahoma"/>
                <a:ea typeface="Tahoma"/>
                <a:cs typeface="Tahoma"/>
                <a:sym typeface="Tahoma"/>
              </a:rPr>
              <a:t>Excellent progress since Plenary 2021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8778908" y="3630406"/>
            <a:ext cx="322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36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ceos.org/sdg</a:t>
            </a:r>
            <a:endParaRPr b="1" i="0" sz="3600" u="none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1852" y="1274989"/>
            <a:ext cx="3003030" cy="22725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82" name="Google Shape;82;p2"/>
          <p:cNvSpPr txBox="1"/>
          <p:nvPr/>
        </p:nvSpPr>
        <p:spPr>
          <a:xfrm>
            <a:off x="82592" y="1242254"/>
            <a:ext cx="1165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Since its creation at Plenary 2021, the SDG Coordination Group has: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2600" y="1859350"/>
            <a:ext cx="8801100" cy="3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AU" sz="2200">
                <a:solidFill>
                  <a:schemeClr val="dk1"/>
                </a:solidFill>
              </a:rPr>
              <a:t>M</a:t>
            </a:r>
            <a:r>
              <a:rPr lang="en-AU" sz="2200">
                <a:solidFill>
                  <a:schemeClr val="dk1"/>
                </a:solidFill>
              </a:rPr>
              <a:t>eeting monthly (last one 15th March): </a:t>
            </a:r>
            <a:r>
              <a:rPr lang="en-AU" sz="2200" u="sng">
                <a:solidFill>
                  <a:schemeClr val="hlink"/>
                </a:solidFill>
                <a:hlinkClick r:id="rId4"/>
              </a:rPr>
              <a:t>Notes</a:t>
            </a:r>
            <a:endParaRPr sz="17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AU" sz="2200">
                <a:solidFill>
                  <a:schemeClr val="dk1"/>
                </a:solidFill>
              </a:rPr>
              <a:t>Completed most of planned 2022 deliverables (8 of 9)</a:t>
            </a:r>
            <a:endParaRPr sz="22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AU" sz="2200">
                <a:solidFill>
                  <a:schemeClr val="dk1"/>
                </a:solidFill>
              </a:rPr>
              <a:t>R</a:t>
            </a:r>
            <a:r>
              <a:rPr lang="en-AU" sz="2200">
                <a:solidFill>
                  <a:schemeClr val="dk1"/>
                </a:solidFill>
              </a:rPr>
              <a:t>eassessed our communications and relationship with GEO,</a:t>
            </a:r>
            <a:endParaRPr sz="22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AU" sz="2200">
                <a:solidFill>
                  <a:schemeClr val="dk1"/>
                </a:solidFill>
              </a:rPr>
              <a:t>H</a:t>
            </a:r>
            <a:r>
              <a:rPr lang="en-AU" sz="2200">
                <a:solidFill>
                  <a:schemeClr val="dk1"/>
                </a:solidFill>
              </a:rPr>
              <a:t>eld 3 in-person SDG Side Meetings (SIT-TW, Plenary 22, SIT-38)</a:t>
            </a:r>
            <a:endParaRPr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AU" sz="2000">
                <a:solidFill>
                  <a:schemeClr val="dk1"/>
                </a:solidFill>
              </a:rPr>
              <a:t>Reviewed progress while fostering coordination across CEOS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AU" sz="2000">
                <a:solidFill>
                  <a:schemeClr val="dk1"/>
                </a:solidFill>
              </a:rPr>
              <a:t>Discussed strategic and technical issues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AU" sz="2000">
                <a:solidFill>
                  <a:schemeClr val="dk1"/>
                </a:solidFill>
              </a:rPr>
              <a:t>Invited external speakers (e.g. UNEP at Plenary, UNCCD at SIT-38 )</a:t>
            </a:r>
            <a:endParaRPr sz="20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AU" sz="2200">
                <a:solidFill>
                  <a:schemeClr val="dk1"/>
                </a:solidFill>
              </a:rPr>
              <a:t>A</a:t>
            </a:r>
            <a:r>
              <a:rPr lang="en-AU" sz="2200">
                <a:solidFill>
                  <a:schemeClr val="dk1"/>
                </a:solidFill>
              </a:rPr>
              <a:t>greed on new and impactful deliverables for 2023 and beyond</a:t>
            </a:r>
            <a:endParaRPr sz="22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AU" sz="2200">
                <a:solidFill>
                  <a:schemeClr val="dk1"/>
                </a:solidFill>
              </a:rPr>
              <a:t>P</a:t>
            </a:r>
            <a:r>
              <a:rPr lang="en-AU" sz="2200">
                <a:solidFill>
                  <a:schemeClr val="dk1"/>
                </a:solidFill>
              </a:rPr>
              <a:t>rovided SDG inputs to the CEOS Work Plan – February 2023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4" name="Google Shape;8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8900" y="4227050"/>
            <a:ext cx="3528179" cy="25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300832" y="234736"/>
            <a:ext cx="8904813" cy="66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 sz="4000">
                <a:latin typeface="Tahoma"/>
                <a:ea typeface="Tahoma"/>
                <a:cs typeface="Tahoma"/>
                <a:sym typeface="Tahoma"/>
              </a:rPr>
              <a:t>2022 Deliverables</a:t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9500839" y="2833145"/>
            <a:ext cx="239032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4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8 of 9 deliverables are complete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92" name="Google Shape;92;p3"/>
          <p:cNvGraphicFramePr/>
          <p:nvPr/>
        </p:nvGraphicFramePr>
        <p:xfrm>
          <a:off x="300832" y="12270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{3490D759-9A80-44D9-B10A-AFBF9612C330}</a:tableStyleId>
              </a:tblPr>
              <a:tblGrid>
                <a:gridCol w="1647800"/>
                <a:gridCol w="3296175"/>
                <a:gridCol w="1456850"/>
                <a:gridCol w="2595975"/>
              </a:tblGrid>
              <a:tr h="43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Deliverables #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Name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Status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Comments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SDG-19-02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Data Cube prototypes 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400" u="none" cap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Posted in GitHub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46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SDG-20-03</a:t>
                      </a: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Water Support Sheet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400" u="none" cap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Posted online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51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SDG-20-04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Urbanization Support Sheet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400" u="none" cap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Posted online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46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SDG-20-05</a:t>
                      </a: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Eutrophication Support Sheet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400" u="none" cap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Posted online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47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SDG-20-06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Land Degradation Support Sheet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400" u="none" cap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Posted online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47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SDG-20-07</a:t>
                      </a: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EO Enabling Infrastructures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400" u="none" cap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Posted online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46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SDG-20-08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EO Good Practice Guidance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400" u="none" cap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Superseded by EO Support Sheets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46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SDG-20-09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EO Demonstration Cases 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1" lang="en-AU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Removed</a:t>
                      </a:r>
                      <a:endParaRPr b="1"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>
                          <a:solidFill>
                            <a:schemeClr val="accent2"/>
                          </a:solidFill>
                          <a:highlight>
                            <a:schemeClr val="lt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Removal recommended,</a:t>
                      </a:r>
                      <a:r>
                        <a:rPr b="1" lang="en-AU" sz="1400" u="none" cap="none" strike="noStrike">
                          <a:solidFill>
                            <a:schemeClr val="accent2"/>
                          </a:solidFill>
                          <a:highlight>
                            <a:schemeClr val="lt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 replace</a:t>
                      </a:r>
                      <a:r>
                        <a:rPr b="1" lang="en-AU">
                          <a:solidFill>
                            <a:schemeClr val="accent2"/>
                          </a:solidFill>
                          <a:highlight>
                            <a:schemeClr val="lt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b="1" lang="en-AU" sz="1400" u="none" cap="none" strike="noStrike">
                          <a:solidFill>
                            <a:schemeClr val="accent2"/>
                          </a:solidFill>
                          <a:highlight>
                            <a:schemeClr val="lt1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 by new tasks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  <a:highlight>
                          <a:schemeClr val="lt1"/>
                        </a:highlight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46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rgbClr val="0563C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SDG-22-01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SDG webpage (CEOS website)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400" u="none" cap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r:id="rId3"/>
                        </a:rPr>
                        <a:t>https://ceos.org/sdg/</a:t>
                      </a:r>
                      <a:r>
                        <a:rPr lang="en-A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2661198"/>
            <a:ext cx="4460205" cy="338986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98" name="Google Shape;98;p4"/>
          <p:cNvSpPr txBox="1"/>
          <p:nvPr>
            <p:ph type="title"/>
          </p:nvPr>
        </p:nvSpPr>
        <p:spPr>
          <a:xfrm>
            <a:off x="176048" y="168221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ESA CEOS SIT Chair 2022-2023</a:t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2291742" y="3186894"/>
            <a:ext cx="462988" cy="462988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0" name="Google Shape;100;p4"/>
          <p:cNvGraphicFramePr/>
          <p:nvPr/>
        </p:nvGraphicFramePr>
        <p:xfrm>
          <a:off x="4767386" y="10183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{3490D759-9A80-44D9-B10A-AFBF9612C330}</a:tableStyleId>
              </a:tblPr>
              <a:tblGrid>
                <a:gridCol w="2278300"/>
                <a:gridCol w="1718550"/>
                <a:gridCol w="3317550"/>
              </a:tblGrid>
              <a:tr h="32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Outputs (as of end 2021)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Link to Deliverables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Comments </a:t>
                      </a:r>
                      <a:endParaRPr/>
                    </a:p>
                  </a:txBody>
                  <a:tcPr marT="60950" marB="60950" marR="121925" marL="121925"/>
                </a:tc>
              </a:tr>
              <a:tr h="52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AU" sz="1300" u="none" cap="none" strike="noStrike"/>
                        <a:t>Review and Update all 4 Indicators Report</a:t>
                      </a:r>
                      <a:endParaRPr/>
                    </a:p>
                  </a:txBody>
                  <a:tcPr marT="60950" marB="60950" marR="121925" marL="121925"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AU" sz="1300" u="none" cap="none" strike="noStrike"/>
                        <a:t>SDG-23-01 &gt; SDG-23-04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Included in updated WP</a:t>
                      </a:r>
                      <a:endParaRPr/>
                    </a:p>
                  </a:txBody>
                  <a:tcPr marT="60950" marB="60950" marR="121925" marL="121925"/>
                </a:tc>
              </a:tr>
              <a:tr h="52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Summary of the 4 reports</a:t>
                      </a:r>
                      <a:endParaRPr/>
                    </a:p>
                  </a:txBody>
                  <a:tcPr marT="60950" marB="60950" marR="121925" marL="121925"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>
                          <a:highlight>
                            <a:srgbClr val="FF0000"/>
                          </a:highlight>
                        </a:rPr>
                        <a:t>Not planned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AU" sz="1300" u="none" cap="none" strike="noStrike"/>
                        <a:t>Do we need it? What would be the benefits (outreach?) Communication material?</a:t>
                      </a:r>
                      <a:endParaRPr/>
                    </a:p>
                  </a:txBody>
                  <a:tcPr marT="60950" marB="60950" marR="121925" marL="121925"/>
                </a:tc>
              </a:tr>
              <a:tr h="54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AU" sz="1300" u="none" cap="none" strike="noStrike"/>
                        <a:t>SDG e-leaflet or video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</a:txBody>
                  <a:tcPr marT="60950" marB="60950" marR="121925" marL="121925"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Video Completed (2022)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Anything to be prepared ahead of GEO Plenary ? (updates?)</a:t>
                      </a:r>
                      <a:endParaRPr/>
                    </a:p>
                  </a:txBody>
                  <a:tcPr marT="60950" marB="60950" marR="121925" marL="121925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ODC algorithms for SDG</a:t>
                      </a:r>
                      <a:endParaRPr/>
                    </a:p>
                  </a:txBody>
                  <a:tcPr marT="60950" marB="60950" marR="121925" marL="121925"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Completed (2022)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Plans for training and documentation in place.</a:t>
                      </a:r>
                      <a:endParaRPr/>
                    </a:p>
                  </a:txBody>
                  <a:tcPr marT="60950" marB="60950" marR="121925" marL="121925"/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Integration of EO enabling infrastructures in GEO EO Toolkits</a:t>
                      </a:r>
                      <a:endParaRPr/>
                    </a:p>
                  </a:txBody>
                  <a:tcPr marT="60950" marB="60950" marR="121925" marL="121925"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Completed (List on the </a:t>
                      </a:r>
                      <a:r>
                        <a:rPr lang="en-AU" sz="13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CEOS website</a:t>
                      </a:r>
                      <a:r>
                        <a:rPr lang="en-AU" sz="1300" u="none" cap="none" strike="noStrike"/>
                        <a:t>)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Other than Urban one … any plans?</a:t>
                      </a:r>
                      <a:endParaRPr/>
                    </a:p>
                  </a:txBody>
                  <a:tcPr marT="60950" marB="60950" marR="121925" marL="121925"/>
                </a:tc>
              </a:tr>
              <a:tr h="51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Consolidated Good Practice Guidance</a:t>
                      </a:r>
                      <a:endParaRPr/>
                    </a:p>
                  </a:txBody>
                  <a:tcPr marT="60950" marB="60950" marR="121925" marL="121925"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>
                          <a:highlight>
                            <a:srgbClr val="FF0000"/>
                          </a:highlight>
                        </a:rPr>
                        <a:t>Not planned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AU" sz="1300" u="none" cap="none" strike="noStrike"/>
                        <a:t>Partially included into EO support sheets; collaborate more with WGCapD?</a:t>
                      </a:r>
                      <a:endParaRPr/>
                    </a:p>
                  </a:txBody>
                  <a:tcPr marT="60950" marB="60950" marR="121925" marL="121925"/>
                </a:tc>
              </a:tr>
              <a:tr h="52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Powerful communications materials on SDGs</a:t>
                      </a:r>
                      <a:endParaRPr/>
                    </a:p>
                  </a:txBody>
                  <a:tcPr marT="60950" marB="60950" marR="121925" marL="121925"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SDG-23-05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Specific outputs?</a:t>
                      </a:r>
                      <a:endParaRPr/>
                    </a:p>
                  </a:txBody>
                  <a:tcPr marT="60950" marB="60950" marR="121925" marL="121925"/>
                </a:tc>
              </a:tr>
              <a:tr h="89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CEOS response to external requests</a:t>
                      </a:r>
                      <a:endParaRPr/>
                    </a:p>
                  </a:txBody>
                  <a:tcPr marT="60950" marB="60950" marR="121925" marL="121925"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85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AU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SDG-23-02 (LDN)</a:t>
                      </a:r>
                      <a:endParaRPr sz="1300" u="none" cap="none" strike="noStrike"/>
                    </a:p>
                  </a:txBody>
                  <a:tcPr marT="39525" marB="39525" marR="59275" marL="59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300" u="none" cap="none" strike="noStrike"/>
                        <a:t>More in support of the Pacific Islands ? Linked to New Space?</a:t>
                      </a:r>
                      <a:endParaRPr/>
                    </a:p>
                  </a:txBody>
                  <a:tcPr marT="60950" marB="60950" marR="121925" marL="121925"/>
                </a:tc>
              </a:tr>
            </a:tbl>
          </a:graphicData>
        </a:graphic>
      </p:graphicFrame>
      <p:cxnSp>
        <p:nvCxnSpPr>
          <p:cNvPr id="101" name="Google Shape;101;p4"/>
          <p:cNvCxnSpPr/>
          <p:nvPr/>
        </p:nvCxnSpPr>
        <p:spPr>
          <a:xfrm>
            <a:off x="2160608" y="3564945"/>
            <a:ext cx="0" cy="270853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4"/>
          <p:cNvSpPr txBox="1"/>
          <p:nvPr/>
        </p:nvSpPr>
        <p:spPr>
          <a:xfrm>
            <a:off x="291796" y="1239861"/>
            <a:ext cx="398312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594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AU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Where are we today?</a:t>
            </a:r>
            <a:endParaRPr/>
          </a:p>
          <a:p>
            <a:pPr indent="-228594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AU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More deliverables have been considered: must be reviewed and aligned with the strategic vision</a:t>
            </a:r>
            <a:endParaRPr/>
          </a:p>
        </p:txBody>
      </p:sp>
      <p:pic>
        <p:nvPicPr>
          <p:cNvPr descr="Arrow: Slight curve with solid fill"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1129" y="3994860"/>
            <a:ext cx="1450696" cy="106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92850" y="1264075"/>
            <a:ext cx="12006300" cy="21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Side-meeting held at ESRIN, Tuesday 28th March</a:t>
            </a:r>
            <a:r>
              <a:rPr lang="en-AU"/>
              <a:t>:</a:t>
            </a:r>
            <a:endParaRPr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AU" sz="2300">
                <a:solidFill>
                  <a:srgbClr val="000000"/>
                </a:solidFill>
              </a:rPr>
              <a:t>~30 attendees in-person and virtual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AU" sz="2300">
                <a:solidFill>
                  <a:srgbClr val="000000"/>
                </a:solidFill>
              </a:rPr>
              <a:t>Updates and strategic discussion with:</a:t>
            </a:r>
            <a:endParaRPr sz="2300">
              <a:solidFill>
                <a:srgbClr val="000000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AU" sz="2300">
                <a:solidFill>
                  <a:srgbClr val="000000"/>
                </a:solidFill>
              </a:rPr>
              <a:t>Current &amp; Future SIT Chair, SIT-38 participants</a:t>
            </a:r>
            <a:endParaRPr sz="2300">
              <a:solidFill>
                <a:srgbClr val="000000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AU" sz="2300">
                <a:solidFill>
                  <a:srgbClr val="000000"/>
                </a:solidFill>
              </a:rPr>
              <a:t>UNCCD, GEO LDN, GEO SEC (Urban Coordinator), WGCapD</a:t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109" name="Google Shape;10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Side-meeting Outcomes</a:t>
            </a:r>
            <a:endParaRPr/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19276" l="0" r="0" t="10037"/>
          <a:stretch/>
        </p:blipFill>
        <p:spPr>
          <a:xfrm>
            <a:off x="9666400" y="1097575"/>
            <a:ext cx="2449402" cy="23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92850" y="3129950"/>
            <a:ext cx="12006300" cy="3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Outcomes: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SIT Chair Priorities review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Updates &amp; issues discussed on SDG Coordination Group mechanism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2023 deliverables confirmed with responsible leads (tasks added to CEOS work plan)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New opportunities identified with UNCCD on Land Degradation Neutrality (e.g. Soil Organic Carbon task with GEOGLAM; higher resolution for small islands; arid regions…)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GEO organisation changes -&gt; impacts on CEOS SDG efforts (SDG Coordinator leaving and replacement unknown)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●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Plan to host a ½ day workshop at next SIT TW to explore future opportunities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00832" y="234736"/>
            <a:ext cx="8904813" cy="66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 sz="4000">
                <a:latin typeface="Tahoma"/>
                <a:ea typeface="Tahoma"/>
                <a:cs typeface="Tahoma"/>
                <a:sym typeface="Tahoma"/>
              </a:rPr>
              <a:t>2023 SDG Deliverables</a:t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3602483" y="1498954"/>
            <a:ext cx="246286" cy="410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row Right with solid fill"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3998" y="3537279"/>
            <a:ext cx="92368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ain female with solid fill" id="120" name="Google Shape;1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1037" y="3303435"/>
            <a:ext cx="609601" cy="6096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" name="Google Shape;121;p6"/>
          <p:cNvGraphicFramePr/>
          <p:nvPr/>
        </p:nvGraphicFramePr>
        <p:xfrm>
          <a:off x="566501" y="15842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{3490D759-9A80-44D9-B10A-AFBF9612C330}</a:tableStyleId>
              </a:tblPr>
              <a:tblGrid>
                <a:gridCol w="1097750"/>
                <a:gridCol w="3744775"/>
                <a:gridCol w="1248275"/>
                <a:gridCol w="1865725"/>
              </a:tblGrid>
              <a:tr h="515850"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Number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Objective/Deliverable Title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Projected Completion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Responsible CEOS Entity(ies)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15850"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SDG-23-01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EO Support sheet for SDG Indicator 6.6.1 (Water) 2023 Review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31/12/2023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 Coordination Group SEO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15850"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SDG-23-02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EO Support sheet for SDG Indicator 11.3.1 (Urbanization) 2023 Review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31/12/2023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 Coordination Group SEO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81200"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SDG-23-03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EO Support sheet for SDG Indicator 14.1.1 (Marine Pollution) 2023 Review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31/12/2023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 Coordination Group SEO and COAST AHT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15850"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SDG-23-04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EO Support sheet for SDG Indicator 15.3.1 (Land degradation) 2023 Review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31/12/2023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 Coordination Group SEO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15850">
                <a:tc>
                  <a:txBody>
                    <a:bodyPr/>
                    <a:lstStyle/>
                    <a:p>
                      <a:pPr indent="0" lvl="0" marL="0" marR="2857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SDG-23-05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Land Degradation Neutrality (LDN) Task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2023 Q4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 Coordination Group SEO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15850">
                <a:tc>
                  <a:txBody>
                    <a:bodyPr/>
                    <a:lstStyle/>
                    <a:p>
                      <a:pPr indent="0" lvl="0" marL="0" marR="2857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SDG-23-06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Open Data Cube Applications for SDGs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2023 Q4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 Coordination Group SEO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81200">
                <a:tc>
                  <a:txBody>
                    <a:bodyPr/>
                    <a:lstStyle/>
                    <a:p>
                      <a:pPr indent="0" lvl="0" marL="0" marR="2857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SDG-23-07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Communications packages to demonstrate broad contributions to SDGs for a variety of CEOS groups and initiatives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2023 Q4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SDG Coordination Group SEO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aphicFrame>
        <p:nvGraphicFramePr>
          <p:cNvPr id="122" name="Google Shape;122;p6"/>
          <p:cNvGraphicFramePr/>
          <p:nvPr/>
        </p:nvGraphicFramePr>
        <p:xfrm>
          <a:off x="9588681" y="15842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{3490D759-9A80-44D9-B10A-AFBF9612C330}</a:tableStyleId>
              </a:tblPr>
              <a:tblGrid>
                <a:gridCol w="1811950"/>
              </a:tblGrid>
              <a:tr h="5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Lead Person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Marc P. (ESA)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Argyro K. (NASA)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/>
                        <a:t>Paul DiGiacomo</a:t>
                      </a:r>
                      <a:r>
                        <a:rPr lang="en-AU" sz="1400" u="none" cap="none" strike="noStrike"/>
                        <a:t> (NOAA)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Neil S. (CSIRO)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Neil (CSIRO) and Brian K. (SEO)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Brian (SEO)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Libby R. (SEO) and Flora K. (CSIRO)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628860" y="201642"/>
            <a:ext cx="10837207" cy="60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EO Support Sheets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474128" y="5622158"/>
            <a:ext cx="11359939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b="1" i="0" lang="en-AU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Earth Observation (EO) Support sheets </a:t>
            </a:r>
            <a:r>
              <a:rPr b="0" i="0" lang="en-AU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are a valuable resource for the user community and Custodian Agencies: CEOS </a:t>
            </a:r>
            <a:r>
              <a:rPr b="0" i="0" lang="en-AU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plans to keep them update</a:t>
            </a:r>
            <a:r>
              <a:rPr lang="en-AU" sz="1600"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b="0" i="0" lang="en-AU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by undertaking an annual review to ensure that d</a:t>
            </a:r>
            <a:r>
              <a:rPr b="0" i="0" lang="en-AU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etails including current approaches and challenges, data requirements, access and tools, and publication references remain up-to-date and useful. </a:t>
            </a: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427" y="1772842"/>
            <a:ext cx="2548890" cy="36735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4098" y="1772832"/>
            <a:ext cx="2494041" cy="36877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1920" y="1765739"/>
            <a:ext cx="2704636" cy="37019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6">
            <a:alphaModFix/>
          </a:blip>
          <a:srcRect b="2939" l="1731" r="0" t="0"/>
          <a:stretch/>
        </p:blipFill>
        <p:spPr>
          <a:xfrm>
            <a:off x="575444" y="1802827"/>
            <a:ext cx="2425481" cy="36135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3" name="Google Shape;133;p7"/>
          <p:cNvSpPr txBox="1"/>
          <p:nvPr/>
        </p:nvSpPr>
        <p:spPr>
          <a:xfrm>
            <a:off x="474128" y="1163384"/>
            <a:ext cx="22956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SDG-23-01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b="1" i="0" lang="en-AU" sz="10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4" name="Google Shape;134;p7"/>
          <p:cNvSpPr txBox="1"/>
          <p:nvPr/>
        </p:nvSpPr>
        <p:spPr>
          <a:xfrm>
            <a:off x="3572190" y="1098862"/>
            <a:ext cx="23979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SDG-23-02 </a:t>
            </a:r>
            <a:r>
              <a:rPr b="1" i="0" lang="en-AU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Urbanization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6099249" y="1098862"/>
            <a:ext cx="25488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SDG-23-04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Coastal Eutrophication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8793912" y="1113212"/>
            <a:ext cx="27717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SDG-23-05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Land Degradation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6808395" y="295565"/>
            <a:ext cx="24018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rgbClr val="A3CB34"/>
                </a:solidFill>
                <a:latin typeface="Tahoma"/>
                <a:ea typeface="Tahoma"/>
                <a:cs typeface="Tahoma"/>
                <a:sym typeface="Tahoma"/>
              </a:rPr>
              <a:t>ceos.org/sdg</a:t>
            </a:r>
            <a:endParaRPr b="1" i="0" sz="2400" u="none" cap="none" strike="noStrike">
              <a:solidFill>
                <a:srgbClr val="A3CB3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/>
        </p:nvSpPr>
        <p:spPr>
          <a:xfrm>
            <a:off x="337408" y="1393566"/>
            <a:ext cx="72216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SDG-23-05</a:t>
            </a:r>
            <a:endParaRPr/>
          </a:p>
          <a:p>
            <a:pPr indent="-280988" lvl="0" marL="292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0" i="0" lang="en-AU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Review the decision-tree workflows described in the Good Practice Guidance (GPG) document to understand data issues for particular geographies (e.g., island countries, mountains, arid regions) in relation to land productivity.</a:t>
            </a:r>
            <a:endParaRPr/>
          </a:p>
          <a:p>
            <a:pPr indent="-280988" lvl="0" marL="292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0" i="0" lang="en-AU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Perform analyses to understand the issues … mission coverage and data availability, cloud cover, data issues (e.g., radar terrain slope and shadow issues).</a:t>
            </a:r>
            <a:endParaRPr/>
          </a:p>
          <a:p>
            <a:pPr indent="-280988" lvl="0" marL="292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0" i="0" lang="en-AU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Recommend changes to the workflows for these regions such as the consideration of new datasets (e.g. HLS, radar, high-resolution).</a:t>
            </a:r>
            <a:endParaRPr/>
          </a:p>
          <a:p>
            <a:pPr indent="-280988" lvl="0" marL="292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0" i="0" lang="en-AU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Review and summarize future mission plans to offer potential solutions that could eliminate current issues. </a:t>
            </a:r>
            <a:endParaRPr/>
          </a:p>
        </p:txBody>
      </p:sp>
      <p:sp>
        <p:nvSpPr>
          <p:cNvPr id="143" name="Google Shape;143;p8"/>
          <p:cNvSpPr txBox="1"/>
          <p:nvPr>
            <p:ph type="title"/>
          </p:nvPr>
        </p:nvSpPr>
        <p:spPr>
          <a:xfrm>
            <a:off x="200248" y="284545"/>
            <a:ext cx="8904813" cy="66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 sz="3200">
                <a:latin typeface="Tahoma"/>
                <a:ea typeface="Tahoma"/>
                <a:cs typeface="Tahoma"/>
                <a:sym typeface="Tahoma"/>
              </a:rPr>
              <a:t>Land Degradation Neutrality (LDN)</a:t>
            </a:r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2719" y="1505713"/>
            <a:ext cx="3337987" cy="1117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hieving Land Degradation Neutrality Targets of Georgia - CENN - Shaping  The Future By Changing Today" id="145" name="Google Shape;1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9561" y="2964276"/>
            <a:ext cx="4264305" cy="238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/>
        </p:nvSpPr>
        <p:spPr>
          <a:xfrm>
            <a:off x="292542" y="1132524"/>
            <a:ext cx="62487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SDG-23-06</a:t>
            </a:r>
            <a:br>
              <a:rPr b="1" i="0" lang="en-AU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endParaRPr b="1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b="0" i="0" lang="en-AU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 2022, the SEO completed the development of a </a:t>
            </a:r>
            <a:r>
              <a:rPr b="1" i="0" lang="en-AU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water extent </a:t>
            </a:r>
            <a:r>
              <a:rPr b="0" i="0" lang="en-AU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(SDG 6.6.1) use-case using the Open Data Cube (ODC) Sandbox.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b="0" i="0" lang="en-AU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Jupyter notebook algorithm uses </a:t>
            </a:r>
            <a:br>
              <a:rPr b="0" i="0" lang="en-AU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AU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Sentinel-1 radar data to detect water extent every 12 days.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b="0" i="0" lang="en-AU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 2023, the focus is to develop documentation and training resources for these notebooks.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b="0" i="0" lang="en-AU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Plans to advertise via EO4SDG and also connect to WGCapD for training opportunities</a:t>
            </a:r>
            <a:endParaRPr/>
          </a:p>
          <a:p>
            <a:pPr indent="-146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 sz="4000">
                <a:latin typeface="Tahoma"/>
                <a:ea typeface="Tahoma"/>
                <a:cs typeface="Tahoma"/>
                <a:sym typeface="Tahoma"/>
              </a:rPr>
              <a:t>Open Data Cube Applications</a:t>
            </a:r>
            <a:endParaRPr/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5834" y="1114651"/>
            <a:ext cx="4761612" cy="172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35" y="2898114"/>
            <a:ext cx="1815400" cy="1815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0081" y="4062147"/>
            <a:ext cx="1687536" cy="168407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2057" y="3071487"/>
            <a:ext cx="2817401" cy="251230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175060" y="5924005"/>
            <a:ext cx="8577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0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https://github.com/ceos-seo/odc-colab/tree/master/notebooks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Kerblat, Flora (S&amp;A, Waite Campus)</dc:creator>
</cp:coreProperties>
</file>