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296328d9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21296328d9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296328d9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21296328d9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296328d9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1296328d91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296328d9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1296328d91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296328d9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1296328d91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0.jpg"/><Relationship Id="rId4" Type="http://schemas.openxmlformats.org/officeDocument/2006/relationships/image" Target="../media/image1.jp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29-30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hyperlink" Target="http://drive.google.com/file/d/1fdGStbXBakmihnyosH8aPZf5ndiEzwLW/view" TargetMode="External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800"/>
              <a:t>Update on CEOS Support to IMEO</a:t>
            </a:r>
            <a:endParaRPr sz="4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 Ward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2.9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-38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29th - 30th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28" y="1558525"/>
            <a:ext cx="75822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700">
                <a:solidFill>
                  <a:srgbClr val="161645"/>
                </a:solidFill>
                <a:latin typeface="Verdana"/>
                <a:ea typeface="Verdana"/>
                <a:cs typeface="Verdana"/>
                <a:sym typeface="Verdana"/>
              </a:rPr>
              <a:t>IMEO:</a:t>
            </a:r>
            <a:r>
              <a:rPr lang="en-GB" sz="1700">
                <a:solidFill>
                  <a:srgbClr val="161645"/>
                </a:solidFill>
                <a:latin typeface="Verdana"/>
                <a:ea typeface="Verdana"/>
                <a:cs typeface="Verdana"/>
                <a:sym typeface="Verdana"/>
              </a:rPr>
              <a:t> The broader focus of the IMEO is to catalyze reductions of methane emissions using transparent, data-driven approaches. </a:t>
            </a:r>
            <a:endParaRPr sz="1700">
              <a:solidFill>
                <a:srgbClr val="1616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rgbClr val="161645"/>
                </a:solidFill>
                <a:latin typeface="Verdana"/>
                <a:ea typeface="Verdana"/>
                <a:cs typeface="Verdana"/>
                <a:sym typeface="Verdana"/>
              </a:rPr>
              <a:t>MARS:</a:t>
            </a:r>
            <a:endParaRPr b="1" sz="1500">
              <a:solidFill>
                <a:srgbClr val="1616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004D9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1500">
                <a:solidFill>
                  <a:srgbClr val="161645"/>
                </a:solidFill>
                <a:latin typeface="Verdana"/>
                <a:ea typeface="Verdana"/>
                <a:cs typeface="Verdana"/>
                <a:sym typeface="Verdana"/>
              </a:rPr>
              <a:t>The first phase of MARS system will use satellite remote sensing for detection and attribution of methane emissions (above current detection thresholds) AND will also include notification and mitigation-tracking workflows</a:t>
            </a:r>
            <a:endParaRPr sz="1500">
              <a:solidFill>
                <a:srgbClr val="1616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rgbClr val="004D9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1700">
                <a:solidFill>
                  <a:srgbClr val="161645"/>
                </a:solidFill>
                <a:latin typeface="Verdana"/>
                <a:ea typeface="Verdana"/>
                <a:cs typeface="Verdana"/>
                <a:sym typeface="Verdana"/>
              </a:rPr>
              <a:t>MARS was kicked-off at</a:t>
            </a:r>
            <a:r>
              <a:rPr b="1" lang="en-GB" sz="1700">
                <a:solidFill>
                  <a:srgbClr val="1616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700">
                <a:solidFill>
                  <a:srgbClr val="161645"/>
                </a:solidFill>
                <a:latin typeface="Verdana"/>
                <a:ea typeface="Verdana"/>
                <a:cs typeface="Verdana"/>
                <a:sym typeface="Verdana"/>
              </a:rPr>
              <a:t>COP27. It includes</a:t>
            </a:r>
            <a:r>
              <a:rPr b="1" lang="en-GB" sz="1700">
                <a:solidFill>
                  <a:srgbClr val="161645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1" sz="1700">
              <a:solidFill>
                <a:srgbClr val="1616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1500">
                <a:solidFill>
                  <a:srgbClr val="161645"/>
                </a:solidFill>
                <a:latin typeface="Verdana"/>
                <a:ea typeface="Verdana"/>
                <a:cs typeface="Verdana"/>
                <a:sym typeface="Verdana"/>
              </a:rPr>
              <a:t>Detection of global, daily super-emitters (&gt; 10,000 kg/hr) and 3-weekly updated global ‘hot-spots’ (&gt; 1,000 kg/hr) with S5P/TROPOMI</a:t>
            </a:r>
            <a:endParaRPr sz="1500">
              <a:solidFill>
                <a:srgbClr val="1616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1500">
                <a:solidFill>
                  <a:srgbClr val="161645"/>
                </a:solidFill>
                <a:latin typeface="Verdana"/>
                <a:ea typeface="Verdana"/>
                <a:cs typeface="Verdana"/>
                <a:sym typeface="Verdana"/>
              </a:rPr>
              <a:t>High-resolution (~30 m) point-source imagers for targeted attribution (e.g., Sentinel-2, PRISMA, EnMAP, EMIT.)</a:t>
            </a:r>
            <a:endParaRPr sz="1500">
              <a:solidFill>
                <a:srgbClr val="1616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1500">
                <a:solidFill>
                  <a:srgbClr val="161645"/>
                </a:solidFill>
                <a:latin typeface="Verdana"/>
                <a:ea typeface="Verdana"/>
                <a:cs typeface="Verdana"/>
                <a:sym typeface="Verdana"/>
              </a:rPr>
              <a:t>Non-satellite data (e.g., OGMP2.0 asset data, visual/facility data, science study results)</a:t>
            </a:r>
            <a:endParaRPr sz="1500">
              <a:solidFill>
                <a:srgbClr val="1616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503" y="865850"/>
            <a:ext cx="3980772" cy="567988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8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IMEO &amp; 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150" y="1206150"/>
            <a:ext cx="8571827" cy="49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/>
        </p:nvSpPr>
        <p:spPr>
          <a:xfrm>
            <a:off x="357105" y="1290957"/>
            <a:ext cx="111120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Australia SIT Chair initiated engagement with IMEO/UNEP in 2021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Recognised mutual activities and objectives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Opportunity for CEOS space agencies to support important policy objectives with EO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❖"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IMEO attended several of our virtual meetings in 2021-22 &amp; discussions continue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❖"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Today’s update focuses on several ongoing threads: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Montserrat"/>
              <a:buAutoNum type="arabicPeriod"/>
            </a:pPr>
            <a:r>
              <a:rPr b="1" lang="en-GB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IMEO interest in easier access to GHGSat (CSA)</a:t>
            </a:r>
            <a:endParaRPr b="1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Montserrat"/>
              <a:buAutoNum type="arabicPeriod"/>
            </a:pPr>
            <a:r>
              <a:rPr b="1" lang="en-GB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IMEO request for a near real-time methane product from TROPOMI (ESA/EC)</a:t>
            </a:r>
            <a:endParaRPr b="1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Montserrat"/>
              <a:buAutoNum type="arabicPeriod"/>
            </a:pPr>
            <a:r>
              <a:rPr b="1" lang="en-GB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IMEO request for EnMAP data access to support experiments on its use in MARS</a:t>
            </a:r>
            <a:endParaRPr b="1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Montserrat"/>
              <a:buAutoNum type="arabicPeriod"/>
            </a:pPr>
            <a:r>
              <a:rPr b="1" lang="en-GB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Possible joint campaign planning</a:t>
            </a:r>
            <a:endParaRPr b="1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Context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/>
        </p:nvSpPr>
        <p:spPr>
          <a:xfrm>
            <a:off x="357105" y="1290957"/>
            <a:ext cx="111120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actively discussing potential approaches for GHGSat to participate in IMEO/MARS.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GHGSat is currently providing data to IMEO with</a:t>
            </a:r>
            <a:b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from the Government of Canada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exploring different options to make it happen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CSA involvement might be helpful as this progresses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Watch and wait for the moment…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 GHGSAT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8050" y="1720446"/>
            <a:ext cx="5469327" cy="262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1898" y="4721050"/>
            <a:ext cx="3383976" cy="12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56975" y="4199375"/>
            <a:ext cx="1370847" cy="262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/>
        </p:nvSpPr>
        <p:spPr>
          <a:xfrm>
            <a:off x="357105" y="1290957"/>
            <a:ext cx="11112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IMEO/MARS would greatly benefit from a S-5P NRT Data product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Sentinel-5P (S5p) Methane Near Real Time (NRT) Retrieval Algorithm/Product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SRON (NL Space Research Institute) has started to work on a NRT Cloud </a:t>
            </a:r>
            <a:b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filter for the TROPOMI CH4 retrieval, in direct response to IMEO request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is the first step towards a S5p NRT Methane product - </a:t>
            </a:r>
            <a:b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independence of the SUOMI-NPP VIIRS cloud information </a:t>
            </a:r>
            <a:b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(that is not available in NRT)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first results are promising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NRT TROPOMI PRODUCT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3450" y="3153568"/>
            <a:ext cx="3972202" cy="335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 title="2.9-video_ohio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38175" y="1206724"/>
            <a:ext cx="2637524" cy="1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/>
        </p:nvSpPr>
        <p:spPr>
          <a:xfrm>
            <a:off x="357105" y="1290957"/>
            <a:ext cx="111120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agreed to send DLR a detailed list of requests</a:t>
            </a:r>
            <a:b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regarding access to data, including data quota and </a:t>
            </a:r>
            <a:b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acquisition priorities.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are using the current 6-month pre-operational</a:t>
            </a:r>
            <a:b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phase of MARS to better understand their needs.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will discuss with DLR as soon as these details</a:t>
            </a:r>
            <a:b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 be better formulated.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Watch and wait / DLR keeps contact running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EnMAP data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575" y="1825300"/>
            <a:ext cx="5256925" cy="33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/>
          <p:nvPr/>
        </p:nvSpPr>
        <p:spPr>
          <a:xfrm>
            <a:off x="357105" y="1290957"/>
            <a:ext cx="111120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CEOS GST Strategy - Recommendation 4: CEOS should consider, in conjunction with modellers, setting up one or more focussed observational campaigns as a major contribution to the understanding of trends in natural GHG emissions and removals in key areas.</a:t>
            </a:r>
            <a:endParaRPr b="1" sz="16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Discussions on campaigns with both public sector and private sector in oil and gas extraction locations e.g. Permian Basin through IMEO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Joint Campaign Planning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150" y="1206150"/>
            <a:ext cx="8571827" cy="49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