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6858000" cx="12192000"/>
  <p:notesSz cx="6858000" cy="9144000"/>
  <p:embeddedFontLst>
    <p:embeddedFont>
      <p:font typeface="Montserrat"/>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9" roundtripDataSignature="AMtx7mi16xuXUbtl9of02gX1QfLh6Gmn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font" Target="fonts/Montserrat-regular.fntdata"/><Relationship Id="rId14" Type="http://schemas.openxmlformats.org/officeDocument/2006/relationships/slide" Target="slides/slide10.xml"/><Relationship Id="rId17" Type="http://schemas.openxmlformats.org/officeDocument/2006/relationships/font" Target="fonts/Montserrat-italic.fntdata"/><Relationship Id="rId16" Type="http://schemas.openxmlformats.org/officeDocument/2006/relationships/font" Target="fonts/Montserrat-bold.fntdata"/><Relationship Id="rId5" Type="http://schemas.openxmlformats.org/officeDocument/2006/relationships/slide" Target="slides/slide1.xml"/><Relationship Id="rId19" Type="http://customschemas.google.com/relationships/presentationmetadata" Target="metadata"/><Relationship Id="rId6" Type="http://schemas.openxmlformats.org/officeDocument/2006/relationships/slide" Target="slides/slide2.xml"/><Relationship Id="rId18" Type="http://schemas.openxmlformats.org/officeDocument/2006/relationships/font" Target="fonts/Montserrat-bold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oceanacidification.noaa.gov/Home.aspx"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30"/>
              </a:spcBef>
              <a:spcAft>
                <a:spcPts val="0"/>
              </a:spcAft>
              <a:buClr>
                <a:srgbClr val="000000"/>
              </a:buClr>
              <a:buSzPts val="1100"/>
              <a:buFont typeface="Arial"/>
              <a:buNone/>
            </a:pPr>
            <a:r>
              <a:rPr lang="en-GB" sz="1100"/>
              <a:t>Each year, the global carbon budget is assessed to track how well, or not, humanity is achieving any reductions in greenhouse gas emissions.</a:t>
            </a:r>
            <a:endParaRPr/>
          </a:p>
          <a:p>
            <a:pPr indent="-228600" lvl="0" marL="457200" rtl="0" algn="l">
              <a:lnSpc>
                <a:spcPct val="100000"/>
              </a:lnSpc>
              <a:spcBef>
                <a:spcPts val="0"/>
              </a:spcBef>
              <a:spcAft>
                <a:spcPts val="0"/>
              </a:spcAft>
              <a:buSzPts val="1100"/>
              <a:buNone/>
            </a:pPr>
            <a:r>
              <a:t/>
            </a:r>
            <a:endParaRPr b="0" i="0"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SzPts val="1100"/>
              <a:buChar char="●"/>
            </a:pPr>
            <a:r>
              <a:rPr b="0" i="0" lang="en-GB" sz="1100">
                <a:solidFill>
                  <a:schemeClr val="dk1"/>
                </a:solidFill>
                <a:latin typeface="Calibri"/>
                <a:ea typeface="Calibri"/>
                <a:cs typeface="Calibri"/>
                <a:sym typeface="Calibri"/>
              </a:rPr>
              <a:t>The huge variations in land cover, vegetation, terrain and their year-to-year variations mean that it is currently very difficult to measure the total global land sink accurately. Solving this issue is complex and complicated. However, it can be estimated indirectly.</a:t>
            </a:r>
            <a:endParaRPr/>
          </a:p>
          <a:p>
            <a:pPr indent="-228600" lvl="0" marL="457200" rtl="0" algn="l">
              <a:lnSpc>
                <a:spcPct val="100000"/>
              </a:lnSpc>
              <a:spcBef>
                <a:spcPts val="0"/>
              </a:spcBef>
              <a:spcAft>
                <a:spcPts val="0"/>
              </a:spcAft>
              <a:buSzPts val="1100"/>
              <a:buNone/>
            </a:pPr>
            <a:r>
              <a:t/>
            </a:r>
            <a:endParaRPr b="0" i="0"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SzPts val="1100"/>
              <a:buChar char="●"/>
            </a:pPr>
            <a:r>
              <a:rPr b="0" i="0" lang="en-GB" sz="1100">
                <a:solidFill>
                  <a:schemeClr val="dk1"/>
                </a:solidFill>
                <a:latin typeface="Calibri"/>
                <a:ea typeface="Calibri"/>
                <a:cs typeface="Calibri"/>
                <a:sym typeface="Calibri"/>
              </a:rPr>
              <a:t>By absorbing increased carbon dioxide from the atmosphere, the ocean reduces the warming impact of these emissions were they to remain in the atmosphere. However, carbon dioxide dissolved into the ocean causes seawater </a:t>
            </a:r>
            <a:r>
              <a:rPr b="0" i="0" lang="en-GB" sz="1100" u="sng">
                <a:solidFill>
                  <a:schemeClr val="dk1"/>
                </a:solidFill>
                <a:latin typeface="Calibri"/>
                <a:ea typeface="Calibri"/>
                <a:cs typeface="Calibri"/>
                <a:sym typeface="Calibri"/>
                <a:hlinkClick r:id="rId2">
                  <a:extLst>
                    <a:ext uri="{A12FA001-AC4F-418D-AE19-62706E023703}">
                      <ahyp:hlinkClr val="tx"/>
                    </a:ext>
                  </a:extLst>
                </a:hlinkClick>
              </a:rPr>
              <a:t>to acidify</a:t>
            </a:r>
            <a:r>
              <a:rPr b="0" i="0" lang="en-GB" sz="1100">
                <a:solidFill>
                  <a:schemeClr val="dk1"/>
                </a:solidFill>
                <a:latin typeface="Calibri"/>
                <a:ea typeface="Calibri"/>
                <a:cs typeface="Calibri"/>
                <a:sym typeface="Calibri"/>
              </a:rPr>
              <a:t>,</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1b823d9376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g21b823d9376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1" name="Google Shape;1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1" name="Google Shape;121;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0" name="Google Shape;16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5.jpg"/><Relationship Id="rId4" Type="http://schemas.openxmlformats.org/officeDocument/2006/relationships/image" Target="../media/image4.jpg"/><Relationship Id="rId5" Type="http://schemas.openxmlformats.org/officeDocument/2006/relationships/image" Target="../media/image2.png"/><Relationship Id="rId6"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13"/>
          <p:cNvPicPr preferRelativeResize="0"/>
          <p:nvPr/>
        </p:nvPicPr>
        <p:blipFill rotWithShape="1">
          <a:blip r:embed="rId2">
            <a:alphaModFix/>
          </a:blip>
          <a:srcRect b="0" l="0" r="0" t="0"/>
          <a:stretch/>
        </p:blipFill>
        <p:spPr>
          <a:xfrm>
            <a:off x="3301750" y="2265730"/>
            <a:ext cx="8288157" cy="2756714"/>
          </a:xfrm>
          <a:prstGeom prst="rect">
            <a:avLst/>
          </a:prstGeom>
          <a:noFill/>
          <a:ln>
            <a:noFill/>
          </a:ln>
        </p:spPr>
      </p:pic>
      <p:pic>
        <p:nvPicPr>
          <p:cNvPr id="13" name="Google Shape;13;p13"/>
          <p:cNvPicPr preferRelativeResize="0"/>
          <p:nvPr/>
        </p:nvPicPr>
        <p:blipFill rotWithShape="1">
          <a:blip r:embed="rId3">
            <a:alphaModFix/>
          </a:blip>
          <a:srcRect b="-113" l="0" r="0" t="0"/>
          <a:stretch/>
        </p:blipFill>
        <p:spPr>
          <a:xfrm flipH="1" rot="10800000">
            <a:off x="2824280" y="4824248"/>
            <a:ext cx="5391556" cy="2038097"/>
          </a:xfrm>
          <a:prstGeom prst="rect">
            <a:avLst/>
          </a:prstGeom>
          <a:noFill/>
          <a:ln>
            <a:noFill/>
          </a:ln>
        </p:spPr>
      </p:pic>
      <p:pic>
        <p:nvPicPr>
          <p:cNvPr descr="A picture containing nature&#10;&#10;Description automatically generated" id="14" name="Google Shape;14;p13"/>
          <p:cNvPicPr preferRelativeResize="0"/>
          <p:nvPr/>
        </p:nvPicPr>
        <p:blipFill rotWithShape="1">
          <a:blip r:embed="rId4">
            <a:alphaModFix/>
          </a:blip>
          <a:srcRect b="0" l="0" r="0" t="0"/>
          <a:stretch/>
        </p:blipFill>
        <p:spPr>
          <a:xfrm>
            <a:off x="8477344" y="-1"/>
            <a:ext cx="3714656" cy="2686815"/>
          </a:xfrm>
          <a:prstGeom prst="rect">
            <a:avLst/>
          </a:prstGeom>
          <a:noFill/>
          <a:ln>
            <a:noFill/>
          </a:ln>
        </p:spPr>
      </p:pic>
      <p:sp>
        <p:nvSpPr>
          <p:cNvPr id="15" name="Google Shape;15;p13"/>
          <p:cNvSpPr/>
          <p:nvPr/>
        </p:nvSpPr>
        <p:spPr>
          <a:xfrm flipH="1">
            <a:off x="5456394" y="1968439"/>
            <a:ext cx="6751471" cy="490111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13"/>
          <p:cNvSpPr/>
          <p:nvPr/>
        </p:nvSpPr>
        <p:spPr>
          <a:xfrm flipH="1">
            <a:off x="-4784" y="-14542"/>
            <a:ext cx="12199164" cy="6874921"/>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7" name="Google Shape;17;p13"/>
          <p:cNvPicPr preferRelativeResize="0"/>
          <p:nvPr/>
        </p:nvPicPr>
        <p:blipFill rotWithShape="1">
          <a:blip r:embed="rId5">
            <a:alphaModFix/>
          </a:blip>
          <a:srcRect b="0" l="0" r="0" t="0"/>
          <a:stretch/>
        </p:blipFill>
        <p:spPr>
          <a:xfrm>
            <a:off x="138431" y="5311498"/>
            <a:ext cx="2738896" cy="1508514"/>
          </a:xfrm>
          <a:prstGeom prst="rect">
            <a:avLst/>
          </a:prstGeom>
          <a:noFill/>
          <a:ln>
            <a:noFill/>
          </a:ln>
          <a:effectLst>
            <a:outerShdw blurRad="50800" rotWithShape="0" algn="tl" dir="2700000" dist="38100">
              <a:srgbClr val="000000">
                <a:alpha val="40000"/>
              </a:srgbClr>
            </a:outerShdw>
          </a:effectLst>
        </p:spPr>
      </p:pic>
      <p:pic>
        <p:nvPicPr>
          <p:cNvPr id="18" name="Google Shape;18;p13"/>
          <p:cNvPicPr preferRelativeResize="0"/>
          <p:nvPr/>
        </p:nvPicPr>
        <p:blipFill rotWithShape="1">
          <a:blip r:embed="rId6">
            <a:alphaModFix amt="34000"/>
          </a:blip>
          <a:srcRect b="-8773" l="32582" r="8554" t="2399"/>
          <a:stretch/>
        </p:blipFill>
        <p:spPr>
          <a:xfrm rot="5400000">
            <a:off x="5734286" y="-1016167"/>
            <a:ext cx="5455273" cy="7480884"/>
          </a:xfrm>
          <a:prstGeom prst="rtTriangle">
            <a:avLst/>
          </a:prstGeom>
          <a:noFill/>
          <a:ln>
            <a:noFill/>
          </a:ln>
        </p:spPr>
      </p:pic>
      <p:pic>
        <p:nvPicPr>
          <p:cNvPr id="19" name="Google Shape;19;p13"/>
          <p:cNvPicPr preferRelativeResize="0"/>
          <p:nvPr/>
        </p:nvPicPr>
        <p:blipFill rotWithShape="1">
          <a:blip r:embed="rId6">
            <a:alphaModFix amt="34000"/>
          </a:blip>
          <a:srcRect b="671" l="54016" r="11355" t="36081"/>
          <a:stretch/>
        </p:blipFill>
        <p:spPr>
          <a:xfrm rot="-5400000">
            <a:off x="5792642" y="4819952"/>
            <a:ext cx="1719709" cy="2366806"/>
          </a:xfrm>
          <a:prstGeom prst="rtTriangle">
            <a:avLst/>
          </a:prstGeom>
          <a:noFill/>
          <a:ln>
            <a:noFill/>
          </a:ln>
        </p:spPr>
      </p:pic>
      <p:sp>
        <p:nvSpPr>
          <p:cNvPr id="20" name="Google Shape;20;p13"/>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8000"/>
              <a:buFont typeface="Montserrat"/>
              <a:buNone/>
              <a:defRPr b="0" i="0" sz="80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15"/>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3" name="Google Shape;23;p15"/>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24" name="Google Shape;24;p15"/>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5" name="Shape 25"/>
        <p:cNvGrpSpPr/>
        <p:nvPr/>
      </p:nvGrpSpPr>
      <p:grpSpPr>
        <a:xfrm>
          <a:off x="0" y="0"/>
          <a:ext cx="0" cy="0"/>
          <a:chOff x="0" y="0"/>
          <a:chExt cx="0" cy="0"/>
        </a:xfrm>
      </p:grpSpPr>
      <p:sp>
        <p:nvSpPr>
          <p:cNvPr id="26" name="Google Shape;26;p16"/>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27" name="Google Shape;27;p16"/>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28" name="Google Shape;28;p16"/>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29" name="Google Shape;29;p16"/>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0" name="Google Shape;30;p16"/>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1" name="Google Shape;31;p16"/>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32" name="Google Shape;32;p16"/>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33" name="Google Shape;33;p16"/>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4" name="Shape 34"/>
        <p:cNvGrpSpPr/>
        <p:nvPr/>
      </p:nvGrpSpPr>
      <p:grpSpPr>
        <a:xfrm>
          <a:off x="0" y="0"/>
          <a:ext cx="0" cy="0"/>
          <a:chOff x="0" y="0"/>
          <a:chExt cx="0" cy="0"/>
        </a:xfrm>
      </p:grpSpPr>
      <p:sp>
        <p:nvSpPr>
          <p:cNvPr id="35" name="Google Shape;35;p14"/>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36" name="Google Shape;36;p14"/>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37" name="Google Shape;37;p14"/>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38" name="Google Shape;38;p14"/>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39" name="Google Shape;39;p14"/>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0" name="Google Shape;40;p14"/>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Slide </a:t>
            </a:r>
            <a:fld id="{00000000-1234-1234-1234-123412341234}" type="slidenum">
              <a:rPr b="1" i="0" lang="en-GB" sz="1400" u="none" cap="none" strike="noStrike">
                <a:solidFill>
                  <a:schemeClr val="accent1"/>
                </a:solidFill>
                <a:latin typeface="Arial"/>
                <a:ea typeface="Arial"/>
                <a:cs typeface="Arial"/>
                <a:sym typeface="Arial"/>
              </a:rPr>
              <a:t>‹#›</a:t>
            </a:fld>
            <a:endParaRPr b="1" i="0" sz="1400" u="none" cap="none" strike="noStrike">
              <a:solidFill>
                <a:schemeClr val="accent1"/>
              </a:solidFill>
              <a:latin typeface="Arial"/>
              <a:ea typeface="Arial"/>
              <a:cs typeface="Arial"/>
              <a:sym typeface="Arial"/>
            </a:endParaRPr>
          </a:p>
        </p:txBody>
      </p:sp>
      <p:sp>
        <p:nvSpPr>
          <p:cNvPr id="41" name="Google Shape;41;p14"/>
          <p:cNvSpPr txBox="1"/>
          <p:nvPr/>
        </p:nvSpPr>
        <p:spPr>
          <a:xfrm>
            <a:off x="-24384" y="6562799"/>
            <a:ext cx="49257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Arial"/>
                <a:ea typeface="Arial"/>
                <a:cs typeface="Arial"/>
                <a:sym typeface="Arial"/>
              </a:rPr>
              <a:t>SIT-38, 29-30 March 2023</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100"/>
              <a:buFont typeface="Arial"/>
              <a:buNone/>
            </a:pPr>
            <a:r>
              <a:t/>
            </a:r>
            <a:endParaRPr b="1"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chemeClr val="accent1"/>
              </a:solidFill>
              <a:latin typeface="Arial"/>
              <a:ea typeface="Arial"/>
              <a:cs typeface="Arial"/>
              <a:sym typeface="Arial"/>
            </a:endParaRPr>
          </a:p>
        </p:txBody>
      </p:sp>
      <p:sp>
        <p:nvSpPr>
          <p:cNvPr id="42" name="Google Shape;42;p14"/>
          <p:cNvSpPr txBox="1"/>
          <p:nvPr>
            <p:ph idx="1" type="body"/>
          </p:nvPr>
        </p:nvSpPr>
        <p:spPr>
          <a:xfrm>
            <a:off x="324233" y="1558533"/>
            <a:ext cx="11495400" cy="46629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43" name="Google Shape;43;p14"/>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44" name="Shape 44"/>
        <p:cNvGrpSpPr/>
        <p:nvPr/>
      </p:nvGrpSpPr>
      <p:grpSpPr>
        <a:xfrm>
          <a:off x="0" y="0"/>
          <a:ext cx="0" cy="0"/>
          <a:chOff x="0" y="0"/>
          <a:chExt cx="0" cy="0"/>
        </a:xfrm>
      </p:grpSpPr>
      <p:sp>
        <p:nvSpPr>
          <p:cNvPr id="45" name="Google Shape;45;p17"/>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46" name="Google Shape;46;p17"/>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47" name="Google Shape;47;p17"/>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48" name="Google Shape;48;p17"/>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49" name="Google Shape;49;p17"/>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50" name="Google Shape;50;p17"/>
          <p:cNvSpPr txBox="1"/>
          <p:nvPr>
            <p:ph idx="1" type="body"/>
          </p:nvPr>
        </p:nvSpPr>
        <p:spPr>
          <a:xfrm>
            <a:off x="386632"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1" name="Google Shape;51;p17"/>
          <p:cNvSpPr txBox="1"/>
          <p:nvPr>
            <p:ph idx="2" type="body"/>
          </p:nvPr>
        </p:nvSpPr>
        <p:spPr>
          <a:xfrm>
            <a:off x="6296361" y="1445923"/>
            <a:ext cx="5509008" cy="4775482"/>
          </a:xfrm>
          <a:prstGeom prst="rect">
            <a:avLst/>
          </a:prstGeom>
          <a:noFill/>
          <a:ln>
            <a:noFill/>
          </a:ln>
        </p:spPr>
        <p:txBody>
          <a:bodyPr anchorCtr="0" anchor="t" bIns="45700" lIns="91425" spcFirstLastPara="1" rIns="91425" wrap="square" tIns="45700">
            <a:noAutofit/>
          </a:bodyPr>
          <a:lstStyle>
            <a:lvl1pPr indent="-406400" lvl="0" marL="457200" marR="0" rtl="0" algn="l">
              <a:lnSpc>
                <a:spcPct val="115000"/>
              </a:lnSpc>
              <a:spcBef>
                <a:spcPts val="10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1pPr>
            <a:lvl2pPr indent="-381000" lvl="1" marL="914400" marR="0" rtl="0" algn="l">
              <a:lnSpc>
                <a:spcPct val="115000"/>
              </a:lnSpc>
              <a:spcBef>
                <a:spcPts val="500"/>
              </a:spcBef>
              <a:spcAft>
                <a:spcPts val="0"/>
              </a:spcAft>
              <a:buClr>
                <a:schemeClr val="dk1"/>
              </a:buClr>
              <a:buSzPts val="2400"/>
              <a:buFont typeface="Montserrat"/>
              <a:buChar char="▪"/>
              <a:defRPr b="0" i="0" sz="2400" u="none" cap="none" strike="noStrike">
                <a:solidFill>
                  <a:schemeClr val="dk1"/>
                </a:solidFill>
                <a:latin typeface="Montserrat"/>
                <a:ea typeface="Montserrat"/>
                <a:cs typeface="Montserrat"/>
                <a:sym typeface="Montserrat"/>
              </a:defRPr>
            </a:lvl2pPr>
            <a:lvl3pPr indent="-355600" lvl="2" marL="1371600" marR="0" rtl="0" algn="l">
              <a:lnSpc>
                <a:spcPct val="115000"/>
              </a:lnSpc>
              <a:spcBef>
                <a:spcPts val="500"/>
              </a:spcBef>
              <a:spcAft>
                <a:spcPts val="0"/>
              </a:spcAft>
              <a:buClr>
                <a:schemeClr val="dk1"/>
              </a:buClr>
              <a:buSzPts val="2000"/>
              <a:buFont typeface="Montserrat"/>
              <a:buChar char="o"/>
              <a:defRPr b="0" i="0" sz="2000" u="none" cap="none" strike="noStrike">
                <a:solidFill>
                  <a:schemeClr val="dk1"/>
                </a:solidFill>
                <a:latin typeface="Montserrat"/>
                <a:ea typeface="Montserrat"/>
                <a:cs typeface="Montserrat"/>
                <a:sym typeface="Montserrat"/>
              </a:defRPr>
            </a:lvl3pPr>
            <a:lvl4pPr indent="-342900" lvl="3" marL="18288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4pPr>
            <a:lvl5pPr indent="-342900" lvl="4" marL="2286000" marR="0" rtl="0" algn="l">
              <a:lnSpc>
                <a:spcPct val="115000"/>
              </a:lnSpc>
              <a:spcBef>
                <a:spcPts val="5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52" name="Google Shape;52;p17"/>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53" name="Google Shape;53;p17"/>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54" name="Google Shape;54;p17"/>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55" name="Shape 55"/>
        <p:cNvGrpSpPr/>
        <p:nvPr/>
      </p:nvGrpSpPr>
      <p:grpSpPr>
        <a:xfrm>
          <a:off x="0" y="0"/>
          <a:ext cx="0" cy="0"/>
          <a:chOff x="0" y="0"/>
          <a:chExt cx="0" cy="0"/>
        </a:xfrm>
      </p:grpSpPr>
      <p:sp>
        <p:nvSpPr>
          <p:cNvPr id="56" name="Google Shape;56;p18"/>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57" name="Google Shape;57;p18"/>
          <p:cNvPicPr preferRelativeResize="0"/>
          <p:nvPr/>
        </p:nvPicPr>
        <p:blipFill rotWithShape="1">
          <a:blip r:embed="rId2">
            <a:alphaModFix amt="34000"/>
          </a:blip>
          <a:srcRect b="35419" l="51339" r="-2839" t="39269"/>
          <a:stretch/>
        </p:blipFill>
        <p:spPr>
          <a:xfrm flipH="1">
            <a:off x="9304422" y="0"/>
            <a:ext cx="2887578" cy="1037492"/>
          </a:xfrm>
          <a:prstGeom prst="rect">
            <a:avLst/>
          </a:prstGeom>
          <a:noFill/>
          <a:ln>
            <a:noFill/>
          </a:ln>
        </p:spPr>
      </p:pic>
      <p:pic>
        <p:nvPicPr>
          <p:cNvPr id="58" name="Google Shape;58;p18"/>
          <p:cNvPicPr preferRelativeResize="0"/>
          <p:nvPr/>
        </p:nvPicPr>
        <p:blipFill rotWithShape="1">
          <a:blip r:embed="rId3">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59" name="Google Shape;59;p18"/>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0" name="Google Shape;60;p18"/>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61" name="Google Shape;61;p18"/>
          <p:cNvSpPr txBox="1"/>
          <p:nvPr>
            <p:ph idx="1" type="body"/>
          </p:nvPr>
        </p:nvSpPr>
        <p:spPr>
          <a:xfrm>
            <a:off x="5180012" y="1373852"/>
            <a:ext cx="6172200" cy="469440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15000"/>
              </a:lnSpc>
              <a:spcBef>
                <a:spcPts val="1000"/>
              </a:spcBef>
              <a:spcAft>
                <a:spcPts val="0"/>
              </a:spcAft>
              <a:buClr>
                <a:schemeClr val="dk1"/>
              </a:buClr>
              <a:buSzPts val="3200"/>
              <a:buFont typeface="Montserrat"/>
              <a:buChar char="❖"/>
              <a:defRPr b="0" i="0" sz="3200" u="none" cap="none" strike="noStrike">
                <a:solidFill>
                  <a:schemeClr val="dk1"/>
                </a:solidFill>
                <a:latin typeface="Montserrat"/>
                <a:ea typeface="Montserrat"/>
                <a:cs typeface="Montserrat"/>
                <a:sym typeface="Montserrat"/>
              </a:defRPr>
            </a:lvl1pPr>
            <a:lvl2pPr indent="-406400" lvl="1" marL="914400" marR="0" rtl="0" algn="l">
              <a:lnSpc>
                <a:spcPct val="115000"/>
              </a:lnSpc>
              <a:spcBef>
                <a:spcPts val="500"/>
              </a:spcBef>
              <a:spcAft>
                <a:spcPts val="0"/>
              </a:spcAft>
              <a:buClr>
                <a:schemeClr val="dk1"/>
              </a:buClr>
              <a:buSzPts val="2800"/>
              <a:buFont typeface="Montserrat"/>
              <a:buChar char="▪"/>
              <a:defRPr b="0" i="0" sz="2800" u="none" cap="none" strike="noStrike">
                <a:solidFill>
                  <a:schemeClr val="dk1"/>
                </a:solidFill>
                <a:latin typeface="Montserrat"/>
                <a:ea typeface="Montserrat"/>
                <a:cs typeface="Montserrat"/>
                <a:sym typeface="Montserrat"/>
              </a:defRPr>
            </a:lvl2pPr>
            <a:lvl3pPr indent="-381000" lvl="2" marL="1371600" marR="0" rtl="0" algn="l">
              <a:lnSpc>
                <a:spcPct val="115000"/>
              </a:lnSpc>
              <a:spcBef>
                <a:spcPts val="500"/>
              </a:spcBef>
              <a:spcAft>
                <a:spcPts val="0"/>
              </a:spcAft>
              <a:buClr>
                <a:schemeClr val="dk1"/>
              </a:buClr>
              <a:buSzPts val="2400"/>
              <a:buFont typeface="Montserrat"/>
              <a:buChar char="o"/>
              <a:defRPr b="0" i="0" sz="2400" u="none" cap="none" strike="noStrike">
                <a:solidFill>
                  <a:schemeClr val="dk1"/>
                </a:solidFill>
                <a:latin typeface="Montserrat"/>
                <a:ea typeface="Montserrat"/>
                <a:cs typeface="Montserrat"/>
                <a:sym typeface="Montserrat"/>
              </a:defRPr>
            </a:lvl3pPr>
            <a:lvl4pPr indent="-355600" lvl="3" marL="1828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4pPr>
            <a:lvl5pPr indent="-355600" lvl="4" marL="22860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5pPr>
            <a:lvl6pPr indent="-355600" lvl="5" marL="27432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6pPr>
            <a:lvl7pPr indent="-355600" lvl="6" marL="32004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7pPr>
            <a:lvl8pPr indent="-355600" lvl="7" marL="36576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8pPr>
            <a:lvl9pPr indent="-355600" lvl="8" marL="4114800" marR="0" rtl="0" algn="l">
              <a:lnSpc>
                <a:spcPct val="115000"/>
              </a:lnSpc>
              <a:spcBef>
                <a:spcPts val="500"/>
              </a:spcBef>
              <a:spcAft>
                <a:spcPts val="0"/>
              </a:spcAft>
              <a:buClr>
                <a:schemeClr val="dk1"/>
              </a:buClr>
              <a:buSzPts val="2000"/>
              <a:buFont typeface="Montserrat"/>
              <a:buChar char="•"/>
              <a:defRPr b="0" i="0" sz="2000" u="none" cap="none" strike="noStrike">
                <a:solidFill>
                  <a:schemeClr val="dk1"/>
                </a:solidFill>
                <a:latin typeface="Montserrat"/>
                <a:ea typeface="Montserrat"/>
                <a:cs typeface="Montserrat"/>
                <a:sym typeface="Montserrat"/>
              </a:defRPr>
            </a:lvl9pPr>
          </a:lstStyle>
          <a:p/>
        </p:txBody>
      </p:sp>
      <p:sp>
        <p:nvSpPr>
          <p:cNvPr id="62" name="Google Shape;62;p18"/>
          <p:cNvSpPr txBox="1"/>
          <p:nvPr>
            <p:ph idx="2" type="body"/>
          </p:nvPr>
        </p:nvSpPr>
        <p:spPr>
          <a:xfrm>
            <a:off x="839788" y="1373852"/>
            <a:ext cx="3932237" cy="463055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5000"/>
              </a:lnSpc>
              <a:spcBef>
                <a:spcPts val="1000"/>
              </a:spcBef>
              <a:spcAft>
                <a:spcPts val="0"/>
              </a:spcAft>
              <a:buClr>
                <a:schemeClr val="dk1"/>
              </a:buClr>
              <a:buSzPts val="1600"/>
              <a:buFont typeface="Montserrat"/>
              <a:buNone/>
              <a:defRPr b="0" i="0" sz="1600" u="none" cap="none" strike="noStrike">
                <a:solidFill>
                  <a:schemeClr val="dk1"/>
                </a:solidFill>
                <a:latin typeface="Montserrat"/>
                <a:ea typeface="Montserrat"/>
                <a:cs typeface="Montserrat"/>
                <a:sym typeface="Montserrat"/>
              </a:defRPr>
            </a:lvl1pPr>
            <a:lvl2pPr indent="-228600" lvl="1" marL="914400" marR="0" rtl="0" algn="l">
              <a:lnSpc>
                <a:spcPct val="115000"/>
              </a:lnSpc>
              <a:spcBef>
                <a:spcPts val="500"/>
              </a:spcBef>
              <a:spcAft>
                <a:spcPts val="0"/>
              </a:spcAft>
              <a:buClr>
                <a:schemeClr val="dk1"/>
              </a:buClr>
              <a:buSzPts val="1400"/>
              <a:buFont typeface="Montserrat"/>
              <a:buNone/>
              <a:defRPr b="0" i="0" sz="1400" u="none" cap="none" strike="noStrike">
                <a:solidFill>
                  <a:schemeClr val="dk1"/>
                </a:solidFill>
                <a:latin typeface="Montserrat"/>
                <a:ea typeface="Montserrat"/>
                <a:cs typeface="Montserrat"/>
                <a:sym typeface="Montserrat"/>
              </a:defRPr>
            </a:lvl2pPr>
            <a:lvl3pPr indent="-228600" lvl="2" marL="1371600" marR="0" rtl="0" algn="l">
              <a:lnSpc>
                <a:spcPct val="115000"/>
              </a:lnSpc>
              <a:spcBef>
                <a:spcPts val="500"/>
              </a:spcBef>
              <a:spcAft>
                <a:spcPts val="0"/>
              </a:spcAft>
              <a:buClr>
                <a:schemeClr val="dk1"/>
              </a:buClr>
              <a:buSzPts val="1200"/>
              <a:buFont typeface="Montserrat"/>
              <a:buNone/>
              <a:defRPr b="0" i="0" sz="1200" u="none" cap="none" strike="noStrike">
                <a:solidFill>
                  <a:schemeClr val="dk1"/>
                </a:solidFill>
                <a:latin typeface="Montserrat"/>
                <a:ea typeface="Montserrat"/>
                <a:cs typeface="Montserrat"/>
                <a:sym typeface="Montserrat"/>
              </a:defRPr>
            </a:lvl3pPr>
            <a:lvl4pPr indent="-228600" lvl="3" marL="1828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4pPr>
            <a:lvl5pPr indent="-228600" lvl="4" marL="22860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5pPr>
            <a:lvl6pPr indent="-228600" lvl="5" marL="27432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6pPr>
            <a:lvl7pPr indent="-228600" lvl="6" marL="32004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7pPr>
            <a:lvl8pPr indent="-228600" lvl="7" marL="36576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8pPr>
            <a:lvl9pPr indent="-228600" lvl="8" marL="4114800" marR="0" rtl="0" algn="l">
              <a:lnSpc>
                <a:spcPct val="115000"/>
              </a:lnSpc>
              <a:spcBef>
                <a:spcPts val="500"/>
              </a:spcBef>
              <a:spcAft>
                <a:spcPts val="0"/>
              </a:spcAft>
              <a:buClr>
                <a:schemeClr val="dk1"/>
              </a:buClr>
              <a:buSzPts val="1000"/>
              <a:buFont typeface="Montserrat"/>
              <a:buNone/>
              <a:defRPr b="0" i="0" sz="1000" u="none" cap="none" strike="noStrike">
                <a:solidFill>
                  <a:schemeClr val="dk1"/>
                </a:solidFill>
                <a:latin typeface="Montserrat"/>
                <a:ea typeface="Montserrat"/>
                <a:cs typeface="Montserrat"/>
                <a:sym typeface="Montserrat"/>
              </a:defRPr>
            </a:lvl9pPr>
          </a:lstStyle>
          <a:p/>
        </p:txBody>
      </p:sp>
      <p:sp>
        <p:nvSpPr>
          <p:cNvPr id="63" name="Google Shape;63;p18"/>
          <p:cNvSpPr txBox="1"/>
          <p:nvPr/>
        </p:nvSpPr>
        <p:spPr>
          <a:xfrm>
            <a:off x="10265664" y="6574604"/>
            <a:ext cx="1925447" cy="307777"/>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1" i="0" lang="en-GB" sz="1400" u="none" cap="none" strike="noStrike">
                <a:solidFill>
                  <a:schemeClr val="accent1"/>
                </a:solidFill>
                <a:latin typeface="Montserrat"/>
                <a:ea typeface="Montserrat"/>
                <a:cs typeface="Montserrat"/>
                <a:sym typeface="Montserrat"/>
              </a:rPr>
              <a:t>Slide </a:t>
            </a:r>
            <a:fld id="{00000000-1234-1234-1234-123412341234}" type="slidenum">
              <a:rPr b="1" i="0" lang="en-GB" sz="1400" u="none" cap="none" strike="noStrike">
                <a:solidFill>
                  <a:schemeClr val="accent1"/>
                </a:solidFill>
                <a:latin typeface="Montserrat"/>
                <a:ea typeface="Montserrat"/>
                <a:cs typeface="Montserrat"/>
                <a:sym typeface="Montserrat"/>
              </a:rPr>
              <a:t>‹#›</a:t>
            </a:fld>
            <a:endParaRPr b="1" i="0" sz="1400" u="none" cap="none" strike="noStrike">
              <a:solidFill>
                <a:schemeClr val="accent1"/>
              </a:solidFill>
              <a:latin typeface="Montserrat"/>
              <a:ea typeface="Montserrat"/>
              <a:cs typeface="Montserrat"/>
              <a:sym typeface="Montserrat"/>
            </a:endParaRPr>
          </a:p>
        </p:txBody>
      </p:sp>
      <p:sp>
        <p:nvSpPr>
          <p:cNvPr id="64" name="Google Shape;64;p18"/>
          <p:cNvSpPr txBox="1"/>
          <p:nvPr>
            <p:ph type="title"/>
          </p:nvPr>
        </p:nvSpPr>
        <p:spPr>
          <a:xfrm>
            <a:off x="176048" y="175939"/>
            <a:ext cx="9386864" cy="779002"/>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4400"/>
              <a:buFont typeface="Montserrat"/>
              <a:buNone/>
              <a:defRPr b="0" i="0" sz="4400" u="none" cap="none" strike="noStrike">
                <a:solidFill>
                  <a:schemeClr val="lt1"/>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2pPr>
            <a:lvl3pPr lvl="2"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3pPr>
            <a:lvl4pPr lvl="3"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4pPr>
            <a:lvl5pPr lvl="4"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5pPr>
            <a:lvl6pPr lvl="5"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6pPr>
            <a:lvl7pPr lvl="6"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7pPr>
            <a:lvl8pPr lvl="7"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8pPr>
            <a:lvl9pPr lvl="8" marR="0" rtl="0" algn="l">
              <a:lnSpc>
                <a:spcPct val="100000"/>
              </a:lnSpc>
              <a:spcBef>
                <a:spcPts val="0"/>
              </a:spcBef>
              <a:spcAft>
                <a:spcPts val="0"/>
              </a:spcAft>
              <a:buClr>
                <a:srgbClr val="000000"/>
              </a:buClr>
              <a:buSzPts val="1400"/>
              <a:buFont typeface="Montserrat"/>
              <a:buNone/>
              <a:defRPr b="0" i="0" sz="1800" u="none" cap="none" strike="noStrike">
                <a:solidFill>
                  <a:srgbClr val="000000"/>
                </a:solidFill>
                <a:latin typeface="Montserrat"/>
                <a:ea typeface="Montserrat"/>
                <a:cs typeface="Montserrat"/>
                <a:sym typeface="Montserrat"/>
              </a:defRPr>
            </a:lvl9pPr>
          </a:lstStyle>
          <a:p/>
        </p:txBody>
      </p:sp>
      <p:sp>
        <p:nvSpPr>
          <p:cNvPr id="65" name="Google Shape;65;p18"/>
          <p:cNvSpPr txBox="1"/>
          <p:nvPr/>
        </p:nvSpPr>
        <p:spPr>
          <a:xfrm>
            <a:off x="-24384" y="6562799"/>
            <a:ext cx="492556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400"/>
              <a:buFont typeface="Arial"/>
              <a:buNone/>
            </a:pPr>
            <a:r>
              <a:rPr b="1" i="0" lang="en-GB" sz="1400" u="none" cap="none" strike="noStrike">
                <a:solidFill>
                  <a:schemeClr val="accent1"/>
                </a:solidFill>
                <a:latin typeface="Montserrat"/>
                <a:ea typeface="Montserrat"/>
                <a:cs typeface="Montserrat"/>
                <a:sym typeface="Montserrat"/>
              </a:rPr>
              <a:t>SIT-38, 29-30 March 2023</a:t>
            </a:r>
            <a:endParaRPr b="0" i="0" sz="1400" u="none" cap="none" strike="noStrike">
              <a:solidFill>
                <a:srgbClr val="000000"/>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6.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p:nvPr/>
        </p:nvSpPr>
        <p:spPr>
          <a:xfrm>
            <a:off x="0" y="1"/>
            <a:ext cx="12192000" cy="103749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pic>
        <p:nvPicPr>
          <p:cNvPr id="7" name="Google Shape;7;p12"/>
          <p:cNvPicPr preferRelativeResize="0"/>
          <p:nvPr/>
        </p:nvPicPr>
        <p:blipFill rotWithShape="1">
          <a:blip r:embed="rId1">
            <a:alphaModFix amt="34000"/>
          </a:blip>
          <a:srcRect b="35419" l="51339" r="-2839" t="39269"/>
          <a:stretch/>
        </p:blipFill>
        <p:spPr>
          <a:xfrm flipH="1">
            <a:off x="9304422" y="0"/>
            <a:ext cx="2887578" cy="1037492"/>
          </a:xfrm>
          <a:prstGeom prst="rect">
            <a:avLst/>
          </a:prstGeom>
          <a:noFill/>
          <a:ln>
            <a:noFill/>
          </a:ln>
        </p:spPr>
      </p:pic>
      <p:pic>
        <p:nvPicPr>
          <p:cNvPr id="8" name="Google Shape;8;p12"/>
          <p:cNvPicPr preferRelativeResize="0"/>
          <p:nvPr/>
        </p:nvPicPr>
        <p:blipFill rotWithShape="1">
          <a:blip r:embed="rId2">
            <a:alphaModFix/>
          </a:blip>
          <a:srcRect b="0" l="0" r="0" t="0"/>
          <a:stretch/>
        </p:blipFill>
        <p:spPr>
          <a:xfrm>
            <a:off x="9791700" y="111656"/>
            <a:ext cx="2027900" cy="803439"/>
          </a:xfrm>
          <a:prstGeom prst="rect">
            <a:avLst/>
          </a:prstGeom>
          <a:noFill/>
          <a:ln>
            <a:noFill/>
          </a:ln>
          <a:effectLst>
            <a:outerShdw blurRad="50800" rotWithShape="0" algn="tl" dir="2700000" dist="38100">
              <a:srgbClr val="000000">
                <a:alpha val="40000"/>
              </a:srgbClr>
            </a:outerShdw>
          </a:effectLst>
        </p:spPr>
      </p:pic>
      <p:sp>
        <p:nvSpPr>
          <p:cNvPr id="9" name="Google Shape;9;p12"/>
          <p:cNvSpPr/>
          <p:nvPr/>
        </p:nvSpPr>
        <p:spPr>
          <a:xfrm>
            <a:off x="-1778" y="6574604"/>
            <a:ext cx="12193777" cy="283396"/>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
        <p:nvSpPr>
          <p:cNvPr id="10" name="Google Shape;10;p12"/>
          <p:cNvSpPr/>
          <p:nvPr/>
        </p:nvSpPr>
        <p:spPr>
          <a:xfrm flipH="1" rot="10800000">
            <a:off x="-4504" y="6540436"/>
            <a:ext cx="12196504" cy="5952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1.png"/><Relationship Id="rId4" Type="http://schemas.openxmlformats.org/officeDocument/2006/relationships/image" Target="../media/image13.png"/><Relationship Id="rId5"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
          <p:cNvSpPr txBox="1"/>
          <p:nvPr>
            <p:ph type="title"/>
          </p:nvPr>
        </p:nvSpPr>
        <p:spPr>
          <a:xfrm>
            <a:off x="176047" y="175938"/>
            <a:ext cx="6157185" cy="397264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SIT-38 </a:t>
            </a:r>
            <a:endParaRPr sz="7500">
              <a:latin typeface="Montserrat"/>
              <a:ea typeface="Montserrat"/>
              <a:cs typeface="Montserrat"/>
              <a:sym typeface="Montserrat"/>
            </a:endParaRPr>
          </a:p>
          <a:p>
            <a:pPr indent="0" lvl="0" marL="0" rtl="0" algn="l">
              <a:lnSpc>
                <a:spcPct val="115000"/>
              </a:lnSpc>
              <a:spcBef>
                <a:spcPts val="0"/>
              </a:spcBef>
              <a:spcAft>
                <a:spcPts val="0"/>
              </a:spcAft>
              <a:buClr>
                <a:schemeClr val="lt1"/>
              </a:buClr>
              <a:buSzPts val="8000"/>
              <a:buFont typeface="Arial"/>
              <a:buNone/>
            </a:pPr>
            <a:r>
              <a:rPr lang="en-GB" sz="7500">
                <a:latin typeface="Montserrat"/>
                <a:ea typeface="Montserrat"/>
                <a:cs typeface="Montserrat"/>
                <a:sym typeface="Montserrat"/>
              </a:rPr>
              <a:t>2023</a:t>
            </a:r>
            <a:endParaRPr sz="7500">
              <a:latin typeface="Montserrat"/>
              <a:ea typeface="Montserrat"/>
              <a:cs typeface="Montserrat"/>
              <a:sym typeface="Montserrat"/>
            </a:endParaRPr>
          </a:p>
          <a:p>
            <a:pPr indent="0" lvl="0" marL="0" marR="0" rtl="0" algn="l">
              <a:lnSpc>
                <a:spcPct val="115000"/>
              </a:lnSpc>
              <a:spcBef>
                <a:spcPts val="0"/>
              </a:spcBef>
              <a:spcAft>
                <a:spcPts val="0"/>
              </a:spcAft>
              <a:buSzPts val="8000"/>
              <a:buNone/>
            </a:pPr>
            <a:r>
              <a:rPr b="1" lang="en-GB" sz="1800">
                <a:latin typeface="Cambria"/>
                <a:ea typeface="Cambria"/>
                <a:cs typeface="Cambria"/>
                <a:sym typeface="Cambria"/>
              </a:rPr>
              <a:t>Aquatic Carbon Roadmap Proposal</a:t>
            </a:r>
            <a:br>
              <a:rPr lang="en-GB" sz="1800">
                <a:latin typeface="Cambria"/>
                <a:ea typeface="Cambria"/>
                <a:cs typeface="Cambria"/>
                <a:sym typeface="Cambria"/>
              </a:rPr>
            </a:br>
            <a:r>
              <a:rPr i="1" lang="en-GB" sz="1800">
                <a:latin typeface="Cambria"/>
                <a:ea typeface="Cambria"/>
                <a:cs typeface="Cambria"/>
                <a:sym typeface="Cambria"/>
              </a:rPr>
              <a:t>Marie-Helene Rio, OCR-VC </a:t>
            </a:r>
            <a:br>
              <a:rPr i="1" lang="en-GB" sz="1800">
                <a:latin typeface="Cambria"/>
                <a:ea typeface="Cambria"/>
                <a:cs typeface="Cambria"/>
                <a:sym typeface="Cambria"/>
              </a:rPr>
            </a:br>
            <a:r>
              <a:rPr i="1" lang="en-GB" sz="1800">
                <a:latin typeface="Cambria"/>
                <a:ea typeface="Cambria"/>
                <a:cs typeface="Cambria"/>
                <a:sym typeface="Cambria"/>
              </a:rPr>
              <a:t>with inputs from IOCCG Committee members</a:t>
            </a:r>
            <a:br>
              <a:rPr lang="en-GB" sz="1800">
                <a:latin typeface="Cambria"/>
                <a:ea typeface="Cambria"/>
                <a:cs typeface="Cambria"/>
                <a:sym typeface="Cambria"/>
              </a:rPr>
            </a:br>
            <a:r>
              <a:rPr lang="en-GB" sz="1800">
                <a:latin typeface="Cambria"/>
                <a:ea typeface="Cambria"/>
                <a:cs typeface="Cambria"/>
                <a:sym typeface="Cambria"/>
              </a:rPr>
              <a:t>Proposed Aquatic Carbon Roadmap and what is needed for its realisation</a:t>
            </a:r>
            <a:br>
              <a:rPr lang="en-GB" sz="1800">
                <a:latin typeface="Cambria"/>
                <a:ea typeface="Cambria"/>
                <a:cs typeface="Cambria"/>
                <a:sym typeface="Cambria"/>
              </a:rPr>
            </a:br>
            <a:endParaRPr i="1" sz="4000">
              <a:latin typeface="Montserrat"/>
              <a:ea typeface="Montserrat"/>
              <a:cs typeface="Montserrat"/>
              <a:sym typeface="Montserrat"/>
            </a:endParaRPr>
          </a:p>
        </p:txBody>
      </p:sp>
      <p:sp>
        <p:nvSpPr>
          <p:cNvPr id="71" name="Google Shape;71;p1"/>
          <p:cNvSpPr/>
          <p:nvPr/>
        </p:nvSpPr>
        <p:spPr>
          <a:xfrm>
            <a:off x="7222284" y="4252682"/>
            <a:ext cx="4832943" cy="2605318"/>
          </a:xfrm>
          <a:prstGeom prst="rect">
            <a:avLst/>
          </a:prstGeom>
          <a:noFill/>
          <a:ln>
            <a:noFill/>
          </a:ln>
        </p:spPr>
        <p:txBody>
          <a:bodyPr anchorCtr="0" anchor="t" bIns="0" lIns="0" spcFirstLastPara="1" rIns="0" wrap="square" tIns="0">
            <a:noAutofit/>
          </a:bodyPr>
          <a:lstStyle/>
          <a:p>
            <a:pPr indent="0" lvl="0" marL="0" marR="0" rtl="0" algn="r">
              <a:lnSpc>
                <a:spcPct val="150000"/>
              </a:lnSpc>
              <a:spcBef>
                <a:spcPts val="0"/>
              </a:spcBef>
              <a:spcAft>
                <a:spcPts val="0"/>
              </a:spcAft>
              <a:buClr>
                <a:srgbClr val="000000"/>
              </a:buClr>
              <a:buSzPts val="2200"/>
              <a:buFont typeface="Arial"/>
              <a:buNone/>
            </a:pPr>
            <a:r>
              <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Marie-Helene Rio, ESA</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Agenda Item #2.6</a:t>
            </a:r>
            <a:endParaRPr b="0" i="0" sz="1400" u="none" cap="none" strike="noStrike">
              <a:solidFill>
                <a:srgbClr val="000000"/>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SIT-38, ESA/ESRIN</a:t>
            </a:r>
            <a:endParaRPr b="1" i="0" sz="2200" u="none" cap="none" strike="noStrike">
              <a:solidFill>
                <a:schemeClr val="accent1"/>
              </a:solidFill>
              <a:latin typeface="Montserrat"/>
              <a:ea typeface="Montserrat"/>
              <a:cs typeface="Montserrat"/>
              <a:sym typeface="Montserrat"/>
            </a:endParaRPr>
          </a:p>
          <a:p>
            <a:pPr indent="0" lvl="0" marL="0" marR="0" rtl="0" algn="r">
              <a:lnSpc>
                <a:spcPct val="150000"/>
              </a:lnSpc>
              <a:spcBef>
                <a:spcPts val="0"/>
              </a:spcBef>
              <a:spcAft>
                <a:spcPts val="0"/>
              </a:spcAft>
              <a:buClr>
                <a:srgbClr val="000000"/>
              </a:buClr>
              <a:buSzPts val="2200"/>
              <a:buFont typeface="Arial"/>
              <a:buNone/>
            </a:pPr>
            <a:r>
              <a:rPr b="1" i="0" lang="en-GB" sz="2200" u="none" cap="none" strike="noStrike">
                <a:solidFill>
                  <a:schemeClr val="accent1"/>
                </a:solidFill>
                <a:latin typeface="Montserrat"/>
                <a:ea typeface="Montserrat"/>
                <a:cs typeface="Montserrat"/>
                <a:sym typeface="Montserrat"/>
              </a:rPr>
              <a:t>29th - 30th March 2023</a:t>
            </a:r>
            <a:endParaRPr b="1" i="0" sz="2200" u="none" cap="none" strike="noStrike">
              <a:solidFill>
                <a:schemeClr val="accent1"/>
              </a:solidFill>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1"/>
          <p:cNvSpPr txBox="1"/>
          <p:nvPr/>
        </p:nvSpPr>
        <p:spPr>
          <a:xfrm>
            <a:off x="357350" y="83658"/>
            <a:ext cx="7970329"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Toward an Aquatic Carbon Roadmap</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Timeline</a:t>
            </a:r>
            <a:endParaRPr b="0" i="0" sz="1400" u="none" cap="none" strike="noStrike">
              <a:solidFill>
                <a:srgbClr val="000000"/>
              </a:solidFill>
              <a:latin typeface="Arial"/>
              <a:ea typeface="Arial"/>
              <a:cs typeface="Arial"/>
              <a:sym typeface="Arial"/>
            </a:endParaRPr>
          </a:p>
        </p:txBody>
      </p:sp>
      <p:sp>
        <p:nvSpPr>
          <p:cNvPr id="177" name="Google Shape;177;p11"/>
          <p:cNvSpPr txBox="1"/>
          <p:nvPr/>
        </p:nvSpPr>
        <p:spPr>
          <a:xfrm>
            <a:off x="357350" y="5925312"/>
            <a:ext cx="4867038"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C00000"/>
                </a:solidFill>
                <a:latin typeface="Arial"/>
                <a:ea typeface="Arial"/>
                <a:cs typeface="Arial"/>
                <a:sym typeface="Arial"/>
              </a:rPr>
              <a:t>December 2025	Aquatic Carbon Roadmap delivered</a:t>
            </a:r>
            <a:endParaRPr/>
          </a:p>
        </p:txBody>
      </p:sp>
      <p:sp>
        <p:nvSpPr>
          <p:cNvPr id="178" name="Google Shape;178;p11"/>
          <p:cNvSpPr txBox="1"/>
          <p:nvPr/>
        </p:nvSpPr>
        <p:spPr>
          <a:xfrm>
            <a:off x="357350" y="1249680"/>
            <a:ext cx="6280887"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C00000"/>
                </a:solidFill>
                <a:latin typeface="Arial"/>
                <a:ea typeface="Arial"/>
                <a:cs typeface="Arial"/>
                <a:sym typeface="Arial"/>
              </a:rPr>
              <a:t>March 2023	Aquatic Carbon Roadmap presented at CEOS SIT-38</a:t>
            </a:r>
            <a:endParaRPr/>
          </a:p>
        </p:txBody>
      </p:sp>
      <p:cxnSp>
        <p:nvCxnSpPr>
          <p:cNvPr id="179" name="Google Shape;179;p11"/>
          <p:cNvCxnSpPr/>
          <p:nvPr/>
        </p:nvCxnSpPr>
        <p:spPr>
          <a:xfrm>
            <a:off x="465822" y="1664208"/>
            <a:ext cx="0" cy="4261104"/>
          </a:xfrm>
          <a:prstGeom prst="straightConnector1">
            <a:avLst/>
          </a:prstGeom>
          <a:noFill/>
          <a:ln cap="flat" cmpd="sng" w="9525">
            <a:solidFill>
              <a:srgbClr val="C00000"/>
            </a:solidFill>
            <a:prstDash val="solid"/>
            <a:round/>
            <a:headEnd len="sm" w="sm" type="none"/>
            <a:tailEnd len="med" w="med" type="triangle"/>
          </a:ln>
        </p:spPr>
      </p:cxnSp>
      <p:sp>
        <p:nvSpPr>
          <p:cNvPr id="180" name="Google Shape;180;p11"/>
          <p:cNvSpPr txBox="1"/>
          <p:nvPr/>
        </p:nvSpPr>
        <p:spPr>
          <a:xfrm>
            <a:off x="620463" y="3615974"/>
            <a:ext cx="519565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Q2 2024			Blue Carbon ISSI Workshop</a:t>
            </a:r>
            <a:endParaRPr/>
          </a:p>
        </p:txBody>
      </p:sp>
      <p:sp>
        <p:nvSpPr>
          <p:cNvPr id="181" name="Google Shape;181;p11"/>
          <p:cNvSpPr txBox="1"/>
          <p:nvPr/>
        </p:nvSpPr>
        <p:spPr>
          <a:xfrm>
            <a:off x="515324" y="2403630"/>
            <a:ext cx="678583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14-17 November 2023		  International Ocean Colour Symposium (IOCS)</a:t>
            </a:r>
            <a:endParaRPr/>
          </a:p>
        </p:txBody>
      </p:sp>
      <p:sp>
        <p:nvSpPr>
          <p:cNvPr id="182" name="Google Shape;182;p11"/>
          <p:cNvSpPr txBox="1"/>
          <p:nvPr/>
        </p:nvSpPr>
        <p:spPr>
          <a:xfrm>
            <a:off x="3338694" y="2675266"/>
            <a:ext cx="469231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en-GB" sz="1400" u="none" cap="none" strike="noStrike">
                <a:solidFill>
                  <a:srgbClr val="000000"/>
                </a:solidFill>
                <a:latin typeface="Arial"/>
                <a:ea typeface="Arial"/>
                <a:cs typeface="Arial"/>
                <a:sym typeface="Arial"/>
              </a:rPr>
              <a:t>Breakout session on Land to Ocean Aquatic Continuum  </a:t>
            </a:r>
            <a:endParaRPr/>
          </a:p>
        </p:txBody>
      </p:sp>
      <p:sp>
        <p:nvSpPr>
          <p:cNvPr id="183" name="Google Shape;183;p11"/>
          <p:cNvSpPr txBox="1"/>
          <p:nvPr/>
        </p:nvSpPr>
        <p:spPr>
          <a:xfrm>
            <a:off x="554794" y="1962473"/>
            <a:ext cx="840967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3-5 October 2023		 “Earth Observation for Carbon Markets” workshop, ESA-ESRIN, Italy</a:t>
            </a:r>
            <a:endParaRPr/>
          </a:p>
        </p:txBody>
      </p:sp>
      <p:cxnSp>
        <p:nvCxnSpPr>
          <p:cNvPr id="184" name="Google Shape;184;p11"/>
          <p:cNvCxnSpPr>
            <a:endCxn id="183" idx="1"/>
          </p:cNvCxnSpPr>
          <p:nvPr/>
        </p:nvCxnSpPr>
        <p:spPr>
          <a:xfrm>
            <a:off x="357394" y="2113962"/>
            <a:ext cx="197400" cy="2400"/>
          </a:xfrm>
          <a:prstGeom prst="straightConnector1">
            <a:avLst/>
          </a:prstGeom>
          <a:noFill/>
          <a:ln cap="flat" cmpd="sng" w="9525">
            <a:solidFill>
              <a:srgbClr val="BE6066"/>
            </a:solidFill>
            <a:prstDash val="solid"/>
            <a:round/>
            <a:headEnd len="sm" w="sm" type="none"/>
            <a:tailEnd len="med" w="med" type="triangle"/>
          </a:ln>
        </p:spPr>
      </p:cxnSp>
      <p:cxnSp>
        <p:nvCxnSpPr>
          <p:cNvPr id="185" name="Google Shape;185;p11"/>
          <p:cNvCxnSpPr/>
          <p:nvPr/>
        </p:nvCxnSpPr>
        <p:spPr>
          <a:xfrm>
            <a:off x="365029" y="2542612"/>
            <a:ext cx="197444" cy="2438"/>
          </a:xfrm>
          <a:prstGeom prst="straightConnector1">
            <a:avLst/>
          </a:prstGeom>
          <a:noFill/>
          <a:ln cap="flat" cmpd="sng" w="9525">
            <a:solidFill>
              <a:srgbClr val="BE6066"/>
            </a:solidFill>
            <a:prstDash val="solid"/>
            <a:round/>
            <a:headEnd len="sm" w="sm" type="none"/>
            <a:tailEnd len="med" w="med" type="triangle"/>
          </a:ln>
        </p:spPr>
      </p:cxnSp>
      <p:cxnSp>
        <p:nvCxnSpPr>
          <p:cNvPr id="186" name="Google Shape;186;p11"/>
          <p:cNvCxnSpPr/>
          <p:nvPr/>
        </p:nvCxnSpPr>
        <p:spPr>
          <a:xfrm>
            <a:off x="359552" y="3787033"/>
            <a:ext cx="197444" cy="2438"/>
          </a:xfrm>
          <a:prstGeom prst="straightConnector1">
            <a:avLst/>
          </a:prstGeom>
          <a:noFill/>
          <a:ln cap="flat" cmpd="sng" w="9525">
            <a:solidFill>
              <a:srgbClr val="BE6066"/>
            </a:solidFill>
            <a:prstDash val="solid"/>
            <a:round/>
            <a:headEnd len="sm" w="sm" type="none"/>
            <a:tailEnd len="med" w="med" type="triangle"/>
          </a:ln>
        </p:spPr>
      </p:cxnSp>
      <p:sp>
        <p:nvSpPr>
          <p:cNvPr id="187" name="Google Shape;187;p11"/>
          <p:cNvSpPr txBox="1"/>
          <p:nvPr/>
        </p:nvSpPr>
        <p:spPr>
          <a:xfrm>
            <a:off x="2421993" y="3095331"/>
            <a:ext cx="5187639"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C00000"/>
                </a:solidFill>
                <a:latin typeface="Arial"/>
                <a:ea typeface="Arial"/>
                <a:cs typeface="Arial"/>
                <a:sym typeface="Arial"/>
              </a:rPr>
              <a:t>	Aquatic Carbon Roadmap Outline and assignments</a:t>
            </a:r>
            <a:endParaRPr/>
          </a:p>
        </p:txBody>
      </p:sp>
      <p:cxnSp>
        <p:nvCxnSpPr>
          <p:cNvPr id="188" name="Google Shape;188;p11"/>
          <p:cNvCxnSpPr/>
          <p:nvPr/>
        </p:nvCxnSpPr>
        <p:spPr>
          <a:xfrm>
            <a:off x="367231" y="3228964"/>
            <a:ext cx="197444" cy="2438"/>
          </a:xfrm>
          <a:prstGeom prst="straightConnector1">
            <a:avLst/>
          </a:prstGeom>
          <a:noFill/>
          <a:ln cap="flat" cmpd="sng" w="9525">
            <a:solidFill>
              <a:srgbClr val="BE6066"/>
            </a:solidFill>
            <a:prstDash val="solid"/>
            <a:round/>
            <a:headEnd len="sm" w="sm" type="none"/>
            <a:tailEnd len="med" w="med" type="triangle"/>
          </a:ln>
        </p:spPr>
      </p:cxnSp>
      <p:sp>
        <p:nvSpPr>
          <p:cNvPr id="189" name="Google Shape;189;p11"/>
          <p:cNvSpPr txBox="1"/>
          <p:nvPr/>
        </p:nvSpPr>
        <p:spPr>
          <a:xfrm>
            <a:off x="562473" y="3084165"/>
            <a:ext cx="28405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C00000"/>
                </a:solidFill>
                <a:latin typeface="Arial"/>
                <a:ea typeface="Arial"/>
                <a:cs typeface="Arial"/>
                <a:sym typeface="Arial"/>
              </a:rPr>
              <a: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nvSpPr>
        <p:spPr>
          <a:xfrm>
            <a:off x="238125" y="247602"/>
            <a:ext cx="11607511" cy="508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CF4D5"/>
                </a:solidFill>
                <a:latin typeface="Arial"/>
                <a:ea typeface="Arial"/>
                <a:cs typeface="Arial"/>
                <a:sym typeface="Arial"/>
              </a:rPr>
              <a:t>Ocean carbon: a key constraint to the Global Carbon Budget </a:t>
            </a:r>
            <a:endParaRPr b="0" i="0" sz="1400" u="none" cap="none" strike="noStrike">
              <a:solidFill>
                <a:srgbClr val="000000"/>
              </a:solidFill>
              <a:latin typeface="Arial"/>
              <a:ea typeface="Arial"/>
              <a:cs typeface="Arial"/>
              <a:sym typeface="Arial"/>
            </a:endParaRPr>
          </a:p>
        </p:txBody>
      </p:sp>
      <p:pic>
        <p:nvPicPr>
          <p:cNvPr descr="http://www.globalcarbonatlas.org/sites/all/themes/gcatheme/custom_images/wdd/gca_2018.png" id="77" name="Google Shape;77;p4"/>
          <p:cNvPicPr preferRelativeResize="0"/>
          <p:nvPr/>
        </p:nvPicPr>
        <p:blipFill rotWithShape="1">
          <a:blip r:embed="rId3">
            <a:alphaModFix/>
          </a:blip>
          <a:srcRect b="0" l="0" r="0" t="0"/>
          <a:stretch/>
        </p:blipFill>
        <p:spPr>
          <a:xfrm>
            <a:off x="7744782" y="1102409"/>
            <a:ext cx="4321387" cy="2406395"/>
          </a:xfrm>
          <a:prstGeom prst="rect">
            <a:avLst/>
          </a:prstGeom>
          <a:noFill/>
          <a:ln>
            <a:noFill/>
          </a:ln>
        </p:spPr>
      </p:pic>
      <p:sp>
        <p:nvSpPr>
          <p:cNvPr id="78" name="Google Shape;78;p4"/>
          <p:cNvSpPr txBox="1"/>
          <p:nvPr/>
        </p:nvSpPr>
        <p:spPr>
          <a:xfrm>
            <a:off x="238124" y="1160112"/>
            <a:ext cx="7141243" cy="92333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Oceans play a major role in the Global Earth Carbon Cycle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They have absorbed over 25% of all anthropogenic CO2 released in the atmosphere.</a:t>
            </a:r>
            <a:endParaRPr/>
          </a:p>
        </p:txBody>
      </p:sp>
      <p:sp>
        <p:nvSpPr>
          <p:cNvPr id="79" name="Google Shape;79;p4"/>
          <p:cNvSpPr txBox="1"/>
          <p:nvPr/>
        </p:nvSpPr>
        <p:spPr>
          <a:xfrm>
            <a:off x="5165490" y="3697958"/>
            <a:ext cx="2571982" cy="255450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C00000"/>
                </a:solidFill>
                <a:latin typeface="Arial"/>
                <a:ea typeface="Arial"/>
                <a:cs typeface="Arial"/>
                <a:sym typeface="Arial"/>
              </a:rPr>
              <a:t>Ocean and atmosphere are the two observational constraints on global carbon budgets.</a:t>
            </a:r>
            <a:endParaRPr b="0" i="0" sz="1600" u="none" cap="none" strike="noStrike">
              <a:solidFill>
                <a:srgbClr val="C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en-GB" sz="1600" u="none" cap="none" strike="noStrike">
                <a:solidFill>
                  <a:srgbClr val="C00000"/>
                </a:solidFill>
                <a:latin typeface="Arial"/>
                <a:ea typeface="Arial"/>
                <a:cs typeface="Arial"/>
                <a:sym typeface="Arial"/>
              </a:rPr>
              <a:t>Improving ocean carbon estimates will improve the land carbon budget and global carbon assessment!</a:t>
            </a:r>
            <a:endParaRPr b="0" i="0" sz="1600" u="none" cap="none" strike="noStrike">
              <a:solidFill>
                <a:srgbClr val="C00000"/>
              </a:solidFill>
              <a:latin typeface="Arial"/>
              <a:ea typeface="Arial"/>
              <a:cs typeface="Arial"/>
              <a:sym typeface="Arial"/>
            </a:endParaRPr>
          </a:p>
        </p:txBody>
      </p:sp>
      <p:grpSp>
        <p:nvGrpSpPr>
          <p:cNvPr id="80" name="Google Shape;80;p4"/>
          <p:cNvGrpSpPr/>
          <p:nvPr/>
        </p:nvGrpSpPr>
        <p:grpSpPr>
          <a:xfrm>
            <a:off x="73238" y="3109173"/>
            <a:ext cx="5844566" cy="3402281"/>
            <a:chOff x="5662594" y="1060354"/>
            <a:chExt cx="5844566" cy="3402281"/>
          </a:xfrm>
        </p:grpSpPr>
        <p:pic>
          <p:nvPicPr>
            <p:cNvPr id="81" name="Google Shape;81;p4"/>
            <p:cNvPicPr preferRelativeResize="0"/>
            <p:nvPr/>
          </p:nvPicPr>
          <p:blipFill rotWithShape="1">
            <a:blip r:embed="rId4">
              <a:alphaModFix/>
            </a:blip>
            <a:srcRect b="8362" l="43254" r="30944" t="14194"/>
            <a:stretch/>
          </p:blipFill>
          <p:spPr>
            <a:xfrm>
              <a:off x="5662594" y="1060354"/>
              <a:ext cx="3615936" cy="3343694"/>
            </a:xfrm>
            <a:prstGeom prst="rect">
              <a:avLst/>
            </a:prstGeom>
            <a:noFill/>
            <a:ln>
              <a:noFill/>
            </a:ln>
          </p:spPr>
        </p:pic>
        <p:sp>
          <p:nvSpPr>
            <p:cNvPr id="82" name="Google Shape;82;p4"/>
            <p:cNvSpPr txBox="1"/>
            <p:nvPr/>
          </p:nvSpPr>
          <p:spPr>
            <a:xfrm>
              <a:off x="9340530" y="2880723"/>
              <a:ext cx="1173016"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92D050"/>
                  </a:solidFill>
                  <a:latin typeface="Arial"/>
                  <a:ea typeface="Arial"/>
                  <a:cs typeface="Arial"/>
                  <a:sym typeface="Arial"/>
                </a:rPr>
                <a:t>Modelled or calculated using all other components</a:t>
              </a:r>
              <a:endParaRPr b="0" i="0" sz="1400" u="none" cap="none" strike="noStrike">
                <a:solidFill>
                  <a:srgbClr val="000000"/>
                </a:solidFill>
                <a:latin typeface="Arial"/>
                <a:ea typeface="Arial"/>
                <a:cs typeface="Arial"/>
                <a:sym typeface="Arial"/>
              </a:endParaRPr>
            </a:p>
          </p:txBody>
        </p:sp>
        <p:cxnSp>
          <p:nvCxnSpPr>
            <p:cNvPr id="83" name="Google Shape;83;p4"/>
            <p:cNvCxnSpPr/>
            <p:nvPr/>
          </p:nvCxnSpPr>
          <p:spPr>
            <a:xfrm flipH="1">
              <a:off x="9138773" y="3172405"/>
              <a:ext cx="241420" cy="73897"/>
            </a:xfrm>
            <a:prstGeom prst="straightConnector1">
              <a:avLst/>
            </a:prstGeom>
            <a:noFill/>
            <a:ln cap="flat" cmpd="sng" w="25400">
              <a:solidFill>
                <a:srgbClr val="92D050"/>
              </a:solidFill>
              <a:prstDash val="solid"/>
              <a:round/>
              <a:headEnd len="sm" w="sm" type="none"/>
              <a:tailEnd len="med" w="med" type="stealth"/>
            </a:ln>
          </p:spPr>
        </p:cxnSp>
        <p:sp>
          <p:nvSpPr>
            <p:cNvPr id="84" name="Google Shape;84;p4"/>
            <p:cNvSpPr txBox="1"/>
            <p:nvPr/>
          </p:nvSpPr>
          <p:spPr>
            <a:xfrm>
              <a:off x="9407989" y="1837592"/>
              <a:ext cx="17493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0000"/>
                  </a:solidFill>
                  <a:latin typeface="Arial"/>
                  <a:ea typeface="Arial"/>
                  <a:cs typeface="Arial"/>
                  <a:sym typeface="Arial"/>
                </a:rPr>
                <a:t>good estimates</a:t>
              </a:r>
              <a:endParaRPr b="0" i="0" sz="1400" u="none" cap="none" strike="noStrike">
                <a:solidFill>
                  <a:srgbClr val="000000"/>
                </a:solidFill>
                <a:latin typeface="Arial"/>
                <a:ea typeface="Arial"/>
                <a:cs typeface="Arial"/>
                <a:sym typeface="Arial"/>
              </a:endParaRPr>
            </a:p>
          </p:txBody>
        </p:sp>
        <p:cxnSp>
          <p:nvCxnSpPr>
            <p:cNvPr id="85" name="Google Shape;85;p4"/>
            <p:cNvCxnSpPr/>
            <p:nvPr/>
          </p:nvCxnSpPr>
          <p:spPr>
            <a:xfrm rot="10800000">
              <a:off x="9201910" y="2013751"/>
              <a:ext cx="241420" cy="0"/>
            </a:xfrm>
            <a:prstGeom prst="straightConnector1">
              <a:avLst/>
            </a:prstGeom>
            <a:noFill/>
            <a:ln cap="flat" cmpd="sng" w="25400">
              <a:solidFill>
                <a:schemeClr val="dk1"/>
              </a:solidFill>
              <a:prstDash val="solid"/>
              <a:round/>
              <a:headEnd len="sm" w="sm" type="none"/>
              <a:tailEnd len="med" w="med" type="stealth"/>
            </a:ln>
          </p:spPr>
        </p:cxnSp>
        <p:sp>
          <p:nvSpPr>
            <p:cNvPr id="86" name="Google Shape;86;p4"/>
            <p:cNvSpPr txBox="1"/>
            <p:nvPr/>
          </p:nvSpPr>
          <p:spPr>
            <a:xfrm>
              <a:off x="9297864" y="2230450"/>
              <a:ext cx="1358064"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FFC000"/>
                  </a:solidFill>
                  <a:latin typeface="Arial"/>
                  <a:ea typeface="Arial"/>
                  <a:cs typeface="Arial"/>
                  <a:sym typeface="Arial"/>
                </a:rPr>
                <a:t>poor estimates</a:t>
              </a:r>
              <a:endParaRPr b="0" i="0" sz="1400" u="none" cap="none" strike="noStrike">
                <a:solidFill>
                  <a:srgbClr val="000000"/>
                </a:solidFill>
                <a:latin typeface="Arial"/>
                <a:ea typeface="Arial"/>
                <a:cs typeface="Arial"/>
                <a:sym typeface="Arial"/>
              </a:endParaRPr>
            </a:p>
          </p:txBody>
        </p:sp>
        <p:cxnSp>
          <p:nvCxnSpPr>
            <p:cNvPr id="87" name="Google Shape;87;p4"/>
            <p:cNvCxnSpPr/>
            <p:nvPr/>
          </p:nvCxnSpPr>
          <p:spPr>
            <a:xfrm flipH="1">
              <a:off x="9218281" y="2513897"/>
              <a:ext cx="159167" cy="170540"/>
            </a:xfrm>
            <a:prstGeom prst="straightConnector1">
              <a:avLst/>
            </a:prstGeom>
            <a:noFill/>
            <a:ln cap="flat" cmpd="sng" w="25400">
              <a:solidFill>
                <a:srgbClr val="FFC000"/>
              </a:solidFill>
              <a:prstDash val="solid"/>
              <a:round/>
              <a:headEnd len="sm" w="sm" type="none"/>
              <a:tailEnd len="med" w="med" type="stealth"/>
            </a:ln>
          </p:spPr>
        </p:cxnSp>
        <p:sp>
          <p:nvSpPr>
            <p:cNvPr id="88" name="Google Shape;88;p4"/>
            <p:cNvSpPr txBox="1"/>
            <p:nvPr/>
          </p:nvSpPr>
          <p:spPr>
            <a:xfrm>
              <a:off x="9355162" y="3678073"/>
              <a:ext cx="979755"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en-GB" sz="1400" u="none" cap="none" strike="noStrike">
                  <a:solidFill>
                    <a:srgbClr val="00B0F0"/>
                  </a:solidFill>
                  <a:latin typeface="Arial"/>
                  <a:ea typeface="Arial"/>
                  <a:cs typeface="Arial"/>
                  <a:sym typeface="Arial"/>
                </a:rPr>
                <a:t>measured</a:t>
              </a:r>
              <a:endParaRPr b="0" i="0" sz="1400" u="none" cap="none" strike="noStrike">
                <a:solidFill>
                  <a:srgbClr val="000000"/>
                </a:solidFill>
                <a:latin typeface="Arial"/>
                <a:ea typeface="Arial"/>
                <a:cs typeface="Arial"/>
                <a:sym typeface="Arial"/>
              </a:endParaRPr>
            </a:p>
          </p:txBody>
        </p:sp>
        <p:cxnSp>
          <p:nvCxnSpPr>
            <p:cNvPr id="89" name="Google Shape;89;p4"/>
            <p:cNvCxnSpPr/>
            <p:nvPr/>
          </p:nvCxnSpPr>
          <p:spPr>
            <a:xfrm rot="10800000">
              <a:off x="9138773" y="3727731"/>
              <a:ext cx="238675" cy="73897"/>
            </a:xfrm>
            <a:prstGeom prst="straightConnector1">
              <a:avLst/>
            </a:prstGeom>
            <a:noFill/>
            <a:ln cap="flat" cmpd="sng" w="25400">
              <a:solidFill>
                <a:srgbClr val="00B0F0"/>
              </a:solidFill>
              <a:prstDash val="solid"/>
              <a:round/>
              <a:headEnd len="sm" w="sm" type="none"/>
              <a:tailEnd len="med" w="med" type="stealth"/>
            </a:ln>
          </p:spPr>
        </p:cxnSp>
        <p:sp>
          <p:nvSpPr>
            <p:cNvPr id="90" name="Google Shape;90;p4"/>
            <p:cNvSpPr txBox="1"/>
            <p:nvPr/>
          </p:nvSpPr>
          <p:spPr>
            <a:xfrm>
              <a:off x="9377448" y="2613424"/>
              <a:ext cx="212971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en-GB" sz="1200" u="none" cap="none" strike="noStrike">
                  <a:solidFill>
                    <a:srgbClr val="00B050"/>
                  </a:solidFill>
                  <a:latin typeface="Arial"/>
                  <a:ea typeface="Arial"/>
                  <a:cs typeface="Arial"/>
                  <a:sym typeface="Arial"/>
                </a:rPr>
                <a:t>good observations </a:t>
              </a:r>
              <a:endParaRPr b="0" i="0" sz="1400" u="none" cap="none" strike="noStrike">
                <a:solidFill>
                  <a:srgbClr val="000000"/>
                </a:solidFill>
                <a:latin typeface="Arial"/>
                <a:ea typeface="Arial"/>
                <a:cs typeface="Arial"/>
                <a:sym typeface="Arial"/>
              </a:endParaRPr>
            </a:p>
          </p:txBody>
        </p:sp>
        <p:cxnSp>
          <p:nvCxnSpPr>
            <p:cNvPr id="91" name="Google Shape;91;p4"/>
            <p:cNvCxnSpPr>
              <a:stCxn id="90" idx="1"/>
            </p:cNvCxnSpPr>
            <p:nvPr/>
          </p:nvCxnSpPr>
          <p:spPr>
            <a:xfrm flipH="1">
              <a:off x="9168648" y="2751924"/>
              <a:ext cx="208800" cy="128700"/>
            </a:xfrm>
            <a:prstGeom prst="straightConnector1">
              <a:avLst/>
            </a:prstGeom>
            <a:noFill/>
            <a:ln cap="flat" cmpd="sng" w="25400">
              <a:solidFill>
                <a:srgbClr val="00B050"/>
              </a:solidFill>
              <a:prstDash val="solid"/>
              <a:round/>
              <a:headEnd len="sm" w="sm" type="none"/>
              <a:tailEnd len="med" w="med" type="stealth"/>
            </a:ln>
          </p:spPr>
        </p:cxnSp>
        <p:sp>
          <p:nvSpPr>
            <p:cNvPr id="92" name="Google Shape;92;p4"/>
            <p:cNvSpPr txBox="1"/>
            <p:nvPr/>
          </p:nvSpPr>
          <p:spPr>
            <a:xfrm>
              <a:off x="9278349" y="4154899"/>
              <a:ext cx="2228811" cy="30773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1" lang="en-GB" sz="1400" u="none" cap="none" strike="noStrike">
                  <a:solidFill>
                    <a:srgbClr val="000000"/>
                  </a:solidFill>
                  <a:latin typeface="Arial"/>
                  <a:ea typeface="Arial"/>
                  <a:cs typeface="Arial"/>
                  <a:sym typeface="Arial"/>
                </a:rPr>
                <a:t>Friedlingstein et al, 2022</a:t>
              </a:r>
              <a:endParaRPr b="0" i="1" sz="1400" u="none" cap="none" strike="noStrike">
                <a:solidFill>
                  <a:srgbClr val="000000"/>
                </a:solidFill>
                <a:latin typeface="Arial"/>
                <a:ea typeface="Arial"/>
                <a:cs typeface="Arial"/>
                <a:sym typeface="Arial"/>
              </a:endParaRPr>
            </a:p>
          </p:txBody>
        </p:sp>
      </p:grpSp>
      <p:sp>
        <p:nvSpPr>
          <p:cNvPr id="93" name="Google Shape;93;p4"/>
          <p:cNvSpPr txBox="1"/>
          <p:nvPr/>
        </p:nvSpPr>
        <p:spPr>
          <a:xfrm>
            <a:off x="176481" y="2379562"/>
            <a:ext cx="6872143" cy="64633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Noto Sans Symbols"/>
              <a:buChar char="✔"/>
            </a:pPr>
            <a:r>
              <a:rPr b="0" i="0" lang="en-GB" sz="1800" u="none" cap="none" strike="noStrike">
                <a:solidFill>
                  <a:srgbClr val="000000"/>
                </a:solidFill>
                <a:latin typeface="Arial"/>
                <a:ea typeface="Arial"/>
                <a:cs typeface="Arial"/>
                <a:sym typeface="Arial"/>
              </a:rPr>
              <a:t>The global land sink is currently impossible to observe, so its modelled estimate relies upon ocean &amp; atmosphere data.</a:t>
            </a:r>
            <a:endParaRPr/>
          </a:p>
        </p:txBody>
      </p:sp>
      <p:pic>
        <p:nvPicPr>
          <p:cNvPr id="94" name="Google Shape;94;p4"/>
          <p:cNvPicPr preferRelativeResize="0"/>
          <p:nvPr/>
        </p:nvPicPr>
        <p:blipFill rotWithShape="1">
          <a:blip r:embed="rId5">
            <a:alphaModFix/>
          </a:blip>
          <a:srcRect b="13928" l="3539" r="3319" t="0"/>
          <a:stretch/>
        </p:blipFill>
        <p:spPr>
          <a:xfrm>
            <a:off x="7854772" y="4255742"/>
            <a:ext cx="4263990" cy="2255195"/>
          </a:xfrm>
          <a:prstGeom prst="rect">
            <a:avLst/>
          </a:prstGeom>
          <a:noFill/>
          <a:ln>
            <a:noFill/>
          </a:ln>
        </p:spPr>
      </p:pic>
      <p:sp>
        <p:nvSpPr>
          <p:cNvPr id="95" name="Google Shape;95;p4"/>
          <p:cNvSpPr txBox="1"/>
          <p:nvPr/>
        </p:nvSpPr>
        <p:spPr>
          <a:xfrm>
            <a:off x="8050231" y="3623440"/>
            <a:ext cx="4128681" cy="6924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0" lang="en-GB" sz="1300" u="none" cap="none" strike="noStrike">
                <a:solidFill>
                  <a:srgbClr val="FF0000"/>
                </a:solidFill>
                <a:latin typeface="Arial"/>
                <a:ea typeface="Arial"/>
                <a:cs typeface="Arial"/>
                <a:sym typeface="Arial"/>
              </a:rPr>
              <a:t>Despite the GCB ocean component now has a greater reliance on observations than models, discrepancies exist between observations and model</a:t>
            </a:r>
            <a:endParaRPr b="0" i="0" sz="1300" u="none" cap="none" strike="noStrike">
              <a:solidFill>
                <a:srgbClr val="000000"/>
              </a:solidFill>
              <a:latin typeface="Arial"/>
              <a:ea typeface="Arial"/>
              <a:cs typeface="Arial"/>
              <a:sym typeface="Arial"/>
            </a:endParaRPr>
          </a:p>
        </p:txBody>
      </p:sp>
      <p:sp>
        <p:nvSpPr>
          <p:cNvPr id="96" name="Google Shape;96;p4"/>
          <p:cNvSpPr/>
          <p:nvPr/>
        </p:nvSpPr>
        <p:spPr>
          <a:xfrm>
            <a:off x="7737472" y="3612281"/>
            <a:ext cx="4361057" cy="2898656"/>
          </a:xfrm>
          <a:prstGeom prst="rect">
            <a:avLst/>
          </a:prstGeom>
          <a:no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g21b823d9376_0_0"/>
          <p:cNvSpPr txBox="1"/>
          <p:nvPr/>
        </p:nvSpPr>
        <p:spPr>
          <a:xfrm>
            <a:off x="423382" y="1138889"/>
            <a:ext cx="11280938" cy="738633"/>
          </a:xfrm>
          <a:prstGeom prst="rect">
            <a:avLst/>
          </a:prstGeom>
          <a:noFill/>
          <a:ln>
            <a:noFill/>
          </a:ln>
        </p:spPr>
        <p:txBody>
          <a:bodyPr anchorCtr="0" anchor="t" bIns="91425" lIns="91425" spcFirstLastPara="1" rIns="91425" wrap="square" tIns="91425">
            <a:spAutoFit/>
          </a:bodyPr>
          <a:lstStyle/>
          <a:p>
            <a:pPr indent="0" lvl="0" marL="50800"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Ocean carbon is a key constraint to the global carbon budget, but its monitoring is also essential as increasing anthropogenic CO2 emission are reducing the pH of oceans (ocean acidification)</a:t>
            </a:r>
            <a:endParaRPr/>
          </a:p>
        </p:txBody>
      </p:sp>
      <p:sp>
        <p:nvSpPr>
          <p:cNvPr id="102" name="Google Shape;102;g21b823d9376_0_0"/>
          <p:cNvSpPr txBox="1"/>
          <p:nvPr/>
        </p:nvSpPr>
        <p:spPr>
          <a:xfrm>
            <a:off x="238125" y="247602"/>
            <a:ext cx="11607600" cy="507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CF4D5"/>
                </a:solidFill>
                <a:latin typeface="Arial"/>
                <a:ea typeface="Arial"/>
                <a:cs typeface="Arial"/>
                <a:sym typeface="Arial"/>
              </a:rPr>
              <a:t>Ocean carbon: a changing component of the global system  </a:t>
            </a:r>
            <a:endParaRPr b="0" i="0" sz="1400" u="none" cap="none" strike="noStrike">
              <a:solidFill>
                <a:srgbClr val="000000"/>
              </a:solidFill>
              <a:latin typeface="Arial"/>
              <a:ea typeface="Arial"/>
              <a:cs typeface="Arial"/>
              <a:sym typeface="Arial"/>
            </a:endParaRPr>
          </a:p>
        </p:txBody>
      </p:sp>
      <p:sp>
        <p:nvSpPr>
          <p:cNvPr id="103" name="Google Shape;103;g21b823d9376_0_0"/>
          <p:cNvSpPr txBox="1"/>
          <p:nvPr/>
        </p:nvSpPr>
        <p:spPr>
          <a:xfrm>
            <a:off x="6874002" y="4376905"/>
            <a:ext cx="5114263" cy="193899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2400" u="none" cap="none" strike="noStrike">
                <a:solidFill>
                  <a:srgbClr val="C00000"/>
                </a:solidFill>
                <a:latin typeface="Arial"/>
                <a:ea typeface="Arial"/>
                <a:cs typeface="Arial"/>
                <a:sym typeface="Arial"/>
              </a:rPr>
              <a:t>So far the ocean sink has increased with emissions. But its future response is not known (can the sink continue to increase, or how will biology change and influence it?)</a:t>
            </a:r>
            <a:endParaRPr/>
          </a:p>
        </p:txBody>
      </p:sp>
      <p:pic>
        <p:nvPicPr>
          <p:cNvPr id="104" name="Google Shape;104;g21b823d9376_0_0"/>
          <p:cNvPicPr preferRelativeResize="0"/>
          <p:nvPr/>
        </p:nvPicPr>
        <p:blipFill rotWithShape="1">
          <a:blip r:embed="rId3">
            <a:alphaModFix/>
          </a:blip>
          <a:srcRect b="0" l="0" r="0" t="0"/>
          <a:stretch/>
        </p:blipFill>
        <p:spPr>
          <a:xfrm>
            <a:off x="2108637" y="1956494"/>
            <a:ext cx="7407797" cy="1742536"/>
          </a:xfrm>
          <a:prstGeom prst="rect">
            <a:avLst/>
          </a:prstGeom>
          <a:noFill/>
          <a:ln>
            <a:noFill/>
          </a:ln>
        </p:spPr>
      </p:pic>
      <p:sp>
        <p:nvSpPr>
          <p:cNvPr id="105" name="Google Shape;105;g21b823d9376_0_0"/>
          <p:cNvSpPr txBox="1"/>
          <p:nvPr/>
        </p:nvSpPr>
        <p:spPr>
          <a:xfrm>
            <a:off x="2200367" y="3778002"/>
            <a:ext cx="748646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1" lang="en-GB" sz="1600" u="none" cap="none" strike="noStrike">
                <a:solidFill>
                  <a:srgbClr val="000000"/>
                </a:solidFill>
                <a:latin typeface="Times New Roman"/>
                <a:ea typeface="Times New Roman"/>
                <a:cs typeface="Times New Roman"/>
                <a:sym typeface="Times New Roman"/>
              </a:rPr>
              <a:t>Global ocean pH stripe, determined using satellite data and illustrating how global carbon emissions are making the oceans more acidic. Data: Gregor &amp; Gruber, (2021).</a:t>
            </a:r>
            <a:endParaRPr b="0" i="1" sz="1600" u="none" cap="none" strike="noStrike">
              <a:solidFill>
                <a:srgbClr val="000000"/>
              </a:solidFill>
              <a:latin typeface="Arial"/>
              <a:ea typeface="Arial"/>
              <a:cs typeface="Arial"/>
              <a:sym typeface="Arial"/>
            </a:endParaRPr>
          </a:p>
        </p:txBody>
      </p:sp>
      <p:sp>
        <p:nvSpPr>
          <p:cNvPr id="106" name="Google Shape;106;g21b823d9376_0_0"/>
          <p:cNvSpPr txBox="1"/>
          <p:nvPr/>
        </p:nvSpPr>
        <p:spPr>
          <a:xfrm>
            <a:off x="779526" y="4293127"/>
            <a:ext cx="6094476" cy="1754326"/>
          </a:xfrm>
          <a:prstGeom prst="rect">
            <a:avLst/>
          </a:prstGeom>
          <a:noFill/>
          <a:ln>
            <a:noFill/>
          </a:ln>
        </p:spPr>
        <p:txBody>
          <a:bodyPr anchorCtr="0" anchor="t" bIns="45700" lIns="91425" spcFirstLastPara="1" rIns="91425" wrap="square" tIns="45700">
            <a:spAutoFit/>
          </a:bodyPr>
          <a:lstStyle/>
          <a:p>
            <a:pPr indent="0" lvl="0" marL="50800" marR="0" rtl="0" algn="l">
              <a:lnSpc>
                <a:spcPct val="100000"/>
              </a:lnSpc>
              <a:spcBef>
                <a:spcPts val="0"/>
              </a:spcBef>
              <a:spcAft>
                <a:spcPts val="0"/>
              </a:spcAft>
              <a:buNone/>
            </a:pPr>
            <a:r>
              <a:t/>
            </a:r>
            <a:endParaRPr b="0" i="0" sz="1800" u="none" cap="none" strike="noStrike">
              <a:solidFill>
                <a:srgbClr val="000000"/>
              </a:solidFill>
              <a:latin typeface="Arial"/>
              <a:ea typeface="Arial"/>
              <a:cs typeface="Arial"/>
              <a:sym typeface="Arial"/>
            </a:endParaRPr>
          </a:p>
          <a:p>
            <a:pPr indent="0" lvl="0" marL="50800" marR="0" rtl="0" algn="l">
              <a:lnSpc>
                <a:spcPct val="100000"/>
              </a:lnSpc>
              <a:spcBef>
                <a:spcPts val="0"/>
              </a:spcBef>
              <a:spcAft>
                <a:spcPts val="0"/>
              </a:spcAft>
              <a:buNone/>
            </a:pPr>
            <a:r>
              <a:rPr b="0" i="0" lang="en-GB" sz="1800" u="none" cap="none" strike="noStrike">
                <a:solidFill>
                  <a:srgbClr val="000000"/>
                </a:solidFill>
                <a:latin typeface="Arial"/>
                <a:ea typeface="Arial"/>
                <a:cs typeface="Arial"/>
                <a:sym typeface="Arial"/>
              </a:rPr>
              <a:t>With direct impact on</a:t>
            </a:r>
            <a:endParaRPr/>
          </a:p>
          <a:p>
            <a:pPr indent="-406400" lvl="1" marL="914400" marR="0" rtl="0" algn="l">
              <a:lnSpc>
                <a:spcPct val="100000"/>
              </a:lnSpc>
              <a:spcBef>
                <a:spcPts val="0"/>
              </a:spcBef>
              <a:spcAft>
                <a:spcPts val="0"/>
              </a:spcAft>
              <a:buClr>
                <a:srgbClr val="000000"/>
              </a:buClr>
              <a:buSzPts val="2800"/>
              <a:buFont typeface="Arial"/>
              <a:buChar char="-"/>
            </a:pPr>
            <a:r>
              <a:rPr b="0" i="0" lang="en-GB" sz="1800" u="none" cap="none" strike="noStrike">
                <a:solidFill>
                  <a:srgbClr val="000000"/>
                </a:solidFill>
                <a:latin typeface="Arial"/>
                <a:ea typeface="Arial"/>
                <a:cs typeface="Arial"/>
                <a:sym typeface="Arial"/>
              </a:rPr>
              <a:t>Phytoplankton</a:t>
            </a:r>
            <a:endParaRPr/>
          </a:p>
          <a:p>
            <a:pPr indent="-406400" lvl="1" marL="914400" marR="0" rtl="0" algn="l">
              <a:lnSpc>
                <a:spcPct val="100000"/>
              </a:lnSpc>
              <a:spcBef>
                <a:spcPts val="0"/>
              </a:spcBef>
              <a:spcAft>
                <a:spcPts val="0"/>
              </a:spcAft>
              <a:buClr>
                <a:srgbClr val="000000"/>
              </a:buClr>
              <a:buSzPts val="2800"/>
              <a:buFont typeface="Arial"/>
              <a:buChar char="-"/>
            </a:pPr>
            <a:r>
              <a:rPr b="0" i="0" lang="en-GB" sz="1800" u="none" cap="none" strike="noStrike">
                <a:solidFill>
                  <a:srgbClr val="000000"/>
                </a:solidFill>
                <a:latin typeface="Arial"/>
                <a:ea typeface="Arial"/>
                <a:cs typeface="Arial"/>
                <a:sym typeface="Arial"/>
              </a:rPr>
              <a:t>CaCO3 and O2 cycles</a:t>
            </a:r>
            <a:endParaRPr/>
          </a:p>
          <a:p>
            <a:pPr indent="-406400" lvl="1" marL="914400" marR="0" rtl="0" algn="l">
              <a:lnSpc>
                <a:spcPct val="100000"/>
              </a:lnSpc>
              <a:spcBef>
                <a:spcPts val="0"/>
              </a:spcBef>
              <a:spcAft>
                <a:spcPts val="0"/>
              </a:spcAft>
              <a:buClr>
                <a:srgbClr val="000000"/>
              </a:buClr>
              <a:buSzPts val="2800"/>
              <a:buFont typeface="Arial"/>
              <a:buChar char="-"/>
            </a:pPr>
            <a:r>
              <a:rPr b="0" i="0" lang="en-GB" sz="1800" u="none" cap="none" strike="noStrike">
                <a:solidFill>
                  <a:srgbClr val="000000"/>
                </a:solidFill>
                <a:latin typeface="Arial"/>
                <a:ea typeface="Arial"/>
                <a:cs typeface="Arial"/>
                <a:sym typeface="Arial"/>
              </a:rPr>
              <a:t>biodiversity </a:t>
            </a:r>
            <a:endParaRPr/>
          </a:p>
          <a:p>
            <a:pPr indent="-406400" lvl="1" marL="914400" marR="0" rtl="0" algn="l">
              <a:lnSpc>
                <a:spcPct val="100000"/>
              </a:lnSpc>
              <a:spcBef>
                <a:spcPts val="0"/>
              </a:spcBef>
              <a:spcAft>
                <a:spcPts val="0"/>
              </a:spcAft>
              <a:buClr>
                <a:srgbClr val="000000"/>
              </a:buClr>
              <a:buSzPts val="2800"/>
              <a:buFont typeface="Arial"/>
              <a:buChar char="-"/>
            </a:pPr>
            <a:r>
              <a:rPr b="0" i="0" lang="en-GB" sz="1800" u="none" cap="none" strike="noStrike">
                <a:solidFill>
                  <a:srgbClr val="000000"/>
                </a:solidFill>
                <a:latin typeface="Arial"/>
                <a:ea typeface="Arial"/>
                <a:cs typeface="Arial"/>
                <a:sym typeface="Arial"/>
              </a:rPr>
              <a:t>Higher trophic levels</a:t>
            </a:r>
            <a:endParaRPr b="0" i="0" sz="1400" u="none" cap="none" strike="noStrike">
              <a:solidFill>
                <a:srgbClr val="000000"/>
              </a:solidFill>
              <a:latin typeface="Arial"/>
              <a:ea typeface="Arial"/>
              <a:cs typeface="Arial"/>
              <a:sym typeface="Arial"/>
            </a:endParaRPr>
          </a:p>
        </p:txBody>
      </p:sp>
      <p:sp>
        <p:nvSpPr>
          <p:cNvPr id="107" name="Google Shape;107;g21b823d9376_0_0"/>
          <p:cNvSpPr/>
          <p:nvPr/>
        </p:nvSpPr>
        <p:spPr>
          <a:xfrm>
            <a:off x="5286664" y="4826099"/>
            <a:ext cx="886968" cy="379015"/>
          </a:xfrm>
          <a:prstGeom prst="rightArrow">
            <a:avLst>
              <a:gd fmla="val 50000" name="adj1"/>
              <a:gd fmla="val 50000" name="adj2"/>
            </a:avLst>
          </a:prstGeom>
          <a:solidFill>
            <a:srgbClr val="C00000"/>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08" name="Google Shape;108;g21b823d9376_0_0"/>
          <p:cNvSpPr txBox="1"/>
          <p:nvPr/>
        </p:nvSpPr>
        <p:spPr>
          <a:xfrm>
            <a:off x="4623214" y="5309150"/>
            <a:ext cx="2213867" cy="95410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1" lang="en-GB" sz="1400" u="none" cap="none" strike="noStrike">
                <a:solidFill>
                  <a:srgbClr val="000000"/>
                </a:solidFill>
                <a:latin typeface="Arial"/>
                <a:ea typeface="Arial"/>
                <a:cs typeface="Arial"/>
                <a:sym typeface="Arial"/>
              </a:rPr>
              <a:t>Including a reduction of the oceans capacity to continue to provide this service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5"/>
          <p:cNvSpPr txBox="1"/>
          <p:nvPr/>
        </p:nvSpPr>
        <p:spPr>
          <a:xfrm>
            <a:off x="357349" y="23910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CF4D5"/>
                </a:solidFill>
                <a:latin typeface="Arial"/>
                <a:ea typeface="Arial"/>
                <a:cs typeface="Arial"/>
                <a:sym typeface="Arial"/>
              </a:rPr>
              <a:t>Toward an Aquatic Carbon Roadmap</a:t>
            </a:r>
            <a:endParaRPr b="0" i="0" sz="2400" u="none" cap="none" strike="noStrike">
              <a:solidFill>
                <a:srgbClr val="ECF4D5"/>
              </a:solidFill>
              <a:latin typeface="Arial"/>
              <a:ea typeface="Arial"/>
              <a:cs typeface="Arial"/>
              <a:sym typeface="Arial"/>
            </a:endParaRPr>
          </a:p>
        </p:txBody>
      </p:sp>
      <p:pic>
        <p:nvPicPr>
          <p:cNvPr id="114" name="Google Shape;114;p5"/>
          <p:cNvPicPr preferRelativeResize="0"/>
          <p:nvPr/>
        </p:nvPicPr>
        <p:blipFill rotWithShape="1">
          <a:blip r:embed="rId3">
            <a:alphaModFix/>
          </a:blip>
          <a:srcRect b="10560" l="36826" r="38146" t="28913"/>
          <a:stretch/>
        </p:blipFill>
        <p:spPr>
          <a:xfrm>
            <a:off x="452063" y="2157567"/>
            <a:ext cx="3051424" cy="4150760"/>
          </a:xfrm>
          <a:prstGeom prst="rect">
            <a:avLst/>
          </a:prstGeom>
          <a:noFill/>
          <a:ln>
            <a:noFill/>
          </a:ln>
        </p:spPr>
      </p:pic>
      <p:sp>
        <p:nvSpPr>
          <p:cNvPr id="115" name="Google Shape;115;p5"/>
          <p:cNvSpPr txBox="1"/>
          <p:nvPr/>
        </p:nvSpPr>
        <p:spPr>
          <a:xfrm>
            <a:off x="357349" y="1099409"/>
            <a:ext cx="3331073" cy="95410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2060"/>
                </a:solidFill>
                <a:latin typeface="Arial"/>
                <a:ea typeface="Arial"/>
                <a:cs typeface="Arial"/>
                <a:sym typeface="Arial"/>
              </a:rPr>
              <a:t>CEOS Global Stocktake strategy paper </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1400"/>
              <a:buFont typeface="Arial"/>
              <a:buNone/>
            </a:pPr>
            <a:r>
              <a:rPr b="0" i="0" lang="en-GB" sz="1400" u="none" cap="none" strike="noStrike">
                <a:solidFill>
                  <a:srgbClr val="002060"/>
                </a:solidFill>
                <a:latin typeface="Arial"/>
                <a:ea typeface="Arial"/>
                <a:cs typeface="Arial"/>
                <a:sym typeface="Arial"/>
              </a:rPr>
              <a:t>-&gt; demonstrate the value of Earth Observation satellite datasets to support the Global Stocktake process </a:t>
            </a:r>
            <a:endParaRPr b="0" i="0" sz="1400" u="none" cap="none" strike="noStrike">
              <a:solidFill>
                <a:srgbClr val="000000"/>
              </a:solidFill>
              <a:latin typeface="Arial"/>
              <a:ea typeface="Arial"/>
              <a:cs typeface="Arial"/>
              <a:sym typeface="Arial"/>
            </a:endParaRPr>
          </a:p>
        </p:txBody>
      </p:sp>
      <p:pic>
        <p:nvPicPr>
          <p:cNvPr id="116" name="Google Shape;116;p5"/>
          <p:cNvPicPr preferRelativeResize="0"/>
          <p:nvPr/>
        </p:nvPicPr>
        <p:blipFill rotWithShape="1">
          <a:blip r:embed="rId4">
            <a:alphaModFix/>
          </a:blip>
          <a:srcRect b="9363" l="34298" r="40674" t="18727"/>
          <a:stretch/>
        </p:blipFill>
        <p:spPr>
          <a:xfrm>
            <a:off x="4147308" y="1576462"/>
            <a:ext cx="2568282" cy="4150760"/>
          </a:xfrm>
          <a:prstGeom prst="rect">
            <a:avLst/>
          </a:prstGeom>
          <a:noFill/>
          <a:ln>
            <a:noFill/>
          </a:ln>
        </p:spPr>
      </p:pic>
      <p:pic>
        <p:nvPicPr>
          <p:cNvPr id="117" name="Google Shape;117;p5"/>
          <p:cNvPicPr preferRelativeResize="0"/>
          <p:nvPr/>
        </p:nvPicPr>
        <p:blipFill rotWithShape="1">
          <a:blip r:embed="rId5">
            <a:alphaModFix/>
          </a:blip>
          <a:srcRect b="13341" l="56681" r="22892" t="18792"/>
          <a:stretch/>
        </p:blipFill>
        <p:spPr>
          <a:xfrm>
            <a:off x="6962172" y="1576463"/>
            <a:ext cx="2490058" cy="4150760"/>
          </a:xfrm>
          <a:prstGeom prst="rect">
            <a:avLst/>
          </a:prstGeom>
          <a:noFill/>
          <a:ln>
            <a:noFill/>
          </a:ln>
        </p:spPr>
      </p:pic>
      <p:sp>
        <p:nvSpPr>
          <p:cNvPr id="118" name="Google Shape;118;p5"/>
          <p:cNvSpPr/>
          <p:nvPr/>
        </p:nvSpPr>
        <p:spPr>
          <a:xfrm>
            <a:off x="9592354" y="1576462"/>
            <a:ext cx="2490058" cy="4150760"/>
          </a:xfrm>
          <a:prstGeom prst="rect">
            <a:avLst/>
          </a:prstGeom>
          <a:solidFill>
            <a:schemeClr val="dk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CEOS Aquatic Carbon Roadmap?</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id="123" name="Google Shape;123;p6"/>
          <p:cNvPicPr preferRelativeResize="0"/>
          <p:nvPr/>
        </p:nvPicPr>
        <p:blipFill rotWithShape="1">
          <a:blip r:embed="rId3">
            <a:alphaModFix/>
          </a:blip>
          <a:srcRect b="76742" l="59310" r="30603" t="15594"/>
          <a:stretch/>
        </p:blipFill>
        <p:spPr>
          <a:xfrm>
            <a:off x="8786648" y="195891"/>
            <a:ext cx="3200403" cy="683844"/>
          </a:xfrm>
          <a:prstGeom prst="rect">
            <a:avLst/>
          </a:prstGeom>
          <a:noFill/>
          <a:ln>
            <a:noFill/>
          </a:ln>
        </p:spPr>
      </p:pic>
      <p:sp>
        <p:nvSpPr>
          <p:cNvPr id="124" name="Google Shape;124;p6"/>
          <p:cNvSpPr txBox="1"/>
          <p:nvPr/>
        </p:nvSpPr>
        <p:spPr>
          <a:xfrm>
            <a:off x="293342" y="28904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CF4D5"/>
                </a:solidFill>
                <a:latin typeface="Arial"/>
                <a:ea typeface="Arial"/>
                <a:cs typeface="Arial"/>
                <a:sym typeface="Arial"/>
              </a:rPr>
              <a:t>OCR-VC contribution to the CEOS Workplan</a:t>
            </a:r>
            <a:endParaRPr b="0" i="0" sz="2400" u="none" cap="none" strike="noStrike">
              <a:solidFill>
                <a:srgbClr val="ECF4D5"/>
              </a:solidFill>
              <a:latin typeface="Arial"/>
              <a:ea typeface="Arial"/>
              <a:cs typeface="Arial"/>
              <a:sym typeface="Arial"/>
            </a:endParaRPr>
          </a:p>
        </p:txBody>
      </p:sp>
      <p:pic>
        <p:nvPicPr>
          <p:cNvPr id="125" name="Google Shape;125;p6"/>
          <p:cNvPicPr preferRelativeResize="0"/>
          <p:nvPr/>
        </p:nvPicPr>
        <p:blipFill rotWithShape="1">
          <a:blip r:embed="rId4">
            <a:alphaModFix/>
          </a:blip>
          <a:srcRect b="39320" l="0" r="75773" t="10961"/>
          <a:stretch/>
        </p:blipFill>
        <p:spPr>
          <a:xfrm>
            <a:off x="112483" y="1417906"/>
            <a:ext cx="6652608" cy="4388162"/>
          </a:xfrm>
          <a:prstGeom prst="rect">
            <a:avLst/>
          </a:prstGeom>
          <a:noFill/>
          <a:ln>
            <a:noFill/>
          </a:ln>
        </p:spPr>
      </p:pic>
      <p:pic>
        <p:nvPicPr>
          <p:cNvPr id="126" name="Google Shape;126;p6"/>
          <p:cNvPicPr preferRelativeResize="0"/>
          <p:nvPr/>
        </p:nvPicPr>
        <p:blipFill rotWithShape="1">
          <a:blip r:embed="rId5">
            <a:alphaModFix/>
          </a:blip>
          <a:srcRect b="44718" l="0" r="0" t="15132"/>
          <a:stretch/>
        </p:blipFill>
        <p:spPr>
          <a:xfrm>
            <a:off x="4993775" y="4738092"/>
            <a:ext cx="6993276" cy="1579338"/>
          </a:xfrm>
          <a:prstGeom prst="rect">
            <a:avLst/>
          </a:prstGeom>
          <a:noFill/>
          <a:ln>
            <a:noFill/>
          </a:ln>
        </p:spPr>
      </p:pic>
      <p:sp>
        <p:nvSpPr>
          <p:cNvPr id="127" name="Google Shape;127;p6"/>
          <p:cNvSpPr/>
          <p:nvPr/>
        </p:nvSpPr>
        <p:spPr>
          <a:xfrm>
            <a:off x="4368867" y="4921318"/>
            <a:ext cx="155448" cy="914400"/>
          </a:xfrm>
          <a:prstGeom prst="rightBrace">
            <a:avLst>
              <a:gd fmla="val 8333" name="adj1"/>
              <a:gd fmla="val 50000" name="adj2"/>
            </a:avLst>
          </a:prstGeom>
          <a:noFill/>
          <a:ln cap="flat" cmpd="sng" w="41275">
            <a:solidFill>
              <a:srgbClr val="2F415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28" name="Google Shape;128;p6"/>
          <p:cNvSpPr txBox="1"/>
          <p:nvPr/>
        </p:nvSpPr>
        <p:spPr>
          <a:xfrm>
            <a:off x="2361879" y="930985"/>
            <a:ext cx="61285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2060"/>
                </a:solidFill>
                <a:latin typeface="Arial"/>
                <a:ea typeface="Arial"/>
                <a:cs typeface="Arial"/>
                <a:sym typeface="Arial"/>
              </a:rPr>
              <a:t>2020-2023 </a:t>
            </a:r>
            <a:endParaRPr b="0" i="0" sz="2800" u="none" cap="none" strike="noStrike">
              <a:solidFill>
                <a:srgbClr val="002060"/>
              </a:solidFill>
              <a:latin typeface="Arial"/>
              <a:ea typeface="Arial"/>
              <a:cs typeface="Arial"/>
              <a:sym typeface="Arial"/>
            </a:endParaRPr>
          </a:p>
        </p:txBody>
      </p:sp>
      <p:sp>
        <p:nvSpPr>
          <p:cNvPr id="129" name="Google Shape;129;p6"/>
          <p:cNvSpPr txBox="1"/>
          <p:nvPr/>
        </p:nvSpPr>
        <p:spPr>
          <a:xfrm>
            <a:off x="7147925" y="4524252"/>
            <a:ext cx="612853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rgbClr val="002060"/>
                </a:solidFill>
                <a:latin typeface="Arial"/>
                <a:ea typeface="Arial"/>
                <a:cs typeface="Arial"/>
                <a:sym typeface="Arial"/>
              </a:rPr>
              <a:t>2023-2025 </a:t>
            </a:r>
            <a:endParaRPr b="0" i="0" sz="2800" u="none" cap="none" strike="noStrike">
              <a:solidFill>
                <a:srgbClr val="002060"/>
              </a:solidFill>
              <a:latin typeface="Arial"/>
              <a:ea typeface="Arial"/>
              <a:cs typeface="Arial"/>
              <a:sym typeface="Arial"/>
            </a:endParaRPr>
          </a:p>
        </p:txBody>
      </p:sp>
      <p:pic>
        <p:nvPicPr>
          <p:cNvPr id="130" name="Google Shape;130;p6"/>
          <p:cNvPicPr preferRelativeResize="0"/>
          <p:nvPr/>
        </p:nvPicPr>
        <p:blipFill rotWithShape="1">
          <a:blip r:embed="rId6">
            <a:alphaModFix/>
          </a:blip>
          <a:srcRect b="43332" l="67586" r="2328" t="22337"/>
          <a:stretch/>
        </p:blipFill>
        <p:spPr>
          <a:xfrm>
            <a:off x="6861516" y="1134084"/>
            <a:ext cx="5187409" cy="1664729"/>
          </a:xfrm>
          <a:prstGeom prst="rect">
            <a:avLst/>
          </a:prstGeom>
          <a:noFill/>
          <a:ln>
            <a:noFill/>
          </a:ln>
        </p:spPr>
      </p:pic>
      <p:pic>
        <p:nvPicPr>
          <p:cNvPr id="131" name="Google Shape;131;p6"/>
          <p:cNvPicPr preferRelativeResize="0"/>
          <p:nvPr/>
        </p:nvPicPr>
        <p:blipFill rotWithShape="1">
          <a:blip r:embed="rId7">
            <a:alphaModFix/>
          </a:blip>
          <a:srcRect b="70973" l="45852" r="34092" t="12880"/>
          <a:stretch/>
        </p:blipFill>
        <p:spPr>
          <a:xfrm>
            <a:off x="6870569" y="2798814"/>
            <a:ext cx="5178356" cy="1364808"/>
          </a:xfrm>
          <a:prstGeom prst="rect">
            <a:avLst/>
          </a:prstGeom>
          <a:noFill/>
          <a:ln>
            <a:noFill/>
          </a:ln>
        </p:spPr>
      </p:pic>
      <p:sp>
        <p:nvSpPr>
          <p:cNvPr id="132" name="Google Shape;132;p6"/>
          <p:cNvSpPr/>
          <p:nvPr/>
        </p:nvSpPr>
        <p:spPr>
          <a:xfrm>
            <a:off x="9263054" y="2850063"/>
            <a:ext cx="415201" cy="334926"/>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33" name="Google Shape;133;p6"/>
          <p:cNvSpPr/>
          <p:nvPr/>
        </p:nvSpPr>
        <p:spPr>
          <a:xfrm>
            <a:off x="9281892" y="4307279"/>
            <a:ext cx="415201" cy="334926"/>
          </a:xfrm>
          <a:prstGeom prst="down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19"/>
          <p:cNvPicPr preferRelativeResize="0"/>
          <p:nvPr/>
        </p:nvPicPr>
        <p:blipFill rotWithShape="1">
          <a:blip r:embed="rId3">
            <a:alphaModFix/>
          </a:blip>
          <a:srcRect b="0" l="0" r="0" t="0"/>
          <a:stretch/>
        </p:blipFill>
        <p:spPr>
          <a:xfrm rot="5400000">
            <a:off x="7629946" y="353564"/>
            <a:ext cx="2217754" cy="4094601"/>
          </a:xfrm>
          <a:prstGeom prst="rect">
            <a:avLst/>
          </a:prstGeom>
          <a:noFill/>
          <a:ln>
            <a:noFill/>
          </a:ln>
        </p:spPr>
      </p:pic>
      <p:sp>
        <p:nvSpPr>
          <p:cNvPr id="139" name="Google Shape;139;p19"/>
          <p:cNvSpPr txBox="1"/>
          <p:nvPr/>
        </p:nvSpPr>
        <p:spPr>
          <a:xfrm>
            <a:off x="7506213" y="1028763"/>
            <a:ext cx="2236424" cy="307777"/>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400" u="none" cap="none" strike="noStrike">
                <a:solidFill>
                  <a:srgbClr val="C00000"/>
                </a:solidFill>
                <a:latin typeface="Arial"/>
                <a:ea typeface="Arial"/>
                <a:cs typeface="Arial"/>
                <a:sym typeface="Arial"/>
              </a:rPr>
              <a:t>From Brewin et al, 2021*</a:t>
            </a:r>
            <a:endParaRPr b="0" i="0" sz="1000" u="none" cap="none" strike="noStrike">
              <a:solidFill>
                <a:srgbClr val="C00000"/>
              </a:solidFill>
              <a:latin typeface="Arial"/>
              <a:ea typeface="Arial"/>
              <a:cs typeface="Arial"/>
              <a:sym typeface="Arial"/>
            </a:endParaRPr>
          </a:p>
        </p:txBody>
      </p:sp>
      <p:sp>
        <p:nvSpPr>
          <p:cNvPr id="140" name="Google Shape;140;p19"/>
          <p:cNvSpPr txBox="1"/>
          <p:nvPr/>
        </p:nvSpPr>
        <p:spPr>
          <a:xfrm>
            <a:off x="39670" y="3567555"/>
            <a:ext cx="6056330" cy="298543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GB" sz="1600" u="none" cap="none" strike="noStrike">
                <a:solidFill>
                  <a:srgbClr val="C00000"/>
                </a:solidFill>
                <a:latin typeface="Arial"/>
                <a:ea typeface="Arial"/>
                <a:cs typeface="Arial"/>
                <a:sym typeface="Arial"/>
              </a:rPr>
              <a:t>We have today a budget for most of the pools and fluxes of carbon in the mixed layer, BUT…</a:t>
            </a:r>
            <a:endParaRPr/>
          </a:p>
          <a:p>
            <a:pPr indent="0" lvl="0" marL="0" marR="0" rtl="0" algn="just">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Global assessments are using satellite data in inconsistent and non-optimal ways.</a:t>
            </a:r>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Large uncertainties exist in our understanding of trends in fundamental biological carbon fluxes in the ocean, notably primary production and export production.</a:t>
            </a:r>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Knowledge gap in freshwater production and land-ocean fluxes is even greater.</a:t>
            </a:r>
            <a:endParaRPr/>
          </a:p>
          <a:p>
            <a:pPr indent="-285750" lvl="0"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We have little knowledge on blue carbon and its changes.</a:t>
            </a:r>
            <a:endParaRPr/>
          </a:p>
          <a:p>
            <a:pPr indent="-196850" lvl="0" marL="285750" marR="0" rtl="0" algn="just">
              <a:lnSpc>
                <a:spcPct val="100000"/>
              </a:lnSpc>
              <a:spcBef>
                <a:spcPts val="0"/>
              </a:spcBef>
              <a:spcAft>
                <a:spcPts val="0"/>
              </a:spcAft>
              <a:buClr>
                <a:srgbClr val="000000"/>
              </a:buClr>
              <a:buSzPts val="1400"/>
              <a:buFont typeface="Noto Sans Symbols"/>
              <a:buNone/>
            </a:pPr>
            <a:r>
              <a:t/>
            </a:r>
            <a:endParaRPr b="0" i="0" sz="1400" u="none" cap="none" strike="noStrike">
              <a:solidFill>
                <a:srgbClr val="000000"/>
              </a:solidFill>
              <a:latin typeface="Arial"/>
              <a:ea typeface="Arial"/>
              <a:cs typeface="Arial"/>
              <a:sym typeface="Arial"/>
            </a:endParaRPr>
          </a:p>
        </p:txBody>
      </p:sp>
      <p:pic>
        <p:nvPicPr>
          <p:cNvPr id="141" name="Google Shape;141;p19"/>
          <p:cNvPicPr preferRelativeResize="0"/>
          <p:nvPr/>
        </p:nvPicPr>
        <p:blipFill rotWithShape="1">
          <a:blip r:embed="rId4">
            <a:alphaModFix/>
          </a:blip>
          <a:srcRect b="0" l="0" r="0" t="0"/>
          <a:stretch/>
        </p:blipFill>
        <p:spPr>
          <a:xfrm>
            <a:off x="548333" y="1418173"/>
            <a:ext cx="3163132" cy="2136019"/>
          </a:xfrm>
          <a:prstGeom prst="rect">
            <a:avLst/>
          </a:prstGeom>
          <a:noFill/>
          <a:ln>
            <a:noFill/>
          </a:ln>
        </p:spPr>
      </p:pic>
      <p:sp>
        <p:nvSpPr>
          <p:cNvPr id="142" name="Google Shape;142;p19"/>
          <p:cNvSpPr txBox="1"/>
          <p:nvPr/>
        </p:nvSpPr>
        <p:spPr>
          <a:xfrm>
            <a:off x="589253" y="1110396"/>
            <a:ext cx="3081293"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rgbClr val="C00000"/>
                </a:solidFill>
                <a:latin typeface="Arial"/>
                <a:ea typeface="Arial"/>
                <a:cs typeface="Arial"/>
                <a:sym typeface="Arial"/>
              </a:rPr>
              <a:t>CEOS Carbon Strategy Report 2014</a:t>
            </a:r>
            <a:endParaRPr/>
          </a:p>
        </p:txBody>
      </p:sp>
      <p:sp>
        <p:nvSpPr>
          <p:cNvPr id="143" name="Google Shape;143;p19"/>
          <p:cNvSpPr/>
          <p:nvPr/>
        </p:nvSpPr>
        <p:spPr>
          <a:xfrm>
            <a:off x="4203598" y="1645120"/>
            <a:ext cx="1564516" cy="199722"/>
          </a:xfrm>
          <a:prstGeom prst="rightArrow">
            <a:avLst>
              <a:gd fmla="val 50000" name="adj1"/>
              <a:gd fmla="val 50000" name="adj2"/>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4" name="Google Shape;144;p19"/>
          <p:cNvSpPr txBox="1"/>
          <p:nvPr/>
        </p:nvSpPr>
        <p:spPr>
          <a:xfrm>
            <a:off x="3964513" y="2112123"/>
            <a:ext cx="2473962" cy="1354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200" u="none" cap="none" strike="noStrike">
                <a:solidFill>
                  <a:srgbClr val="038708"/>
                </a:solidFill>
                <a:latin typeface="Arial"/>
                <a:ea typeface="Arial"/>
                <a:cs typeface="Arial"/>
                <a:sym typeface="Arial"/>
              </a:rPr>
              <a:t>Some additional pools have become amenable to remote sensing:</a:t>
            </a:r>
            <a:endParaRPr/>
          </a:p>
          <a:p>
            <a:pPr indent="-285750" lvl="0" marL="285750" marR="0" rtl="0" algn="l">
              <a:lnSpc>
                <a:spcPct val="100000"/>
              </a:lnSpc>
              <a:spcBef>
                <a:spcPts val="600"/>
              </a:spcBef>
              <a:spcAft>
                <a:spcPts val="0"/>
              </a:spcAft>
              <a:buClr>
                <a:srgbClr val="000000"/>
              </a:buClr>
              <a:buSzPts val="1200"/>
              <a:buFont typeface="Arial"/>
              <a:buChar char="•"/>
            </a:pPr>
            <a:r>
              <a:rPr b="0" i="0" lang="en-GB" sz="1200" u="none" cap="none" strike="noStrike">
                <a:solidFill>
                  <a:srgbClr val="038708"/>
                </a:solidFill>
                <a:latin typeface="Arial"/>
                <a:ea typeface="Arial"/>
                <a:cs typeface="Arial"/>
                <a:sym typeface="Arial"/>
              </a:rPr>
              <a:t>Phytoplankton groups</a:t>
            </a:r>
            <a:endParaRPr/>
          </a:p>
          <a:p>
            <a:pPr indent="-285750" lvl="0" marL="285750" marR="0" rtl="0" algn="l">
              <a:lnSpc>
                <a:spcPct val="100000"/>
              </a:lnSpc>
              <a:spcBef>
                <a:spcPts val="600"/>
              </a:spcBef>
              <a:spcAft>
                <a:spcPts val="0"/>
              </a:spcAft>
              <a:buClr>
                <a:srgbClr val="000000"/>
              </a:buClr>
              <a:buSzPts val="1200"/>
              <a:buFont typeface="Arial"/>
              <a:buChar char="•"/>
            </a:pPr>
            <a:r>
              <a:rPr b="0" i="0" lang="en-GB" sz="1200" u="none" cap="none" strike="noStrike">
                <a:solidFill>
                  <a:srgbClr val="038708"/>
                </a:solidFill>
                <a:latin typeface="Arial"/>
                <a:ea typeface="Arial"/>
                <a:cs typeface="Arial"/>
                <a:sym typeface="Arial"/>
              </a:rPr>
              <a:t>Detritus (a first approximation)</a:t>
            </a:r>
            <a:endParaRPr/>
          </a:p>
        </p:txBody>
      </p:sp>
      <p:sp>
        <p:nvSpPr>
          <p:cNvPr id="145" name="Google Shape;145;p19"/>
          <p:cNvSpPr txBox="1"/>
          <p:nvPr/>
        </p:nvSpPr>
        <p:spPr>
          <a:xfrm>
            <a:off x="6169209" y="4256651"/>
            <a:ext cx="5667288" cy="2062103"/>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Magnitude and regional distribution of biologically-mediated carbon fluxes come from a variety of climate-related modifications to the marine environment </a:t>
            </a:r>
            <a:r>
              <a:rPr b="0" i="1" lang="en-GB" sz="1600" u="none" cap="none" strike="noStrike">
                <a:solidFill>
                  <a:srgbClr val="000000"/>
                </a:solidFill>
                <a:latin typeface="Arial"/>
                <a:ea typeface="Arial"/>
                <a:cs typeface="Arial"/>
                <a:sym typeface="Arial"/>
              </a:rPr>
              <a:t>(ocean acidification, storminess over the oceans, vertical stratification, changing temperature, increasing sea level, disappearing sea ice, and their combined impacts), </a:t>
            </a:r>
            <a:r>
              <a:rPr b="0" i="0" lang="en-GB" sz="1600" u="none" cap="none" strike="noStrike">
                <a:solidFill>
                  <a:srgbClr val="000000"/>
                </a:solidFill>
                <a:latin typeface="Arial"/>
                <a:ea typeface="Arial"/>
                <a:cs typeface="Arial"/>
                <a:sym typeface="Arial"/>
              </a:rPr>
              <a:t>which still need to be better understood and assessed and will likely impact inorganic carbon pools (e.g. ocean sink)</a:t>
            </a:r>
            <a:endParaRPr/>
          </a:p>
        </p:txBody>
      </p:sp>
      <p:sp>
        <p:nvSpPr>
          <p:cNvPr id="146" name="Google Shape;146;p19"/>
          <p:cNvSpPr txBox="1"/>
          <p:nvPr/>
        </p:nvSpPr>
        <p:spPr>
          <a:xfrm>
            <a:off x="357349" y="239106"/>
            <a:ext cx="7970329" cy="4616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ECF4D5"/>
                </a:solidFill>
                <a:latin typeface="Arial"/>
                <a:ea typeface="Arial"/>
                <a:cs typeface="Arial"/>
                <a:sym typeface="Arial"/>
              </a:rPr>
              <a:t>Toward an Aquatic Carbon Roadmap</a:t>
            </a:r>
            <a:endParaRPr b="0" i="0" sz="2400" u="none" cap="none" strike="noStrike">
              <a:solidFill>
                <a:srgbClr val="ECF4D5"/>
              </a:solidFill>
              <a:latin typeface="Arial"/>
              <a:ea typeface="Arial"/>
              <a:cs typeface="Arial"/>
              <a:sym typeface="Arial"/>
            </a:endParaRPr>
          </a:p>
        </p:txBody>
      </p:sp>
      <p:sp>
        <p:nvSpPr>
          <p:cNvPr id="147" name="Google Shape;147;p19"/>
          <p:cNvSpPr txBox="1"/>
          <p:nvPr/>
        </p:nvSpPr>
        <p:spPr>
          <a:xfrm>
            <a:off x="6449534" y="3509742"/>
            <a:ext cx="4578578" cy="553998"/>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1" lang="en-GB" sz="1000" u="none" cap="none" strike="noStrike">
                <a:solidFill>
                  <a:srgbClr val="000000"/>
                </a:solidFill>
                <a:latin typeface="Arial"/>
                <a:ea typeface="Arial"/>
                <a:cs typeface="Arial"/>
                <a:sym typeface="Arial"/>
              </a:rPr>
              <a:t>*Brewin et al, 2001:Sensing the ocean biological carbon pump from space: A review of capabilities, concepts, research gaps and future developments, Earth-Science Reviews 217 (2021) 103604.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7"/>
          <p:cNvSpPr txBox="1"/>
          <p:nvPr/>
        </p:nvSpPr>
        <p:spPr>
          <a:xfrm>
            <a:off x="185192" y="1209663"/>
            <a:ext cx="11655212" cy="830956"/>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The GHG Roadmap has a very pragmatic focus on the major milestones of GST1 (2023) and subsequently for GST2 (2028) and the production of prototype inventories in support of those milestones. The AFOLU Roadmap has a similar pragmatic focus on GST1 and GST2 and what can be delivered effectively to support these and the national reporting to them. </a:t>
            </a:r>
            <a:endParaRPr b="0" i="0" sz="1600" u="none" cap="none" strike="noStrike">
              <a:solidFill>
                <a:srgbClr val="000000"/>
              </a:solidFill>
              <a:latin typeface="Arial"/>
              <a:ea typeface="Arial"/>
              <a:cs typeface="Arial"/>
              <a:sym typeface="Arial"/>
            </a:endParaRPr>
          </a:p>
        </p:txBody>
      </p:sp>
      <p:sp>
        <p:nvSpPr>
          <p:cNvPr id="153" name="Google Shape;153;p7"/>
          <p:cNvSpPr txBox="1"/>
          <p:nvPr/>
        </p:nvSpPr>
        <p:spPr>
          <a:xfrm>
            <a:off x="357350" y="206948"/>
            <a:ext cx="797032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Aquatic Carbon Roadmap focus</a:t>
            </a:r>
            <a:endParaRPr b="0" i="0" sz="1400" u="none" cap="none" strike="noStrike">
              <a:solidFill>
                <a:srgbClr val="000000"/>
              </a:solidFill>
              <a:latin typeface="Arial"/>
              <a:ea typeface="Arial"/>
              <a:cs typeface="Arial"/>
              <a:sym typeface="Arial"/>
            </a:endParaRPr>
          </a:p>
        </p:txBody>
      </p:sp>
      <p:sp>
        <p:nvSpPr>
          <p:cNvPr id="154" name="Google Shape;154;p7"/>
          <p:cNvSpPr txBox="1"/>
          <p:nvPr/>
        </p:nvSpPr>
        <p:spPr>
          <a:xfrm>
            <a:off x="185190" y="2802289"/>
            <a:ext cx="7152043" cy="2246769"/>
          </a:xfrm>
          <a:prstGeom prst="rect">
            <a:avLst/>
          </a:prstGeom>
          <a:noFill/>
          <a:ln>
            <a:noFill/>
          </a:ln>
        </p:spPr>
        <p:txBody>
          <a:bodyPr anchorCtr="0" anchor="t" bIns="45700" lIns="91425" spcFirstLastPara="1" rIns="91425" wrap="square" tIns="45700">
            <a:spAutoFit/>
          </a:bodyPr>
          <a:lstStyle/>
          <a:p>
            <a:pPr indent="-342900" lvl="4" marL="342900" marR="0" rtl="0" algn="just">
              <a:lnSpc>
                <a:spcPct val="100000"/>
              </a:lnSpc>
              <a:spcBef>
                <a:spcPts val="0"/>
              </a:spcBef>
              <a:spcAft>
                <a:spcPts val="0"/>
              </a:spcAft>
              <a:buClr>
                <a:srgbClr val="000000"/>
              </a:buClr>
              <a:buSzPts val="2000"/>
              <a:buFont typeface="Courier New"/>
              <a:buChar char="o"/>
            </a:pPr>
            <a:r>
              <a:rPr b="0" i="0" lang="en-GB" sz="1400" u="none" cap="none" strike="noStrike">
                <a:solidFill>
                  <a:srgbClr val="000000"/>
                </a:solidFill>
                <a:latin typeface="Arial"/>
                <a:ea typeface="Arial"/>
                <a:cs typeface="Arial"/>
                <a:sym typeface="Arial"/>
              </a:rPr>
              <a:t>cover </a:t>
            </a:r>
            <a:r>
              <a:rPr b="0" i="0" lang="en-GB" sz="1400" u="none" cap="none" strike="noStrike">
                <a:solidFill>
                  <a:srgbClr val="C00000"/>
                </a:solidFill>
                <a:latin typeface="Arial"/>
                <a:ea typeface="Arial"/>
                <a:cs typeface="Arial"/>
                <a:sym typeface="Arial"/>
              </a:rPr>
              <a:t>all horizontal </a:t>
            </a:r>
            <a:r>
              <a:rPr b="0" i="0" lang="en-GB" sz="1400" u="none" cap="none" strike="noStrike">
                <a:solidFill>
                  <a:srgbClr val="000000"/>
                </a:solidFill>
                <a:latin typeface="Arial"/>
                <a:ea typeface="Arial"/>
                <a:cs typeface="Arial"/>
                <a:sym typeface="Arial"/>
              </a:rPr>
              <a:t>(from lakes to coastal and open oceans) </a:t>
            </a:r>
            <a:r>
              <a:rPr b="0" i="0" lang="en-GB" sz="1400" u="none" cap="none" strike="noStrike">
                <a:solidFill>
                  <a:srgbClr val="C00000"/>
                </a:solidFill>
                <a:latin typeface="Arial"/>
                <a:ea typeface="Arial"/>
                <a:cs typeface="Arial"/>
                <a:sym typeface="Arial"/>
              </a:rPr>
              <a:t>and vertical dimensions </a:t>
            </a:r>
            <a:r>
              <a:rPr b="0" i="0" lang="en-GB" sz="1400" u="none" cap="none" strike="noStrike">
                <a:solidFill>
                  <a:srgbClr val="000000"/>
                </a:solidFill>
                <a:latin typeface="Arial"/>
                <a:ea typeface="Arial"/>
                <a:cs typeface="Arial"/>
                <a:sym typeface="Arial"/>
              </a:rPr>
              <a:t>(from exchange of CO2 with atmosphere, through the land to ocean aquatic continuum, up to the vertical transport of carbon to the deep ocean until overturned)</a:t>
            </a:r>
            <a:endParaRPr/>
          </a:p>
          <a:p>
            <a:pPr indent="-342900" lvl="4" marL="342900" marR="0" rtl="0" algn="just">
              <a:lnSpc>
                <a:spcPct val="100000"/>
              </a:lnSpc>
              <a:spcBef>
                <a:spcPts val="0"/>
              </a:spcBef>
              <a:spcAft>
                <a:spcPts val="0"/>
              </a:spcAft>
              <a:buClr>
                <a:srgbClr val="000000"/>
              </a:buClr>
              <a:buSzPts val="2000"/>
              <a:buFont typeface="Courier New"/>
              <a:buChar char="o"/>
            </a:pPr>
            <a:r>
              <a:rPr b="0" i="0" lang="en-GB" sz="1400" u="none" cap="none" strike="noStrike">
                <a:solidFill>
                  <a:srgbClr val="000000"/>
                </a:solidFill>
                <a:latin typeface="Arial"/>
                <a:ea typeface="Arial"/>
                <a:cs typeface="Arial"/>
                <a:sym typeface="Arial"/>
              </a:rPr>
              <a:t>Cover the </a:t>
            </a:r>
            <a:r>
              <a:rPr b="0" i="0" lang="en-GB" sz="1400" u="none" cap="none" strike="noStrike">
                <a:solidFill>
                  <a:srgbClr val="C00000"/>
                </a:solidFill>
                <a:latin typeface="Arial"/>
                <a:ea typeface="Arial"/>
                <a:cs typeface="Arial"/>
                <a:sym typeface="Arial"/>
              </a:rPr>
              <a:t>linkages between organic and inorganic carbon </a:t>
            </a:r>
            <a:r>
              <a:rPr b="0" i="0" lang="en-GB" sz="1400" u="none" cap="none" strike="noStrike">
                <a:solidFill>
                  <a:srgbClr val="000000"/>
                </a:solidFill>
                <a:latin typeface="Arial"/>
                <a:ea typeface="Arial"/>
                <a:cs typeface="Arial"/>
                <a:sym typeface="Arial"/>
              </a:rPr>
              <a:t>and how the two relate to each other.</a:t>
            </a:r>
            <a:endParaRPr/>
          </a:p>
          <a:p>
            <a:pPr indent="-342900" lvl="0" marL="342900" marR="0" rtl="0" algn="just">
              <a:lnSpc>
                <a:spcPct val="100000"/>
              </a:lnSpc>
              <a:spcBef>
                <a:spcPts val="0"/>
              </a:spcBef>
              <a:spcAft>
                <a:spcPts val="0"/>
              </a:spcAft>
              <a:buClr>
                <a:srgbClr val="000000"/>
              </a:buClr>
              <a:buSzPts val="2000"/>
              <a:buFont typeface="Courier New"/>
              <a:buChar char="o"/>
            </a:pPr>
            <a:r>
              <a:rPr b="0" i="0" lang="en-GB" sz="1400" u="none" cap="none" strike="noStrike">
                <a:solidFill>
                  <a:srgbClr val="000000"/>
                </a:solidFill>
                <a:latin typeface="Arial"/>
                <a:ea typeface="Arial"/>
                <a:cs typeface="Arial"/>
                <a:sym typeface="Arial"/>
              </a:rPr>
              <a:t>cover </a:t>
            </a:r>
            <a:r>
              <a:rPr b="0" i="0" lang="en-GB" sz="1400" u="none" cap="none" strike="noStrike">
                <a:solidFill>
                  <a:srgbClr val="C00000"/>
                </a:solidFill>
                <a:latin typeface="Arial"/>
                <a:ea typeface="Arial"/>
                <a:cs typeface="Arial"/>
                <a:sym typeface="Arial"/>
              </a:rPr>
              <a:t>all the components of the Earth System </a:t>
            </a:r>
            <a:r>
              <a:rPr b="0" i="0" lang="en-GB" sz="1400" u="none" cap="none" strike="noStrike">
                <a:solidFill>
                  <a:srgbClr val="000000"/>
                </a:solidFill>
                <a:latin typeface="Arial"/>
                <a:ea typeface="Arial"/>
                <a:cs typeface="Arial"/>
                <a:sym typeface="Arial"/>
              </a:rPr>
              <a:t>from assessing how long the oceans (open ocean and coastal) will be able to keep up at taking anthropogenic CO2 to how this will affect the pH and biodiversity of the aquatic systems to the effects of human’s action on land (deforestation, increasing nutrient input from rivers etc) on the aquatic carbon. </a:t>
            </a:r>
            <a:endParaRPr/>
          </a:p>
        </p:txBody>
      </p:sp>
      <p:pic>
        <p:nvPicPr>
          <p:cNvPr id="155" name="Google Shape;155;p7"/>
          <p:cNvPicPr preferRelativeResize="0"/>
          <p:nvPr/>
        </p:nvPicPr>
        <p:blipFill rotWithShape="1">
          <a:blip r:embed="rId3">
            <a:alphaModFix/>
          </a:blip>
          <a:srcRect b="0" l="0" r="0" t="0"/>
          <a:stretch/>
        </p:blipFill>
        <p:spPr>
          <a:xfrm rot="5400000">
            <a:off x="8502040" y="1619730"/>
            <a:ext cx="2345772" cy="4330958"/>
          </a:xfrm>
          <a:prstGeom prst="rect">
            <a:avLst/>
          </a:prstGeom>
          <a:noFill/>
          <a:ln>
            <a:noFill/>
          </a:ln>
        </p:spPr>
      </p:pic>
      <p:sp>
        <p:nvSpPr>
          <p:cNvPr id="156" name="Google Shape;156;p7"/>
          <p:cNvSpPr txBox="1"/>
          <p:nvPr/>
        </p:nvSpPr>
        <p:spPr>
          <a:xfrm>
            <a:off x="185190" y="5171283"/>
            <a:ext cx="11655215" cy="954107"/>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Courier New"/>
              <a:buChar char="o"/>
            </a:pPr>
            <a:r>
              <a:rPr b="0" i="0" lang="en-GB" sz="1400" u="none" cap="none" strike="noStrike">
                <a:solidFill>
                  <a:srgbClr val="000000"/>
                </a:solidFill>
                <a:latin typeface="Arial"/>
                <a:ea typeface="Arial"/>
                <a:cs typeface="Arial"/>
                <a:sym typeface="Arial"/>
              </a:rPr>
              <a:t>contribute to support the needs and ambition cycle of the Global Stocktake of the Paris Climate Agreement, by </a:t>
            </a:r>
            <a:r>
              <a:rPr b="0" i="0" lang="en-GB" sz="1400" u="none" cap="none" strike="noStrike">
                <a:solidFill>
                  <a:srgbClr val="C00000"/>
                </a:solidFill>
                <a:latin typeface="Arial"/>
                <a:ea typeface="Arial"/>
                <a:cs typeface="Arial"/>
                <a:sym typeface="Arial"/>
              </a:rPr>
              <a:t>constraining the global carbon budget</a:t>
            </a:r>
            <a:r>
              <a:rPr b="0" i="0" lang="en-GB" sz="1400" u="none" cap="none" strike="noStrike">
                <a:solidFill>
                  <a:srgbClr val="000000"/>
                </a:solidFill>
                <a:latin typeface="Arial"/>
                <a:ea typeface="Arial"/>
                <a:cs typeface="Arial"/>
                <a:sym typeface="Arial"/>
              </a:rPr>
              <a:t> but also </a:t>
            </a:r>
            <a:r>
              <a:rPr b="0" i="0" lang="en-GB" sz="1400" u="none" cap="none" strike="noStrike">
                <a:solidFill>
                  <a:srgbClr val="C00000"/>
                </a:solidFill>
                <a:latin typeface="Arial"/>
                <a:ea typeface="Arial"/>
                <a:cs typeface="Arial"/>
                <a:sym typeface="Arial"/>
              </a:rPr>
              <a:t>supporting countries reporting on their NDC </a:t>
            </a:r>
            <a:r>
              <a:rPr b="0" i="0" lang="en-GB" sz="1400" u="none" cap="none" strike="noStrike">
                <a:solidFill>
                  <a:srgbClr val="000000"/>
                </a:solidFill>
                <a:latin typeface="Arial"/>
                <a:ea typeface="Arial"/>
                <a:cs typeface="Arial"/>
                <a:sym typeface="Arial"/>
              </a:rPr>
              <a:t>by improving the estimation and monitoring the changes in CO2 fluxes from/to the Oceans at country level (within each country’s exclusive economic zone (EEZ)) also including improving the monitoring of major Blue Carbon coastal ecosystem’s extent and carbon stock around the world.</a:t>
            </a:r>
            <a:endParaRPr b="0" i="0" sz="1400" u="none" cap="none" strike="noStrike">
              <a:solidFill>
                <a:srgbClr val="000000"/>
              </a:solidFill>
              <a:latin typeface="Arial"/>
              <a:ea typeface="Arial"/>
              <a:cs typeface="Arial"/>
              <a:sym typeface="Arial"/>
            </a:endParaRPr>
          </a:p>
        </p:txBody>
      </p:sp>
      <p:sp>
        <p:nvSpPr>
          <p:cNvPr id="157" name="Google Shape;157;p7"/>
          <p:cNvSpPr txBox="1"/>
          <p:nvPr/>
        </p:nvSpPr>
        <p:spPr>
          <a:xfrm>
            <a:off x="185190" y="2127038"/>
            <a:ext cx="11655215" cy="584775"/>
          </a:xfrm>
          <a:prstGeom prst="rect">
            <a:avLst/>
          </a:prstGeom>
          <a:noFill/>
          <a:ln>
            <a:noFill/>
          </a:ln>
        </p:spPr>
        <p:txBody>
          <a:bodyPr anchorCtr="0" anchor="t" bIns="45700" lIns="91425" spcFirstLastPara="1" rIns="91425" wrap="square" tIns="45700">
            <a:spAutoFit/>
          </a:bodyPr>
          <a:lstStyle/>
          <a:p>
            <a:pPr indent="-285750" lvl="0" marL="28575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Conversely, the Aquatic carbon roadmap would not address </a:t>
            </a:r>
            <a:r>
              <a:rPr b="1" i="0" lang="en-GB" sz="1600" u="none" cap="none" strike="noStrike">
                <a:solidFill>
                  <a:srgbClr val="C00000"/>
                </a:solidFill>
                <a:latin typeface="Arial"/>
                <a:ea typeface="Arial"/>
                <a:cs typeface="Arial"/>
                <a:sym typeface="Arial"/>
              </a:rPr>
              <a:t>only</a:t>
            </a:r>
            <a:r>
              <a:rPr b="0" i="0" lang="en-GB" sz="1600" u="none" cap="none" strike="noStrike">
                <a:solidFill>
                  <a:srgbClr val="000000"/>
                </a:solidFill>
                <a:latin typeface="Arial"/>
                <a:ea typeface="Arial"/>
                <a:cs typeface="Arial"/>
                <a:sym typeface="Arial"/>
              </a:rPr>
              <a:t> the ocean carbon sink (air-sea CO2 exchange) monitoring but, </a:t>
            </a:r>
            <a:r>
              <a:rPr b="1" i="0" lang="en-GB" sz="1600" u="none" cap="none" strike="noStrike">
                <a:solidFill>
                  <a:srgbClr val="C00000"/>
                </a:solidFill>
                <a:latin typeface="Arial"/>
                <a:ea typeface="Arial"/>
                <a:cs typeface="Arial"/>
                <a:sym typeface="Arial"/>
              </a:rPr>
              <a:t>more widely</a:t>
            </a:r>
            <a:r>
              <a:rPr b="0" i="0" lang="en-GB" sz="1600" u="none" cap="none" strike="noStrike">
                <a:solidFill>
                  <a:srgbClr val="C00000"/>
                </a:solidFill>
                <a:latin typeface="Arial"/>
                <a:ea typeface="Arial"/>
                <a:cs typeface="Arial"/>
                <a:sym typeface="Arial"/>
              </a:rPr>
              <a: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8"/>
          <p:cNvSpPr txBox="1"/>
          <p:nvPr/>
        </p:nvSpPr>
        <p:spPr>
          <a:xfrm>
            <a:off x="172413" y="1108655"/>
            <a:ext cx="11529850" cy="5016718"/>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To serve as a guiding vision for long term space agency coordination around Aquatic Carbon by providing a framework for long-term (~ 15+ years) coordination of CEOS agency observing programmes in support of the needs for Aquatic carbon related information. </a:t>
            </a:r>
            <a:endParaRPr/>
          </a:p>
          <a:p>
            <a:pPr indent="-285750" lvl="0" marL="28575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Characterizing the needs, gaps and challenges, regarding the required products, services and applications and the observing systems that can support, including the needs to plan for ground segment, space segment and services. </a:t>
            </a:r>
            <a:endParaRPr/>
          </a:p>
          <a:p>
            <a:pPr indent="-285750" lvl="0" marL="28575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Addressing basic observation continuity and the necessary agency coordination to achieve it.</a:t>
            </a:r>
            <a:endParaRPr/>
          </a:p>
          <a:p>
            <a:pPr indent="-158750" lvl="0" marL="285750" marR="0" rtl="0" algn="just">
              <a:lnSpc>
                <a:spcPct val="100000"/>
              </a:lnSpc>
              <a:spcBef>
                <a:spcPts val="0"/>
              </a:spcBef>
              <a:spcAft>
                <a:spcPts val="0"/>
              </a:spcAft>
              <a:buClr>
                <a:srgbClr val="000000"/>
              </a:buClr>
              <a:buSzPts val="2000"/>
              <a:buFont typeface="Noto Sans Symbols"/>
              <a:buNone/>
            </a:pPr>
            <a:r>
              <a:t/>
            </a:r>
            <a:endParaRPr b="0" i="0" sz="16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Such information should encompass</a:t>
            </a:r>
            <a:r>
              <a:rPr b="0" i="0" lang="en-GB" sz="1600" u="none" cap="none" strike="noStrike">
                <a:solidFill>
                  <a:srgbClr val="000000"/>
                </a:solidFill>
                <a:latin typeface="Arial"/>
                <a:ea typeface="Arial"/>
                <a:cs typeface="Arial"/>
                <a:sym typeface="Arial"/>
              </a:rPr>
              <a:t>:</a:t>
            </a:r>
            <a:endParaRPr/>
          </a:p>
          <a:p>
            <a:pPr indent="-342900" lvl="4" marL="342900" marR="0" rtl="0" algn="just">
              <a:lnSpc>
                <a:spcPct val="100000"/>
              </a:lnSpc>
              <a:spcBef>
                <a:spcPts val="0"/>
              </a:spcBef>
              <a:spcAft>
                <a:spcPts val="0"/>
              </a:spcAft>
              <a:buClr>
                <a:srgbClr val="000000"/>
              </a:buClr>
              <a:buSzPts val="2000"/>
              <a:buFont typeface="Courier New"/>
              <a:buChar char="o"/>
            </a:pPr>
            <a:r>
              <a:rPr b="0" i="0" lang="en-GB" sz="1600" u="none" cap="none" strike="noStrike">
                <a:solidFill>
                  <a:srgbClr val="000000"/>
                </a:solidFill>
                <a:latin typeface="Arial"/>
                <a:ea typeface="Arial"/>
                <a:cs typeface="Arial"/>
                <a:sym typeface="Arial"/>
              </a:rPr>
              <a:t>Satellite-based aquatic products and associated uncertainties to constrain models better, and to reduce uncertainties in the global carbon budget</a:t>
            </a:r>
            <a:endParaRPr/>
          </a:p>
          <a:p>
            <a:pPr indent="-342900" lvl="4" marL="342900" marR="0" rtl="0" algn="just">
              <a:lnSpc>
                <a:spcPct val="100000"/>
              </a:lnSpc>
              <a:spcBef>
                <a:spcPts val="0"/>
              </a:spcBef>
              <a:spcAft>
                <a:spcPts val="0"/>
              </a:spcAft>
              <a:buClr>
                <a:srgbClr val="000000"/>
              </a:buClr>
              <a:buSzPts val="2000"/>
              <a:buFont typeface="Courier New"/>
              <a:buChar char="o"/>
            </a:pPr>
            <a:r>
              <a:rPr b="0" i="0" lang="en-GB" sz="1600" u="none" cap="none" strike="noStrike">
                <a:solidFill>
                  <a:srgbClr val="000000"/>
                </a:solidFill>
                <a:latin typeface="Arial"/>
                <a:ea typeface="Arial"/>
                <a:cs typeface="Arial"/>
                <a:sym typeface="Arial"/>
              </a:rPr>
              <a:t>Satellite-based tools to improve our understanding of the magnitude of, and trends in:</a:t>
            </a:r>
            <a:endParaRPr/>
          </a:p>
          <a:p>
            <a:pPr indent="-342900" lvl="5" marL="34290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Aquatic primary production (inland waters, coastal waters, open ocean)</a:t>
            </a:r>
            <a:endParaRPr/>
          </a:p>
          <a:p>
            <a:pPr indent="-285750" lvl="4" marL="28575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Export production</a:t>
            </a:r>
            <a:endParaRPr/>
          </a:p>
          <a:p>
            <a:pPr indent="-342900" lvl="4" marL="34290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Aquatic ecosystem structure and geographical distribution, and impact on carbon flux</a:t>
            </a:r>
            <a:endParaRPr/>
          </a:p>
          <a:p>
            <a:pPr indent="-342900" lvl="4" marL="342900" marR="0" rtl="0" algn="just">
              <a:lnSpc>
                <a:spcPct val="100000"/>
              </a:lnSpc>
              <a:spcBef>
                <a:spcPts val="0"/>
              </a:spcBef>
              <a:spcAft>
                <a:spcPts val="0"/>
              </a:spcAft>
              <a:buClr>
                <a:srgbClr val="000000"/>
              </a:buClr>
              <a:buSzPts val="2000"/>
              <a:buFont typeface="Courier New"/>
              <a:buChar char="o"/>
            </a:pPr>
            <a:r>
              <a:rPr b="0" i="0" lang="en-GB" sz="1600" u="none" cap="none" strike="noStrike">
                <a:solidFill>
                  <a:srgbClr val="000000"/>
                </a:solidFill>
                <a:latin typeface="Arial"/>
                <a:ea typeface="Arial"/>
                <a:cs typeface="Arial"/>
                <a:sym typeface="Arial"/>
              </a:rPr>
              <a:t>Quantification and mapping of blue carbon at the global scale</a:t>
            </a:r>
            <a:endParaRPr/>
          </a:p>
          <a:p>
            <a:pPr indent="-342900" lvl="4" marL="342900" marR="0" rtl="0" algn="just">
              <a:lnSpc>
                <a:spcPct val="100000"/>
              </a:lnSpc>
              <a:spcBef>
                <a:spcPts val="0"/>
              </a:spcBef>
              <a:spcAft>
                <a:spcPts val="0"/>
              </a:spcAft>
              <a:buClr>
                <a:srgbClr val="000000"/>
              </a:buClr>
              <a:buSzPts val="2000"/>
              <a:buFont typeface="Courier New"/>
              <a:buChar char="o"/>
            </a:pPr>
            <a:r>
              <a:rPr b="0" i="0" lang="en-GB" sz="1600" u="none" cap="none" strike="noStrike">
                <a:solidFill>
                  <a:srgbClr val="000000"/>
                </a:solidFill>
                <a:latin typeface="Arial"/>
                <a:ea typeface="Arial"/>
                <a:cs typeface="Arial"/>
                <a:sym typeface="Arial"/>
              </a:rPr>
              <a:t>Integration of satellite observations with field observations and models to reduce uncertainties in carbon fluxes</a:t>
            </a:r>
            <a:endParaRPr/>
          </a:p>
          <a:p>
            <a:pPr indent="-342900" lvl="4" marL="342900" marR="0" rtl="0" algn="just">
              <a:lnSpc>
                <a:spcPct val="100000"/>
              </a:lnSpc>
              <a:spcBef>
                <a:spcPts val="0"/>
              </a:spcBef>
              <a:spcAft>
                <a:spcPts val="0"/>
              </a:spcAft>
              <a:buClr>
                <a:srgbClr val="000000"/>
              </a:buClr>
              <a:buSzPts val="2000"/>
              <a:buFont typeface="Courier New"/>
              <a:buChar char="o"/>
            </a:pPr>
            <a:r>
              <a:rPr b="0" i="0" lang="en-GB" sz="1600" u="none" cap="none" strike="noStrike">
                <a:solidFill>
                  <a:srgbClr val="000000"/>
                </a:solidFill>
                <a:latin typeface="Arial"/>
                <a:ea typeface="Arial"/>
                <a:cs typeface="Arial"/>
                <a:sym typeface="Arial"/>
              </a:rPr>
              <a:t>Assessment of regional differences in carbon pools and fluxes and their implications, notably for the polar seas that are undergoing rapid changes.</a:t>
            </a:r>
            <a:endParaRPr/>
          </a:p>
          <a:p>
            <a:pPr indent="-215900" lvl="0" marL="342900" marR="0" rtl="0" algn="just">
              <a:lnSpc>
                <a:spcPct val="100000"/>
              </a:lnSpc>
              <a:spcBef>
                <a:spcPts val="0"/>
              </a:spcBef>
              <a:spcAft>
                <a:spcPts val="0"/>
              </a:spcAft>
              <a:buClr>
                <a:srgbClr val="000000"/>
              </a:buClr>
              <a:buSzPts val="2000"/>
              <a:buFont typeface="Calibri"/>
              <a:buNone/>
            </a:pPr>
            <a:r>
              <a:t/>
            </a:r>
            <a:endParaRPr b="0" i="0" sz="1600" u="none" cap="none" strike="noStrike">
              <a:solidFill>
                <a:srgbClr val="000000"/>
              </a:solidFill>
              <a:latin typeface="Arial"/>
              <a:ea typeface="Arial"/>
              <a:cs typeface="Arial"/>
              <a:sym typeface="Arial"/>
            </a:endParaRPr>
          </a:p>
          <a:p>
            <a:pPr indent="-342900" lvl="0" marL="342900" marR="0" rtl="0" algn="just">
              <a:lnSpc>
                <a:spcPct val="100000"/>
              </a:lnSpc>
              <a:spcBef>
                <a:spcPts val="0"/>
              </a:spcBef>
              <a:spcAft>
                <a:spcPts val="0"/>
              </a:spcAft>
              <a:buClr>
                <a:srgbClr val="000000"/>
              </a:buClr>
              <a:buSzPts val="2000"/>
              <a:buFont typeface="Noto Sans Symbols"/>
              <a:buChar char="❑"/>
            </a:pPr>
            <a:r>
              <a:rPr b="0" i="0" lang="en-GB" sz="1600" u="none" cap="none" strike="noStrike">
                <a:solidFill>
                  <a:srgbClr val="000000"/>
                </a:solidFill>
                <a:latin typeface="Arial"/>
                <a:ea typeface="Arial"/>
                <a:cs typeface="Arial"/>
                <a:sym typeface="Arial"/>
              </a:rPr>
              <a:t>Serve as an effective means for communicating our intentions to society, UNFCCC, national inventory community</a:t>
            </a:r>
            <a:endParaRPr b="0" i="0" sz="1600" u="none" cap="none" strike="noStrike">
              <a:solidFill>
                <a:srgbClr val="000000"/>
              </a:solidFill>
              <a:latin typeface="Arial"/>
              <a:ea typeface="Arial"/>
              <a:cs typeface="Arial"/>
              <a:sym typeface="Arial"/>
            </a:endParaRPr>
          </a:p>
        </p:txBody>
      </p:sp>
      <p:sp>
        <p:nvSpPr>
          <p:cNvPr id="163" name="Google Shape;163;p8"/>
          <p:cNvSpPr txBox="1"/>
          <p:nvPr/>
        </p:nvSpPr>
        <p:spPr>
          <a:xfrm>
            <a:off x="357350" y="206948"/>
            <a:ext cx="7970329"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Aquatic Carbon Roadmap Objectives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0"/>
          <p:cNvSpPr txBox="1"/>
          <p:nvPr/>
        </p:nvSpPr>
        <p:spPr>
          <a:xfrm>
            <a:off x="302487" y="106364"/>
            <a:ext cx="7597930" cy="95406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GB" sz="2800" u="none" cap="none" strike="noStrike">
                <a:solidFill>
                  <a:schemeClr val="lt1"/>
                </a:solidFill>
                <a:latin typeface="Arial"/>
                <a:ea typeface="Arial"/>
                <a:cs typeface="Arial"/>
                <a:sym typeface="Arial"/>
              </a:rPr>
              <a:t>Toward an Aquatic Carbon Roadmap – Expected challenges</a:t>
            </a:r>
            <a:endParaRPr b="0" i="0" sz="1400" u="none" cap="none" strike="noStrike">
              <a:solidFill>
                <a:srgbClr val="000000"/>
              </a:solidFill>
              <a:latin typeface="Arial"/>
              <a:ea typeface="Arial"/>
              <a:cs typeface="Arial"/>
              <a:sym typeface="Arial"/>
            </a:endParaRPr>
          </a:p>
        </p:txBody>
      </p:sp>
      <p:sp>
        <p:nvSpPr>
          <p:cNvPr id="169" name="Google Shape;169;p10"/>
          <p:cNvSpPr txBox="1"/>
          <p:nvPr/>
        </p:nvSpPr>
        <p:spPr>
          <a:xfrm>
            <a:off x="491389" y="5225490"/>
            <a:ext cx="11292289" cy="1015663"/>
          </a:xfrm>
          <a:prstGeom prst="rect">
            <a:avLst/>
          </a:prstGeom>
          <a:noFill/>
          <a:ln>
            <a:noFill/>
          </a:ln>
        </p:spPr>
        <p:txBody>
          <a:bodyPr anchorCtr="0" anchor="t" bIns="45700" lIns="91425" spcFirstLastPara="1" rIns="91425" wrap="square" tIns="45700">
            <a:spAutoFit/>
          </a:bodyPr>
          <a:lstStyle/>
          <a:p>
            <a:pPr indent="-342900" lvl="1" marL="342900" marR="0" rtl="0" algn="just">
              <a:lnSpc>
                <a:spcPct val="100000"/>
              </a:lnSpc>
              <a:spcBef>
                <a:spcPts val="0"/>
              </a:spcBef>
              <a:spcAft>
                <a:spcPts val="0"/>
              </a:spcAft>
              <a:buClr>
                <a:srgbClr val="000000"/>
              </a:buClr>
              <a:buSzPts val="1600"/>
              <a:buFont typeface="Arial"/>
              <a:buChar char="•"/>
            </a:pPr>
            <a:r>
              <a:rPr b="0" i="0" lang="en-GB" sz="2000" u="none" cap="none" strike="noStrike">
                <a:solidFill>
                  <a:srgbClr val="C00000"/>
                </a:solidFill>
                <a:latin typeface="Arial"/>
                <a:ea typeface="Arial"/>
                <a:cs typeface="Arial"/>
                <a:sym typeface="Arial"/>
              </a:rPr>
              <a:t>Need of CEOS support on these two aspects as we progress with the roadmap</a:t>
            </a:r>
            <a:endParaRPr/>
          </a:p>
          <a:p>
            <a:pPr indent="-342900" lvl="1" marL="342900" marR="0" rtl="0" algn="just">
              <a:lnSpc>
                <a:spcPct val="100000"/>
              </a:lnSpc>
              <a:spcBef>
                <a:spcPts val="0"/>
              </a:spcBef>
              <a:spcAft>
                <a:spcPts val="0"/>
              </a:spcAft>
              <a:buClr>
                <a:srgbClr val="000000"/>
              </a:buClr>
              <a:buSzPts val="1600"/>
              <a:buFont typeface="Arial"/>
              <a:buChar char="•"/>
            </a:pPr>
            <a:r>
              <a:rPr b="0" i="0" lang="en-GB" sz="2000" u="none" cap="none" strike="noStrike">
                <a:solidFill>
                  <a:srgbClr val="C00000"/>
                </a:solidFill>
                <a:latin typeface="Arial"/>
                <a:ea typeface="Arial"/>
                <a:cs typeface="Arial"/>
                <a:sym typeface="Arial"/>
              </a:rPr>
              <a:t>CEOS agencies are requested to put the necessary resources to contribute to the roadmap</a:t>
            </a:r>
            <a:endParaRPr/>
          </a:p>
          <a:p>
            <a:pPr indent="0" lvl="1" marL="0" marR="0" rtl="0" algn="just">
              <a:lnSpc>
                <a:spcPct val="100000"/>
              </a:lnSpc>
              <a:spcBef>
                <a:spcPts val="0"/>
              </a:spcBef>
              <a:spcAft>
                <a:spcPts val="0"/>
              </a:spcAft>
              <a:buNone/>
            </a:pPr>
            <a:r>
              <a:rPr b="0" i="0" lang="en-GB" sz="2000" u="none" cap="none" strike="noStrike">
                <a:solidFill>
                  <a:srgbClr val="C00000"/>
                </a:solidFill>
                <a:latin typeface="Arial"/>
                <a:ea typeface="Arial"/>
                <a:cs typeface="Arial"/>
                <a:sym typeface="Arial"/>
              </a:rPr>
              <a:t> </a:t>
            </a:r>
            <a:endParaRPr/>
          </a:p>
        </p:txBody>
      </p:sp>
      <p:sp>
        <p:nvSpPr>
          <p:cNvPr id="170" name="Google Shape;170;p10"/>
          <p:cNvSpPr/>
          <p:nvPr/>
        </p:nvSpPr>
        <p:spPr>
          <a:xfrm>
            <a:off x="5487455" y="4577857"/>
            <a:ext cx="347472" cy="548640"/>
          </a:xfrm>
          <a:prstGeom prst="downArrow">
            <a:avLst>
              <a:gd fmla="val 50000" name="adj1"/>
              <a:gd fmla="val 50000" name="adj2"/>
            </a:avLst>
          </a:prstGeom>
          <a:solidFill>
            <a:schemeClr val="accent6"/>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71" name="Google Shape;171;p10"/>
          <p:cNvSpPr txBox="1"/>
          <p:nvPr/>
        </p:nvSpPr>
        <p:spPr>
          <a:xfrm>
            <a:off x="363336" y="1186589"/>
            <a:ext cx="11292289" cy="353943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1" i="0" lang="en-GB" sz="1600" u="none" cap="none" strike="noStrike">
                <a:solidFill>
                  <a:srgbClr val="000000"/>
                </a:solidFill>
                <a:latin typeface="Arial"/>
                <a:ea typeface="Arial"/>
                <a:cs typeface="Arial"/>
                <a:sym typeface="Arial"/>
              </a:rPr>
              <a:t>The development of an Aquatic Carbon roadmap is a very timely, needed, but at the same time </a:t>
            </a:r>
            <a:r>
              <a:rPr b="1" i="0" lang="en-GB" sz="1600" u="none" cap="none" strike="noStrike">
                <a:solidFill>
                  <a:srgbClr val="C00000"/>
                </a:solidFill>
                <a:latin typeface="Arial"/>
                <a:ea typeface="Arial"/>
                <a:cs typeface="Arial"/>
                <a:sym typeface="Arial"/>
              </a:rPr>
              <a:t>very ambitious </a:t>
            </a:r>
            <a:r>
              <a:rPr b="1" i="0" lang="en-GB" sz="1600" u="none" cap="none" strike="noStrike">
                <a:solidFill>
                  <a:srgbClr val="000000"/>
                </a:solidFill>
                <a:latin typeface="Arial"/>
                <a:ea typeface="Arial"/>
                <a:cs typeface="Arial"/>
                <a:sym typeface="Arial"/>
              </a:rPr>
              <a:t>commitment</a:t>
            </a:r>
            <a:endParaRPr/>
          </a:p>
          <a:p>
            <a:pPr indent="-184150" lvl="0" marL="285750" marR="0" rtl="0" algn="l">
              <a:lnSpc>
                <a:spcPct val="100000"/>
              </a:lnSpc>
              <a:spcBef>
                <a:spcPts val="0"/>
              </a:spcBef>
              <a:spcAft>
                <a:spcPts val="0"/>
              </a:spcAft>
              <a:buClr>
                <a:srgbClr val="000000"/>
              </a:buClr>
              <a:buSzPts val="1600"/>
              <a:buFont typeface="Noto Sans Symbols"/>
              <a:buNone/>
            </a:pPr>
            <a:r>
              <a:t/>
            </a:r>
            <a:endParaRPr b="0" i="0" sz="1600" u="none" cap="none" strike="noStrike">
              <a:solidFill>
                <a:srgbClr val="000000"/>
              </a:solidFill>
              <a:latin typeface="Arial"/>
              <a:ea typeface="Arial"/>
              <a:cs typeface="Arial"/>
              <a:sym typeface="Arial"/>
            </a:endParaRPr>
          </a:p>
          <a:p>
            <a:pPr indent="-285750" lvl="1"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The contribution and coordination from IOCCG/CEOS OCR-VC agencies will be essential to work towards actual deliverables. </a:t>
            </a:r>
            <a:endParaRPr/>
          </a:p>
          <a:p>
            <a:pPr indent="-285750" lvl="4"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Most of these agencies have carbon related activities on which the roadmap will build on ; </a:t>
            </a:r>
            <a:endParaRPr/>
          </a:p>
          <a:p>
            <a:pPr indent="-285750" lvl="2"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At IOCCG level, an IOCCG Ocean (Aquatic ?) Carbon from Space Task Force is being initiated, and also a Working Group on Primary Production, which could both support the production of the roadmap</a:t>
            </a:r>
            <a:endParaRPr/>
          </a:p>
          <a:p>
            <a:pPr indent="0" lvl="2"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2" marL="0" marR="0" rtl="0" algn="just">
              <a:lnSpc>
                <a:spcPct val="100000"/>
              </a:lnSpc>
              <a:spcBef>
                <a:spcPts val="0"/>
              </a:spcBef>
              <a:spcAft>
                <a:spcPts val="0"/>
              </a:spcAft>
              <a:buNone/>
            </a:pPr>
            <a:r>
              <a:rPr b="0" i="0" lang="en-GB" sz="1600" u="none" cap="none" strike="noStrike">
                <a:solidFill>
                  <a:srgbClr val="000000"/>
                </a:solidFill>
                <a:latin typeface="Arial"/>
                <a:ea typeface="Arial"/>
                <a:cs typeface="Arial"/>
                <a:sym typeface="Arial"/>
              </a:rPr>
              <a:t>	</a:t>
            </a:r>
            <a:r>
              <a:rPr b="0" i="0" lang="en-GB" sz="1600" u="none" cap="none" strike="noStrike">
                <a:solidFill>
                  <a:srgbClr val="C00000"/>
                </a:solidFill>
                <a:latin typeface="Arial"/>
                <a:ea typeface="Arial"/>
                <a:cs typeface="Arial"/>
                <a:sym typeface="Arial"/>
              </a:rPr>
              <a:t>However, the coordination and compilation for such a roadmap is very time consuming. </a:t>
            </a:r>
            <a:endParaRPr/>
          </a:p>
          <a:p>
            <a:pPr indent="0" lvl="2" marL="0" marR="0" rtl="0" algn="just">
              <a:lnSpc>
                <a:spcPct val="100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285750" lvl="1" marL="285750" marR="0" rtl="0" algn="just">
              <a:lnSpc>
                <a:spcPct val="100000"/>
              </a:lnSpc>
              <a:spcBef>
                <a:spcPts val="0"/>
              </a:spcBef>
              <a:spcAft>
                <a:spcPts val="0"/>
              </a:spcAft>
              <a:buClr>
                <a:srgbClr val="000000"/>
              </a:buClr>
              <a:buSzPts val="1600"/>
              <a:buFont typeface="Noto Sans Symbols"/>
              <a:buChar char="⮚"/>
            </a:pPr>
            <a:r>
              <a:rPr b="0" i="0" lang="en-GB" sz="1600" u="none" cap="none" strike="noStrike">
                <a:solidFill>
                  <a:srgbClr val="000000"/>
                </a:solidFill>
                <a:latin typeface="Arial"/>
                <a:ea typeface="Arial"/>
                <a:cs typeface="Arial"/>
                <a:sym typeface="Arial"/>
              </a:rPr>
              <a:t>The Aquatic Carbon Roadmap will also likely require a degree of coordination and collaboration with AFOLU Roadmap and the GHG Roadmap, in particular for what regards Blue Carbon ecosystems (Wetland/mangroves are part of the AFOLU roadmap).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MSIP_Label_3976fa30-1907-4356-8241-62ea5e1c0256_Enabled">
    <vt:lpwstr>true</vt:lpwstr>
  </property>
  <property fmtid="{D5CDD505-2E9C-101B-9397-08002B2CF9AE}" pid="3" name="MSIP_Label_3976fa30-1907-4356-8241-62ea5e1c0256_SetDate">
    <vt:lpwstr>2023-02-28T07:51:07Z</vt:lpwstr>
  </property>
  <property fmtid="{D5CDD505-2E9C-101B-9397-08002B2CF9AE}" pid="4" name="MSIP_Label_3976fa30-1907-4356-8241-62ea5e1c0256_Method">
    <vt:lpwstr>Standard</vt:lpwstr>
  </property>
  <property fmtid="{D5CDD505-2E9C-101B-9397-08002B2CF9AE}" pid="5" name="MSIP_Label_3976fa30-1907-4356-8241-62ea5e1c0256_Name">
    <vt:lpwstr>ESA UNCLASSIFIED – For ESA Official Use Only</vt:lpwstr>
  </property>
  <property fmtid="{D5CDD505-2E9C-101B-9397-08002B2CF9AE}" pid="6" name="MSIP_Label_3976fa30-1907-4356-8241-62ea5e1c0256_SiteId">
    <vt:lpwstr>9a5cacd0-2bef-4dd7-ac5c-7ebe1f54f495</vt:lpwstr>
  </property>
  <property fmtid="{D5CDD505-2E9C-101B-9397-08002B2CF9AE}" pid="7" name="MSIP_Label_3976fa30-1907-4356-8241-62ea5e1c0256_ActionId">
    <vt:lpwstr>bc3f0f1d-1f15-43e7-9366-b7bcc3e5abe4</vt:lpwstr>
  </property>
  <property fmtid="{D5CDD505-2E9C-101B-9397-08002B2CF9AE}" pid="8" name="MSIP_Label_3976fa30-1907-4356-8241-62ea5e1c0256_ContentBits">
    <vt:lpwstr>0</vt:lpwstr>
  </property>
</Properties>
</file>