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Noto Sans Symbol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jWh5cSCiTleLw223Trr5rXYLlV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32C038-0984-4FFE-B319-850E03AE7D58}">
  <a:tblStyle styleId="{7232C038-0984-4FFE-B319-850E03AE7D5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NotoSansSymbols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otoSansSymbol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</a:t>
            </a:r>
            <a:endParaRPr/>
          </a:p>
        </p:txBody>
      </p:sp>
      <p:sp>
        <p:nvSpPr>
          <p:cNvPr id="152" name="Google Shape;15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 </a:t>
            </a:r>
            <a:r>
              <a:rPr lang="en-GB" sz="1100">
                <a:solidFill>
                  <a:schemeClr val="dk1"/>
                </a:solidFill>
              </a:rPr>
              <a:t>(Item 2.3) </a:t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0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0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0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1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29-30 March 2023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9" name="Google Shape;39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3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2" name="Google Shape;42;p23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2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2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" name="Google Shape;45;p2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2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2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2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2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9" name="Google Shape;59;p2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25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2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2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hyperlink" Target="https://climate.esa.int/en/news-events/amazon-biomass-in-decline-due-to-deforestation-and-degradation/" TargetMode="External"/><Relationship Id="rId5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Relationship Id="rId7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20.jpg"/><Relationship Id="rId6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hyperlink" Target="https://iopscience.iop.org/article/10.1088/1748-9326/acba31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type="title"/>
          </p:nvPr>
        </p:nvSpPr>
        <p:spPr>
          <a:xfrm>
            <a:off x="176047" y="175938"/>
            <a:ext cx="9293774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SIT-38 2023</a:t>
            </a:r>
            <a:br>
              <a:rPr lang="en-GB" sz="5400"/>
            </a:br>
            <a:r>
              <a:rPr lang="en-GB" sz="5400"/>
              <a:t> </a:t>
            </a:r>
            <a:br>
              <a:rPr lang="en-GB" sz="5400"/>
            </a:br>
            <a:r>
              <a:rPr lang="en-GB" sz="5400"/>
              <a:t>SIT Chair Priority </a:t>
            </a:r>
            <a:br>
              <a:rPr lang="en-GB" sz="5400"/>
            </a:br>
            <a:r>
              <a:rPr lang="en-GB" sz="5400"/>
              <a:t>Synthesis Report</a:t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800">
                <a:solidFill>
                  <a:schemeClr val="accent2"/>
                </a:solidFill>
              </a:rPr>
              <a:t>Climate &amp; Carbon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7200494" y="4523098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GB" sz="2000">
                <a:solidFill>
                  <a:schemeClr val="accent1"/>
                </a:solidFill>
              </a:rPr>
              <a:t>tephen Briggs</a:t>
            </a: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ESA SIT Chair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genda Item 2.1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SIT-38, ESA/ESRIN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 – 30th March 2023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2958662" y="3335546"/>
            <a:ext cx="62116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/>
          <p:nvPr>
            <p:ph idx="1" type="body"/>
          </p:nvPr>
        </p:nvSpPr>
        <p:spPr>
          <a:xfrm>
            <a:off x="176048" y="1180161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2021 data from Kiruna analysed as part of MAGIC project {FR(CNES&amp;CNRS) /DLR/ESA/EUM}, Comet 2.0 data analysis {DLR, NASA} about to start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January 2023 workshop, Helsinki - initial results from AMPAC 2022: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Need for winter data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Include MERLIN and other data in future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L-band SAR data (NISAR,ROSE-L) to address permafrost issues such as tipping point melting and identifying wet-dry transitions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ENMAP tasked to assess plant functional types over key sites (preparing for CHIME mission), monthly/biweekly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 sz="2000"/>
              <a:t>AMPAC data held at Alfred Wegener Institute APGC website (DE)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GB" sz="2400"/>
              <a:t>Further MAGIC campaign planned for northern latitudes in 2024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400"/>
          </a:p>
        </p:txBody>
      </p:sp>
      <p:sp>
        <p:nvSpPr>
          <p:cNvPr id="130" name="Google Shape;130;p10"/>
          <p:cNvSpPr txBox="1"/>
          <p:nvPr>
            <p:ph type="title"/>
          </p:nvPr>
        </p:nvSpPr>
        <p:spPr>
          <a:xfrm>
            <a:off x="176048" y="175939"/>
            <a:ext cx="10071538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3200"/>
              <a:t>AMPAC Follow-on campaign and related actions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&#10;&#10;Description automatically generated"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31383" t="0"/>
          <a:stretch/>
        </p:blipFill>
        <p:spPr>
          <a:xfrm>
            <a:off x="209961" y="1632407"/>
            <a:ext cx="6192688" cy="462822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 txBox="1"/>
          <p:nvPr/>
        </p:nvSpPr>
        <p:spPr>
          <a:xfrm>
            <a:off x="209961" y="892467"/>
            <a:ext cx="687338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Trends in Amazon AGC 2011-2019 using satellite L-VOD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 txBox="1"/>
          <p:nvPr/>
        </p:nvSpPr>
        <p:spPr>
          <a:xfrm>
            <a:off x="209961" y="6195569"/>
            <a:ext cx="103310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Fawcett et al., GCB,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Amazon biomass in decline due to deforestation and degradation (esa.int)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4458787" y="3525290"/>
            <a:ext cx="408214" cy="50618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/>
          <p:nvPr/>
        </p:nvSpPr>
        <p:spPr>
          <a:xfrm>
            <a:off x="370381" y="96602"/>
            <a:ext cx="835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CLIMATE-SPACE: Scoping an Amazon experiment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1"/>
          <p:cNvPicPr preferRelativeResize="0"/>
          <p:nvPr/>
        </p:nvPicPr>
        <p:blipFill rotWithShape="1">
          <a:blip r:embed="rId5">
            <a:alphaModFix/>
          </a:blip>
          <a:srcRect b="30000" l="15556" r="0" t="25760"/>
          <a:stretch/>
        </p:blipFill>
        <p:spPr>
          <a:xfrm>
            <a:off x="9677400" y="96599"/>
            <a:ext cx="231648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1"/>
          <p:cNvSpPr/>
          <p:nvPr/>
        </p:nvSpPr>
        <p:spPr>
          <a:xfrm>
            <a:off x="6457908" y="1243319"/>
            <a:ext cx="5734092" cy="621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Potential Location: Tapajos (Para state)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Ongoing discussion with INPE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GB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Climate Risk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 was massively impacted by the last El Nino in 2015/16 leading to increased burning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(Increases in temperature, longer dry seasons, Gatti et al., 2021, Nat.)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 Cover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Full range of land cover types (degraded, agriculture, secondary and intact forests)</a:t>
            </a:r>
            <a:endParaRPr b="0" i="0" sz="16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Mix of challenges for models in the arc of deforestation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Spatio-temporal variation in carbon stocks and fluxes (CO</a:t>
            </a:r>
            <a:r>
              <a:rPr b="0" baseline="-2500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CH</a:t>
            </a:r>
            <a:r>
              <a:rPr b="0" baseline="-2500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associated with different land cover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Fire modelling; response of intact forest to climate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Lack of representation of secondary / degraded forests in models (disturbance &amp; recovery dynamics; new PFTs for secondary forests)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Mosaic and edge effects (i.e. landscape heterogeneity)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Representation of agriculture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370385" y="571744"/>
            <a:ext cx="922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Full demonstration of GHG stock-taking over the Amazon (Q3 2024?) 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>
            <p:ph idx="1" type="body"/>
          </p:nvPr>
        </p:nvSpPr>
        <p:spPr>
          <a:xfrm>
            <a:off x="176058" y="10975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GB" sz="2400" u="sng"/>
              <a:t>Recommendation 5:</a:t>
            </a:r>
            <a:r>
              <a:rPr lang="en-GB" sz="2400"/>
              <a:t> The AFOLU Roadmap Team and WGClimate GHG Task Team should work together to ensure </a:t>
            </a:r>
            <a:r>
              <a:rPr lang="en-GB" sz="2400">
                <a:solidFill>
                  <a:srgbClr val="FF0000"/>
                </a:solidFill>
              </a:rPr>
              <a:t>consistency between data for emissions reported via AFOLU and for prior biogenic terrestrial emissions</a:t>
            </a:r>
            <a:r>
              <a:rPr lang="en-GB" sz="2400"/>
              <a:t>, and those due to changing land use, in implementing monitoring and verification systems.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sz="2400"/>
          </a:p>
          <a:p>
            <a:pPr indent="-3429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GB" sz="2400"/>
              <a:t>Joint AFOLU – GHG Workshop held at JRC/virtual in Nov 2021</a:t>
            </a:r>
            <a:endParaRPr/>
          </a:p>
          <a:p>
            <a:pPr indent="-1905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GB" sz="2400"/>
              <a:t>Outcomes inform WG Climate discussion on GHG TF Annex C requirements</a:t>
            </a:r>
            <a:endParaRPr/>
          </a:p>
          <a:p>
            <a:pPr indent="-1905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GB" sz="2400"/>
              <a:t>Discussions at AFOLU Workshop Sept 2022, and see items 2.5, 2.7 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3429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Work of both Teams contributes to overall approach to developing satellite - based emissions estimates</a:t>
            </a:r>
            <a:endParaRPr sz="24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i="1" sz="3600" u="sng"/>
          </a:p>
        </p:txBody>
      </p:sp>
      <p:sp>
        <p:nvSpPr>
          <p:cNvPr id="149" name="Google Shape;149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GST Actions - update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/>
          <p:nvPr>
            <p:ph idx="1" type="body"/>
          </p:nvPr>
        </p:nvSpPr>
        <p:spPr>
          <a:xfrm>
            <a:off x="-69450" y="955050"/>
            <a:ext cx="11495400" cy="5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GB" sz="2000" u="sng"/>
              <a:t>Recommendation 6:</a:t>
            </a:r>
            <a:r>
              <a:rPr lang="en-GB" sz="2000"/>
              <a:t> It is recommended that to help in ensuring the take-up of satellite-based methods for AFOLU (and indeed in the context of MVS) CEOS should work with a few selected demonstrator countries to assist them in their </a:t>
            </a:r>
            <a:r>
              <a:rPr lang="en-GB" sz="2000">
                <a:solidFill>
                  <a:srgbClr val="FF0000"/>
                </a:solidFill>
              </a:rPr>
              <a:t>national reporting under AFOLU </a:t>
            </a:r>
            <a:r>
              <a:rPr lang="en-GB" sz="2000"/>
              <a:t>(the model of GFOI can be compared).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sz="2000"/>
          </a:p>
          <a:p>
            <a:pPr indent="-3429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GB" sz="2000"/>
              <a:t>Silvacarbon has led action in this area with local training courses in 2022, to be fully described tomorrow under the LSI-VC reporting by Sylvia Wilson</a:t>
            </a:r>
            <a:endParaRPr sz="2000"/>
          </a:p>
          <a:p>
            <a:pPr indent="-1905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sz="2000" u="sng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2000" u="sng"/>
              <a:t>Recommendation 7:</a:t>
            </a:r>
            <a:r>
              <a:rPr lang="en-GB" sz="2000"/>
              <a:t> CEOS should work with various partners set out above to identify data requirements and action</a:t>
            </a:r>
            <a:r>
              <a:rPr lang="en-GB" sz="2000">
                <a:solidFill>
                  <a:schemeClr val="dk1"/>
                </a:solidFill>
              </a:rPr>
              <a:t>s for CEOS in relation to adaptation.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-GB" sz="2000"/>
              <a:t>Primary actions through collaboration on adaptation with GEO through GEO Climate Change Working Group sub-group on Adaptation. Reported to COP27.</a:t>
            </a:r>
            <a:endParaRPr/>
          </a:p>
          <a:p>
            <a:pPr indent="-3429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-GB" sz="2000"/>
              <a:t>Ongoing work in e,g, WG Disasters, LSI-VC, SDGs etc.</a:t>
            </a:r>
            <a:endParaRPr sz="2000"/>
          </a:p>
          <a:p>
            <a:pPr indent="-3429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-GB" sz="2000"/>
              <a:t>WG Climate Use Cases for climate services provide examples of adaptation</a:t>
            </a:r>
            <a:endParaRPr/>
          </a:p>
          <a:p>
            <a:pPr indent="-3429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-GB" sz="2000"/>
              <a:t>Possible side event at SBSTA-58 June 2023 with GEO?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t/>
            </a:r>
            <a:endParaRPr sz="2000"/>
          </a:p>
          <a:p>
            <a:pPr indent="-1651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t/>
            </a:r>
            <a:endParaRPr sz="2000" u="sng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2400" u="sng"/>
              <a:t>3.4)</a:t>
            </a:r>
            <a:endParaRPr/>
          </a:p>
        </p:txBody>
      </p:sp>
      <p:sp>
        <p:nvSpPr>
          <p:cNvPr id="155" name="Google Shape;155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GST Actions - update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/>
          <p:nvPr/>
        </p:nvSpPr>
        <p:spPr>
          <a:xfrm>
            <a:off x="131257" y="1109873"/>
            <a:ext cx="114954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SilvaCarbon/CEOS Regional Workshop – Biomass measurements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Paraguay, June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600"/>
              <a:t>National Inventory User Engagement</a:t>
            </a:r>
            <a:endParaRPr sz="3600"/>
          </a:p>
        </p:txBody>
      </p:sp>
      <p:pic>
        <p:nvPicPr>
          <p:cNvPr descr="Map&#10;&#10;Description automatically generated with medium confidence" id="162" name="Google Shape;162;p14"/>
          <p:cNvPicPr preferRelativeResize="0"/>
          <p:nvPr/>
        </p:nvPicPr>
        <p:blipFill rotWithShape="1">
          <a:blip r:embed="rId3">
            <a:alphaModFix/>
          </a:blip>
          <a:srcRect b="7011" l="0" r="0" t="0"/>
          <a:stretch/>
        </p:blipFill>
        <p:spPr>
          <a:xfrm>
            <a:off x="131256" y="2288019"/>
            <a:ext cx="4209834" cy="39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85" y="2069524"/>
            <a:ext cx="1561613" cy="402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64" name="Google Shape;16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8109" y="2060565"/>
            <a:ext cx="1014337" cy="402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5" name="Google Shape;165;p14"/>
          <p:cNvGraphicFramePr/>
          <p:nvPr/>
        </p:nvGraphicFramePr>
        <p:xfrm>
          <a:off x="1112993" y="44031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{7232C038-0984-4FFE-B319-850E03AE7D58}</a:tableStyleId>
              </a:tblPr>
              <a:tblGrid>
                <a:gridCol w="845125"/>
              </a:tblGrid>
              <a:tr h="110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Colombia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Ecuador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Guatemala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Mexico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Paraguay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Peru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" name="Google Shape;166;p14"/>
          <p:cNvGraphicFramePr/>
          <p:nvPr/>
        </p:nvGraphicFramePr>
        <p:xfrm>
          <a:off x="4554303" y="16017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{7232C038-0984-4FFE-B319-850E03AE7D58}</a:tableStyleId>
              </a:tblPr>
              <a:tblGrid>
                <a:gridCol w="884450"/>
                <a:gridCol w="706175"/>
                <a:gridCol w="963400"/>
                <a:gridCol w="1052650"/>
                <a:gridCol w="1042225"/>
                <a:gridCol w="1296550"/>
                <a:gridCol w="621150"/>
                <a:gridCol w="646200"/>
              </a:tblGrid>
              <a:tr h="634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b="1" lang="en-GB" sz="105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Country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REDD+ FRL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latest submission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REDD+ FRL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previous submissions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BUR 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REDD+ Annex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NFI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5"/>
                    </a:solidFill>
                  </a:tcPr>
                </a:tc>
              </a:tr>
              <a:tr h="212500">
                <a:tc rowSpan="6">
                  <a:txBody>
                    <a:bodyPr/>
                    <a:lstStyle/>
                    <a:p>
                      <a:pPr indent="0" lvl="0" marL="71755" marR="71755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Latin America and the Caribbean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Colombia</a:t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2016, 2019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2015, 2018, 2022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1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Ecuador</a:t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1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Guatemala</a:t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810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Mexico</a:t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2015, 2019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2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Paraguay</a:t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2015, 2018, 2021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3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Peru</a:t>
                      </a:r>
                      <a:endParaRPr b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n.a.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2014, 2019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1650" marL="416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descr="Data Portals | SDG Help Desk" id="167" name="Google Shape;167;p14"/>
          <p:cNvPicPr preferRelativeResize="0"/>
          <p:nvPr/>
        </p:nvPicPr>
        <p:blipFill rotWithShape="1">
          <a:blip r:embed="rId6">
            <a:alphaModFix/>
          </a:blip>
          <a:srcRect b="8285" l="0" r="0" t="10486"/>
          <a:stretch/>
        </p:blipFill>
        <p:spPr>
          <a:xfrm>
            <a:off x="4709525" y="1721525"/>
            <a:ext cx="666325" cy="4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4"/>
          <p:cNvSpPr txBox="1"/>
          <p:nvPr>
            <p:ph idx="1" type="body"/>
          </p:nvPr>
        </p:nvSpPr>
        <p:spPr>
          <a:xfrm>
            <a:off x="4071250" y="3432725"/>
            <a:ext cx="7891800" cy="25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647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1200"/>
              <a:t>National teams to present their NFIs, and the data and methods currently used in reporting and domestic MRV</a:t>
            </a:r>
            <a:endParaRPr sz="2600"/>
          </a:p>
          <a:p>
            <a:pPr indent="-444500" lvl="0" marL="647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1200"/>
              <a:t>JAXA, ESA, NASA to present: </a:t>
            </a:r>
            <a:endParaRPr sz="2600"/>
          </a:p>
          <a:p>
            <a:pPr indent="-168275" lvl="1" marL="990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1200"/>
              <a:t>the available datasets and methodologies to measure land use GHG fluxes</a:t>
            </a:r>
            <a:endParaRPr sz="2200"/>
          </a:p>
          <a:p>
            <a:pPr indent="-168275" lvl="1" marL="990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1200"/>
              <a:t>demonstrations of opportunities for their uptake</a:t>
            </a:r>
            <a:endParaRPr sz="2200"/>
          </a:p>
          <a:p>
            <a:pPr indent="-168275" lvl="1" marL="990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1200"/>
              <a:t>a clear plan for sharing of NFI data and collaborating in the calibration/validation of products</a:t>
            </a:r>
            <a:endParaRPr sz="2200"/>
          </a:p>
          <a:p>
            <a:pPr indent="-444500" lvl="0" marL="647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1200"/>
              <a:t>LULUCF experts in IPCC guidance (nominated in the UNFCCC roster by their Governments or contributors to the 2019 refinement of the IPCC guidelines)</a:t>
            </a:r>
            <a:endParaRPr sz="2600"/>
          </a:p>
        </p:txBody>
      </p:sp>
      <p:sp>
        <p:nvSpPr>
          <p:cNvPr id="169" name="Google Shape;169;p14"/>
          <p:cNvSpPr txBox="1"/>
          <p:nvPr/>
        </p:nvSpPr>
        <p:spPr>
          <a:xfrm>
            <a:off x="1687275" y="6134325"/>
            <a:ext cx="919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first-aid kit, clipart&#10;&#10;Description automatically generated" id="170" name="Google Shape;17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37783" y="1952469"/>
            <a:ext cx="568098" cy="568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600"/>
              <a:t>National Inventory User Engagement</a:t>
            </a:r>
            <a:endParaRPr sz="3600"/>
          </a:p>
        </p:txBody>
      </p:sp>
      <p:sp>
        <p:nvSpPr>
          <p:cNvPr id="176" name="Google Shape;176;p15"/>
          <p:cNvSpPr txBox="1"/>
          <p:nvPr/>
        </p:nvSpPr>
        <p:spPr>
          <a:xfrm>
            <a:off x="131257" y="1109873"/>
            <a:ext cx="114954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196889" y="1565423"/>
            <a:ext cx="117981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09625" lvl="0" marL="8969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SilvaCarbon/CEOS Regional Workshop – Biomass measurements; Paraguay, June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5"/>
          <p:cNvPicPr preferRelativeResize="0"/>
          <p:nvPr/>
        </p:nvPicPr>
        <p:blipFill rotWithShape="1">
          <a:blip r:embed="rId3">
            <a:alphaModFix/>
          </a:blip>
          <a:srcRect b="0" l="0" r="0" t="9790"/>
          <a:stretch/>
        </p:blipFill>
        <p:spPr>
          <a:xfrm>
            <a:off x="6771808" y="3663172"/>
            <a:ext cx="5054060" cy="2740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5"/>
          <p:cNvPicPr preferRelativeResize="0"/>
          <p:nvPr/>
        </p:nvPicPr>
        <p:blipFill rotWithShape="1">
          <a:blip r:embed="rId4">
            <a:alphaModFix/>
          </a:blip>
          <a:srcRect b="0" l="9345" r="8875" t="29805"/>
          <a:stretch/>
        </p:blipFill>
        <p:spPr>
          <a:xfrm>
            <a:off x="7043851" y="2211866"/>
            <a:ext cx="4509974" cy="1451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mrCJ_hDDp6M_DwWcB4Wg6cU86i73gjxmXbXmO56ags_aBMkX7M8M-foE2wmKvI9kxPMhZU9vaT7Ybhu8YdW48bmPp-xMPgQykEzM0KSwFFiaeyyNlV_58PzmRJZ9fokX8g=w1280" id="180" name="Google Shape;18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132" y="3881540"/>
            <a:ext cx="5283278" cy="252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132" y="2246273"/>
            <a:ext cx="5326566" cy="152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600"/>
              <a:t>National Inventory User Engagement</a:t>
            </a:r>
            <a:endParaRPr sz="3600"/>
          </a:p>
        </p:txBody>
      </p:sp>
      <p:sp>
        <p:nvSpPr>
          <p:cNvPr id="187" name="Google Shape;187;p16"/>
          <p:cNvSpPr txBox="1"/>
          <p:nvPr/>
        </p:nvSpPr>
        <p:spPr>
          <a:xfrm>
            <a:off x="131257" y="1109873"/>
            <a:ext cx="114954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131257" y="1309012"/>
            <a:ext cx="11798220" cy="635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09625" lvl="0" marL="8969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SilvaCarbon/CEOS Regional Workshop – Uptaking Global AFOLU Datasets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1825" lvl="0" marL="8969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Thailand, February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233" y="2211562"/>
            <a:ext cx="6801200" cy="215276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6"/>
          <p:cNvSpPr/>
          <p:nvPr/>
        </p:nvSpPr>
        <p:spPr>
          <a:xfrm>
            <a:off x="7920568" y="2555399"/>
            <a:ext cx="395548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The workshop has the broad objective of better connecting Southeast Asian national forest inventory agencies with CEOS space agencies to improve the uptake of EO datasets.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231" y="4583151"/>
            <a:ext cx="3676602" cy="189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72833" y="4582018"/>
            <a:ext cx="3320787" cy="1896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600"/>
              <a:t>National Inventory User Engagement</a:t>
            </a:r>
            <a:endParaRPr sz="3600"/>
          </a:p>
        </p:txBody>
      </p:sp>
      <p:sp>
        <p:nvSpPr>
          <p:cNvPr id="198" name="Google Shape;198;p17"/>
          <p:cNvSpPr txBox="1"/>
          <p:nvPr/>
        </p:nvSpPr>
        <p:spPr>
          <a:xfrm>
            <a:off x="131257" y="1109873"/>
            <a:ext cx="114954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167039" y="1583288"/>
            <a:ext cx="1179822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09625" lvl="0" marL="896938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Baseline to measure progress on the uptake of satellite-based global maps in the next cycle of the GST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635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(developing countries covering 80% of tropical forests)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7969" y="2358483"/>
            <a:ext cx="8908309" cy="398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7">
            <a:hlinkClick r:id="rId4"/>
          </p:cNvPr>
          <p:cNvSpPr/>
          <p:nvPr/>
        </p:nvSpPr>
        <p:spPr>
          <a:xfrm>
            <a:off x="1111050" y="6160377"/>
            <a:ext cx="230063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Joana Melo </a:t>
            </a:r>
            <a:r>
              <a:rPr b="0" i="1" lang="en-GB" sz="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b="0" i="0" lang="en-GB" sz="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2023 </a:t>
            </a:r>
            <a:r>
              <a:rPr b="0" i="1" lang="en-GB" sz="9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Environ. Res. Lett.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>
            <p:ph idx="1" type="body"/>
          </p:nvPr>
        </p:nvSpPr>
        <p:spPr>
          <a:xfrm>
            <a:off x="176058" y="10975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GB" sz="2300" u="sng"/>
              <a:t>Recommendation 8:</a:t>
            </a:r>
            <a:r>
              <a:rPr lang="en-GB" sz="2300"/>
              <a:t> </a:t>
            </a:r>
            <a:r>
              <a:rPr lang="en-GB" sz="1900"/>
              <a:t>CEOS should maintain a watch over the implementation of projects funded through </a:t>
            </a:r>
            <a:r>
              <a:rPr lang="en-GB" sz="1900">
                <a:solidFill>
                  <a:srgbClr val="FF0000"/>
                </a:solidFill>
              </a:rPr>
              <a:t>climate fund mechanisms </a:t>
            </a:r>
            <a:r>
              <a:rPr lang="en-GB" sz="1900"/>
              <a:t>to ensure that all appropriate assistance is given by agencies in their implementation and governance. </a:t>
            </a:r>
            <a:endParaRPr sz="2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sz="1900"/>
          </a:p>
          <a:p>
            <a:pPr indent="-33655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❖"/>
            </a:pPr>
            <a:r>
              <a:rPr lang="en-GB" sz="1900">
                <a:solidFill>
                  <a:schemeClr val="dk1"/>
                </a:solidFill>
              </a:rPr>
              <a:t>Work for </a:t>
            </a:r>
            <a:r>
              <a:rPr lang="en-GB" sz="1900">
                <a:solidFill>
                  <a:srgbClr val="FF0000"/>
                </a:solidFill>
              </a:rPr>
              <a:t>COP-28 </a:t>
            </a:r>
            <a:r>
              <a:rPr lang="en-GB" sz="1900">
                <a:solidFill>
                  <a:schemeClr val="dk1"/>
                </a:solidFill>
              </a:rPr>
              <a:t>with GEO on likely focus on loss and damage and other funding issues under </a:t>
            </a:r>
            <a:r>
              <a:rPr lang="en-GB" sz="1900">
                <a:solidFill>
                  <a:srgbClr val="FF0000"/>
                </a:solidFill>
              </a:rPr>
              <a:t>UAE leadership</a:t>
            </a:r>
            <a:r>
              <a:rPr lang="en-GB" sz="1900">
                <a:solidFill>
                  <a:schemeClr val="dk1"/>
                </a:solidFill>
              </a:rPr>
              <a:t>, technically similar to adaptation needs</a:t>
            </a:r>
            <a:endParaRPr sz="1900">
              <a:solidFill>
                <a:schemeClr val="dk1"/>
              </a:solidFill>
            </a:endParaRPr>
          </a:p>
          <a:p>
            <a:pPr indent="-33655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❖"/>
            </a:pPr>
            <a:r>
              <a:rPr lang="en-GB" sz="1900">
                <a:solidFill>
                  <a:srgbClr val="FF0000"/>
                </a:solidFill>
              </a:rPr>
              <a:t>Private finance issue</a:t>
            </a:r>
            <a:r>
              <a:rPr lang="en-GB" sz="1900"/>
              <a:t> becoming increasingly important: economic basis for climate action stressed in some countries and </a:t>
            </a:r>
            <a:r>
              <a:rPr lang="en-GB" sz="1900">
                <a:solidFill>
                  <a:srgbClr val="FF0000"/>
                </a:solidFill>
              </a:rPr>
              <a:t>ongoing discussion with GEO</a:t>
            </a:r>
            <a:r>
              <a:rPr lang="en-GB" sz="1900"/>
              <a:t>.</a:t>
            </a:r>
            <a:endParaRPr sz="1900"/>
          </a:p>
          <a:p>
            <a:pPr indent="-2540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sz="19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GB" sz="2300" u="sng"/>
              <a:t>Recommendation 9:</a:t>
            </a:r>
            <a:r>
              <a:rPr lang="en-GB" sz="2300"/>
              <a:t> </a:t>
            </a:r>
            <a:r>
              <a:rPr lang="en-GB" sz="1900"/>
              <a:t>CEOS must continue all efforts to provide the necessary baseline</a:t>
            </a:r>
            <a:endParaRPr sz="2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GB" sz="1900"/>
              <a:t>climate data records which support the</a:t>
            </a:r>
            <a:r>
              <a:rPr lang="en-GB" sz="1900">
                <a:solidFill>
                  <a:srgbClr val="FF0000"/>
                </a:solidFill>
              </a:rPr>
              <a:t> long term modelling of the Earth system,</a:t>
            </a:r>
            <a:r>
              <a:rPr lang="en-GB" sz="1900"/>
              <a:t> its response to changing GHG emissions and other drivers, and impacts of climate change. </a:t>
            </a:r>
            <a:endParaRPr sz="27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sz="1900"/>
          </a:p>
          <a:p>
            <a:pPr indent="-33655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❖"/>
            </a:pPr>
            <a:r>
              <a:rPr lang="en-GB" sz="1900"/>
              <a:t>Supported through WGClimate gap analysis (</a:t>
            </a:r>
            <a:r>
              <a:rPr lang="en-GB" sz="1900">
                <a:solidFill>
                  <a:srgbClr val="FF0000"/>
                </a:solidFill>
              </a:rPr>
              <a:t>see item 2.8) </a:t>
            </a:r>
            <a:r>
              <a:rPr lang="en-GB" sz="1900">
                <a:solidFill>
                  <a:schemeClr val="dk1"/>
                </a:solidFill>
              </a:rPr>
              <a:t>for ongoing support to modelling</a:t>
            </a:r>
            <a:endParaRPr sz="2700">
              <a:solidFill>
                <a:schemeClr val="dk1"/>
              </a:solidFill>
            </a:endParaRPr>
          </a:p>
          <a:p>
            <a:pPr indent="-33655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❖"/>
            </a:pPr>
            <a:r>
              <a:rPr lang="en-GB" sz="1900"/>
              <a:t>Cooperation with GCOS on GCOS IP 2022 satellite supplement  </a:t>
            </a:r>
            <a:r>
              <a:rPr lang="en-GB" sz="1900">
                <a:solidFill>
                  <a:srgbClr val="FF0000"/>
                </a:solidFill>
              </a:rPr>
              <a:t>(also item 2.8)</a:t>
            </a:r>
            <a:endParaRPr sz="2700">
              <a:solidFill>
                <a:srgbClr val="FF0000"/>
              </a:solidFill>
            </a:endParaRPr>
          </a:p>
          <a:p>
            <a:pPr indent="-33655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❖"/>
            </a:pPr>
            <a:r>
              <a:rPr lang="en-GB" sz="1900"/>
              <a:t>Further discussion with GCOS and WMO through WMO GHG Workshops (May 2022, Jan 2023) with focus on </a:t>
            </a:r>
            <a:r>
              <a:rPr lang="en-GB" sz="1900">
                <a:solidFill>
                  <a:srgbClr val="FF0000"/>
                </a:solidFill>
              </a:rPr>
              <a:t>processes related to GHG emissions and removals</a:t>
            </a:r>
            <a:endParaRPr sz="2000">
              <a:solidFill>
                <a:srgbClr val="FF0000"/>
              </a:solidFill>
            </a:endParaRPr>
          </a:p>
          <a:p>
            <a:pPr indent="-2540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t/>
            </a:r>
            <a:endParaRPr sz="2000"/>
          </a:p>
          <a:p>
            <a:pPr indent="-1651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t/>
            </a:r>
            <a:endParaRPr sz="2000" u="sng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 u="sng"/>
          </a:p>
        </p:txBody>
      </p:sp>
      <p:sp>
        <p:nvSpPr>
          <p:cNvPr id="207" name="Google Shape;207;p1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GST Actions - update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SIT Chair Themes &amp; Priorities</a:t>
            </a:r>
            <a:endParaRPr/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 b="0" l="0" r="0" t="77184"/>
          <a:stretch/>
        </p:blipFill>
        <p:spPr>
          <a:xfrm>
            <a:off x="76200" y="5059491"/>
            <a:ext cx="12039600" cy="11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 b="52859" l="0" r="0" t="0"/>
          <a:stretch/>
        </p:blipFill>
        <p:spPr>
          <a:xfrm>
            <a:off x="228600" y="1336050"/>
            <a:ext cx="12039600" cy="23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/>
          <p:nvPr/>
        </p:nvSpPr>
        <p:spPr>
          <a:xfrm>
            <a:off x="7104550" y="1239650"/>
            <a:ext cx="2458500" cy="166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/>
        </p:nvSpPr>
        <p:spPr>
          <a:xfrm>
            <a:off x="167592" y="145290"/>
            <a:ext cx="86685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Climate &amp; Carbon activities 2022-23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94020" y="1156704"/>
            <a:ext cx="11749500" cy="5632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1" lvl="0" marL="214311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1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Bringing together a number of relevant activities across the CEOS program: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❖"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Global Stocktake Strategy Action Status (Item 2.2)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❖"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GHG Roadmap (Item 2.3)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❖"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WMO GHG Initiative (Item 2.4)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❖"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AFOLU Roadmap development (Item2.5)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❖"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Carbon Roadmap proposal (Item 2.6)</a:t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❖"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AFOLU/GHG Roadmaps relationship (Item 2.7)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❖"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WGClimate Activities Report (Item 2.8)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❖"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on CEOS Support to IMEO (Item 2.9)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❖"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GEO-TREES (Forest Biomass Reference System from Tree-by-Tree Inventory Data) Item 2.10)</a:t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❖"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 Handbook Progress (Item 2.11)</a:t>
            </a:r>
            <a:b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Session 2 – Climate and Carbon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785648" y="1313122"/>
            <a:ext cx="88575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Principal internal and external dependencies for this activity?</a:t>
            </a:r>
            <a:endParaRPr b="1" i="0" sz="15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Internal: WGClimate, OCR-VC, AC-VC, WG Disasters, WG CapD, GHG and AFOLU Roadmap Teams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External: UNFCCC &amp; Global Stocktake process, WMO, GCOS, GEO, IMEO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issues for Principal consideration in this session?</a:t>
            </a:r>
            <a:endParaRPr b="1" i="0" sz="15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CEOS delivering an effective response to the GST?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our ‘Roadmap approach’ working and what is our strategy around their combination/evolution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is CEOS connecting to adjacent activities in UNFCCC, WMO, GCOS, GEO, and IMEO?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Decisions in this session</a:t>
            </a:r>
            <a:endParaRPr b="1" i="0" sz="15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Whether and how we progress towards an Ocean Carbon Roadmap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data support can be provided to IMEO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connection to WMO GHG initiative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and other requests to support those decisions?</a:t>
            </a:r>
            <a:endParaRPr b="1" i="0" sz="1500" u="none" cap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actions towards GST-1 /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Roadmap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Possible data support to IMEO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❖"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 Handbook contributions by request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SIT-38</a:t>
            </a:r>
            <a:br>
              <a:rPr lang="en-GB" sz="5400"/>
            </a:br>
            <a:r>
              <a:rPr lang="en-GB" sz="5400"/>
              <a:t>2023</a:t>
            </a:r>
            <a:br>
              <a:rPr lang="en-GB" sz="5400"/>
            </a:br>
            <a:br>
              <a:rPr lang="en-GB" sz="5400"/>
            </a:br>
            <a:r>
              <a:rPr lang="en-GB" sz="5400"/>
              <a:t>CEOS GST Strategy Update</a:t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</p:txBody>
      </p:sp>
      <p:sp>
        <p:nvSpPr>
          <p:cNvPr id="99" name="Google Shape;99;p5"/>
          <p:cNvSpPr/>
          <p:nvPr/>
        </p:nvSpPr>
        <p:spPr>
          <a:xfrm>
            <a:off x="7048042" y="483323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Stephen Briggs, SIT Chair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 Item 2.2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SIT-38 2023, ESA/ESIRIN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 – 30</a:t>
            </a:r>
            <a:r>
              <a:rPr b="1" baseline="3000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March 2023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idx="1" type="body"/>
          </p:nvPr>
        </p:nvSpPr>
        <p:spPr>
          <a:xfrm>
            <a:off x="176048" y="124322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GST Strategy Document V3.1 </a:t>
            </a:r>
            <a:r>
              <a:rPr lang="en-GB" sz="2400">
                <a:solidFill>
                  <a:srgbClr val="FF0000"/>
                </a:solidFill>
              </a:rPr>
              <a:t>approved at CEOS Plenary Nov 2021</a:t>
            </a:r>
            <a:endParaRPr>
              <a:solidFill>
                <a:srgbClr val="FF0000"/>
              </a:solidFill>
            </a:endParaRPr>
          </a:p>
          <a:p>
            <a:pPr indent="-1651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3429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Document contains </a:t>
            </a:r>
            <a:r>
              <a:rPr lang="en-GB" sz="2400">
                <a:solidFill>
                  <a:srgbClr val="FF0000"/>
                </a:solidFill>
              </a:rPr>
              <a:t>9 Recommendations</a:t>
            </a:r>
            <a:r>
              <a:rPr lang="en-GB" sz="2400"/>
              <a:t> for specific actions on CEOS Agencies and CEOS bodies to support the GST</a:t>
            </a:r>
            <a:endParaRPr/>
          </a:p>
          <a:p>
            <a:pPr indent="-1651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3429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Actions derived from the recommendations are included in the overall CEOS Work Plan and are complementary to those already carried out by CEOS bodies in support of the GST. </a:t>
            </a:r>
            <a:r>
              <a:rPr lang="en-GB" sz="2400">
                <a:solidFill>
                  <a:srgbClr val="FF0000"/>
                </a:solidFill>
              </a:rPr>
              <a:t>Ongoing work contributes significantly</a:t>
            </a:r>
            <a:r>
              <a:rPr lang="en-GB" sz="2400"/>
              <a:t> in areas such as adaptation.</a:t>
            </a:r>
            <a:endParaRPr/>
          </a:p>
          <a:p>
            <a:pPr indent="-1651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-3429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400">
                <a:solidFill>
                  <a:srgbClr val="FF0000"/>
                </a:solidFill>
              </a:rPr>
              <a:t>Many different elements of CEOS (WGs, VCs and others) contribute </a:t>
            </a:r>
            <a:r>
              <a:rPr lang="en-GB" sz="2400"/>
              <a:t>under SIT Chair leadership.</a:t>
            </a:r>
            <a:endParaRPr/>
          </a:p>
          <a:p>
            <a:pPr indent="-1651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-3429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400"/>
              <a:t>Recommendations status summarised  in below with more detail in agenda Items 2.3 – 2.8</a:t>
            </a:r>
            <a:endParaRPr sz="2000"/>
          </a:p>
        </p:txBody>
      </p:sp>
      <p:sp>
        <p:nvSpPr>
          <p:cNvPr id="105" name="Google Shape;105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GST Strategy actions - update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76048" y="1209724"/>
            <a:ext cx="11495400" cy="57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GB" sz="2000" u="sng"/>
              <a:t>GST Recommendations 1,2: </a:t>
            </a:r>
            <a:r>
              <a:rPr lang="en-GB" sz="2000"/>
              <a:t>Update WG Climate </a:t>
            </a:r>
            <a:r>
              <a:rPr lang="en-GB" sz="2000">
                <a:solidFill>
                  <a:srgbClr val="FF0000"/>
                </a:solidFill>
              </a:rPr>
              <a:t>GHG Task Force Report Annex C</a:t>
            </a:r>
            <a:r>
              <a:rPr lang="en-GB" sz="2000"/>
              <a:t>: Contributions to updates include those from: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000"/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1800">
                <a:solidFill>
                  <a:schemeClr val="dk1"/>
                </a:solidFill>
              </a:rPr>
              <a:t>WGClimate Workshop on Gap Analysis 18-20 May 2022 and GHG TF Report + </a:t>
            </a:r>
            <a:r>
              <a:rPr lang="en-GB" sz="1800">
                <a:solidFill>
                  <a:srgbClr val="FF0000"/>
                </a:solidFill>
              </a:rPr>
              <a:t>Recent meetings of GHG TF (2 Feb 2023) and WGClimate (1 March 2023) </a:t>
            </a:r>
            <a:r>
              <a:rPr lang="en-GB" sz="1800">
                <a:solidFill>
                  <a:schemeClr val="dk1"/>
                </a:solidFill>
              </a:rPr>
              <a:t>discussing Annex C (see Item 2.3) </a:t>
            </a:r>
            <a:endParaRPr/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1800">
                <a:solidFill>
                  <a:srgbClr val="FF0000"/>
                </a:solidFill>
              </a:rPr>
              <a:t>WMO GHG workshops</a:t>
            </a:r>
            <a:r>
              <a:rPr lang="en-GB" sz="1800"/>
              <a:t> 10-12 May 2022, 30 Jan -1 Feb 2023 (Geneva) on Carbon Cycle in Earth System Science and GHG Observations (reports available from WMO) designing overall way forward</a:t>
            </a:r>
            <a:endParaRPr/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1800">
                <a:solidFill>
                  <a:srgbClr val="FF0000"/>
                </a:solidFill>
              </a:rPr>
              <a:t>AFOLU/GHG Workshop</a:t>
            </a:r>
            <a:r>
              <a:rPr lang="en-GB" sz="1800"/>
              <a:t> Nov 2021, JRC/virtual + AFOLU Workshop 12 Sept 22 </a:t>
            </a:r>
            <a:r>
              <a:rPr lang="en-GB" sz="1800">
                <a:solidFill>
                  <a:srgbClr val="FF0000"/>
                </a:solidFill>
              </a:rPr>
              <a:t>Items 2.5, 2.7</a:t>
            </a:r>
            <a:endParaRPr sz="2400"/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1800">
                <a:solidFill>
                  <a:schemeClr val="dk1"/>
                </a:solidFill>
              </a:rPr>
              <a:t>Ocean Carbon Workshop </a:t>
            </a:r>
            <a:r>
              <a:rPr lang="en-GB" sz="1800"/>
              <a:t>Feb 14-18 2022 (virtual) led by ESA/NASA, proposal for follow up of </a:t>
            </a:r>
            <a:r>
              <a:rPr lang="en-GB" sz="1800">
                <a:solidFill>
                  <a:srgbClr val="FF0000"/>
                </a:solidFill>
              </a:rPr>
              <a:t>Ocean Roadmap discussed in Item 2.6</a:t>
            </a:r>
            <a:endParaRPr/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1" sz="1800"/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1800">
                <a:solidFill>
                  <a:srgbClr val="FF0000"/>
                </a:solidFill>
              </a:rPr>
              <a:t>Carbon from Space IV </a:t>
            </a:r>
            <a:r>
              <a:rPr lang="en-GB" sz="1800"/>
              <a:t>October 2022, ESRIN - CEOS GST Presentation, wide discussion between space agencies and global terrestrial carbon science community. </a:t>
            </a:r>
            <a:endParaRPr/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/>
          </a:p>
        </p:txBody>
      </p:sp>
      <p:sp>
        <p:nvSpPr>
          <p:cNvPr id="111" name="Google Shape;111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GST Actions - update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>
            <p:ph idx="1" type="body"/>
          </p:nvPr>
        </p:nvSpPr>
        <p:spPr>
          <a:xfrm>
            <a:off x="176048" y="1256860"/>
            <a:ext cx="11495400" cy="4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000" u="sng"/>
              <a:t>Recommendation 3</a:t>
            </a:r>
            <a:r>
              <a:rPr b="1" lang="en-GB" sz="2000"/>
              <a:t>:</a:t>
            </a:r>
            <a:r>
              <a:rPr lang="en-GB" sz="2000"/>
              <a:t> Inform the report of CEOS to </a:t>
            </a:r>
            <a:r>
              <a:rPr lang="en-GB" sz="2000">
                <a:solidFill>
                  <a:srgbClr val="FF0000"/>
                </a:solidFill>
              </a:rPr>
              <a:t>UNFCCC/RSO discussion on observations to support the implementation of the Paris Agreement</a:t>
            </a:r>
            <a:r>
              <a:rPr lang="en-GB" sz="2000"/>
              <a:t> and should pro-actively flow into the consultancy process of the UNFCCC / Ad hoc group for the Synthesis Report on Observations for the GST. CEOS should also report on this at the Earth Information Day at COP. Actions undertaken include: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1" sz="2000"/>
          </a:p>
          <a:p>
            <a:pPr indent="-3429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2000"/>
              <a:t>Multiple contributions to </a:t>
            </a:r>
            <a:r>
              <a:rPr lang="en-GB" sz="2000">
                <a:solidFill>
                  <a:srgbClr val="FF0000"/>
                </a:solidFill>
              </a:rPr>
              <a:t>Earth Information Day </a:t>
            </a:r>
            <a:r>
              <a:rPr lang="en-GB" sz="2000"/>
              <a:t>at COP 27, Sharm El-Sheikh and preparations ongoing for EID at COP-28 in UAE. Possible CEOS participation in proposal of GEO for </a:t>
            </a:r>
            <a:r>
              <a:rPr lang="en-GB" sz="2000">
                <a:solidFill>
                  <a:srgbClr val="FF0000"/>
                </a:solidFill>
              </a:rPr>
              <a:t>EO Task Force and Space Pavilion at COP 28?</a:t>
            </a:r>
            <a:endParaRPr sz="2400">
              <a:solidFill>
                <a:srgbClr val="FF0000"/>
              </a:solidFill>
            </a:endParaRPr>
          </a:p>
          <a:p>
            <a:pPr indent="-1651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-3429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2000"/>
              <a:t>Representation from WG Climate, GHG Task Force and AFOLU Task Team at </a:t>
            </a:r>
            <a:r>
              <a:rPr lang="en-GB" sz="2000">
                <a:solidFill>
                  <a:srgbClr val="FF0000"/>
                </a:solidFill>
              </a:rPr>
              <a:t>RSO discussion at COP 27</a:t>
            </a:r>
            <a:endParaRPr sz="2400">
              <a:solidFill>
                <a:srgbClr val="FF0000"/>
              </a:solidFill>
            </a:endParaRPr>
          </a:p>
          <a:p>
            <a:pPr indent="-1651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2000"/>
              <a:t>Contributions from all these to the </a:t>
            </a:r>
            <a:r>
              <a:rPr lang="en-GB" sz="2000">
                <a:solidFill>
                  <a:srgbClr val="FF0000"/>
                </a:solidFill>
              </a:rPr>
              <a:t>Synthesis Report</a:t>
            </a:r>
            <a:r>
              <a:rPr lang="en-GB" sz="2000"/>
              <a:t> on Systematic Observations fto COP27: substantial document </a:t>
            </a:r>
            <a:r>
              <a:rPr lang="en-GB" sz="2000">
                <a:solidFill>
                  <a:srgbClr val="FF0000"/>
                </a:solidFill>
              </a:rPr>
              <a:t>(140 pp., see Item 1.13)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-1651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000"/>
          </a:p>
          <a:p>
            <a:pPr indent="-1651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1" sz="2000" u="sng"/>
          </a:p>
          <a:p>
            <a:pPr indent="-1651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 u="sng"/>
          </a:p>
        </p:txBody>
      </p:sp>
      <p:sp>
        <p:nvSpPr>
          <p:cNvPr id="117" name="Google Shape;117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GST Actions - update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/>
          <p:nvPr>
            <p:ph idx="1" type="body"/>
          </p:nvPr>
        </p:nvSpPr>
        <p:spPr>
          <a:xfrm>
            <a:off x="348308" y="10975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GB" sz="2400" u="sng"/>
              <a:t>Recommendation 4: </a:t>
            </a:r>
            <a:r>
              <a:rPr lang="en-GB" sz="2400"/>
              <a:t>CEOS should consider, in conjunction with modellers, setting up one or more </a:t>
            </a:r>
            <a:r>
              <a:rPr lang="en-GB" sz="2400">
                <a:solidFill>
                  <a:srgbClr val="FF0000"/>
                </a:solidFill>
              </a:rPr>
              <a:t>focussed observational campaigns </a:t>
            </a:r>
            <a:r>
              <a:rPr lang="en-GB" sz="2400"/>
              <a:t>as a major contribution to the understanding of trends in natural GHG emissions and removals in key areas.</a:t>
            </a:r>
            <a:endParaRPr/>
          </a:p>
          <a:p>
            <a:pPr indent="-254000" lvl="0" marL="889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2000"/>
              <a:t>NASA/ESA/CNES/DLR  conducted </a:t>
            </a:r>
            <a:r>
              <a:rPr lang="en-GB" sz="2000">
                <a:solidFill>
                  <a:srgbClr val="FF0000"/>
                </a:solidFill>
              </a:rPr>
              <a:t>AMPAC Campaign</a:t>
            </a:r>
            <a:r>
              <a:rPr lang="en-GB" sz="2000"/>
              <a:t> aimed at understanding methane emissions from tundra under warming conditions. AMPAC Training Course on Arctic Methane and Permafrost held Sept 2022, Norway. Possible extension of AMPAC to 2024 season.</a:t>
            </a:r>
            <a:endParaRPr/>
          </a:p>
          <a:p>
            <a:pPr indent="-1651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2000"/>
              <a:t>Ongoing discussion re </a:t>
            </a:r>
            <a:r>
              <a:rPr lang="en-GB" sz="2000">
                <a:solidFill>
                  <a:srgbClr val="FF0000"/>
                </a:solidFill>
              </a:rPr>
              <a:t>possible 2024 Amazon</a:t>
            </a:r>
            <a:r>
              <a:rPr lang="en-GB" sz="2000"/>
              <a:t> airborne /in situ/ satellite campaign on Carbon cycle and GHG,  INPE/ESA/NASA et al. held with science community at CFS4 workshop, October 2022</a:t>
            </a:r>
            <a:endParaRPr/>
          </a:p>
          <a:p>
            <a:pPr indent="-1651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520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❖"/>
            </a:pPr>
            <a:r>
              <a:rPr lang="en-GB" sz="2000"/>
              <a:t>Discussions on campaigns with both public sector and private sector in oil and gas extraction locations e.g. Permian Basin through IMEO</a:t>
            </a:r>
            <a:endParaRPr sz="2000">
              <a:solidFill>
                <a:srgbClr val="FF0000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t/>
            </a:r>
            <a:endParaRPr i="1" sz="3600" u="sng"/>
          </a:p>
        </p:txBody>
      </p:sp>
      <p:sp>
        <p:nvSpPr>
          <p:cNvPr id="123" name="Google Shape;123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GST Actions - update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