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Montserrat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296328d9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21296328d91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126e9869f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126e9869fc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26e9869f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2126e9869fc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26e9869f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2126e9869fc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26e9869f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126e9869fc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26e9869f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126e9869fc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29-30 March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800"/>
              <a:t>EO Handbook</a:t>
            </a:r>
            <a:endParaRPr sz="4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800"/>
              <a:t>Progress</a:t>
            </a:r>
            <a:endParaRPr sz="48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 Ward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Chair Team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2.11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-38 2023, ESA/ESRIN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29th - 30th March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5" y="1290957"/>
            <a:ext cx="111120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Earth Observation Handbook has been produced for major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events related to CEOS priorities since 1992 (Rio Conference)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Promotes the role and importance of satellite EO for the thematic areas, to 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policy makers, politicians and key users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Powered by the CEOS MIM database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contribution from ESA to CEOS as permanent CEOS SEC member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text, businesscard&#10;&#10;Description automatically generated" id="74" name="Google Shape;74;p8"/>
          <p:cNvPicPr preferRelativeResize="0"/>
          <p:nvPr/>
        </p:nvPicPr>
        <p:blipFill rotWithShape="1">
          <a:blip r:embed="rId3">
            <a:alphaModFix/>
          </a:blip>
          <a:srcRect b="20152" l="12455" r="10656" t="17878"/>
          <a:stretch/>
        </p:blipFill>
        <p:spPr>
          <a:xfrm>
            <a:off x="9462875" y="1290951"/>
            <a:ext cx="1712400" cy="24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Past editions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2650" y="1083100"/>
            <a:ext cx="6864150" cy="527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450" y="1237628"/>
            <a:ext cx="3547399" cy="48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/>
          <p:nvPr/>
        </p:nvSpPr>
        <p:spPr>
          <a:xfrm>
            <a:off x="357105" y="1290957"/>
            <a:ext cx="11112000" cy="5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Timed for the 1st Global Stocktake of the UNFCCC Paris Agreement</a:t>
            </a:r>
            <a:endParaRPr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plain language guide as to the importance of satellite Earth observations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all stakeholders in the Paris Climate Agreement and Global Stocktake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PDF/Ebook and dynamic website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Seeking UNFCCC SEC Exec Secretary (Simon Stiell) for the foreword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Agreed last week!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 working on an EO Task Force for COP28 with UAESA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UNFCCC SEC very helpful and supportive - offering to promote via special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events around EID/COP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94020" y="103248"/>
            <a:ext cx="8668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 Edition - as previously reported…</a:t>
            </a:r>
            <a:endParaRPr sz="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 rotWithShape="1">
          <a:blip r:embed="rId3">
            <a:alphaModFix/>
          </a:blip>
          <a:srcRect b="0" l="46152" r="0" t="0"/>
          <a:stretch/>
        </p:blipFill>
        <p:spPr>
          <a:xfrm>
            <a:off x="9047100" y="1167400"/>
            <a:ext cx="2978100" cy="3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4300" y="2870900"/>
            <a:ext cx="1123950" cy="15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/>
          <p:nvPr/>
        </p:nvSpPr>
        <p:spPr>
          <a:xfrm>
            <a:off x="364380" y="1902482"/>
            <a:ext cx="11112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Comprehensive and highly technical references exist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plan to keep the EOHB shorter and simpler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I explains the various ways in which EO data are of value for the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ifferent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elements of the PA &amp; GST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II features case studies and articles from a range of contributors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which will serve to inspire others on their journey of discovery to make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most of this data resource and to understand how satellite EO data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 fundamental enable for the PA and GST process.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1"/>
          <p:cNvSpPr txBox="1"/>
          <p:nvPr/>
        </p:nvSpPr>
        <p:spPr>
          <a:xfrm>
            <a:off x="94020" y="103248"/>
            <a:ext cx="8668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Plain language and practical emphasis</a:t>
            </a:r>
            <a:endParaRPr sz="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1"/>
          <p:cNvPicPr preferRelativeResize="0"/>
          <p:nvPr/>
        </p:nvPicPr>
        <p:blipFill rotWithShape="1">
          <a:blip r:embed="rId3">
            <a:alphaModFix/>
          </a:blip>
          <a:srcRect b="0" l="46152" r="0" t="0"/>
          <a:stretch/>
        </p:blipFill>
        <p:spPr>
          <a:xfrm>
            <a:off x="9078000" y="1290950"/>
            <a:ext cx="2978100" cy="38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/>
        </p:nvSpPr>
        <p:spPr>
          <a:xfrm>
            <a:off x="364380" y="1902482"/>
            <a:ext cx="111120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WGClimate - case study (on use cases), ECV inventory etc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task team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AFOLU Roadmap team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GEOGLAM team - on NAP guidance, AMIS, CM4EW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FAO and GFOI colleagues (OpenForis, SEPAL, GFOI tools, GFW..)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 (MARS+)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USGS SilvaCarbon (capacity building, inventory engagement)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 (CO2MVS)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NASA JPL (GHG Pilot Inventories)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GCP (EO for global assessments and reconciliation)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SEC (usual review support)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2"/>
          <p:cNvSpPr txBox="1"/>
          <p:nvPr/>
        </p:nvSpPr>
        <p:spPr>
          <a:xfrm>
            <a:off x="94020" y="103248"/>
            <a:ext cx="8668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 in advance to many contributors</a:t>
            </a:r>
            <a:endParaRPr sz="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2"/>
          <p:cNvPicPr preferRelativeResize="0"/>
          <p:nvPr/>
        </p:nvPicPr>
        <p:blipFill rotWithShape="1">
          <a:blip r:embed="rId3">
            <a:alphaModFix/>
          </a:blip>
          <a:srcRect b="0" l="46152" r="0" t="0"/>
          <a:stretch/>
        </p:blipFill>
        <p:spPr>
          <a:xfrm>
            <a:off x="9078000" y="1290950"/>
            <a:ext cx="2978100" cy="38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/>
          <p:nvPr/>
        </p:nvSpPr>
        <p:spPr>
          <a:xfrm>
            <a:off x="364380" y="1902482"/>
            <a:ext cx="111120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I well advanced and plan to share with expert teams</a:t>
            </a:r>
            <a:b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SEC in m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onths ahead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II contributors lined up (thx WGClimate and many others)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Design concepts just starting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Aiming for Q3 (digital only) release in plenty time for EID, COP etc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2023 MIM update can be reflected as required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94020" y="103248"/>
            <a:ext cx="8668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Schedule</a:t>
            </a:r>
            <a:endParaRPr sz="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13"/>
          <p:cNvPicPr preferRelativeResize="0"/>
          <p:nvPr/>
        </p:nvPicPr>
        <p:blipFill rotWithShape="1">
          <a:blip r:embed="rId3">
            <a:alphaModFix/>
          </a:blip>
          <a:srcRect b="0" l="46152" r="0" t="0"/>
          <a:stretch/>
        </p:blipFill>
        <p:spPr>
          <a:xfrm>
            <a:off x="9078000" y="1290950"/>
            <a:ext cx="2978100" cy="38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