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1B9DFCB-3D47-41DA-980A-E04BE0EFFC47}">
  <a:tblStyle styleId="{41B9DFCB-3D47-41DA-980A-E04BE0EFFC47}"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C736A773-CEEF-47C8-B9CB-620B04F2824F}"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1b4919b985_1_1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1b4919b985_1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068b86cdfe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g2068b86cdfe_0_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068b86cdfe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g2068b86cdfe_0_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068b86cdfe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g2068b86cdfe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068b86cdfe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g2068b86cdfe_0_1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068b86cdfe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2068b86cdfe_0_1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068b86cdfe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g2068b86cdfe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f92df3c9d3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f92df3c9d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068b86cdf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g2068b86cdfe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1b4919b98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g21b4919b985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068b86cdfe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g2068b86cdfe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f9cfc9f153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g1f9cfc9f153_2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068b86cdfe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g2068b86cdfe_0_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068b86cdfe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g2068b86cdfe_0_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068b86cdfe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g2068b86cdfe_0_1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068b86cdfe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2068b86cdfe_0_1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1c8d60b630_4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1c8d60b630_4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068b86cdfe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g2068b86cdfe_0_1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068b86cdfe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g2068b86cdfe_0_1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068b86cdfe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g2068b86cdfe_0_1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21ed0986d1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21ed0986d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068b86cdfe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g2068b86cdfe_0_1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1b4919b985_1_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g21b4919b985_1_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068b86cdfe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g2068b86cdfe_0_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f13a2e4e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g1f13a2e4e4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1c8d60b630_3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g21c8d60b630_3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1c8d60b630_3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g21c8d60b630_3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068b86cdfe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g2068b86cdfe_0_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4.jpg"/><Relationship Id="rId4" Type="http://schemas.openxmlformats.org/officeDocument/2006/relationships/image" Target="../media/image3.jpg"/><Relationship Id="rId5" Type="http://schemas.openxmlformats.org/officeDocument/2006/relationships/image" Target="../media/image6.png"/><Relationship Id="rId6"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b="673" l="54016" r="11355" t="36081"/>
          <a:stretch/>
        </p:blipFill>
        <p:spPr>
          <a:xfrm rot="-5400000">
            <a:off x="5792642" y="4819952"/>
            <a:ext cx="1719709" cy="2366806"/>
          </a:xfrm>
          <a:prstGeom prst="rtTriangle">
            <a:avLst/>
          </a:prstGeom>
          <a:noFill/>
          <a:ln>
            <a:noFill/>
          </a:ln>
        </p:spPr>
      </p:pic>
      <p:sp>
        <p:nvSpPr>
          <p:cNvPr id="20" name="Google Shape;20;p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Arial"/>
              <a:buNone/>
              <a:defRPr b="0" i="0" sz="80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6" name="Google Shape;26;p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28" name="Google Shape;28;p3"/>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Arial"/>
                <a:ea typeface="Arial"/>
                <a:cs typeface="Arial"/>
                <a:sym typeface="Arial"/>
              </a:rPr>
              <a:t>SIT-</a:t>
            </a:r>
            <a:r>
              <a:rPr b="1" lang="en-GB">
                <a:solidFill>
                  <a:schemeClr val="accent1"/>
                </a:solidFill>
              </a:rPr>
              <a:t>38</a:t>
            </a:r>
            <a:r>
              <a:rPr b="1" i="0" lang="en-GB" sz="1400" u="none" cap="none" strike="noStrike">
                <a:solidFill>
                  <a:schemeClr val="accent1"/>
                </a:solidFill>
                <a:latin typeface="Arial"/>
                <a:ea typeface="Arial"/>
                <a:cs typeface="Arial"/>
                <a:sym typeface="Arial"/>
              </a:rPr>
              <a:t>, </a:t>
            </a:r>
            <a:r>
              <a:rPr b="1" lang="en-GB">
                <a:solidFill>
                  <a:schemeClr val="accent1"/>
                </a:solidFill>
              </a:rPr>
              <a:t>29-30 March 2023</a:t>
            </a:r>
            <a:endParaRPr b="1">
              <a:solidFill>
                <a:schemeClr val="accent1"/>
              </a:solidFill>
            </a:endParaRPr>
          </a:p>
          <a:p>
            <a:pPr indent="0" lvl="0" marL="0" marR="0" rtl="0" algn="l">
              <a:spcBef>
                <a:spcPts val="0"/>
              </a:spcBef>
              <a:spcAft>
                <a:spcPts val="0"/>
              </a:spcAft>
              <a:buClr>
                <a:schemeClr val="dk1"/>
              </a:buClr>
              <a:buSzPts val="1100"/>
              <a:buFont typeface="Arial"/>
              <a:buNone/>
            </a:pPr>
            <a:r>
              <a:t/>
            </a:r>
            <a:endParaRPr b="1">
              <a:solidFill>
                <a:schemeClr val="accent1"/>
              </a:solidFill>
            </a:endParaRPr>
          </a:p>
          <a:p>
            <a:pPr indent="0" lvl="0" marL="0" marR="0" rtl="0" algn="l">
              <a:spcBef>
                <a:spcPts val="0"/>
              </a:spcBef>
              <a:spcAft>
                <a:spcPts val="0"/>
              </a:spcAft>
              <a:buNone/>
            </a:pPr>
            <a:r>
              <a:t/>
            </a:r>
            <a:endParaRPr b="1">
              <a:solidFill>
                <a:schemeClr val="accent1"/>
              </a:solidFill>
            </a:endParaRPr>
          </a:p>
        </p:txBody>
      </p:sp>
      <p:sp>
        <p:nvSpPr>
          <p:cNvPr id="29" name="Google Shape;29;p3"/>
          <p:cNvSpPr txBox="1"/>
          <p:nvPr>
            <p:ph idx="1" type="body"/>
          </p:nvPr>
        </p:nvSpPr>
        <p:spPr>
          <a:xfrm>
            <a:off x="324233" y="1558533"/>
            <a:ext cx="11495400" cy="466287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 name="Google Shape;30;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6" name="Google Shape;36;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7" name="Google Shape;37;p4"/>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8" name="Google Shape;38;p4"/>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 name="Google Shape;39;p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Arial"/>
                <a:ea typeface="Arial"/>
                <a:cs typeface="Arial"/>
                <a:sym typeface="Arial"/>
              </a:rPr>
              <a:t>Slide </a:t>
            </a:r>
            <a:fld id="{00000000-1234-1234-1234-123412341234}" type="slidenum">
              <a:rPr b="1" lang="en-GB" sz="1400">
                <a:solidFill>
                  <a:schemeClr val="accent1"/>
                </a:solidFill>
                <a:latin typeface="Arial"/>
                <a:ea typeface="Arial"/>
                <a:cs typeface="Arial"/>
                <a:sym typeface="Arial"/>
              </a:rPr>
              <a:t>‹#›</a:t>
            </a:fld>
            <a:endParaRPr b="1" sz="1400">
              <a:solidFill>
                <a:schemeClr val="accent1"/>
              </a:solidFill>
              <a:latin typeface="Arial"/>
              <a:ea typeface="Arial"/>
              <a:cs typeface="Arial"/>
              <a:sym typeface="Arial"/>
            </a:endParaRPr>
          </a:p>
        </p:txBody>
      </p:sp>
      <p:sp>
        <p:nvSpPr>
          <p:cNvPr id="40" name="Google Shape;40;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1" name="Google Shape;41;p4"/>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GB">
                <a:solidFill>
                  <a:schemeClr val="accent1"/>
                </a:solidFill>
              </a:rPr>
              <a:t>SIT-38, 29-30 March 2023</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7" name="Google Shape;47;p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Arial"/>
                <a:ea typeface="Arial"/>
                <a:cs typeface="Arial"/>
                <a:sym typeface="Arial"/>
              </a:rPr>
              <a:t>Slide </a:t>
            </a:r>
            <a:fld id="{00000000-1234-1234-1234-123412341234}" type="slidenum">
              <a:rPr b="1" lang="en-GB" sz="1400">
                <a:solidFill>
                  <a:schemeClr val="accent1"/>
                </a:solidFill>
                <a:latin typeface="Arial"/>
                <a:ea typeface="Arial"/>
                <a:cs typeface="Arial"/>
                <a:sym typeface="Arial"/>
              </a:rPr>
              <a:t>‹#›</a:t>
            </a:fld>
            <a:endParaRPr b="1" sz="1400">
              <a:solidFill>
                <a:schemeClr val="accent1"/>
              </a:solidFill>
              <a:latin typeface="Arial"/>
              <a:ea typeface="Arial"/>
              <a:cs typeface="Arial"/>
              <a:sym typeface="Arial"/>
            </a:endParaRPr>
          </a:p>
        </p:txBody>
      </p:sp>
      <p:sp>
        <p:nvSpPr>
          <p:cNvPr id="49" name="Google Shape;49;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0" name="Google Shape;50;p5"/>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GB">
                <a:solidFill>
                  <a:schemeClr val="accent1"/>
                </a:solidFill>
              </a:rPr>
              <a:t>SIT-38, 29-30 March 2023</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6" name="Google Shape;56;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7" name="Google Shape;57;p6"/>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Noto Sans Symbols"/>
              <a:buChar char="❖"/>
              <a:defRPr b="0" i="0" sz="3200" u="none" cap="none" strike="noStrike">
                <a:solidFill>
                  <a:schemeClr val="dk1"/>
                </a:solidFill>
                <a:latin typeface="Arial"/>
                <a:ea typeface="Arial"/>
                <a:cs typeface="Arial"/>
                <a:sym typeface="Arial"/>
              </a:defRPr>
            </a:lvl1pPr>
            <a:lvl2pPr indent="-406400" lvl="1" marL="914400" marR="0" rtl="0" algn="l">
              <a:lnSpc>
                <a:spcPct val="90000"/>
              </a:lnSpc>
              <a:spcBef>
                <a:spcPts val="5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2pPr>
            <a:lvl3pPr indent="-381000" lvl="2" marL="1371600" marR="0" rtl="0" algn="l">
              <a:lnSpc>
                <a:spcPct val="90000"/>
              </a:lnSpc>
              <a:spcBef>
                <a:spcPts val="500"/>
              </a:spcBef>
              <a:spcAft>
                <a:spcPts val="0"/>
              </a:spcAft>
              <a:buClr>
                <a:schemeClr val="dk1"/>
              </a:buClr>
              <a:buSzPts val="2400"/>
              <a:buFont typeface="Courier New"/>
              <a:buChar char="o"/>
              <a:defRPr b="0" i="0" sz="24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8" name="Google Shape;58;p6"/>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59" name="Google Shape;59;p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Arial"/>
                <a:ea typeface="Arial"/>
                <a:cs typeface="Arial"/>
                <a:sym typeface="Arial"/>
              </a:rPr>
              <a:t>Slide </a:t>
            </a:r>
            <a:fld id="{00000000-1234-1234-1234-123412341234}" type="slidenum">
              <a:rPr b="1" lang="en-GB" sz="1400">
                <a:solidFill>
                  <a:schemeClr val="accent1"/>
                </a:solidFill>
                <a:latin typeface="Arial"/>
                <a:ea typeface="Arial"/>
                <a:cs typeface="Arial"/>
                <a:sym typeface="Arial"/>
              </a:rPr>
              <a:t>‹#›</a:t>
            </a:fld>
            <a:endParaRPr b="1" sz="1400">
              <a:solidFill>
                <a:schemeClr val="accent1"/>
              </a:solidFill>
              <a:latin typeface="Arial"/>
              <a:ea typeface="Arial"/>
              <a:cs typeface="Arial"/>
              <a:sym typeface="Arial"/>
            </a:endParaRPr>
          </a:p>
        </p:txBody>
      </p:sp>
      <p:sp>
        <p:nvSpPr>
          <p:cNvPr id="60" name="Google Shape;60;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 name="Google Shape;61;p6"/>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GB">
                <a:solidFill>
                  <a:schemeClr val="accent1"/>
                </a:solidFill>
              </a:rPr>
              <a:t>SIT-38, 29-30 March 2023</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5.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7" name="Google Shape;7;p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10" name="Google Shape;10;p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drive.google.com/drive/u/0/folders/1TbhAFWJHEwt7f6rwQXZe_F6pM02S54bJ" TargetMode="External"/><Relationship Id="rId4" Type="http://schemas.openxmlformats.org/officeDocument/2006/relationships/hyperlink" Target="https://drive.google.com/drive/u/0/folders/1TbhAFWJHEwt7f6rwQXZe_F6pM02S54bJ"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docs.google.com/presentation/d/1m8coO1ROkaixJR0iWE9gwYUpFVtmTEA4/edit#slide=id.p1"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7"/>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8000"/>
              <a:buFont typeface="Arial"/>
              <a:buNone/>
            </a:pPr>
            <a:r>
              <a:rPr lang="en-GB" sz="7500"/>
              <a:t>SIT-38</a:t>
            </a:r>
            <a:endParaRPr sz="7500"/>
          </a:p>
          <a:p>
            <a:pPr indent="0" lvl="0" marL="0" rtl="0" algn="l">
              <a:lnSpc>
                <a:spcPct val="90000"/>
              </a:lnSpc>
              <a:spcBef>
                <a:spcPts val="0"/>
              </a:spcBef>
              <a:spcAft>
                <a:spcPts val="0"/>
              </a:spcAft>
              <a:buClr>
                <a:schemeClr val="lt1"/>
              </a:buClr>
              <a:buSzPts val="8000"/>
              <a:buFont typeface="Arial"/>
              <a:buNone/>
            </a:pPr>
            <a:r>
              <a:rPr i="1" lang="en-GB" sz="4000"/>
              <a:t>Session 1 SIT Chair Welcome and Session Introductions</a:t>
            </a:r>
            <a:endParaRPr i="1" sz="4000"/>
          </a:p>
        </p:txBody>
      </p:sp>
      <p:sp>
        <p:nvSpPr>
          <p:cNvPr id="67" name="Google Shape;67;p7"/>
          <p:cNvSpPr/>
          <p:nvPr/>
        </p:nvSpPr>
        <p:spPr>
          <a:xfrm>
            <a:off x="7222284" y="4252682"/>
            <a:ext cx="4832943" cy="2605318"/>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t/>
            </a:r>
            <a:endParaRPr b="1" sz="2200">
              <a:solidFill>
                <a:schemeClr val="accent1"/>
              </a:solidFill>
            </a:endParaRPr>
          </a:p>
          <a:p>
            <a:pPr indent="0" lvl="0" marL="0" marR="0" rtl="0" algn="r">
              <a:lnSpc>
                <a:spcPct val="150000"/>
              </a:lnSpc>
              <a:spcBef>
                <a:spcPts val="0"/>
              </a:spcBef>
              <a:spcAft>
                <a:spcPts val="0"/>
              </a:spcAft>
              <a:buNone/>
            </a:pPr>
            <a:r>
              <a:rPr b="1" lang="en-GB" sz="2200">
                <a:solidFill>
                  <a:schemeClr val="accent1"/>
                </a:solidFill>
              </a:rPr>
              <a:t>SIT Chair Team, ESA</a:t>
            </a:r>
            <a:endParaRPr/>
          </a:p>
          <a:p>
            <a:pPr indent="0" lvl="0" marL="0" marR="0" rtl="0" algn="r">
              <a:lnSpc>
                <a:spcPct val="150000"/>
              </a:lnSpc>
              <a:spcBef>
                <a:spcPts val="0"/>
              </a:spcBef>
              <a:spcAft>
                <a:spcPts val="0"/>
              </a:spcAft>
              <a:buNone/>
            </a:pPr>
            <a:r>
              <a:rPr b="1" i="0" lang="en-GB" sz="2200" u="none" cap="none" strike="noStrike">
                <a:solidFill>
                  <a:schemeClr val="accent1"/>
                </a:solidFill>
                <a:latin typeface="Arial"/>
                <a:ea typeface="Arial"/>
                <a:cs typeface="Arial"/>
                <a:sym typeface="Arial"/>
              </a:rPr>
              <a:t>SIT</a:t>
            </a:r>
            <a:r>
              <a:rPr b="1" lang="en-GB" sz="2200">
                <a:solidFill>
                  <a:schemeClr val="accent1"/>
                </a:solidFill>
              </a:rPr>
              <a:t>-38 2023, ESA/ESRIN</a:t>
            </a:r>
            <a:endParaRPr b="1" i="0" sz="22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None/>
            </a:pPr>
            <a:r>
              <a:rPr b="1" lang="en-GB" sz="2200">
                <a:solidFill>
                  <a:schemeClr val="accent1"/>
                </a:solidFill>
              </a:rPr>
              <a:t>29th - 30th March 2023</a:t>
            </a:r>
            <a:endParaRPr b="1" i="0" sz="2200" u="none" cap="none" strike="noStrike">
              <a:solidFill>
                <a:schemeClr val="accen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6"/>
          <p:cNvSpPr txBox="1"/>
          <p:nvPr>
            <p:ph idx="1" type="body"/>
          </p:nvPr>
        </p:nvSpPr>
        <p:spPr>
          <a:xfrm>
            <a:off x="324225" y="1043000"/>
            <a:ext cx="11495400" cy="4971900"/>
          </a:xfrm>
          <a:prstGeom prst="rect">
            <a:avLst/>
          </a:prstGeom>
        </p:spPr>
        <p:txBody>
          <a:bodyPr anchorCtr="0" anchor="t" bIns="45700" lIns="91425" spcFirstLastPara="1" rIns="91425" wrap="square" tIns="45700">
            <a:noAutofit/>
          </a:bodyPr>
          <a:lstStyle/>
          <a:p>
            <a:pPr indent="-361950" lvl="0" marL="457200" rtl="0" algn="l">
              <a:lnSpc>
                <a:spcPct val="150000"/>
              </a:lnSpc>
              <a:spcBef>
                <a:spcPts val="1000"/>
              </a:spcBef>
              <a:spcAft>
                <a:spcPts val="0"/>
              </a:spcAft>
              <a:buSzPts val="2100"/>
              <a:buFont typeface="Cambria"/>
              <a:buChar char="❖"/>
            </a:pPr>
            <a:r>
              <a:rPr b="1" lang="en-GB" sz="2100">
                <a:latin typeface="Cambria"/>
                <a:ea typeface="Cambria"/>
                <a:cs typeface="Cambria"/>
                <a:sym typeface="Cambria"/>
              </a:rPr>
              <a:t>Both in room and online p</a:t>
            </a:r>
            <a:r>
              <a:rPr b="1" lang="en-GB" sz="2100">
                <a:latin typeface="Cambria"/>
                <a:ea typeface="Cambria"/>
                <a:cs typeface="Cambria"/>
                <a:sym typeface="Cambria"/>
              </a:rPr>
              <a:t>resenters should join the WebEx and share screen to present</a:t>
            </a:r>
            <a:endParaRPr b="1" sz="2100">
              <a:latin typeface="Cambria"/>
              <a:ea typeface="Cambria"/>
              <a:cs typeface="Cambria"/>
              <a:sym typeface="Cambria"/>
            </a:endParaRPr>
          </a:p>
          <a:p>
            <a:pPr indent="-361950" lvl="1" marL="914400" rtl="0" algn="l">
              <a:lnSpc>
                <a:spcPct val="150000"/>
              </a:lnSpc>
              <a:spcBef>
                <a:spcPts val="0"/>
              </a:spcBef>
              <a:spcAft>
                <a:spcPts val="0"/>
              </a:spcAft>
              <a:buSzPts val="2100"/>
              <a:buFont typeface="Cambria"/>
              <a:buChar char="▪"/>
            </a:pPr>
            <a:r>
              <a:rPr lang="en-GB" sz="2100">
                <a:latin typeface="Cambria"/>
                <a:ea typeface="Cambria"/>
                <a:cs typeface="Cambria"/>
                <a:sym typeface="Cambria"/>
              </a:rPr>
              <a:t>Presentation machine in the room available (with clicker)</a:t>
            </a:r>
            <a:endParaRPr sz="2100">
              <a:latin typeface="Cambria"/>
              <a:ea typeface="Cambria"/>
              <a:cs typeface="Cambria"/>
              <a:sym typeface="Cambria"/>
            </a:endParaRPr>
          </a:p>
          <a:p>
            <a:pPr indent="-361950" lvl="1" marL="914400" rtl="0" algn="l">
              <a:lnSpc>
                <a:spcPct val="150000"/>
              </a:lnSpc>
              <a:spcBef>
                <a:spcPts val="0"/>
              </a:spcBef>
              <a:spcAft>
                <a:spcPts val="0"/>
              </a:spcAft>
              <a:buSzPts val="2100"/>
              <a:buFont typeface="Cambria"/>
              <a:buChar char="▪"/>
            </a:pPr>
            <a:r>
              <a:rPr lang="en-GB" sz="2100">
                <a:latin typeface="Cambria"/>
                <a:ea typeface="Cambria"/>
                <a:cs typeface="Cambria"/>
                <a:sym typeface="Cambria"/>
              </a:rPr>
              <a:t>Presentations should be self-uploaded </a:t>
            </a:r>
            <a:r>
              <a:rPr lang="en-GB" sz="2100" u="sng">
                <a:solidFill>
                  <a:schemeClr val="hlink"/>
                </a:solidFill>
                <a:latin typeface="Cambria"/>
                <a:ea typeface="Cambria"/>
                <a:cs typeface="Cambria"/>
                <a:sym typeface="Cambria"/>
                <a:hlinkClick r:id="rId3"/>
              </a:rPr>
              <a:t>here</a:t>
            </a:r>
            <a:r>
              <a:rPr lang="en-GB" sz="2100">
                <a:latin typeface="Cambria"/>
                <a:ea typeface="Cambria"/>
                <a:cs typeface="Cambria"/>
                <a:sym typeface="Cambria"/>
              </a:rPr>
              <a:t>.</a:t>
            </a:r>
            <a:endParaRPr sz="2100">
              <a:latin typeface="Cambria"/>
              <a:ea typeface="Cambria"/>
              <a:cs typeface="Cambria"/>
              <a:sym typeface="Cambria"/>
            </a:endParaRPr>
          </a:p>
          <a:p>
            <a:pPr indent="-361950" lvl="2" marL="1371600" rtl="0" algn="l">
              <a:lnSpc>
                <a:spcPct val="150000"/>
              </a:lnSpc>
              <a:spcBef>
                <a:spcPts val="0"/>
              </a:spcBef>
              <a:spcAft>
                <a:spcPts val="0"/>
              </a:spcAft>
              <a:buSzPts val="2100"/>
              <a:buFont typeface="Cambria"/>
              <a:buChar char="o"/>
            </a:pPr>
            <a:r>
              <a:rPr lang="en-GB" sz="2100" u="sng">
                <a:solidFill>
                  <a:schemeClr val="hlink"/>
                </a:solidFill>
                <a:latin typeface="Cambria"/>
                <a:ea typeface="Cambria"/>
                <a:cs typeface="Cambria"/>
                <a:sym typeface="Cambria"/>
                <a:hlinkClick r:id="rId4"/>
              </a:rPr>
              <a:t>https://drive.google.com/drive/u/0/folders/1TbhAFWJHEwt7f6rwQXZe_F6pM02S54bJ</a:t>
            </a:r>
            <a:endParaRPr b="1" sz="2100">
              <a:latin typeface="Cambria"/>
              <a:ea typeface="Cambria"/>
              <a:cs typeface="Cambria"/>
              <a:sym typeface="Cambria"/>
            </a:endParaRPr>
          </a:p>
          <a:p>
            <a:pPr indent="0" lvl="0" marL="0" rtl="0" algn="l">
              <a:lnSpc>
                <a:spcPct val="150000"/>
              </a:lnSpc>
              <a:spcBef>
                <a:spcPts val="1000"/>
              </a:spcBef>
              <a:spcAft>
                <a:spcPts val="0"/>
              </a:spcAft>
              <a:buNone/>
            </a:pPr>
            <a:r>
              <a:rPr b="1" lang="en-GB" sz="2100">
                <a:latin typeface="Cambria"/>
                <a:ea typeface="Cambria"/>
                <a:cs typeface="Cambria"/>
                <a:sym typeface="Cambria"/>
              </a:rPr>
              <a:t>Online Participants</a:t>
            </a:r>
            <a:endParaRPr b="1" sz="2100">
              <a:latin typeface="Cambria"/>
              <a:ea typeface="Cambria"/>
              <a:cs typeface="Cambria"/>
              <a:sym typeface="Cambria"/>
            </a:endParaRPr>
          </a:p>
          <a:p>
            <a:pPr indent="-361950" lvl="0" marL="457200" rtl="0" algn="l">
              <a:lnSpc>
                <a:spcPct val="150000"/>
              </a:lnSpc>
              <a:spcBef>
                <a:spcPts val="1000"/>
              </a:spcBef>
              <a:spcAft>
                <a:spcPts val="0"/>
              </a:spcAft>
              <a:buSzPts val="2100"/>
              <a:buFont typeface="Cambria"/>
              <a:buChar char="❖"/>
            </a:pPr>
            <a:r>
              <a:rPr b="1" lang="en-GB" sz="2100">
                <a:latin typeface="Cambria"/>
                <a:ea typeface="Cambria"/>
                <a:cs typeface="Cambria"/>
                <a:sym typeface="Cambria"/>
              </a:rPr>
              <a:t>Please do not activate your webcam unless you are presenting</a:t>
            </a:r>
            <a:endParaRPr b="1" sz="2100">
              <a:latin typeface="Cambria"/>
              <a:ea typeface="Cambria"/>
              <a:cs typeface="Cambria"/>
              <a:sym typeface="Cambria"/>
            </a:endParaRPr>
          </a:p>
          <a:p>
            <a:pPr indent="-361950" lvl="1" marL="914400" rtl="0" algn="l">
              <a:lnSpc>
                <a:spcPct val="150000"/>
              </a:lnSpc>
              <a:spcBef>
                <a:spcPts val="0"/>
              </a:spcBef>
              <a:spcAft>
                <a:spcPts val="0"/>
              </a:spcAft>
              <a:buSzPts val="2100"/>
              <a:buFont typeface="Cambria"/>
              <a:buChar char="▪"/>
            </a:pPr>
            <a:r>
              <a:rPr lang="en-GB" sz="2100">
                <a:latin typeface="Cambria"/>
                <a:ea typeface="Cambria"/>
                <a:cs typeface="Cambria"/>
                <a:sym typeface="Cambria"/>
              </a:rPr>
              <a:t>If your bandwidth is slow while presenting, please turn off your webcam</a:t>
            </a:r>
            <a:endParaRPr sz="2100">
              <a:latin typeface="Cambria"/>
              <a:ea typeface="Cambria"/>
              <a:cs typeface="Cambria"/>
              <a:sym typeface="Cambria"/>
            </a:endParaRPr>
          </a:p>
          <a:p>
            <a:pPr indent="-361950" lvl="0" marL="457200" rtl="0" algn="l">
              <a:lnSpc>
                <a:spcPct val="150000"/>
              </a:lnSpc>
              <a:spcBef>
                <a:spcPts val="0"/>
              </a:spcBef>
              <a:spcAft>
                <a:spcPts val="0"/>
              </a:spcAft>
              <a:buSzPts val="2100"/>
              <a:buFont typeface="Cambria"/>
              <a:buChar char="❖"/>
            </a:pPr>
            <a:r>
              <a:rPr b="1" lang="en-GB" sz="2100">
                <a:latin typeface="Cambria"/>
                <a:ea typeface="Cambria"/>
                <a:cs typeface="Cambria"/>
                <a:sym typeface="Cambria"/>
              </a:rPr>
              <a:t>Please mute if you are not presenting or making an intervention</a:t>
            </a:r>
            <a:endParaRPr b="1" sz="2100">
              <a:latin typeface="Cambria"/>
              <a:ea typeface="Cambria"/>
              <a:cs typeface="Cambria"/>
              <a:sym typeface="Cambria"/>
            </a:endParaRPr>
          </a:p>
          <a:p>
            <a:pPr indent="-361950" lvl="0" marL="457200" rtl="0" algn="l">
              <a:lnSpc>
                <a:spcPct val="150000"/>
              </a:lnSpc>
              <a:spcBef>
                <a:spcPts val="0"/>
              </a:spcBef>
              <a:spcAft>
                <a:spcPts val="0"/>
              </a:spcAft>
              <a:buSzPts val="2100"/>
              <a:buFont typeface="Cambria"/>
              <a:buChar char="❖"/>
            </a:pPr>
            <a:r>
              <a:rPr b="1" lang="en-GB" sz="2100">
                <a:latin typeface="Cambria"/>
                <a:ea typeface="Cambria"/>
                <a:cs typeface="Cambria"/>
                <a:sym typeface="Cambria"/>
              </a:rPr>
              <a:t>If you want to intervene, please, send a message in the chat</a:t>
            </a:r>
            <a:endParaRPr sz="2900">
              <a:latin typeface="Cambria"/>
              <a:ea typeface="Cambria"/>
              <a:cs typeface="Cambria"/>
              <a:sym typeface="Cambria"/>
            </a:endParaRPr>
          </a:p>
        </p:txBody>
      </p:sp>
      <p:sp>
        <p:nvSpPr>
          <p:cNvPr id="135" name="Google Shape;135;p16"/>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Hybrid </a:t>
            </a:r>
            <a:r>
              <a:rPr lang="en-GB"/>
              <a:t>Meeting Protocols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9" name="Shape 139"/>
        <p:cNvGrpSpPr/>
        <p:nvPr/>
      </p:nvGrpSpPr>
      <p:grpSpPr>
        <a:xfrm>
          <a:off x="0" y="0"/>
          <a:ext cx="0" cy="0"/>
          <a:chOff x="0" y="0"/>
          <a:chExt cx="0" cy="0"/>
        </a:xfrm>
      </p:grpSpPr>
      <p:sp>
        <p:nvSpPr>
          <p:cNvPr id="140" name="Google Shape;140;p17"/>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rPr>
              <a:t>Session Introduction Slides</a:t>
            </a:r>
            <a:endParaRPr/>
          </a:p>
        </p:txBody>
      </p:sp>
      <p:sp>
        <p:nvSpPr>
          <p:cNvPr id="141" name="Google Shape;141;p17"/>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Arial"/>
                <a:ea typeface="Arial"/>
                <a:cs typeface="Arial"/>
                <a:sym typeface="Arial"/>
              </a:rPr>
              <a:t>Slide </a:t>
            </a:r>
            <a:fld id="{00000000-1234-1234-1234-123412341234}" type="slidenum">
              <a:rPr b="1" lang="en-GB" sz="1400">
                <a:solidFill>
                  <a:schemeClr val="accent1"/>
                </a:solidFill>
                <a:latin typeface="Arial"/>
                <a:ea typeface="Arial"/>
                <a:cs typeface="Arial"/>
                <a:sym typeface="Arial"/>
              </a:rPr>
              <a:t>‹#›</a:t>
            </a:fld>
            <a:endParaRPr b="1" sz="1400">
              <a:solidFill>
                <a:schemeClr val="accen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5" name="Shape 145"/>
        <p:cNvGrpSpPr/>
        <p:nvPr/>
      </p:nvGrpSpPr>
      <p:grpSpPr>
        <a:xfrm>
          <a:off x="0" y="0"/>
          <a:ext cx="0" cy="0"/>
          <a:chOff x="0" y="0"/>
          <a:chExt cx="0" cy="0"/>
        </a:xfrm>
      </p:grpSpPr>
      <p:sp>
        <p:nvSpPr>
          <p:cNvPr id="146" name="Google Shape;146;p18"/>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rPr>
              <a:t>Session Introduction Slides</a:t>
            </a:r>
            <a:endParaRPr/>
          </a:p>
        </p:txBody>
      </p:sp>
      <p:sp>
        <p:nvSpPr>
          <p:cNvPr id="147" name="Google Shape;147;p18"/>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Arial"/>
                <a:ea typeface="Arial"/>
                <a:cs typeface="Arial"/>
                <a:sym typeface="Arial"/>
              </a:rPr>
              <a:t>Slide </a:t>
            </a:r>
            <a:fld id="{00000000-1234-1234-1234-123412341234}" type="slidenum">
              <a:rPr b="1" lang="en-GB" sz="1400">
                <a:solidFill>
                  <a:schemeClr val="accent1"/>
                </a:solidFill>
                <a:latin typeface="Arial"/>
                <a:ea typeface="Arial"/>
                <a:cs typeface="Arial"/>
                <a:sym typeface="Arial"/>
              </a:rPr>
              <a:t>‹#›</a:t>
            </a:fld>
            <a:endParaRPr b="1" sz="1400">
              <a:solidFill>
                <a:schemeClr val="accent1"/>
              </a:solidFill>
              <a:latin typeface="Arial"/>
              <a:ea typeface="Arial"/>
              <a:cs typeface="Arial"/>
              <a:sym typeface="Arial"/>
            </a:endParaRPr>
          </a:p>
        </p:txBody>
      </p:sp>
      <p:sp>
        <p:nvSpPr>
          <p:cNvPr id="148" name="Google Shape;148;p18"/>
          <p:cNvSpPr txBox="1"/>
          <p:nvPr/>
        </p:nvSpPr>
        <p:spPr>
          <a:xfrm>
            <a:off x="357105" y="1290957"/>
            <a:ext cx="11112000" cy="5017800"/>
          </a:xfrm>
          <a:prstGeom prst="rect">
            <a:avLst/>
          </a:prstGeom>
          <a:noFill/>
          <a:ln>
            <a:noFill/>
          </a:ln>
        </p:spPr>
        <p:txBody>
          <a:bodyPr anchorCtr="0" anchor="t" bIns="45700" lIns="91425" spcFirstLastPara="1" rIns="91425" wrap="square" tIns="45700">
            <a:spAutoFit/>
          </a:bodyPr>
          <a:lstStyle/>
          <a:p>
            <a:pPr indent="-239712" lvl="0" marL="214312" marR="0" rtl="0" algn="l">
              <a:lnSpc>
                <a:spcPct val="150000"/>
              </a:lnSpc>
              <a:spcBef>
                <a:spcPts val="0"/>
              </a:spcBef>
              <a:spcAft>
                <a:spcPts val="0"/>
              </a:spcAft>
              <a:buClr>
                <a:schemeClr val="dk1"/>
              </a:buClr>
              <a:buSzPts val="2000"/>
              <a:buFont typeface="Noto Sans Symbols"/>
              <a:buChar char="❖"/>
            </a:pPr>
            <a:r>
              <a:rPr b="1" lang="en-GB" sz="2000">
                <a:solidFill>
                  <a:schemeClr val="dk1"/>
                </a:solidFill>
              </a:rPr>
              <a:t>At the start of each Session the SIT Chair Team will review a brief set of introduction slides</a:t>
            </a:r>
            <a:endParaRPr b="1" sz="2000">
              <a:solidFill>
                <a:schemeClr val="dk1"/>
              </a:solidFill>
            </a:endParaRPr>
          </a:p>
          <a:p>
            <a:pPr indent="-239712" lvl="0" marL="214312" marR="0" rtl="0" algn="l">
              <a:lnSpc>
                <a:spcPct val="150000"/>
              </a:lnSpc>
              <a:spcBef>
                <a:spcPts val="0"/>
              </a:spcBef>
              <a:spcAft>
                <a:spcPts val="0"/>
              </a:spcAft>
              <a:buClr>
                <a:schemeClr val="dk1"/>
              </a:buClr>
              <a:buSzPts val="2000"/>
              <a:buChar char="❖"/>
            </a:pPr>
            <a:r>
              <a:rPr b="1" lang="en-GB" sz="2000">
                <a:solidFill>
                  <a:schemeClr val="dk1"/>
                </a:solidFill>
              </a:rPr>
              <a:t>The aim of these slides will be to identify an initial set of key discussion and decision points to address during the Session</a:t>
            </a:r>
            <a:endParaRPr b="1" sz="2000">
              <a:solidFill>
                <a:schemeClr val="dk1"/>
              </a:solidFill>
            </a:endParaRPr>
          </a:p>
          <a:p>
            <a:pPr indent="-239712" lvl="0" marL="214312" marR="0" rtl="0" algn="l">
              <a:lnSpc>
                <a:spcPct val="150000"/>
              </a:lnSpc>
              <a:spcBef>
                <a:spcPts val="0"/>
              </a:spcBef>
              <a:spcAft>
                <a:spcPts val="0"/>
              </a:spcAft>
              <a:buClr>
                <a:schemeClr val="dk1"/>
              </a:buClr>
              <a:buSzPts val="2000"/>
              <a:buChar char="❖"/>
            </a:pPr>
            <a:r>
              <a:rPr b="1" lang="en-GB" sz="2000">
                <a:solidFill>
                  <a:schemeClr val="dk1"/>
                </a:solidFill>
              </a:rPr>
              <a:t>Intention is not to be prescriptive but to help focus the discussion on what needs to be decided here this week at SIT-38</a:t>
            </a:r>
            <a:endParaRPr b="1" sz="2000">
              <a:solidFill>
                <a:schemeClr val="dk1"/>
              </a:solidFill>
            </a:endParaRPr>
          </a:p>
          <a:p>
            <a:pPr indent="-239712" lvl="0" marL="214312" marR="0" rtl="0" algn="l">
              <a:lnSpc>
                <a:spcPct val="150000"/>
              </a:lnSpc>
              <a:spcBef>
                <a:spcPts val="0"/>
              </a:spcBef>
              <a:spcAft>
                <a:spcPts val="0"/>
              </a:spcAft>
              <a:buClr>
                <a:schemeClr val="dk1"/>
              </a:buClr>
              <a:buSzPts val="2000"/>
              <a:buChar char="❖"/>
            </a:pPr>
            <a:r>
              <a:rPr b="1" lang="en-GB" sz="2000">
                <a:solidFill>
                  <a:schemeClr val="dk1"/>
                </a:solidFill>
              </a:rPr>
              <a:t>Questions</a:t>
            </a:r>
            <a:endParaRPr b="1" sz="2000">
              <a:solidFill>
                <a:schemeClr val="dk1"/>
              </a:solidFill>
            </a:endParaRPr>
          </a:p>
          <a:p>
            <a:pPr indent="-355600" lvl="1" marL="914400" marR="0" rtl="0" algn="l">
              <a:lnSpc>
                <a:spcPct val="150000"/>
              </a:lnSpc>
              <a:spcBef>
                <a:spcPts val="0"/>
              </a:spcBef>
              <a:spcAft>
                <a:spcPts val="0"/>
              </a:spcAft>
              <a:buClr>
                <a:schemeClr val="dk1"/>
              </a:buClr>
              <a:buSzPts val="2000"/>
              <a:buChar char="❖"/>
            </a:pPr>
            <a:r>
              <a:rPr i="1" lang="en-GB" sz="2000">
                <a:solidFill>
                  <a:schemeClr val="dk1"/>
                </a:solidFill>
              </a:rPr>
              <a:t>Who are the internal and external dependencies for this activity?</a:t>
            </a:r>
            <a:endParaRPr i="1" sz="2000">
              <a:solidFill>
                <a:schemeClr val="dk1"/>
              </a:solidFill>
            </a:endParaRPr>
          </a:p>
          <a:p>
            <a:pPr indent="-355600" lvl="1" marL="914400" marR="0" rtl="0" algn="l">
              <a:lnSpc>
                <a:spcPct val="150000"/>
              </a:lnSpc>
              <a:spcBef>
                <a:spcPts val="0"/>
              </a:spcBef>
              <a:spcAft>
                <a:spcPts val="0"/>
              </a:spcAft>
              <a:buClr>
                <a:schemeClr val="dk1"/>
              </a:buClr>
              <a:buSzPts val="2000"/>
              <a:buChar char="❖"/>
            </a:pPr>
            <a:r>
              <a:rPr i="1" lang="en-GB" sz="2000">
                <a:solidFill>
                  <a:schemeClr val="dk1"/>
                </a:solidFill>
              </a:rPr>
              <a:t>What are the main issues for Principal discussion in this session?</a:t>
            </a:r>
            <a:endParaRPr i="1" sz="2000">
              <a:solidFill>
                <a:schemeClr val="dk1"/>
              </a:solidFill>
            </a:endParaRPr>
          </a:p>
          <a:p>
            <a:pPr indent="-355600" lvl="1" marL="914400" marR="0" rtl="0" algn="l">
              <a:lnSpc>
                <a:spcPct val="150000"/>
              </a:lnSpc>
              <a:spcBef>
                <a:spcPts val="0"/>
              </a:spcBef>
              <a:spcAft>
                <a:spcPts val="0"/>
              </a:spcAft>
              <a:buClr>
                <a:schemeClr val="dk1"/>
              </a:buClr>
              <a:buSzPts val="2000"/>
              <a:buChar char="❖"/>
            </a:pPr>
            <a:r>
              <a:rPr i="1" lang="en-GB" sz="2000">
                <a:solidFill>
                  <a:schemeClr val="dk1"/>
                </a:solidFill>
              </a:rPr>
              <a:t>What are the decisions to be made in this session?</a:t>
            </a:r>
            <a:endParaRPr i="1" sz="2000">
              <a:solidFill>
                <a:schemeClr val="dk1"/>
              </a:solidFill>
            </a:endParaRPr>
          </a:p>
          <a:p>
            <a:pPr indent="-355600" lvl="1" marL="914400" marR="0" rtl="0" algn="l">
              <a:lnSpc>
                <a:spcPct val="150000"/>
              </a:lnSpc>
              <a:spcBef>
                <a:spcPts val="0"/>
              </a:spcBef>
              <a:spcAft>
                <a:spcPts val="0"/>
              </a:spcAft>
              <a:buClr>
                <a:schemeClr val="dk1"/>
              </a:buClr>
              <a:buSzPts val="2000"/>
              <a:buChar char="❖"/>
            </a:pPr>
            <a:r>
              <a:rPr i="1" lang="en-GB" sz="2000">
                <a:solidFill>
                  <a:schemeClr val="dk1"/>
                </a:solidFill>
              </a:rPr>
              <a:t>What are the resource and other requests being made to support those decisions?</a:t>
            </a:r>
            <a:endParaRPr i="1" sz="20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9"/>
          <p:cNvSpPr txBox="1"/>
          <p:nvPr/>
        </p:nvSpPr>
        <p:spPr>
          <a:xfrm>
            <a:off x="94020" y="103248"/>
            <a:ext cx="866851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rPr>
              <a:t>Session 2 </a:t>
            </a:r>
            <a:r>
              <a:rPr lang="en-GB" sz="4400">
                <a:solidFill>
                  <a:schemeClr val="lt1"/>
                </a:solidFill>
              </a:rPr>
              <a:t>- Climate and Carbon</a:t>
            </a:r>
            <a:endParaRPr/>
          </a:p>
        </p:txBody>
      </p:sp>
      <p:sp>
        <p:nvSpPr>
          <p:cNvPr id="154" name="Google Shape;154;p19"/>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Arial"/>
                <a:ea typeface="Arial"/>
                <a:cs typeface="Arial"/>
                <a:sym typeface="Arial"/>
              </a:rPr>
              <a:t>Slide </a:t>
            </a:r>
            <a:fld id="{00000000-1234-1234-1234-123412341234}" type="slidenum">
              <a:rPr b="1" lang="en-GB" sz="1400">
                <a:solidFill>
                  <a:schemeClr val="accent1"/>
                </a:solidFill>
                <a:latin typeface="Arial"/>
                <a:ea typeface="Arial"/>
                <a:cs typeface="Arial"/>
                <a:sym typeface="Arial"/>
              </a:rPr>
              <a:t>‹#›</a:t>
            </a:fld>
            <a:endParaRPr b="1" sz="1400">
              <a:solidFill>
                <a:schemeClr val="accent1"/>
              </a:solidFill>
              <a:latin typeface="Arial"/>
              <a:ea typeface="Arial"/>
              <a:cs typeface="Arial"/>
              <a:sym typeface="Arial"/>
            </a:endParaRPr>
          </a:p>
        </p:txBody>
      </p:sp>
      <p:sp>
        <p:nvSpPr>
          <p:cNvPr id="155" name="Google Shape;155;p19"/>
          <p:cNvSpPr txBox="1"/>
          <p:nvPr/>
        </p:nvSpPr>
        <p:spPr>
          <a:xfrm>
            <a:off x="357100" y="1062330"/>
            <a:ext cx="11112000" cy="977400"/>
          </a:xfrm>
          <a:prstGeom prst="rect">
            <a:avLst/>
          </a:prstGeom>
          <a:noFill/>
          <a:ln>
            <a:noFill/>
          </a:ln>
        </p:spPr>
        <p:txBody>
          <a:bodyPr anchorCtr="0" anchor="t" bIns="45700" lIns="91425" spcFirstLastPara="1" rIns="91425" wrap="square" tIns="45700">
            <a:spAutoFit/>
          </a:bodyPr>
          <a:lstStyle/>
          <a:p>
            <a:pPr indent="0" lvl="0" marL="457200" rtl="0" algn="l">
              <a:lnSpc>
                <a:spcPct val="150000"/>
              </a:lnSpc>
              <a:spcBef>
                <a:spcPts val="0"/>
              </a:spcBef>
              <a:spcAft>
                <a:spcPts val="0"/>
              </a:spcAft>
              <a:buNone/>
            </a:pPr>
            <a:r>
              <a:t/>
            </a:r>
            <a:endParaRPr sz="2300">
              <a:solidFill>
                <a:schemeClr val="dk1"/>
              </a:solidFill>
            </a:endParaRPr>
          </a:p>
          <a:p>
            <a:pPr indent="-258762" lvl="0" marL="214312" rtl="0" algn="l">
              <a:lnSpc>
                <a:spcPct val="150000"/>
              </a:lnSpc>
              <a:spcBef>
                <a:spcPts val="0"/>
              </a:spcBef>
              <a:spcAft>
                <a:spcPts val="0"/>
              </a:spcAft>
              <a:buClr>
                <a:schemeClr val="dk1"/>
              </a:buClr>
              <a:buSzPts val="2300"/>
              <a:buFont typeface="Noto Sans Symbols"/>
              <a:buChar char="❖"/>
            </a:pPr>
            <a:r>
              <a:rPr lang="en-GB" sz="2300">
                <a:solidFill>
                  <a:schemeClr val="dk1"/>
                </a:solidFill>
              </a:rPr>
              <a:t>See Session 2 Introduction slides linked </a:t>
            </a:r>
            <a:r>
              <a:rPr lang="en-GB" sz="2300" u="sng">
                <a:solidFill>
                  <a:schemeClr val="hlink"/>
                </a:solidFill>
                <a:hlinkClick r:id="rId3"/>
              </a:rPr>
              <a:t>here</a:t>
            </a:r>
            <a:endParaRPr sz="23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0"/>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rPr>
              <a:t>Session 2 - Agenda Outline</a:t>
            </a:r>
            <a:endParaRPr/>
          </a:p>
        </p:txBody>
      </p:sp>
      <p:sp>
        <p:nvSpPr>
          <p:cNvPr id="161" name="Google Shape;161;p20"/>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Arial"/>
                <a:ea typeface="Arial"/>
                <a:cs typeface="Arial"/>
                <a:sym typeface="Arial"/>
              </a:rPr>
              <a:t>Slide </a:t>
            </a:r>
            <a:fld id="{00000000-1234-1234-1234-123412341234}" type="slidenum">
              <a:rPr b="1" lang="en-GB" sz="1400">
                <a:solidFill>
                  <a:schemeClr val="accent1"/>
                </a:solidFill>
                <a:latin typeface="Arial"/>
                <a:ea typeface="Arial"/>
                <a:cs typeface="Arial"/>
                <a:sym typeface="Arial"/>
              </a:rPr>
              <a:t>‹#›</a:t>
            </a:fld>
            <a:endParaRPr b="1" sz="1400">
              <a:solidFill>
                <a:schemeClr val="accent1"/>
              </a:solidFill>
              <a:latin typeface="Arial"/>
              <a:ea typeface="Arial"/>
              <a:cs typeface="Arial"/>
              <a:sym typeface="Arial"/>
            </a:endParaRPr>
          </a:p>
        </p:txBody>
      </p:sp>
      <p:sp>
        <p:nvSpPr>
          <p:cNvPr id="162" name="Google Shape;162;p20"/>
          <p:cNvSpPr txBox="1"/>
          <p:nvPr/>
        </p:nvSpPr>
        <p:spPr>
          <a:xfrm>
            <a:off x="357100" y="1290946"/>
            <a:ext cx="11112000" cy="338700"/>
          </a:xfrm>
          <a:prstGeom prst="rect">
            <a:avLst/>
          </a:prstGeom>
          <a:noFill/>
          <a:ln>
            <a:noFill/>
          </a:ln>
        </p:spPr>
        <p:txBody>
          <a:bodyPr anchorCtr="0" anchor="t" bIns="45700" lIns="91425" spcFirstLastPara="1" rIns="91425" wrap="square" tIns="45700">
            <a:spAutoFit/>
          </a:bodyPr>
          <a:lstStyle/>
          <a:p>
            <a:pPr indent="0" lvl="0" marL="0" rtl="0" algn="l">
              <a:lnSpc>
                <a:spcPct val="150000"/>
              </a:lnSpc>
              <a:spcBef>
                <a:spcPts val="0"/>
              </a:spcBef>
              <a:spcAft>
                <a:spcPts val="0"/>
              </a:spcAft>
              <a:buNone/>
            </a:pPr>
            <a:r>
              <a:t/>
            </a:r>
            <a:endParaRPr b="1" sz="1600">
              <a:solidFill>
                <a:schemeClr val="dk1"/>
              </a:solidFill>
            </a:endParaRPr>
          </a:p>
        </p:txBody>
      </p:sp>
      <p:graphicFrame>
        <p:nvGraphicFramePr>
          <p:cNvPr id="163" name="Google Shape;163;p20"/>
          <p:cNvGraphicFramePr/>
          <p:nvPr/>
        </p:nvGraphicFramePr>
        <p:xfrm>
          <a:off x="952500" y="1143000"/>
          <a:ext cx="3000000" cy="3000000"/>
        </p:xfrm>
        <a:graphic>
          <a:graphicData uri="http://schemas.openxmlformats.org/drawingml/2006/table">
            <a:tbl>
              <a:tblPr>
                <a:noFill/>
                <a:tableStyleId>{C736A773-CEEF-47C8-B9CB-620B04F2824F}</a:tableStyleId>
              </a:tblPr>
              <a:tblGrid>
                <a:gridCol w="914600"/>
                <a:gridCol w="6445000"/>
                <a:gridCol w="1887175"/>
              </a:tblGrid>
              <a:tr h="446850">
                <a:tc>
                  <a:txBody>
                    <a:bodyPr/>
                    <a:lstStyle/>
                    <a:p>
                      <a:pPr indent="0" lvl="0" marL="0" rtl="0" algn="l">
                        <a:spcBef>
                          <a:spcPts val="0"/>
                        </a:spcBef>
                        <a:spcAft>
                          <a:spcPts val="0"/>
                        </a:spcAft>
                        <a:buNone/>
                      </a:pPr>
                      <a:r>
                        <a:rPr b="1" lang="en-GB" sz="1100">
                          <a:latin typeface="Cambria"/>
                          <a:ea typeface="Cambria"/>
                          <a:cs typeface="Cambria"/>
                          <a:sym typeface="Cambria"/>
                        </a:rPr>
                        <a:t>2.1</a:t>
                      </a:r>
                      <a:endParaRPr b="1" sz="11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GB" sz="1100">
                          <a:latin typeface="Cambria"/>
                          <a:ea typeface="Cambria"/>
                          <a:cs typeface="Cambria"/>
                          <a:sym typeface="Cambria"/>
                        </a:rPr>
                        <a:t>Session Introduction</a:t>
                      </a:r>
                      <a:endParaRPr b="1" sz="1100">
                        <a:latin typeface="Cambria"/>
                        <a:ea typeface="Cambria"/>
                        <a:cs typeface="Cambria"/>
                        <a:sym typeface="Cambria"/>
                      </a:endParaRPr>
                    </a:p>
                    <a:p>
                      <a:pPr indent="0" lvl="0" marL="0" rtl="0" algn="l">
                        <a:spcBef>
                          <a:spcPts val="0"/>
                        </a:spcBef>
                        <a:spcAft>
                          <a:spcPts val="0"/>
                        </a:spcAft>
                        <a:buNone/>
                      </a:pPr>
                      <a:r>
                        <a:rPr i="1" lang="en-GB" sz="1000">
                          <a:latin typeface="Cambria"/>
                          <a:ea typeface="Cambria"/>
                          <a:cs typeface="Cambria"/>
                          <a:sym typeface="Cambria"/>
                        </a:rPr>
                        <a:t>SIT Chair Team</a:t>
                      </a:r>
                      <a:endParaRPr sz="10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i="1" lang="en-GB" sz="1100">
                          <a:latin typeface="Cambria"/>
                          <a:ea typeface="Cambria"/>
                          <a:cs typeface="Cambria"/>
                          <a:sym typeface="Cambria"/>
                        </a:rPr>
                        <a:t>10 mins</a:t>
                      </a:r>
                      <a:endParaRPr i="1" sz="11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46850">
                <a:tc>
                  <a:txBody>
                    <a:bodyPr/>
                    <a:lstStyle/>
                    <a:p>
                      <a:pPr indent="0" lvl="0" marL="0" rtl="0" algn="l">
                        <a:spcBef>
                          <a:spcPts val="0"/>
                        </a:spcBef>
                        <a:spcAft>
                          <a:spcPts val="0"/>
                        </a:spcAft>
                        <a:buNone/>
                      </a:pPr>
                      <a:r>
                        <a:rPr b="1" lang="en-GB" sz="1100">
                          <a:latin typeface="Cambria"/>
                          <a:ea typeface="Cambria"/>
                          <a:cs typeface="Cambria"/>
                          <a:sym typeface="Cambria"/>
                        </a:rPr>
                        <a:t>2.2</a:t>
                      </a:r>
                      <a:endParaRPr b="1" sz="11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GB" sz="1100">
                          <a:latin typeface="Cambria"/>
                          <a:ea typeface="Cambria"/>
                          <a:cs typeface="Cambria"/>
                          <a:sym typeface="Cambria"/>
                        </a:rPr>
                        <a:t>Update on the CEOS Strategy for the Global Stocktake</a:t>
                      </a:r>
                      <a:endParaRPr b="1" sz="1100">
                        <a:latin typeface="Cambria"/>
                        <a:ea typeface="Cambria"/>
                        <a:cs typeface="Cambria"/>
                        <a:sym typeface="Cambria"/>
                      </a:endParaRPr>
                    </a:p>
                    <a:p>
                      <a:pPr indent="0" lvl="0" marL="0" rtl="0" algn="l">
                        <a:spcBef>
                          <a:spcPts val="0"/>
                        </a:spcBef>
                        <a:spcAft>
                          <a:spcPts val="0"/>
                        </a:spcAft>
                        <a:buNone/>
                      </a:pPr>
                      <a:r>
                        <a:rPr i="1" lang="en-GB" sz="1000">
                          <a:latin typeface="Cambria"/>
                          <a:ea typeface="Cambria"/>
                          <a:cs typeface="Cambria"/>
                          <a:sym typeface="Cambria"/>
                        </a:rPr>
                        <a:t>Stephen Briggs/SIT Chair Team</a:t>
                      </a:r>
                      <a:endParaRPr sz="10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i="1" lang="en-GB" sz="1100">
                          <a:latin typeface="Cambria"/>
                          <a:ea typeface="Cambria"/>
                          <a:cs typeface="Cambria"/>
                          <a:sym typeface="Cambria"/>
                        </a:rPr>
                        <a:t>20 mins</a:t>
                      </a:r>
                      <a:endParaRPr i="1" sz="11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46850">
                <a:tc>
                  <a:txBody>
                    <a:bodyPr/>
                    <a:lstStyle/>
                    <a:p>
                      <a:pPr indent="0" lvl="0" marL="0" rtl="0" algn="l">
                        <a:spcBef>
                          <a:spcPts val="0"/>
                        </a:spcBef>
                        <a:spcAft>
                          <a:spcPts val="0"/>
                        </a:spcAft>
                        <a:buNone/>
                      </a:pPr>
                      <a:r>
                        <a:rPr b="1" lang="en-GB" sz="1100">
                          <a:latin typeface="Cambria"/>
                          <a:ea typeface="Cambria"/>
                          <a:cs typeface="Cambria"/>
                          <a:sym typeface="Cambria"/>
                        </a:rPr>
                        <a:t>2.3</a:t>
                      </a:r>
                      <a:endParaRPr b="1" sz="11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GB" sz="1100">
                          <a:latin typeface="Cambria"/>
                          <a:ea typeface="Cambria"/>
                          <a:cs typeface="Cambria"/>
                          <a:sym typeface="Cambria"/>
                        </a:rPr>
                        <a:t>Greenhouse Gas (GHG) Roadmap</a:t>
                      </a:r>
                      <a:endParaRPr b="1" sz="1100">
                        <a:latin typeface="Cambria"/>
                        <a:ea typeface="Cambria"/>
                        <a:cs typeface="Cambria"/>
                        <a:sym typeface="Cambria"/>
                      </a:endParaRPr>
                    </a:p>
                    <a:p>
                      <a:pPr indent="0" lvl="0" marL="0" rtl="0" algn="l">
                        <a:spcBef>
                          <a:spcPts val="0"/>
                        </a:spcBef>
                        <a:spcAft>
                          <a:spcPts val="0"/>
                        </a:spcAft>
                        <a:buNone/>
                      </a:pPr>
                      <a:r>
                        <a:rPr i="1" lang="en-GB" sz="1000">
                          <a:latin typeface="Cambria"/>
                          <a:ea typeface="Cambria"/>
                          <a:cs typeface="Cambria"/>
                          <a:sym typeface="Cambria"/>
                        </a:rPr>
                        <a:t>Yasjka Meijer, WGClimate GHG Task Team </a:t>
                      </a:r>
                      <a:endParaRPr b="1" sz="10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i="1" lang="en-GB" sz="1100">
                          <a:latin typeface="Cambria"/>
                          <a:ea typeface="Cambria"/>
                          <a:cs typeface="Cambria"/>
                          <a:sym typeface="Cambria"/>
                        </a:rPr>
                        <a:t>20 mins</a:t>
                      </a:r>
                      <a:endParaRPr i="1" sz="11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46850">
                <a:tc>
                  <a:txBody>
                    <a:bodyPr/>
                    <a:lstStyle/>
                    <a:p>
                      <a:pPr indent="0" lvl="0" marL="0" rtl="0" algn="l">
                        <a:spcBef>
                          <a:spcPts val="0"/>
                        </a:spcBef>
                        <a:spcAft>
                          <a:spcPts val="0"/>
                        </a:spcAft>
                        <a:buNone/>
                      </a:pPr>
                      <a:r>
                        <a:rPr b="1" lang="en-GB" sz="1100">
                          <a:latin typeface="Cambria"/>
                          <a:ea typeface="Cambria"/>
                          <a:cs typeface="Cambria"/>
                          <a:sym typeface="Cambria"/>
                        </a:rPr>
                        <a:t>2.4</a:t>
                      </a:r>
                      <a:endParaRPr b="1" sz="11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GB" sz="1100">
                          <a:latin typeface="Cambria"/>
                          <a:ea typeface="Cambria"/>
                          <a:cs typeface="Cambria"/>
                          <a:sym typeface="Cambria"/>
                        </a:rPr>
                        <a:t>WMO GHG Initiative Update </a:t>
                      </a:r>
                      <a:r>
                        <a:rPr i="1" lang="en-GB" sz="1100">
                          <a:latin typeface="Cambria"/>
                          <a:ea typeface="Cambria"/>
                          <a:cs typeface="Cambria"/>
                          <a:sym typeface="Cambria"/>
                        </a:rPr>
                        <a:t>(for information)</a:t>
                      </a:r>
                      <a:endParaRPr i="1" sz="1100">
                        <a:latin typeface="Cambria"/>
                        <a:ea typeface="Cambria"/>
                        <a:cs typeface="Cambria"/>
                        <a:sym typeface="Cambria"/>
                      </a:endParaRPr>
                    </a:p>
                    <a:p>
                      <a:pPr indent="0" lvl="0" marL="0" rtl="0" algn="l">
                        <a:spcBef>
                          <a:spcPts val="0"/>
                        </a:spcBef>
                        <a:spcAft>
                          <a:spcPts val="0"/>
                        </a:spcAft>
                        <a:buNone/>
                      </a:pPr>
                      <a:r>
                        <a:rPr i="1" lang="en-GB" sz="1000">
                          <a:latin typeface="Cambria"/>
                          <a:ea typeface="Cambria"/>
                          <a:cs typeface="Cambria"/>
                          <a:sym typeface="Cambria"/>
                        </a:rPr>
                        <a:t>Lars Peter Riishojgaard, WMO</a:t>
                      </a:r>
                      <a:endParaRPr b="1" sz="10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i="1" lang="en-GB" sz="1100">
                          <a:latin typeface="Cambria"/>
                          <a:ea typeface="Cambria"/>
                          <a:cs typeface="Cambria"/>
                          <a:sym typeface="Cambria"/>
                        </a:rPr>
                        <a:t>20 mins</a:t>
                      </a:r>
                      <a:endParaRPr i="1" sz="11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46850">
                <a:tc>
                  <a:txBody>
                    <a:bodyPr/>
                    <a:lstStyle/>
                    <a:p>
                      <a:pPr indent="0" lvl="0" marL="0" rtl="0" algn="l">
                        <a:spcBef>
                          <a:spcPts val="0"/>
                        </a:spcBef>
                        <a:spcAft>
                          <a:spcPts val="0"/>
                        </a:spcAft>
                        <a:buNone/>
                      </a:pPr>
                      <a:r>
                        <a:rPr b="1" lang="en-GB" sz="1100">
                          <a:latin typeface="Cambria"/>
                          <a:ea typeface="Cambria"/>
                          <a:cs typeface="Cambria"/>
                          <a:sym typeface="Cambria"/>
                        </a:rPr>
                        <a:t>2.5</a:t>
                      </a:r>
                      <a:endParaRPr b="1" sz="11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GB" sz="1100">
                          <a:latin typeface="Cambria"/>
                          <a:ea typeface="Cambria"/>
                          <a:cs typeface="Cambria"/>
                          <a:sym typeface="Cambria"/>
                        </a:rPr>
                        <a:t>CEOS AFOLU Roadmap</a:t>
                      </a:r>
                      <a:endParaRPr b="1" sz="1100">
                        <a:latin typeface="Cambria"/>
                        <a:ea typeface="Cambria"/>
                        <a:cs typeface="Cambria"/>
                        <a:sym typeface="Cambria"/>
                      </a:endParaRPr>
                    </a:p>
                    <a:p>
                      <a:pPr indent="0" lvl="0" marL="0" rtl="0" algn="l">
                        <a:spcBef>
                          <a:spcPts val="0"/>
                        </a:spcBef>
                        <a:spcAft>
                          <a:spcPts val="0"/>
                        </a:spcAft>
                        <a:buNone/>
                      </a:pPr>
                      <a:r>
                        <a:rPr i="1" lang="en-GB" sz="1000">
                          <a:latin typeface="Cambria"/>
                          <a:ea typeface="Cambria"/>
                          <a:cs typeface="Cambria"/>
                          <a:sym typeface="Cambria"/>
                        </a:rPr>
                        <a:t>Ben Poulter, LSI-VC Forests &amp; Biomass Team</a:t>
                      </a:r>
                      <a:endParaRPr sz="10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i="1" lang="en-GB" sz="1100">
                          <a:latin typeface="Cambria"/>
                          <a:ea typeface="Cambria"/>
                          <a:cs typeface="Cambria"/>
                          <a:sym typeface="Cambria"/>
                        </a:rPr>
                        <a:t>20 mins</a:t>
                      </a:r>
                      <a:endParaRPr i="1" sz="11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46850">
                <a:tc>
                  <a:txBody>
                    <a:bodyPr/>
                    <a:lstStyle/>
                    <a:p>
                      <a:pPr indent="0" lvl="0" marL="0" rtl="0" algn="l">
                        <a:spcBef>
                          <a:spcPts val="0"/>
                        </a:spcBef>
                        <a:spcAft>
                          <a:spcPts val="0"/>
                        </a:spcAft>
                        <a:buNone/>
                      </a:pPr>
                      <a:r>
                        <a:rPr b="1" lang="en-GB" sz="1100">
                          <a:latin typeface="Cambria"/>
                          <a:ea typeface="Cambria"/>
                          <a:cs typeface="Cambria"/>
                          <a:sym typeface="Cambria"/>
                        </a:rPr>
                        <a:t>2.6</a:t>
                      </a:r>
                      <a:endParaRPr b="1" sz="11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GB" sz="1100">
                          <a:latin typeface="Cambria"/>
                          <a:ea typeface="Cambria"/>
                          <a:cs typeface="Cambria"/>
                          <a:sym typeface="Cambria"/>
                        </a:rPr>
                        <a:t>Aquatic </a:t>
                      </a:r>
                      <a:r>
                        <a:rPr b="1" lang="en-GB" sz="1100">
                          <a:latin typeface="Cambria"/>
                          <a:ea typeface="Cambria"/>
                          <a:cs typeface="Cambria"/>
                          <a:sym typeface="Cambria"/>
                        </a:rPr>
                        <a:t>Carbon Roadmap Proposal</a:t>
                      </a:r>
                      <a:endParaRPr b="1" sz="1100">
                        <a:latin typeface="Cambria"/>
                        <a:ea typeface="Cambria"/>
                        <a:cs typeface="Cambria"/>
                        <a:sym typeface="Cambria"/>
                      </a:endParaRPr>
                    </a:p>
                    <a:p>
                      <a:pPr indent="0" lvl="0" marL="0" rtl="0" algn="l">
                        <a:spcBef>
                          <a:spcPts val="0"/>
                        </a:spcBef>
                        <a:spcAft>
                          <a:spcPts val="0"/>
                        </a:spcAft>
                        <a:buNone/>
                      </a:pPr>
                      <a:r>
                        <a:rPr i="1" lang="en-GB" sz="1000">
                          <a:latin typeface="Cambria"/>
                          <a:ea typeface="Cambria"/>
                          <a:cs typeface="Cambria"/>
                          <a:sym typeface="Cambria"/>
                        </a:rPr>
                        <a:t>Marie-Helene Rio, OCR-VC </a:t>
                      </a:r>
                      <a:endParaRPr i="1" sz="10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i="1" lang="en-GB" sz="1100">
                          <a:latin typeface="Cambria"/>
                          <a:ea typeface="Cambria"/>
                          <a:cs typeface="Cambria"/>
                          <a:sym typeface="Cambria"/>
                        </a:rPr>
                        <a:t>15 mins</a:t>
                      </a:r>
                      <a:endParaRPr i="1" sz="11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46850">
                <a:tc>
                  <a:txBody>
                    <a:bodyPr/>
                    <a:lstStyle/>
                    <a:p>
                      <a:pPr indent="0" lvl="0" marL="0" rtl="0" algn="l">
                        <a:spcBef>
                          <a:spcPts val="0"/>
                        </a:spcBef>
                        <a:spcAft>
                          <a:spcPts val="0"/>
                        </a:spcAft>
                        <a:buNone/>
                      </a:pPr>
                      <a:r>
                        <a:rPr b="1" lang="en-GB" sz="1100">
                          <a:latin typeface="Cambria"/>
                          <a:ea typeface="Cambria"/>
                          <a:cs typeface="Cambria"/>
                          <a:sym typeface="Cambria"/>
                        </a:rPr>
                        <a:t>2.7</a:t>
                      </a:r>
                      <a:endParaRPr b="1" sz="11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GB" sz="1100">
                          <a:latin typeface="Cambria"/>
                          <a:ea typeface="Cambria"/>
                          <a:cs typeface="Cambria"/>
                          <a:sym typeface="Cambria"/>
                        </a:rPr>
                        <a:t>AFOLU and GHG roadmaps - comparison of paradigms</a:t>
                      </a:r>
                      <a:endParaRPr b="1" sz="1100">
                        <a:latin typeface="Cambria"/>
                        <a:ea typeface="Cambria"/>
                        <a:cs typeface="Cambria"/>
                        <a:sym typeface="Cambria"/>
                      </a:endParaRPr>
                    </a:p>
                    <a:p>
                      <a:pPr indent="0" lvl="0" marL="0" rtl="0" algn="l">
                        <a:spcBef>
                          <a:spcPts val="0"/>
                        </a:spcBef>
                        <a:spcAft>
                          <a:spcPts val="0"/>
                        </a:spcAft>
                        <a:buNone/>
                      </a:pPr>
                      <a:r>
                        <a:rPr i="1" lang="en-GB" sz="1000">
                          <a:latin typeface="Cambria"/>
                          <a:ea typeface="Cambria"/>
                          <a:cs typeface="Cambria"/>
                          <a:sym typeface="Cambria"/>
                        </a:rPr>
                        <a:t>Discussion led by Stephen Briggs, ESA SIT Chair Tea</a:t>
                      </a:r>
                      <a:r>
                        <a:rPr i="1" lang="en-GB" sz="1000">
                          <a:latin typeface="Cambria"/>
                          <a:ea typeface="Cambria"/>
                          <a:cs typeface="Cambria"/>
                          <a:sym typeface="Cambria"/>
                        </a:rPr>
                        <a:t>m</a:t>
                      </a:r>
                      <a:endParaRPr b="1" sz="10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i="1" lang="en-GB" sz="1100">
                          <a:latin typeface="Cambria"/>
                          <a:ea typeface="Cambria"/>
                          <a:cs typeface="Cambria"/>
                          <a:sym typeface="Cambria"/>
                        </a:rPr>
                        <a:t>10 mins</a:t>
                      </a:r>
                      <a:endParaRPr i="1" sz="11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46850">
                <a:tc>
                  <a:txBody>
                    <a:bodyPr/>
                    <a:lstStyle/>
                    <a:p>
                      <a:pPr indent="0" lvl="0" marL="0" rtl="0" algn="l">
                        <a:spcBef>
                          <a:spcPts val="0"/>
                        </a:spcBef>
                        <a:spcAft>
                          <a:spcPts val="0"/>
                        </a:spcAft>
                        <a:buNone/>
                      </a:pPr>
                      <a:r>
                        <a:rPr b="1" lang="en-GB" sz="1100">
                          <a:latin typeface="Cambria"/>
                          <a:ea typeface="Cambria"/>
                          <a:cs typeface="Cambria"/>
                          <a:sym typeface="Cambria"/>
                        </a:rPr>
                        <a:t>2.8</a:t>
                      </a:r>
                      <a:endParaRPr b="1" sz="11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GB" sz="1100">
                          <a:latin typeface="Cambria"/>
                          <a:ea typeface="Cambria"/>
                          <a:cs typeface="Cambria"/>
                          <a:sym typeface="Cambria"/>
                        </a:rPr>
                        <a:t>WGClimate Activities</a:t>
                      </a:r>
                      <a:endParaRPr b="1" sz="1100">
                        <a:latin typeface="Cambria"/>
                        <a:ea typeface="Cambria"/>
                        <a:cs typeface="Cambria"/>
                        <a:sym typeface="Cambria"/>
                      </a:endParaRPr>
                    </a:p>
                    <a:p>
                      <a:pPr indent="0" lvl="0" marL="0" rtl="0" algn="l">
                        <a:spcBef>
                          <a:spcPts val="0"/>
                        </a:spcBef>
                        <a:spcAft>
                          <a:spcPts val="0"/>
                        </a:spcAft>
                        <a:buNone/>
                      </a:pPr>
                      <a:r>
                        <a:rPr i="1" lang="en-GB" sz="1000">
                          <a:latin typeface="Cambria"/>
                          <a:ea typeface="Cambria"/>
                          <a:cs typeface="Cambria"/>
                          <a:sym typeface="Cambria"/>
                        </a:rPr>
                        <a:t>Jeff Privette, WGClimate [remotely]</a:t>
                      </a:r>
                      <a:endParaRPr i="1" sz="10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i="1" lang="en-GB" sz="1100">
                          <a:latin typeface="Cambria"/>
                          <a:ea typeface="Cambria"/>
                          <a:cs typeface="Cambria"/>
                          <a:sym typeface="Cambria"/>
                        </a:rPr>
                        <a:t>20 mins</a:t>
                      </a:r>
                      <a:endParaRPr i="1" sz="11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46850">
                <a:tc>
                  <a:txBody>
                    <a:bodyPr/>
                    <a:lstStyle/>
                    <a:p>
                      <a:pPr indent="0" lvl="0" marL="0" rtl="0" algn="l">
                        <a:spcBef>
                          <a:spcPts val="0"/>
                        </a:spcBef>
                        <a:spcAft>
                          <a:spcPts val="0"/>
                        </a:spcAft>
                        <a:buNone/>
                      </a:pPr>
                      <a:r>
                        <a:rPr b="1" lang="en-GB" sz="1100">
                          <a:latin typeface="Cambria"/>
                          <a:ea typeface="Cambria"/>
                          <a:cs typeface="Cambria"/>
                          <a:sym typeface="Cambria"/>
                        </a:rPr>
                        <a:t>2.9</a:t>
                      </a:r>
                      <a:endParaRPr b="1" sz="11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GB" sz="1100">
                          <a:latin typeface="Cambria"/>
                          <a:ea typeface="Cambria"/>
                          <a:cs typeface="Cambria"/>
                          <a:sym typeface="Cambria"/>
                        </a:rPr>
                        <a:t>Update on CEOS Support to IMEO</a:t>
                      </a:r>
                      <a:endParaRPr b="1" sz="1100">
                        <a:latin typeface="Cambria"/>
                        <a:ea typeface="Cambria"/>
                        <a:cs typeface="Cambria"/>
                        <a:sym typeface="Cambria"/>
                      </a:endParaRPr>
                    </a:p>
                    <a:p>
                      <a:pPr indent="0" lvl="0" marL="0" rtl="0" algn="l">
                        <a:spcBef>
                          <a:spcPts val="0"/>
                        </a:spcBef>
                        <a:spcAft>
                          <a:spcPts val="0"/>
                        </a:spcAft>
                        <a:buNone/>
                      </a:pPr>
                      <a:r>
                        <a:rPr i="1" lang="en-GB" sz="1000">
                          <a:latin typeface="Cambria"/>
                          <a:ea typeface="Cambria"/>
                          <a:cs typeface="Cambria"/>
                          <a:sym typeface="Cambria"/>
                        </a:rPr>
                        <a:t>Stephen Ward, SIT Chair Team</a:t>
                      </a:r>
                      <a:endParaRPr sz="10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i="1" lang="en-GB" sz="1100">
                          <a:latin typeface="Cambria"/>
                          <a:ea typeface="Cambria"/>
                          <a:cs typeface="Cambria"/>
                          <a:sym typeface="Cambria"/>
                        </a:rPr>
                        <a:t>5 mins</a:t>
                      </a:r>
                      <a:endParaRPr i="1" sz="11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46850">
                <a:tc>
                  <a:txBody>
                    <a:bodyPr/>
                    <a:lstStyle/>
                    <a:p>
                      <a:pPr indent="0" lvl="0" marL="0" rtl="0" algn="l">
                        <a:spcBef>
                          <a:spcPts val="0"/>
                        </a:spcBef>
                        <a:spcAft>
                          <a:spcPts val="0"/>
                        </a:spcAft>
                        <a:buNone/>
                      </a:pPr>
                      <a:r>
                        <a:rPr b="1" lang="en-GB" sz="1100">
                          <a:latin typeface="Cambria"/>
                          <a:ea typeface="Cambria"/>
                          <a:cs typeface="Cambria"/>
                          <a:sym typeface="Cambria"/>
                        </a:rPr>
                        <a:t>2.10</a:t>
                      </a:r>
                      <a:endParaRPr b="1" sz="11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GB" sz="1100">
                          <a:latin typeface="Cambria"/>
                          <a:ea typeface="Cambria"/>
                          <a:cs typeface="Cambria"/>
                          <a:sym typeface="Cambria"/>
                        </a:rPr>
                        <a:t>GEO-TREES </a:t>
                      </a:r>
                      <a:endParaRPr b="1" sz="1100">
                        <a:latin typeface="Cambria"/>
                        <a:ea typeface="Cambria"/>
                        <a:cs typeface="Cambria"/>
                        <a:sym typeface="Cambria"/>
                      </a:endParaRPr>
                    </a:p>
                    <a:p>
                      <a:pPr indent="0" lvl="0" marL="0" rtl="0" algn="l">
                        <a:spcBef>
                          <a:spcPts val="0"/>
                        </a:spcBef>
                        <a:spcAft>
                          <a:spcPts val="0"/>
                        </a:spcAft>
                        <a:buNone/>
                      </a:pPr>
                      <a:r>
                        <a:rPr i="1" lang="en-GB" sz="1000">
                          <a:latin typeface="Cambria"/>
                          <a:ea typeface="Cambria"/>
                          <a:cs typeface="Cambria"/>
                          <a:sym typeface="Cambria"/>
                        </a:rPr>
                        <a:t>SIT Chair Team for Klaus Scipal, ESA</a:t>
                      </a:r>
                      <a:endParaRPr i="1" sz="10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i="1" lang="en-GB" sz="1100">
                          <a:latin typeface="Cambria"/>
                          <a:ea typeface="Cambria"/>
                          <a:cs typeface="Cambria"/>
                          <a:sym typeface="Cambria"/>
                        </a:rPr>
                        <a:t>5 mins</a:t>
                      </a:r>
                      <a:endParaRPr i="1" sz="11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46850">
                <a:tc>
                  <a:txBody>
                    <a:bodyPr/>
                    <a:lstStyle/>
                    <a:p>
                      <a:pPr indent="0" lvl="0" marL="0" rtl="0" algn="l">
                        <a:spcBef>
                          <a:spcPts val="0"/>
                        </a:spcBef>
                        <a:spcAft>
                          <a:spcPts val="0"/>
                        </a:spcAft>
                        <a:buNone/>
                      </a:pPr>
                      <a:r>
                        <a:rPr b="1" lang="en-GB" sz="1100">
                          <a:latin typeface="Cambria"/>
                          <a:ea typeface="Cambria"/>
                          <a:cs typeface="Cambria"/>
                          <a:sym typeface="Cambria"/>
                        </a:rPr>
                        <a:t>2.11</a:t>
                      </a:r>
                      <a:endParaRPr b="1" sz="11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GB" sz="1100">
                          <a:latin typeface="Cambria"/>
                          <a:ea typeface="Cambria"/>
                          <a:cs typeface="Cambria"/>
                          <a:sym typeface="Cambria"/>
                        </a:rPr>
                        <a:t>EO Handbook Progress</a:t>
                      </a:r>
                      <a:endParaRPr b="1" sz="1100">
                        <a:latin typeface="Cambria"/>
                        <a:ea typeface="Cambria"/>
                        <a:cs typeface="Cambria"/>
                        <a:sym typeface="Cambria"/>
                      </a:endParaRPr>
                    </a:p>
                    <a:p>
                      <a:pPr indent="0" lvl="0" marL="0" rtl="0" algn="l">
                        <a:spcBef>
                          <a:spcPts val="0"/>
                        </a:spcBef>
                        <a:spcAft>
                          <a:spcPts val="0"/>
                        </a:spcAft>
                        <a:buNone/>
                      </a:pPr>
                      <a:r>
                        <a:rPr i="1" lang="en-GB" sz="1000">
                          <a:latin typeface="Cambria"/>
                          <a:ea typeface="Cambria"/>
                          <a:cs typeface="Cambria"/>
                          <a:sym typeface="Cambria"/>
                        </a:rPr>
                        <a:t>Stephen Ward, SIT Chair Team</a:t>
                      </a:r>
                      <a:endParaRPr sz="10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i="1" lang="en-GB" sz="1100">
                          <a:latin typeface="Cambria"/>
                          <a:ea typeface="Cambria"/>
                          <a:cs typeface="Cambria"/>
                          <a:sym typeface="Cambria"/>
                        </a:rPr>
                        <a:t>10 mins</a:t>
                      </a:r>
                      <a:endParaRPr i="1" sz="11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46850">
                <a:tc>
                  <a:txBody>
                    <a:bodyPr/>
                    <a:lstStyle/>
                    <a:p>
                      <a:pPr indent="0" lvl="0" marL="0" rtl="0" algn="l">
                        <a:spcBef>
                          <a:spcPts val="0"/>
                        </a:spcBef>
                        <a:spcAft>
                          <a:spcPts val="0"/>
                        </a:spcAft>
                        <a:buNone/>
                      </a:pPr>
                      <a:r>
                        <a:rPr b="1" lang="en-GB" sz="1100">
                          <a:latin typeface="Cambria"/>
                          <a:ea typeface="Cambria"/>
                          <a:cs typeface="Cambria"/>
                          <a:sym typeface="Cambria"/>
                        </a:rPr>
                        <a:t>2.12</a:t>
                      </a:r>
                      <a:endParaRPr b="1" sz="11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GB" sz="1100">
                          <a:latin typeface="Cambria"/>
                          <a:ea typeface="Cambria"/>
                          <a:cs typeface="Cambria"/>
                          <a:sym typeface="Cambria"/>
                        </a:rPr>
                        <a:t>Discussion</a:t>
                      </a:r>
                      <a:endParaRPr b="1" sz="1100">
                        <a:latin typeface="Cambria"/>
                        <a:ea typeface="Cambria"/>
                        <a:cs typeface="Cambria"/>
                        <a:sym typeface="Cambria"/>
                      </a:endParaRPr>
                    </a:p>
                    <a:p>
                      <a:pPr indent="0" lvl="0" marL="0" rtl="0" algn="l">
                        <a:spcBef>
                          <a:spcPts val="0"/>
                        </a:spcBef>
                        <a:spcAft>
                          <a:spcPts val="0"/>
                        </a:spcAft>
                        <a:buNone/>
                      </a:pPr>
                      <a:r>
                        <a:rPr i="1" lang="en-GB" sz="1000">
                          <a:latin typeface="Cambria"/>
                          <a:ea typeface="Cambria"/>
                          <a:cs typeface="Cambria"/>
                          <a:sym typeface="Cambria"/>
                        </a:rPr>
                        <a:t>SIT Chair Team Moderator</a:t>
                      </a:r>
                      <a:endParaRPr i="1" sz="10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i="1" lang="en-GB" sz="1100">
                          <a:latin typeface="Cambria"/>
                          <a:ea typeface="Cambria"/>
                          <a:cs typeface="Cambria"/>
                          <a:sym typeface="Cambria"/>
                        </a:rPr>
                        <a:t>15 mins</a:t>
                      </a:r>
                      <a:endParaRPr i="1" sz="11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1"/>
          <p:cNvSpPr txBox="1"/>
          <p:nvPr/>
        </p:nvSpPr>
        <p:spPr>
          <a:xfrm>
            <a:off x="94026" y="103250"/>
            <a:ext cx="9550800" cy="661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700">
                <a:solidFill>
                  <a:schemeClr val="lt1"/>
                </a:solidFill>
              </a:rPr>
              <a:t>Session 3 - Sustainable Development Goals</a:t>
            </a:r>
            <a:endParaRPr sz="700"/>
          </a:p>
        </p:txBody>
      </p:sp>
      <p:sp>
        <p:nvSpPr>
          <p:cNvPr id="169" name="Google Shape;169;p21"/>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Arial"/>
                <a:ea typeface="Arial"/>
                <a:cs typeface="Arial"/>
                <a:sym typeface="Arial"/>
              </a:rPr>
              <a:t>Slide </a:t>
            </a:r>
            <a:fld id="{00000000-1234-1234-1234-123412341234}" type="slidenum">
              <a:rPr b="1" lang="en-GB" sz="1400">
                <a:solidFill>
                  <a:schemeClr val="accent1"/>
                </a:solidFill>
                <a:latin typeface="Arial"/>
                <a:ea typeface="Arial"/>
                <a:cs typeface="Arial"/>
                <a:sym typeface="Arial"/>
              </a:rPr>
              <a:t>‹#›</a:t>
            </a:fld>
            <a:endParaRPr b="1" sz="1400">
              <a:solidFill>
                <a:schemeClr val="accent1"/>
              </a:solidFill>
              <a:latin typeface="Arial"/>
              <a:ea typeface="Arial"/>
              <a:cs typeface="Arial"/>
              <a:sym typeface="Arial"/>
            </a:endParaRPr>
          </a:p>
        </p:txBody>
      </p:sp>
      <p:sp>
        <p:nvSpPr>
          <p:cNvPr id="170" name="Google Shape;170;p21"/>
          <p:cNvSpPr txBox="1"/>
          <p:nvPr/>
        </p:nvSpPr>
        <p:spPr>
          <a:xfrm>
            <a:off x="357100" y="1062346"/>
            <a:ext cx="11112000" cy="4402200"/>
          </a:xfrm>
          <a:prstGeom prst="rect">
            <a:avLst/>
          </a:prstGeom>
          <a:noFill/>
          <a:ln>
            <a:noFill/>
          </a:ln>
        </p:spPr>
        <p:txBody>
          <a:bodyPr anchorCtr="0" anchor="t" bIns="45700" lIns="91425" spcFirstLastPara="1" rIns="91425" wrap="square" tIns="45700">
            <a:spAutoFit/>
          </a:bodyPr>
          <a:lstStyle/>
          <a:p>
            <a:pPr indent="-214312" lvl="0" marL="214312" rtl="0" algn="l">
              <a:lnSpc>
                <a:spcPct val="150000"/>
              </a:lnSpc>
              <a:spcBef>
                <a:spcPts val="0"/>
              </a:spcBef>
              <a:spcAft>
                <a:spcPts val="0"/>
              </a:spcAft>
              <a:buClr>
                <a:schemeClr val="dk1"/>
              </a:buClr>
              <a:buSzPts val="1600"/>
              <a:buFont typeface="Noto Sans Symbols"/>
              <a:buChar char="❖"/>
            </a:pPr>
            <a:r>
              <a:rPr b="1" lang="en-GB" sz="1600">
                <a:solidFill>
                  <a:schemeClr val="dk1"/>
                </a:solidFill>
              </a:rPr>
              <a:t>Internal and external dependencies for this activity?</a:t>
            </a:r>
            <a:endParaRPr b="1" sz="1600">
              <a:solidFill>
                <a:schemeClr val="dk1"/>
              </a:solidFill>
            </a:endParaRPr>
          </a:p>
          <a:p>
            <a:pPr indent="-330200" lvl="1" marL="914400" rtl="0" algn="l">
              <a:lnSpc>
                <a:spcPct val="150000"/>
              </a:lnSpc>
              <a:spcBef>
                <a:spcPts val="0"/>
              </a:spcBef>
              <a:spcAft>
                <a:spcPts val="0"/>
              </a:spcAft>
              <a:buClr>
                <a:schemeClr val="dk1"/>
              </a:buClr>
              <a:buSzPts val="1600"/>
              <a:buChar char="❖"/>
            </a:pPr>
            <a:r>
              <a:rPr lang="en-GB" sz="1600">
                <a:solidFill>
                  <a:schemeClr val="dk1"/>
                </a:solidFill>
              </a:rPr>
              <a:t>Internal: SEO, </a:t>
            </a:r>
            <a:r>
              <a:rPr lang="en-GB" sz="1600">
                <a:solidFill>
                  <a:schemeClr val="dk1"/>
                </a:solidFill>
              </a:rPr>
              <a:t>contributing</a:t>
            </a:r>
            <a:r>
              <a:rPr lang="en-GB" sz="1600">
                <a:solidFill>
                  <a:schemeClr val="dk1"/>
                </a:solidFill>
              </a:rPr>
              <a:t> VCs, WGs</a:t>
            </a:r>
            <a:endParaRPr sz="1600">
              <a:solidFill>
                <a:schemeClr val="dk1"/>
              </a:solidFill>
            </a:endParaRPr>
          </a:p>
          <a:p>
            <a:pPr indent="-330200" lvl="1" marL="914400" rtl="0" algn="l">
              <a:lnSpc>
                <a:spcPct val="150000"/>
              </a:lnSpc>
              <a:spcBef>
                <a:spcPts val="0"/>
              </a:spcBef>
              <a:spcAft>
                <a:spcPts val="0"/>
              </a:spcAft>
              <a:buClr>
                <a:schemeClr val="dk1"/>
              </a:buClr>
              <a:buSzPts val="1600"/>
              <a:buChar char="❖"/>
            </a:pPr>
            <a:r>
              <a:rPr lang="en-GB" sz="1600">
                <a:solidFill>
                  <a:schemeClr val="dk1"/>
                </a:solidFill>
              </a:rPr>
              <a:t>External: GEO/EO4SDGs, GEO Secretariat, SDG Custodian Agencies </a:t>
            </a:r>
            <a:r>
              <a:rPr i="1" lang="en-GB" sz="1600">
                <a:solidFill>
                  <a:schemeClr val="dk1"/>
                </a:solidFill>
              </a:rPr>
              <a:t>and other stakeholders</a:t>
            </a:r>
            <a:endParaRPr i="1" sz="1600">
              <a:solidFill>
                <a:schemeClr val="dk1"/>
              </a:solidFill>
            </a:endParaRPr>
          </a:p>
          <a:p>
            <a:pPr indent="-214312" lvl="0" marL="214312" rtl="0" algn="l">
              <a:lnSpc>
                <a:spcPct val="150000"/>
              </a:lnSpc>
              <a:spcBef>
                <a:spcPts val="0"/>
              </a:spcBef>
              <a:spcAft>
                <a:spcPts val="0"/>
              </a:spcAft>
              <a:buClr>
                <a:schemeClr val="dk1"/>
              </a:buClr>
              <a:buSzPts val="1600"/>
              <a:buFont typeface="Noto Sans Symbols"/>
              <a:buChar char="❖"/>
            </a:pPr>
            <a:r>
              <a:rPr b="1" lang="en-GB" sz="1600">
                <a:solidFill>
                  <a:schemeClr val="dk1"/>
                </a:solidFill>
              </a:rPr>
              <a:t>Main issues for Principal discussion in this session?</a:t>
            </a:r>
            <a:endParaRPr b="1" sz="1600">
              <a:solidFill>
                <a:schemeClr val="dk1"/>
              </a:solidFill>
            </a:endParaRPr>
          </a:p>
          <a:p>
            <a:pPr indent="-330200" lvl="1" marL="914400" rtl="0" algn="l">
              <a:lnSpc>
                <a:spcPct val="150000"/>
              </a:lnSpc>
              <a:spcBef>
                <a:spcPts val="0"/>
              </a:spcBef>
              <a:spcAft>
                <a:spcPts val="0"/>
              </a:spcAft>
              <a:buClr>
                <a:schemeClr val="dk1"/>
              </a:buClr>
              <a:buSzPts val="1600"/>
              <a:buChar char="❖"/>
            </a:pPr>
            <a:r>
              <a:rPr lang="en-GB" sz="1600">
                <a:solidFill>
                  <a:schemeClr val="dk1"/>
                </a:solidFill>
              </a:rPr>
              <a:t>How is the CEOS approach to SDGs working in practice? (incl. Coordination across CEOS entities)</a:t>
            </a:r>
            <a:endParaRPr sz="1600">
              <a:solidFill>
                <a:schemeClr val="dk1"/>
              </a:solidFill>
            </a:endParaRPr>
          </a:p>
          <a:p>
            <a:pPr indent="-330200" lvl="1" marL="914400" rtl="0" algn="l">
              <a:lnSpc>
                <a:spcPct val="150000"/>
              </a:lnSpc>
              <a:spcBef>
                <a:spcPts val="0"/>
              </a:spcBef>
              <a:spcAft>
                <a:spcPts val="0"/>
              </a:spcAft>
              <a:buClr>
                <a:schemeClr val="dk1"/>
              </a:buClr>
              <a:buSzPts val="1600"/>
              <a:buChar char="❖"/>
            </a:pPr>
            <a:r>
              <a:rPr i="1" lang="en-GB" sz="1600">
                <a:solidFill>
                  <a:schemeClr val="dk1"/>
                </a:solidFill>
              </a:rPr>
              <a:t>Should CEOS undertake data analysis for more SDG Indicators (EO support Sheets) or explore other contributions to SDG (e.g. consider Targets level - still supporting the 2030 Agenda)?</a:t>
            </a:r>
            <a:endParaRPr i="1" sz="1600">
              <a:solidFill>
                <a:schemeClr val="dk1"/>
              </a:solidFill>
            </a:endParaRPr>
          </a:p>
          <a:p>
            <a:pPr indent="-214312" lvl="0" marL="214312" rtl="0" algn="l">
              <a:lnSpc>
                <a:spcPct val="150000"/>
              </a:lnSpc>
              <a:spcBef>
                <a:spcPts val="0"/>
              </a:spcBef>
              <a:spcAft>
                <a:spcPts val="0"/>
              </a:spcAft>
              <a:buClr>
                <a:schemeClr val="dk1"/>
              </a:buClr>
              <a:buSzPts val="1600"/>
              <a:buFont typeface="Noto Sans Symbols"/>
              <a:buChar char="❖"/>
            </a:pPr>
            <a:r>
              <a:rPr b="1" lang="en-GB" sz="1600">
                <a:solidFill>
                  <a:schemeClr val="dk1"/>
                </a:solidFill>
              </a:rPr>
              <a:t>Decisions in this session?</a:t>
            </a:r>
            <a:endParaRPr b="1" sz="1600">
              <a:solidFill>
                <a:schemeClr val="dk1"/>
              </a:solidFill>
            </a:endParaRPr>
          </a:p>
          <a:p>
            <a:pPr indent="-330200" lvl="1" marL="914400" rtl="0" algn="l">
              <a:lnSpc>
                <a:spcPct val="150000"/>
              </a:lnSpc>
              <a:spcBef>
                <a:spcPts val="0"/>
              </a:spcBef>
              <a:spcAft>
                <a:spcPts val="0"/>
              </a:spcAft>
              <a:buClr>
                <a:schemeClr val="dk1"/>
              </a:buClr>
              <a:buSzPts val="1600"/>
              <a:buChar char="❖"/>
            </a:pPr>
            <a:r>
              <a:rPr lang="en-GB" sz="1600">
                <a:solidFill>
                  <a:schemeClr val="dk1"/>
                </a:solidFill>
              </a:rPr>
              <a:t>Agree on the proposed way forward for achieving the </a:t>
            </a:r>
            <a:r>
              <a:rPr lang="en-GB" sz="1600">
                <a:solidFill>
                  <a:schemeClr val="dk1"/>
                </a:solidFill>
              </a:rPr>
              <a:t>Deliverables for 2023</a:t>
            </a:r>
            <a:endParaRPr sz="1600">
              <a:solidFill>
                <a:schemeClr val="dk1"/>
              </a:solidFill>
            </a:endParaRPr>
          </a:p>
          <a:p>
            <a:pPr indent="-214312" lvl="0" marL="214312" rtl="0" algn="l">
              <a:lnSpc>
                <a:spcPct val="150000"/>
              </a:lnSpc>
              <a:spcBef>
                <a:spcPts val="0"/>
              </a:spcBef>
              <a:spcAft>
                <a:spcPts val="0"/>
              </a:spcAft>
              <a:buClr>
                <a:schemeClr val="dk1"/>
              </a:buClr>
              <a:buSzPts val="1600"/>
              <a:buFont typeface="Noto Sans Symbols"/>
              <a:buChar char="❖"/>
            </a:pPr>
            <a:r>
              <a:rPr b="1" lang="en-GB" sz="1600">
                <a:solidFill>
                  <a:schemeClr val="dk1"/>
                </a:solidFill>
              </a:rPr>
              <a:t>Resource and other requests to support those decisions?</a:t>
            </a:r>
            <a:endParaRPr b="1" sz="1600">
              <a:solidFill>
                <a:schemeClr val="dk1"/>
              </a:solidFill>
            </a:endParaRPr>
          </a:p>
          <a:p>
            <a:pPr indent="-330200" lvl="1" marL="914400" rtl="0" algn="l">
              <a:lnSpc>
                <a:spcPct val="150000"/>
              </a:lnSpc>
              <a:spcBef>
                <a:spcPts val="0"/>
              </a:spcBef>
              <a:spcAft>
                <a:spcPts val="0"/>
              </a:spcAft>
              <a:buClr>
                <a:schemeClr val="dk1"/>
              </a:buClr>
              <a:buSzPts val="1600"/>
              <a:buChar char="❖"/>
            </a:pPr>
            <a:r>
              <a:rPr lang="en-GB" sz="1600">
                <a:solidFill>
                  <a:schemeClr val="dk1"/>
                </a:solidFill>
              </a:rPr>
              <a:t>Confirm support from across CEOS to realise 2023 Deliverables</a:t>
            </a:r>
            <a:endParaRPr sz="1600">
              <a:solidFill>
                <a:schemeClr val="dk1"/>
              </a:solidFill>
            </a:endParaRPr>
          </a:p>
          <a:p>
            <a:pPr indent="-330200" lvl="1" marL="914400" rtl="0" algn="l">
              <a:lnSpc>
                <a:spcPct val="150000"/>
              </a:lnSpc>
              <a:spcBef>
                <a:spcPts val="0"/>
              </a:spcBef>
              <a:spcAft>
                <a:spcPts val="0"/>
              </a:spcAft>
              <a:buClr>
                <a:schemeClr val="dk1"/>
              </a:buClr>
              <a:buSzPts val="1600"/>
              <a:buChar char="❖"/>
            </a:pPr>
            <a:r>
              <a:rPr lang="en-GB" sz="1600">
                <a:solidFill>
                  <a:schemeClr val="dk1"/>
                </a:solidFill>
              </a:rPr>
              <a:t>Continued Coordination Group governance (SIT Chair strategic oversight with SEO implementation)</a:t>
            </a:r>
            <a:endParaRPr sz="16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2"/>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rPr>
              <a:t>Session</a:t>
            </a:r>
            <a:r>
              <a:rPr lang="en-GB" sz="4400">
                <a:solidFill>
                  <a:schemeClr val="lt1"/>
                </a:solidFill>
              </a:rPr>
              <a:t> 3 - Agenda Outline</a:t>
            </a:r>
            <a:endParaRPr/>
          </a:p>
        </p:txBody>
      </p:sp>
      <p:sp>
        <p:nvSpPr>
          <p:cNvPr id="176" name="Google Shape;176;p22"/>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Arial"/>
                <a:ea typeface="Arial"/>
                <a:cs typeface="Arial"/>
                <a:sym typeface="Arial"/>
              </a:rPr>
              <a:t>Slide </a:t>
            </a:r>
            <a:fld id="{00000000-1234-1234-1234-123412341234}" type="slidenum">
              <a:rPr b="1" lang="en-GB" sz="1400">
                <a:solidFill>
                  <a:schemeClr val="accent1"/>
                </a:solidFill>
                <a:latin typeface="Arial"/>
                <a:ea typeface="Arial"/>
                <a:cs typeface="Arial"/>
                <a:sym typeface="Arial"/>
              </a:rPr>
              <a:t>‹#›</a:t>
            </a:fld>
            <a:endParaRPr b="1" sz="1400">
              <a:solidFill>
                <a:schemeClr val="accent1"/>
              </a:solidFill>
              <a:latin typeface="Arial"/>
              <a:ea typeface="Arial"/>
              <a:cs typeface="Arial"/>
              <a:sym typeface="Arial"/>
            </a:endParaRPr>
          </a:p>
        </p:txBody>
      </p:sp>
      <p:graphicFrame>
        <p:nvGraphicFramePr>
          <p:cNvPr id="177" name="Google Shape;177;p22"/>
          <p:cNvGraphicFramePr/>
          <p:nvPr/>
        </p:nvGraphicFramePr>
        <p:xfrm>
          <a:off x="1415675" y="1731500"/>
          <a:ext cx="3000000" cy="3000000"/>
        </p:xfrm>
        <a:graphic>
          <a:graphicData uri="http://schemas.openxmlformats.org/drawingml/2006/table">
            <a:tbl>
              <a:tblPr>
                <a:noFill/>
                <a:tableStyleId>{41B9DFCB-3D47-41DA-980A-E04BE0EFFC47}</a:tableStyleId>
              </a:tblPr>
              <a:tblGrid>
                <a:gridCol w="1109750"/>
                <a:gridCol w="6791425"/>
                <a:gridCol w="1908975"/>
              </a:tblGrid>
              <a:tr h="895425">
                <a:tc>
                  <a:txBody>
                    <a:bodyPr/>
                    <a:lstStyle/>
                    <a:p>
                      <a:pPr indent="0" lvl="0" marL="0" rtl="0" algn="l">
                        <a:spcBef>
                          <a:spcPts val="0"/>
                        </a:spcBef>
                        <a:spcAft>
                          <a:spcPts val="0"/>
                        </a:spcAft>
                        <a:buNone/>
                      </a:pPr>
                      <a:r>
                        <a:rPr b="1" lang="en-GB" sz="1800">
                          <a:latin typeface="Cambria"/>
                          <a:ea typeface="Cambria"/>
                          <a:cs typeface="Cambria"/>
                          <a:sym typeface="Cambria"/>
                        </a:rPr>
                        <a:t>3.1</a:t>
                      </a:r>
                      <a:endParaRPr b="1" sz="1800">
                        <a:latin typeface="Cambria"/>
                        <a:ea typeface="Cambria"/>
                        <a:cs typeface="Cambria"/>
                        <a:sym typeface="Cambria"/>
                      </a:endParaRPr>
                    </a:p>
                  </a:txBody>
                  <a:tcPr marT="63500" marB="63500" marR="63500" marL="63500">
                    <a:solidFill>
                      <a:srgbClr val="FFFFFF"/>
                    </a:solidFill>
                  </a:tcPr>
                </a:tc>
                <a:tc>
                  <a:txBody>
                    <a:bodyPr/>
                    <a:lstStyle/>
                    <a:p>
                      <a:pPr indent="0" lvl="0" marL="0" rtl="0" algn="l">
                        <a:spcBef>
                          <a:spcPts val="0"/>
                        </a:spcBef>
                        <a:spcAft>
                          <a:spcPts val="0"/>
                        </a:spcAft>
                        <a:buNone/>
                      </a:pPr>
                      <a:r>
                        <a:rPr b="1" lang="en-GB" sz="1800">
                          <a:latin typeface="Cambria"/>
                          <a:ea typeface="Cambria"/>
                          <a:cs typeface="Cambria"/>
                          <a:sym typeface="Cambria"/>
                        </a:rPr>
                        <a:t>Session Introduction</a:t>
                      </a:r>
                      <a:endParaRPr b="1" sz="1800">
                        <a:latin typeface="Cambria"/>
                        <a:ea typeface="Cambria"/>
                        <a:cs typeface="Cambria"/>
                        <a:sym typeface="Cambria"/>
                      </a:endParaRPr>
                    </a:p>
                    <a:p>
                      <a:pPr indent="0" lvl="0" marL="0" rtl="0" algn="l">
                        <a:spcBef>
                          <a:spcPts val="0"/>
                        </a:spcBef>
                        <a:spcAft>
                          <a:spcPts val="0"/>
                        </a:spcAft>
                        <a:buNone/>
                      </a:pPr>
                      <a:r>
                        <a:rPr i="1" lang="en-GB" sz="1800">
                          <a:latin typeface="Cambria"/>
                          <a:ea typeface="Cambria"/>
                          <a:cs typeface="Cambria"/>
                          <a:sym typeface="Cambria"/>
                        </a:rPr>
                        <a:t>SIT Chair Team</a:t>
                      </a:r>
                      <a:endParaRPr sz="1700">
                        <a:latin typeface="Cambria"/>
                        <a:ea typeface="Cambria"/>
                        <a:cs typeface="Cambria"/>
                        <a:sym typeface="Cambria"/>
                      </a:endParaRPr>
                    </a:p>
                  </a:txBody>
                  <a:tcPr marT="63500" marB="63500" marR="63500" marL="63500">
                    <a:solidFill>
                      <a:srgbClr val="FFFFFF"/>
                    </a:solidFill>
                  </a:tcPr>
                </a:tc>
                <a:tc>
                  <a:txBody>
                    <a:bodyPr/>
                    <a:lstStyle/>
                    <a:p>
                      <a:pPr indent="0" lvl="0" marL="0" rtl="0" algn="l">
                        <a:spcBef>
                          <a:spcPts val="0"/>
                        </a:spcBef>
                        <a:spcAft>
                          <a:spcPts val="0"/>
                        </a:spcAft>
                        <a:buNone/>
                      </a:pPr>
                      <a:r>
                        <a:rPr i="1" lang="en-GB" sz="1800">
                          <a:latin typeface="Cambria"/>
                          <a:ea typeface="Cambria"/>
                          <a:cs typeface="Cambria"/>
                          <a:sym typeface="Cambria"/>
                        </a:rPr>
                        <a:t>5 mins</a:t>
                      </a:r>
                      <a:endParaRPr sz="1800">
                        <a:latin typeface="Cambria"/>
                        <a:ea typeface="Cambria"/>
                        <a:cs typeface="Cambria"/>
                        <a:sym typeface="Cambria"/>
                      </a:endParaRPr>
                    </a:p>
                  </a:txBody>
                  <a:tcPr marT="63500" marB="63500" marR="63500" marL="63500">
                    <a:solidFill>
                      <a:srgbClr val="FFFFFF"/>
                    </a:solidFill>
                  </a:tcPr>
                </a:tc>
              </a:tr>
              <a:tr h="1171175">
                <a:tc>
                  <a:txBody>
                    <a:bodyPr/>
                    <a:lstStyle/>
                    <a:p>
                      <a:pPr indent="0" lvl="0" marL="0" rtl="0" algn="l">
                        <a:spcBef>
                          <a:spcPts val="0"/>
                        </a:spcBef>
                        <a:spcAft>
                          <a:spcPts val="0"/>
                        </a:spcAft>
                        <a:buNone/>
                      </a:pPr>
                      <a:r>
                        <a:rPr b="1" lang="en-GB" sz="1800">
                          <a:latin typeface="Cambria"/>
                          <a:ea typeface="Cambria"/>
                          <a:cs typeface="Cambria"/>
                          <a:sym typeface="Cambria"/>
                        </a:rPr>
                        <a:t>3.2</a:t>
                      </a:r>
                      <a:endParaRPr b="1" sz="1800">
                        <a:latin typeface="Cambria"/>
                        <a:ea typeface="Cambria"/>
                        <a:cs typeface="Cambria"/>
                        <a:sym typeface="Cambria"/>
                      </a:endParaRPr>
                    </a:p>
                  </a:txBody>
                  <a:tcPr marT="63500" marB="63500" marR="63500" marL="63500">
                    <a:solidFill>
                      <a:srgbClr val="FFFFFF"/>
                    </a:solidFill>
                  </a:tcPr>
                </a:tc>
                <a:tc>
                  <a:txBody>
                    <a:bodyPr/>
                    <a:lstStyle/>
                    <a:p>
                      <a:pPr indent="0" lvl="0" marL="0" rtl="0" algn="l">
                        <a:spcBef>
                          <a:spcPts val="0"/>
                        </a:spcBef>
                        <a:spcAft>
                          <a:spcPts val="0"/>
                        </a:spcAft>
                        <a:buNone/>
                      </a:pPr>
                      <a:r>
                        <a:rPr b="1" lang="en-GB" sz="1800">
                          <a:latin typeface="Cambria"/>
                          <a:ea typeface="Cambria"/>
                          <a:cs typeface="Cambria"/>
                          <a:sym typeface="Cambria"/>
                        </a:rPr>
                        <a:t>CEOS Support to the SDGs</a:t>
                      </a:r>
                      <a:endParaRPr sz="1700">
                        <a:latin typeface="Cambria"/>
                        <a:ea typeface="Cambria"/>
                        <a:cs typeface="Cambria"/>
                        <a:sym typeface="Cambria"/>
                      </a:endParaRPr>
                    </a:p>
                    <a:p>
                      <a:pPr indent="0" lvl="0" marL="0" rtl="0" algn="l">
                        <a:spcBef>
                          <a:spcPts val="0"/>
                        </a:spcBef>
                        <a:spcAft>
                          <a:spcPts val="0"/>
                        </a:spcAft>
                        <a:buNone/>
                      </a:pPr>
                      <a:r>
                        <a:rPr i="1" lang="en-GB" sz="1700">
                          <a:latin typeface="Cambria"/>
                          <a:ea typeface="Cambria"/>
                          <a:cs typeface="Cambria"/>
                          <a:sym typeface="Cambria"/>
                        </a:rPr>
                        <a:t>Dave Borges, CEOS SEO</a:t>
                      </a:r>
                      <a:endParaRPr sz="1700">
                        <a:latin typeface="Cambria"/>
                        <a:ea typeface="Cambria"/>
                        <a:cs typeface="Cambria"/>
                        <a:sym typeface="Cambria"/>
                      </a:endParaRPr>
                    </a:p>
                  </a:txBody>
                  <a:tcPr marT="63500" marB="63500" marR="63500" marL="63500">
                    <a:solidFill>
                      <a:srgbClr val="FFFFFF"/>
                    </a:solidFill>
                  </a:tcPr>
                </a:tc>
                <a:tc>
                  <a:txBody>
                    <a:bodyPr/>
                    <a:lstStyle/>
                    <a:p>
                      <a:pPr indent="0" lvl="0" marL="0" rtl="0" algn="l">
                        <a:spcBef>
                          <a:spcPts val="0"/>
                        </a:spcBef>
                        <a:spcAft>
                          <a:spcPts val="0"/>
                        </a:spcAft>
                        <a:buNone/>
                      </a:pPr>
                      <a:r>
                        <a:rPr i="1" lang="en-GB" sz="1800">
                          <a:latin typeface="Cambria"/>
                          <a:ea typeface="Cambria"/>
                          <a:cs typeface="Cambria"/>
                          <a:sym typeface="Cambria"/>
                        </a:rPr>
                        <a:t>20 mins</a:t>
                      </a:r>
                      <a:endParaRPr i="1" sz="1800">
                        <a:latin typeface="Cambria"/>
                        <a:ea typeface="Cambria"/>
                        <a:cs typeface="Cambria"/>
                        <a:sym typeface="Cambria"/>
                      </a:endParaRPr>
                    </a:p>
                  </a:txBody>
                  <a:tcPr marT="63500" marB="63500" marR="63500" marL="63500">
                    <a:solidFill>
                      <a:srgbClr val="FFFFFF"/>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3"/>
          <p:cNvSpPr txBox="1"/>
          <p:nvPr/>
        </p:nvSpPr>
        <p:spPr>
          <a:xfrm>
            <a:off x="47470" y="788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rPr>
              <a:t>Session 4 - Biodiversity</a:t>
            </a:r>
            <a:endParaRPr/>
          </a:p>
        </p:txBody>
      </p:sp>
      <p:sp>
        <p:nvSpPr>
          <p:cNvPr id="183" name="Google Shape;183;p23"/>
          <p:cNvSpPr txBox="1"/>
          <p:nvPr/>
        </p:nvSpPr>
        <p:spPr>
          <a:xfrm>
            <a:off x="10219114" y="6550204"/>
            <a:ext cx="1925400" cy="3078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Arial"/>
                <a:ea typeface="Arial"/>
                <a:cs typeface="Arial"/>
                <a:sym typeface="Arial"/>
              </a:rPr>
              <a:t>Slide </a:t>
            </a:r>
            <a:fld id="{00000000-1234-1234-1234-123412341234}" type="slidenum">
              <a:rPr b="1" lang="en-GB" sz="1400">
                <a:solidFill>
                  <a:schemeClr val="accent1"/>
                </a:solidFill>
                <a:latin typeface="Arial"/>
                <a:ea typeface="Arial"/>
                <a:cs typeface="Arial"/>
                <a:sym typeface="Arial"/>
              </a:rPr>
              <a:t>‹#›</a:t>
            </a:fld>
            <a:endParaRPr b="1" sz="1400">
              <a:solidFill>
                <a:schemeClr val="accent1"/>
              </a:solidFill>
              <a:latin typeface="Arial"/>
              <a:ea typeface="Arial"/>
              <a:cs typeface="Arial"/>
              <a:sym typeface="Arial"/>
            </a:endParaRPr>
          </a:p>
        </p:txBody>
      </p:sp>
      <p:sp>
        <p:nvSpPr>
          <p:cNvPr id="184" name="Google Shape;184;p23"/>
          <p:cNvSpPr txBox="1"/>
          <p:nvPr/>
        </p:nvSpPr>
        <p:spPr>
          <a:xfrm>
            <a:off x="310550" y="1037946"/>
            <a:ext cx="11112000" cy="5141100"/>
          </a:xfrm>
          <a:prstGeom prst="rect">
            <a:avLst/>
          </a:prstGeom>
          <a:noFill/>
          <a:ln>
            <a:noFill/>
          </a:ln>
        </p:spPr>
        <p:txBody>
          <a:bodyPr anchorCtr="0" anchor="t" bIns="45700" lIns="91425" spcFirstLastPara="1" rIns="91425" wrap="square" tIns="45700">
            <a:spAutoFit/>
          </a:bodyPr>
          <a:lstStyle/>
          <a:p>
            <a:pPr indent="-214312" lvl="0" marL="214312" rtl="0" algn="l">
              <a:lnSpc>
                <a:spcPct val="150000"/>
              </a:lnSpc>
              <a:spcBef>
                <a:spcPts val="0"/>
              </a:spcBef>
              <a:spcAft>
                <a:spcPts val="0"/>
              </a:spcAft>
              <a:buClr>
                <a:schemeClr val="dk1"/>
              </a:buClr>
              <a:buSzPts val="1600"/>
              <a:buFont typeface="Noto Sans Symbols"/>
              <a:buChar char="❖"/>
            </a:pPr>
            <a:r>
              <a:rPr b="1" lang="en-GB" sz="1600">
                <a:solidFill>
                  <a:schemeClr val="dk1"/>
                </a:solidFill>
              </a:rPr>
              <a:t>Internal and external dependencies for this activity?</a:t>
            </a:r>
            <a:endParaRPr b="1" sz="1600">
              <a:solidFill>
                <a:schemeClr val="dk1"/>
              </a:solidFill>
            </a:endParaRPr>
          </a:p>
          <a:p>
            <a:pPr indent="-330200" lvl="1" marL="914400" rtl="0" algn="l">
              <a:lnSpc>
                <a:spcPct val="150000"/>
              </a:lnSpc>
              <a:spcBef>
                <a:spcPts val="0"/>
              </a:spcBef>
              <a:spcAft>
                <a:spcPts val="0"/>
              </a:spcAft>
              <a:buClr>
                <a:schemeClr val="dk1"/>
              </a:buClr>
              <a:buSzPts val="1600"/>
              <a:buChar char="❖"/>
            </a:pPr>
            <a:r>
              <a:rPr lang="en-GB" sz="1600">
                <a:solidFill>
                  <a:schemeClr val="dk1"/>
                </a:solidFill>
              </a:rPr>
              <a:t>Internal: </a:t>
            </a:r>
            <a:r>
              <a:rPr lang="en-GB" sz="1600">
                <a:solidFill>
                  <a:schemeClr val="dk1"/>
                </a:solidFill>
              </a:rPr>
              <a:t>Ecosystems Extent Task Team, particularly resources (people’s time) and perhaps technical capabilities</a:t>
            </a:r>
            <a:endParaRPr sz="1600">
              <a:solidFill>
                <a:schemeClr val="dk1"/>
              </a:solidFill>
            </a:endParaRPr>
          </a:p>
          <a:p>
            <a:pPr indent="-330200" lvl="1" marL="914400" rtl="0" algn="l">
              <a:lnSpc>
                <a:spcPct val="150000"/>
              </a:lnSpc>
              <a:spcBef>
                <a:spcPts val="0"/>
              </a:spcBef>
              <a:spcAft>
                <a:spcPts val="0"/>
              </a:spcAft>
              <a:buClr>
                <a:schemeClr val="dk1"/>
              </a:buClr>
              <a:buSzPts val="1600"/>
              <a:buChar char="❖"/>
            </a:pPr>
            <a:r>
              <a:rPr lang="en-GB" sz="1600">
                <a:solidFill>
                  <a:schemeClr val="dk1"/>
                </a:solidFill>
              </a:rPr>
              <a:t>External: </a:t>
            </a:r>
            <a:r>
              <a:rPr lang="en-GB" sz="1600">
                <a:solidFill>
                  <a:schemeClr val="dk1"/>
                </a:solidFill>
              </a:rPr>
              <a:t>Feedback from users</a:t>
            </a:r>
            <a:endParaRPr sz="1600">
              <a:solidFill>
                <a:schemeClr val="dk1"/>
              </a:solidFill>
            </a:endParaRPr>
          </a:p>
          <a:p>
            <a:pPr indent="-214312" lvl="0" marL="214312" rtl="0" algn="l">
              <a:lnSpc>
                <a:spcPct val="150000"/>
              </a:lnSpc>
              <a:spcBef>
                <a:spcPts val="0"/>
              </a:spcBef>
              <a:spcAft>
                <a:spcPts val="0"/>
              </a:spcAft>
              <a:buClr>
                <a:schemeClr val="dk1"/>
              </a:buClr>
              <a:buSzPts val="1600"/>
              <a:buFont typeface="Noto Sans Symbols"/>
              <a:buChar char="❖"/>
            </a:pPr>
            <a:r>
              <a:rPr b="1" lang="en-GB" sz="1600">
                <a:solidFill>
                  <a:schemeClr val="dk1"/>
                </a:solidFill>
              </a:rPr>
              <a:t>Main issues for Principal discussion in this session?</a:t>
            </a:r>
            <a:endParaRPr b="1" sz="1600">
              <a:solidFill>
                <a:schemeClr val="dk1"/>
              </a:solidFill>
            </a:endParaRPr>
          </a:p>
          <a:p>
            <a:pPr indent="-330200" lvl="1" marL="914400" rtl="0" algn="l">
              <a:lnSpc>
                <a:spcPct val="150000"/>
              </a:lnSpc>
              <a:spcBef>
                <a:spcPts val="0"/>
              </a:spcBef>
              <a:spcAft>
                <a:spcPts val="0"/>
              </a:spcAft>
              <a:buClr>
                <a:schemeClr val="dk1"/>
              </a:buClr>
              <a:buSzPts val="1600"/>
              <a:buChar char="❖"/>
            </a:pPr>
            <a:r>
              <a:rPr lang="en-GB" sz="1600">
                <a:solidFill>
                  <a:schemeClr val="dk1"/>
                </a:solidFill>
              </a:rPr>
              <a:t>White paper outline/draft and related resource requirements</a:t>
            </a:r>
            <a:endParaRPr sz="1600">
              <a:solidFill>
                <a:schemeClr val="dk1"/>
              </a:solidFill>
            </a:endParaRPr>
          </a:p>
          <a:p>
            <a:pPr indent="-330200" lvl="1" marL="914400" rtl="0" algn="l">
              <a:lnSpc>
                <a:spcPct val="150000"/>
              </a:lnSpc>
              <a:spcBef>
                <a:spcPts val="0"/>
              </a:spcBef>
              <a:spcAft>
                <a:spcPts val="0"/>
              </a:spcAft>
              <a:buClr>
                <a:schemeClr val="dk1"/>
              </a:buClr>
              <a:buSzPts val="1600"/>
              <a:buChar char="❖"/>
            </a:pPr>
            <a:r>
              <a:rPr lang="en-GB" sz="1600">
                <a:solidFill>
                  <a:schemeClr val="dk1"/>
                </a:solidFill>
              </a:rPr>
              <a:t>Demonstrator initiative(s) selected by the Task Team and related resource requirements</a:t>
            </a:r>
            <a:endParaRPr sz="1600">
              <a:solidFill>
                <a:schemeClr val="dk1"/>
              </a:solidFill>
            </a:endParaRPr>
          </a:p>
          <a:p>
            <a:pPr indent="-214312" lvl="0" marL="214312" rtl="0" algn="l">
              <a:lnSpc>
                <a:spcPct val="150000"/>
              </a:lnSpc>
              <a:spcBef>
                <a:spcPts val="0"/>
              </a:spcBef>
              <a:spcAft>
                <a:spcPts val="0"/>
              </a:spcAft>
              <a:buClr>
                <a:schemeClr val="dk1"/>
              </a:buClr>
              <a:buSzPts val="1600"/>
              <a:buFont typeface="Noto Sans Symbols"/>
              <a:buChar char="❖"/>
            </a:pPr>
            <a:r>
              <a:rPr b="1" lang="en-GB" sz="1600">
                <a:solidFill>
                  <a:schemeClr val="dk1"/>
                </a:solidFill>
              </a:rPr>
              <a:t>Decisions in this session?</a:t>
            </a:r>
            <a:endParaRPr b="1" sz="1600">
              <a:solidFill>
                <a:schemeClr val="dk1"/>
              </a:solidFill>
            </a:endParaRPr>
          </a:p>
          <a:p>
            <a:pPr indent="-330200" lvl="1" marL="914400" rtl="0" algn="l">
              <a:lnSpc>
                <a:spcPct val="150000"/>
              </a:lnSpc>
              <a:spcBef>
                <a:spcPts val="0"/>
              </a:spcBef>
              <a:spcAft>
                <a:spcPts val="0"/>
              </a:spcAft>
              <a:buClr>
                <a:schemeClr val="dk1"/>
              </a:buClr>
              <a:buSzPts val="1600"/>
              <a:buChar char="❖"/>
            </a:pPr>
            <a:r>
              <a:rPr lang="en-GB" sz="1600">
                <a:solidFill>
                  <a:schemeClr val="dk1"/>
                </a:solidFill>
              </a:rPr>
              <a:t>Feedback on white paper and demonstrator</a:t>
            </a:r>
            <a:endParaRPr sz="1600">
              <a:solidFill>
                <a:schemeClr val="dk1"/>
              </a:solidFill>
            </a:endParaRPr>
          </a:p>
          <a:p>
            <a:pPr indent="-330200" lvl="1" marL="914400" rtl="0" algn="l">
              <a:lnSpc>
                <a:spcPct val="150000"/>
              </a:lnSpc>
              <a:spcBef>
                <a:spcPts val="0"/>
              </a:spcBef>
              <a:spcAft>
                <a:spcPts val="0"/>
              </a:spcAft>
              <a:buClr>
                <a:schemeClr val="dk1"/>
              </a:buClr>
              <a:buSzPts val="1600"/>
              <a:buChar char="❖"/>
            </a:pPr>
            <a:r>
              <a:rPr lang="en-GB" sz="1600">
                <a:solidFill>
                  <a:schemeClr val="dk1"/>
                </a:solidFill>
              </a:rPr>
              <a:t>Possible leverage of other CEOS activities to support the selected demonstrator(s)</a:t>
            </a:r>
            <a:endParaRPr sz="1600">
              <a:solidFill>
                <a:schemeClr val="dk1"/>
              </a:solidFill>
            </a:endParaRPr>
          </a:p>
          <a:p>
            <a:pPr indent="-330200" lvl="1" marL="914400" rtl="0" algn="l">
              <a:lnSpc>
                <a:spcPct val="150000"/>
              </a:lnSpc>
              <a:spcBef>
                <a:spcPts val="0"/>
              </a:spcBef>
              <a:spcAft>
                <a:spcPts val="0"/>
              </a:spcAft>
              <a:buClr>
                <a:schemeClr val="dk1"/>
              </a:buClr>
              <a:buSzPts val="1600"/>
              <a:buChar char="❖"/>
            </a:pPr>
            <a:r>
              <a:rPr lang="en-GB" sz="1600">
                <a:solidFill>
                  <a:schemeClr val="dk1"/>
                </a:solidFill>
              </a:rPr>
              <a:t>Co-Lead replacement for Marie-Josée Bourassa</a:t>
            </a:r>
            <a:endParaRPr sz="1600">
              <a:solidFill>
                <a:schemeClr val="dk1"/>
              </a:solidFill>
            </a:endParaRPr>
          </a:p>
          <a:p>
            <a:pPr indent="-214312" lvl="0" marL="214312" rtl="0" algn="l">
              <a:lnSpc>
                <a:spcPct val="150000"/>
              </a:lnSpc>
              <a:spcBef>
                <a:spcPts val="0"/>
              </a:spcBef>
              <a:spcAft>
                <a:spcPts val="0"/>
              </a:spcAft>
              <a:buClr>
                <a:schemeClr val="dk1"/>
              </a:buClr>
              <a:buSzPts val="1600"/>
              <a:buFont typeface="Noto Sans Symbols"/>
              <a:buChar char="❖"/>
            </a:pPr>
            <a:r>
              <a:rPr b="1" lang="en-GB" sz="1600">
                <a:solidFill>
                  <a:schemeClr val="dk1"/>
                </a:solidFill>
              </a:rPr>
              <a:t>Resource and other requests to support those decisions?</a:t>
            </a:r>
            <a:endParaRPr b="1" sz="1600">
              <a:solidFill>
                <a:schemeClr val="dk1"/>
              </a:solidFill>
            </a:endParaRPr>
          </a:p>
          <a:p>
            <a:pPr indent="-330200" lvl="1" marL="914400" rtl="0" algn="l">
              <a:lnSpc>
                <a:spcPct val="150000"/>
              </a:lnSpc>
              <a:spcBef>
                <a:spcPts val="0"/>
              </a:spcBef>
              <a:spcAft>
                <a:spcPts val="0"/>
              </a:spcAft>
              <a:buClr>
                <a:schemeClr val="dk1"/>
              </a:buClr>
              <a:buSzPts val="1600"/>
              <a:buChar char="❖"/>
            </a:pPr>
            <a:r>
              <a:rPr lang="en-GB" sz="1600">
                <a:solidFill>
                  <a:schemeClr val="dk1"/>
                </a:solidFill>
              </a:rPr>
              <a:t>Sustained resources for the Ecosystems Extent Task Team to complete its white paper and develop the proposed demonstrator(s) </a:t>
            </a:r>
            <a:endParaRPr sz="16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4"/>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Font typeface="Arial"/>
              <a:buNone/>
            </a:pPr>
            <a:r>
              <a:rPr lang="en-GB"/>
              <a:t>Session 4 - Agenda Outline</a:t>
            </a:r>
            <a:endParaRPr/>
          </a:p>
        </p:txBody>
      </p:sp>
      <p:graphicFrame>
        <p:nvGraphicFramePr>
          <p:cNvPr id="190" name="Google Shape;190;p24"/>
          <p:cNvGraphicFramePr/>
          <p:nvPr/>
        </p:nvGraphicFramePr>
        <p:xfrm>
          <a:off x="952500" y="1791235"/>
          <a:ext cx="3000000" cy="3000000"/>
        </p:xfrm>
        <a:graphic>
          <a:graphicData uri="http://schemas.openxmlformats.org/drawingml/2006/table">
            <a:tbl>
              <a:tblPr>
                <a:noFill/>
                <a:tableStyleId>{C736A773-CEEF-47C8-B9CB-620B04F2824F}</a:tableStyleId>
              </a:tblPr>
              <a:tblGrid>
                <a:gridCol w="1357775"/>
                <a:gridCol w="7034450"/>
                <a:gridCol w="1894775"/>
              </a:tblGrid>
              <a:tr h="713000">
                <a:tc>
                  <a:txBody>
                    <a:bodyPr/>
                    <a:lstStyle/>
                    <a:p>
                      <a:pPr indent="0" lvl="0" marL="0" rtl="0" algn="l">
                        <a:spcBef>
                          <a:spcPts val="0"/>
                        </a:spcBef>
                        <a:spcAft>
                          <a:spcPts val="0"/>
                        </a:spcAft>
                        <a:buNone/>
                      </a:pPr>
                      <a:r>
                        <a:rPr b="1" lang="en-GB" sz="1800">
                          <a:latin typeface="Cambria"/>
                          <a:ea typeface="Cambria"/>
                          <a:cs typeface="Cambria"/>
                          <a:sym typeface="Cambria"/>
                        </a:rPr>
                        <a:t>4.1</a:t>
                      </a:r>
                      <a:endParaRPr b="1" sz="18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GB" sz="1800">
                          <a:latin typeface="Cambria"/>
                          <a:ea typeface="Cambria"/>
                          <a:cs typeface="Cambria"/>
                          <a:sym typeface="Cambria"/>
                        </a:rPr>
                        <a:t>Session Introduction </a:t>
                      </a:r>
                      <a:endParaRPr b="1" sz="1800">
                        <a:latin typeface="Cambria"/>
                        <a:ea typeface="Cambria"/>
                        <a:cs typeface="Cambria"/>
                        <a:sym typeface="Cambria"/>
                      </a:endParaRPr>
                    </a:p>
                    <a:p>
                      <a:pPr indent="0" lvl="0" marL="0" rtl="0" algn="l">
                        <a:spcBef>
                          <a:spcPts val="0"/>
                        </a:spcBef>
                        <a:spcAft>
                          <a:spcPts val="0"/>
                        </a:spcAft>
                        <a:buNone/>
                      </a:pPr>
                      <a:r>
                        <a:rPr i="1" lang="en-GB" sz="1800">
                          <a:latin typeface="Cambria"/>
                          <a:ea typeface="Cambria"/>
                          <a:cs typeface="Cambria"/>
                          <a:sym typeface="Cambria"/>
                        </a:rPr>
                        <a:t>Marc Paganini/</a:t>
                      </a:r>
                      <a:r>
                        <a:rPr i="1" lang="en-GB" sz="1800">
                          <a:latin typeface="Cambria"/>
                          <a:ea typeface="Cambria"/>
                          <a:cs typeface="Cambria"/>
                          <a:sym typeface="Cambria"/>
                        </a:rPr>
                        <a:t>SIT Chair Team</a:t>
                      </a:r>
                      <a:endParaRPr sz="18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i="1" lang="en-GB" sz="1800">
                          <a:latin typeface="Cambria"/>
                          <a:ea typeface="Cambria"/>
                          <a:cs typeface="Cambria"/>
                          <a:sym typeface="Cambria"/>
                        </a:rPr>
                        <a:t>5 mins</a:t>
                      </a:r>
                      <a:endParaRPr i="1" sz="18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45775">
                <a:tc>
                  <a:txBody>
                    <a:bodyPr/>
                    <a:lstStyle/>
                    <a:p>
                      <a:pPr indent="0" lvl="0" marL="0" rtl="0" algn="l">
                        <a:spcBef>
                          <a:spcPts val="0"/>
                        </a:spcBef>
                        <a:spcAft>
                          <a:spcPts val="0"/>
                        </a:spcAft>
                        <a:buNone/>
                      </a:pPr>
                      <a:r>
                        <a:rPr b="1" lang="en-GB" sz="1800">
                          <a:latin typeface="Cambria"/>
                          <a:ea typeface="Cambria"/>
                          <a:cs typeface="Cambria"/>
                          <a:sym typeface="Cambria"/>
                        </a:rPr>
                        <a:t>4.2</a:t>
                      </a:r>
                      <a:endParaRPr b="1" sz="18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GB" sz="1800">
                          <a:latin typeface="Cambria"/>
                          <a:ea typeface="Cambria"/>
                          <a:cs typeface="Cambria"/>
                          <a:sym typeface="Cambria"/>
                        </a:rPr>
                        <a:t>Ecosystems Extent Task Team (EETT)</a:t>
                      </a:r>
                      <a:endParaRPr b="1" sz="1800">
                        <a:latin typeface="Cambria"/>
                        <a:ea typeface="Cambria"/>
                        <a:cs typeface="Cambria"/>
                        <a:sym typeface="Cambria"/>
                      </a:endParaRPr>
                    </a:p>
                    <a:p>
                      <a:pPr indent="0" lvl="0" marL="0" rtl="0" algn="l">
                        <a:spcBef>
                          <a:spcPts val="0"/>
                        </a:spcBef>
                        <a:spcAft>
                          <a:spcPts val="0"/>
                        </a:spcAft>
                        <a:buNone/>
                      </a:pPr>
                      <a:r>
                        <a:rPr i="1" lang="en-GB" sz="1800">
                          <a:latin typeface="Cambria"/>
                          <a:ea typeface="Cambria"/>
                          <a:cs typeface="Cambria"/>
                          <a:sym typeface="Cambria"/>
                        </a:rPr>
                        <a:t>Gary Geller, Sandra Luque/EETT Co-Chairs</a:t>
                      </a:r>
                      <a:endParaRPr sz="18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i="1" lang="en-GB" sz="1800">
                          <a:latin typeface="Cambria"/>
                          <a:ea typeface="Cambria"/>
                          <a:cs typeface="Cambria"/>
                          <a:sym typeface="Cambria"/>
                        </a:rPr>
                        <a:t>20 mins</a:t>
                      </a:r>
                      <a:endParaRPr i="1" sz="18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89500">
                <a:tc>
                  <a:txBody>
                    <a:bodyPr/>
                    <a:lstStyle/>
                    <a:p>
                      <a:pPr indent="0" lvl="0" marL="0" rtl="0" algn="l">
                        <a:spcBef>
                          <a:spcPts val="0"/>
                        </a:spcBef>
                        <a:spcAft>
                          <a:spcPts val="0"/>
                        </a:spcAft>
                        <a:buNone/>
                      </a:pPr>
                      <a:r>
                        <a:rPr b="1" lang="en-GB" sz="1800">
                          <a:latin typeface="Cambria"/>
                          <a:ea typeface="Cambria"/>
                          <a:cs typeface="Cambria"/>
                          <a:sym typeface="Cambria"/>
                        </a:rPr>
                        <a:t>4.3</a:t>
                      </a:r>
                      <a:endParaRPr b="1" sz="18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GB" sz="1800">
                          <a:latin typeface="Cambria"/>
                          <a:ea typeface="Cambria"/>
                          <a:cs typeface="Cambria"/>
                          <a:sym typeface="Cambria"/>
                        </a:rPr>
                        <a:t>Biodiversity COP-15 Outcomes</a:t>
                      </a:r>
                      <a:endParaRPr b="1" sz="1800">
                        <a:latin typeface="Cambria"/>
                        <a:ea typeface="Cambria"/>
                        <a:cs typeface="Cambria"/>
                        <a:sym typeface="Cambria"/>
                      </a:endParaRPr>
                    </a:p>
                    <a:p>
                      <a:pPr indent="0" lvl="0" marL="0" rtl="0" algn="l">
                        <a:spcBef>
                          <a:spcPts val="0"/>
                        </a:spcBef>
                        <a:spcAft>
                          <a:spcPts val="0"/>
                        </a:spcAft>
                        <a:buNone/>
                      </a:pPr>
                      <a:r>
                        <a:rPr i="1" lang="en-GB" sz="1800">
                          <a:latin typeface="Cambria"/>
                          <a:ea typeface="Cambria"/>
                          <a:cs typeface="Cambria"/>
                          <a:sym typeface="Cambria"/>
                        </a:rPr>
                        <a:t>Marc Paganini/ESA</a:t>
                      </a:r>
                      <a:endParaRPr b="1" sz="18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i="1" lang="en-GB" sz="1800">
                          <a:latin typeface="Cambria"/>
                          <a:ea typeface="Cambria"/>
                          <a:cs typeface="Cambria"/>
                          <a:sym typeface="Cambria"/>
                        </a:rPr>
                        <a:t>10 mins</a:t>
                      </a:r>
                      <a:endParaRPr i="1" sz="18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5"/>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rPr>
              <a:t>Session 5 - Oceans and Coasts</a:t>
            </a:r>
            <a:endParaRPr/>
          </a:p>
        </p:txBody>
      </p:sp>
      <p:sp>
        <p:nvSpPr>
          <p:cNvPr id="196" name="Google Shape;196;p25"/>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Arial"/>
                <a:ea typeface="Arial"/>
                <a:cs typeface="Arial"/>
                <a:sym typeface="Arial"/>
              </a:rPr>
              <a:t>Slide </a:t>
            </a:r>
            <a:fld id="{00000000-1234-1234-1234-123412341234}" type="slidenum">
              <a:rPr b="1" lang="en-GB" sz="1400">
                <a:solidFill>
                  <a:schemeClr val="accent1"/>
                </a:solidFill>
                <a:latin typeface="Arial"/>
                <a:ea typeface="Arial"/>
                <a:cs typeface="Arial"/>
                <a:sym typeface="Arial"/>
              </a:rPr>
              <a:t>‹#›</a:t>
            </a:fld>
            <a:endParaRPr b="1" sz="1400">
              <a:solidFill>
                <a:schemeClr val="accent1"/>
              </a:solidFill>
              <a:latin typeface="Arial"/>
              <a:ea typeface="Arial"/>
              <a:cs typeface="Arial"/>
              <a:sym typeface="Arial"/>
            </a:endParaRPr>
          </a:p>
        </p:txBody>
      </p:sp>
      <p:sp>
        <p:nvSpPr>
          <p:cNvPr id="197" name="Google Shape;197;p25"/>
          <p:cNvSpPr txBox="1"/>
          <p:nvPr/>
        </p:nvSpPr>
        <p:spPr>
          <a:xfrm>
            <a:off x="357100" y="1062346"/>
            <a:ext cx="11112000" cy="4771500"/>
          </a:xfrm>
          <a:prstGeom prst="rect">
            <a:avLst/>
          </a:prstGeom>
          <a:noFill/>
          <a:ln>
            <a:noFill/>
          </a:ln>
        </p:spPr>
        <p:txBody>
          <a:bodyPr anchorCtr="0" anchor="t" bIns="45700" lIns="91425" spcFirstLastPara="1" rIns="91425" wrap="square" tIns="45700">
            <a:spAutoFit/>
          </a:bodyPr>
          <a:lstStyle/>
          <a:p>
            <a:pPr indent="-214312" lvl="0" marL="214312" rtl="0" algn="l">
              <a:lnSpc>
                <a:spcPct val="150000"/>
              </a:lnSpc>
              <a:spcBef>
                <a:spcPts val="0"/>
              </a:spcBef>
              <a:spcAft>
                <a:spcPts val="0"/>
              </a:spcAft>
              <a:buClr>
                <a:schemeClr val="dk1"/>
              </a:buClr>
              <a:buSzPts val="1600"/>
              <a:buFont typeface="Noto Sans Symbols"/>
              <a:buChar char="❖"/>
            </a:pPr>
            <a:r>
              <a:rPr b="1" lang="en-GB" sz="1600">
                <a:solidFill>
                  <a:schemeClr val="dk1"/>
                </a:solidFill>
              </a:rPr>
              <a:t>Internal and external dependencies for this activity?</a:t>
            </a:r>
            <a:endParaRPr b="1" sz="1600">
              <a:solidFill>
                <a:schemeClr val="dk1"/>
              </a:solidFill>
            </a:endParaRPr>
          </a:p>
          <a:p>
            <a:pPr indent="-330200" lvl="1" marL="914400" rtl="0" algn="l">
              <a:lnSpc>
                <a:spcPct val="150000"/>
              </a:lnSpc>
              <a:spcBef>
                <a:spcPts val="0"/>
              </a:spcBef>
              <a:spcAft>
                <a:spcPts val="0"/>
              </a:spcAft>
              <a:buClr>
                <a:schemeClr val="dk1"/>
              </a:buClr>
              <a:buSzPts val="1600"/>
              <a:buChar char="❖"/>
            </a:pPr>
            <a:r>
              <a:rPr lang="en-GB" sz="1600">
                <a:solidFill>
                  <a:schemeClr val="dk1"/>
                </a:solidFill>
              </a:rPr>
              <a:t>Internal: Ocean Coordination Group, CEOS-COAST, COVERAGE, SST-VC, OCR-VC, OSVW-VC, OST-VC</a:t>
            </a:r>
            <a:endParaRPr sz="1600">
              <a:solidFill>
                <a:schemeClr val="dk1"/>
              </a:solidFill>
            </a:endParaRPr>
          </a:p>
          <a:p>
            <a:pPr indent="-330200" lvl="1" marL="914400" rtl="0" algn="l">
              <a:lnSpc>
                <a:spcPct val="150000"/>
              </a:lnSpc>
              <a:spcBef>
                <a:spcPts val="0"/>
              </a:spcBef>
              <a:spcAft>
                <a:spcPts val="0"/>
              </a:spcAft>
              <a:buClr>
                <a:schemeClr val="dk1"/>
              </a:buClr>
              <a:buSzPts val="1600"/>
              <a:buChar char="❖"/>
            </a:pPr>
            <a:r>
              <a:rPr lang="en-GB" sz="1600">
                <a:solidFill>
                  <a:schemeClr val="dk1"/>
                </a:solidFill>
              </a:rPr>
              <a:t>External: </a:t>
            </a:r>
            <a:r>
              <a:rPr lang="en-GB" sz="1600">
                <a:solidFill>
                  <a:schemeClr val="dk1"/>
                </a:solidFill>
              </a:rPr>
              <a:t>UN Decade of Ocean Science for Sustainable Development (‘UN Decade’)</a:t>
            </a:r>
            <a:r>
              <a:rPr lang="en-GB" sz="1600">
                <a:solidFill>
                  <a:schemeClr val="dk1"/>
                </a:solidFill>
              </a:rPr>
              <a:t>, GST</a:t>
            </a:r>
            <a:endParaRPr sz="1600">
              <a:solidFill>
                <a:schemeClr val="dk1"/>
              </a:solidFill>
            </a:endParaRPr>
          </a:p>
          <a:p>
            <a:pPr indent="-214312" lvl="0" marL="214312" rtl="0" algn="l">
              <a:lnSpc>
                <a:spcPct val="150000"/>
              </a:lnSpc>
              <a:spcBef>
                <a:spcPts val="0"/>
              </a:spcBef>
              <a:spcAft>
                <a:spcPts val="0"/>
              </a:spcAft>
              <a:buClr>
                <a:schemeClr val="dk1"/>
              </a:buClr>
              <a:buSzPts val="1600"/>
              <a:buFont typeface="Noto Sans Symbols"/>
              <a:buChar char="❖"/>
            </a:pPr>
            <a:r>
              <a:rPr b="1" lang="en-GB" sz="1600">
                <a:solidFill>
                  <a:schemeClr val="dk1"/>
                </a:solidFill>
              </a:rPr>
              <a:t>Main issues for Principal discussion in this session?</a:t>
            </a:r>
            <a:endParaRPr b="1" sz="1600">
              <a:solidFill>
                <a:schemeClr val="dk1"/>
              </a:solidFill>
            </a:endParaRPr>
          </a:p>
          <a:p>
            <a:pPr indent="-330200" lvl="1" marL="914400" rtl="0" algn="l">
              <a:lnSpc>
                <a:spcPct val="150000"/>
              </a:lnSpc>
              <a:spcBef>
                <a:spcPts val="0"/>
              </a:spcBef>
              <a:spcAft>
                <a:spcPts val="0"/>
              </a:spcAft>
              <a:buClr>
                <a:schemeClr val="dk1"/>
              </a:buClr>
              <a:buSzPts val="1600"/>
              <a:buChar char="❖"/>
            </a:pPr>
            <a:r>
              <a:rPr lang="en-GB" sz="1600">
                <a:solidFill>
                  <a:schemeClr val="dk1"/>
                </a:solidFill>
              </a:rPr>
              <a:t>Progress and impact of CEOS support to UN Decade</a:t>
            </a:r>
            <a:endParaRPr sz="1600">
              <a:solidFill>
                <a:schemeClr val="dk1"/>
              </a:solidFill>
            </a:endParaRPr>
          </a:p>
          <a:p>
            <a:pPr indent="-330200" lvl="1" marL="914400" rtl="0" algn="l">
              <a:lnSpc>
                <a:spcPct val="150000"/>
              </a:lnSpc>
              <a:spcBef>
                <a:spcPts val="0"/>
              </a:spcBef>
              <a:spcAft>
                <a:spcPts val="0"/>
              </a:spcAft>
              <a:buClr>
                <a:schemeClr val="dk1"/>
              </a:buClr>
              <a:buSzPts val="1600"/>
              <a:buChar char="❖"/>
            </a:pPr>
            <a:r>
              <a:rPr lang="en-GB" sz="1600">
                <a:solidFill>
                  <a:schemeClr val="dk1"/>
                </a:solidFill>
              </a:rPr>
              <a:t>Accomplishments of COVERAGE over five years, and its evolution</a:t>
            </a:r>
            <a:endParaRPr sz="1600">
              <a:solidFill>
                <a:schemeClr val="dk1"/>
              </a:solidFill>
            </a:endParaRPr>
          </a:p>
          <a:p>
            <a:pPr indent="-330200" lvl="1" marL="914400" rtl="0" algn="l">
              <a:lnSpc>
                <a:spcPct val="150000"/>
              </a:lnSpc>
              <a:spcBef>
                <a:spcPts val="0"/>
              </a:spcBef>
              <a:spcAft>
                <a:spcPts val="0"/>
              </a:spcAft>
              <a:buClr>
                <a:schemeClr val="dk1"/>
              </a:buClr>
              <a:buSzPts val="1600"/>
              <a:buChar char="❖"/>
            </a:pPr>
            <a:r>
              <a:rPr lang="en-GB" sz="1600">
                <a:solidFill>
                  <a:schemeClr val="dk1"/>
                </a:solidFill>
              </a:rPr>
              <a:t>How can CEOS best optimise the coordination of its ocean-related activities</a:t>
            </a:r>
            <a:endParaRPr sz="1600">
              <a:solidFill>
                <a:schemeClr val="dk1"/>
              </a:solidFill>
            </a:endParaRPr>
          </a:p>
          <a:p>
            <a:pPr indent="-330200" lvl="1" marL="914400" rtl="0" algn="l">
              <a:lnSpc>
                <a:spcPct val="150000"/>
              </a:lnSpc>
              <a:spcBef>
                <a:spcPts val="0"/>
              </a:spcBef>
              <a:spcAft>
                <a:spcPts val="0"/>
              </a:spcAft>
              <a:buClr>
                <a:schemeClr val="dk1"/>
              </a:buClr>
              <a:buSzPts val="1600"/>
              <a:buChar char="❖"/>
            </a:pPr>
            <a:r>
              <a:rPr lang="en-GB" sz="1600">
                <a:solidFill>
                  <a:schemeClr val="dk1"/>
                </a:solidFill>
              </a:rPr>
              <a:t>Feedback from Principals on the options presented</a:t>
            </a:r>
            <a:endParaRPr sz="1600">
              <a:solidFill>
                <a:schemeClr val="dk1"/>
              </a:solidFill>
            </a:endParaRPr>
          </a:p>
          <a:p>
            <a:pPr indent="-214312" lvl="0" marL="214312" rtl="0" algn="l">
              <a:lnSpc>
                <a:spcPct val="150000"/>
              </a:lnSpc>
              <a:spcBef>
                <a:spcPts val="0"/>
              </a:spcBef>
              <a:spcAft>
                <a:spcPts val="0"/>
              </a:spcAft>
              <a:buClr>
                <a:schemeClr val="dk1"/>
              </a:buClr>
              <a:buSzPts val="1600"/>
              <a:buFont typeface="Noto Sans Symbols"/>
              <a:buChar char="❖"/>
            </a:pPr>
            <a:r>
              <a:rPr b="1" lang="en-GB" sz="1600">
                <a:solidFill>
                  <a:schemeClr val="dk1"/>
                </a:solidFill>
              </a:rPr>
              <a:t>Decisions in this session?</a:t>
            </a:r>
            <a:endParaRPr sz="1600">
              <a:solidFill>
                <a:schemeClr val="dk1"/>
              </a:solidFill>
            </a:endParaRPr>
          </a:p>
          <a:p>
            <a:pPr indent="-330200" lvl="1" marL="914400" rtl="0" algn="l">
              <a:lnSpc>
                <a:spcPct val="150000"/>
              </a:lnSpc>
              <a:spcBef>
                <a:spcPts val="0"/>
              </a:spcBef>
              <a:spcAft>
                <a:spcPts val="0"/>
              </a:spcAft>
              <a:buClr>
                <a:schemeClr val="dk1"/>
              </a:buClr>
              <a:buSzPts val="1600"/>
              <a:buChar char="❖"/>
            </a:pPr>
            <a:r>
              <a:rPr lang="en-GB" sz="1600">
                <a:solidFill>
                  <a:schemeClr val="dk1"/>
                </a:solidFill>
              </a:rPr>
              <a:t>Confirm priorities for CEOS ocean activity coordination: contributions to UN Decade and GST</a:t>
            </a:r>
            <a:endParaRPr sz="1600">
              <a:solidFill>
                <a:schemeClr val="dk1"/>
              </a:solidFill>
            </a:endParaRPr>
          </a:p>
          <a:p>
            <a:pPr indent="-330200" lvl="1" marL="914400" rtl="0" algn="l">
              <a:lnSpc>
                <a:spcPct val="150000"/>
              </a:lnSpc>
              <a:spcBef>
                <a:spcPts val="0"/>
              </a:spcBef>
              <a:spcAft>
                <a:spcPts val="0"/>
              </a:spcAft>
              <a:buClr>
                <a:schemeClr val="dk1"/>
              </a:buClr>
              <a:buSzPts val="1600"/>
              <a:buChar char="❖"/>
            </a:pPr>
            <a:r>
              <a:rPr lang="en-GB" sz="1600">
                <a:solidFill>
                  <a:schemeClr val="dk1"/>
                </a:solidFill>
              </a:rPr>
              <a:t>Agree on the extension of the CEOS Ocean Coordination Group until CEOS Plenary 2023</a:t>
            </a:r>
            <a:endParaRPr sz="1600">
              <a:solidFill>
                <a:schemeClr val="dk1"/>
              </a:solidFill>
            </a:endParaRPr>
          </a:p>
          <a:p>
            <a:pPr indent="-214312" lvl="0" marL="214312" rtl="0" algn="l">
              <a:lnSpc>
                <a:spcPct val="150000"/>
              </a:lnSpc>
              <a:spcBef>
                <a:spcPts val="0"/>
              </a:spcBef>
              <a:spcAft>
                <a:spcPts val="0"/>
              </a:spcAft>
              <a:buClr>
                <a:schemeClr val="dk1"/>
              </a:buClr>
              <a:buSzPts val="1600"/>
              <a:buFont typeface="Noto Sans Symbols"/>
              <a:buChar char="❖"/>
            </a:pPr>
            <a:r>
              <a:rPr b="1" lang="en-GB" sz="1600">
                <a:solidFill>
                  <a:schemeClr val="dk1"/>
                </a:solidFill>
              </a:rPr>
              <a:t>Resource and other requests to support those decisions?</a:t>
            </a:r>
            <a:endParaRPr b="1" sz="1600">
              <a:solidFill>
                <a:schemeClr val="dk1"/>
              </a:solidFill>
            </a:endParaRPr>
          </a:p>
          <a:p>
            <a:pPr indent="-330200" lvl="1" marL="914400" rtl="0" algn="l">
              <a:lnSpc>
                <a:spcPct val="150000"/>
              </a:lnSpc>
              <a:spcBef>
                <a:spcPts val="0"/>
              </a:spcBef>
              <a:spcAft>
                <a:spcPts val="0"/>
              </a:spcAft>
              <a:buClr>
                <a:schemeClr val="dk1"/>
              </a:buClr>
              <a:buSzPts val="1600"/>
              <a:buChar char="❖"/>
            </a:pPr>
            <a:r>
              <a:rPr lang="en-GB" sz="1600">
                <a:solidFill>
                  <a:schemeClr val="dk1"/>
                </a:solidFill>
              </a:rPr>
              <a:t>Resources to further develop the options for coordination</a:t>
            </a:r>
            <a:endParaRPr sz="16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8"/>
          <p:cNvSpPr txBox="1"/>
          <p:nvPr>
            <p:ph type="title"/>
          </p:nvPr>
        </p:nvSpPr>
        <p:spPr>
          <a:xfrm>
            <a:off x="2902375" y="157950"/>
            <a:ext cx="6649200" cy="3972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8000"/>
              <a:buFont typeface="Arial"/>
              <a:buNone/>
            </a:pPr>
            <a:r>
              <a:rPr lang="en-GB" sz="7500"/>
              <a:t>Welcoming Remarks</a:t>
            </a:r>
            <a:endParaRPr sz="7500"/>
          </a:p>
          <a:p>
            <a:pPr indent="0" lvl="0" marL="0" rtl="0" algn="l">
              <a:lnSpc>
                <a:spcPct val="90000"/>
              </a:lnSpc>
              <a:spcBef>
                <a:spcPts val="0"/>
              </a:spcBef>
              <a:spcAft>
                <a:spcPts val="0"/>
              </a:spcAft>
              <a:buClr>
                <a:schemeClr val="dk1"/>
              </a:buClr>
              <a:buSzPts val="1100"/>
              <a:buFont typeface="Arial"/>
              <a:buNone/>
            </a:pPr>
            <a:r>
              <a:rPr i="1" lang="en-GB" sz="3200"/>
              <a:t>Simonetta Cheli</a:t>
            </a:r>
            <a:endParaRPr i="1" sz="1800"/>
          </a:p>
          <a:p>
            <a:pPr indent="0" lvl="0" marL="0" rtl="0" algn="l">
              <a:lnSpc>
                <a:spcPct val="90000"/>
              </a:lnSpc>
              <a:spcBef>
                <a:spcPts val="0"/>
              </a:spcBef>
              <a:spcAft>
                <a:spcPts val="0"/>
              </a:spcAft>
              <a:buClr>
                <a:schemeClr val="dk1"/>
              </a:buClr>
              <a:buSzPts val="1100"/>
              <a:buFont typeface="Arial"/>
              <a:buNone/>
            </a:pPr>
            <a:r>
              <a:rPr i="1" lang="en-GB" sz="1800"/>
              <a:t>CEOS SIT Chair 2022-2023</a:t>
            </a:r>
            <a:endParaRPr i="1" sz="1800"/>
          </a:p>
          <a:p>
            <a:pPr indent="0" lvl="0" marL="0" rtl="0" algn="l">
              <a:spcBef>
                <a:spcPts val="0"/>
              </a:spcBef>
              <a:spcAft>
                <a:spcPts val="0"/>
              </a:spcAft>
              <a:buClr>
                <a:schemeClr val="dk1"/>
              </a:buClr>
              <a:buSzPts val="1100"/>
              <a:buFont typeface="Arial"/>
              <a:buNone/>
            </a:pPr>
            <a:r>
              <a:rPr i="1" lang="en-GB" sz="1800"/>
              <a:t>ESA Director of Earth Observation Programmes</a:t>
            </a:r>
            <a:endParaRPr i="1" sz="1800"/>
          </a:p>
          <a:p>
            <a:pPr indent="0" lvl="0" marL="0" rtl="0" algn="l">
              <a:spcBef>
                <a:spcPts val="0"/>
              </a:spcBef>
              <a:spcAft>
                <a:spcPts val="0"/>
              </a:spcAft>
              <a:buClr>
                <a:schemeClr val="dk1"/>
              </a:buClr>
              <a:buSzPts val="1100"/>
              <a:buFont typeface="Arial"/>
              <a:buNone/>
            </a:pPr>
            <a:r>
              <a:rPr i="1" lang="en-GB" sz="1800"/>
              <a:t>Head of ESA/ESRIN</a:t>
            </a:r>
            <a:endParaRPr i="1" sz="1800"/>
          </a:p>
        </p:txBody>
      </p:sp>
      <p:sp>
        <p:nvSpPr>
          <p:cNvPr id="73" name="Google Shape;73;p8"/>
          <p:cNvSpPr/>
          <p:nvPr/>
        </p:nvSpPr>
        <p:spPr>
          <a:xfrm>
            <a:off x="7222275" y="4472000"/>
            <a:ext cx="4893600" cy="2385900"/>
          </a:xfrm>
          <a:prstGeom prst="rect">
            <a:avLst/>
          </a:prstGeom>
          <a:noFill/>
          <a:ln>
            <a:noFill/>
          </a:ln>
        </p:spPr>
        <p:txBody>
          <a:bodyPr anchorCtr="0" anchor="t" bIns="0" lIns="0" spcFirstLastPara="1" rIns="0" wrap="square" tIns="0">
            <a:noAutofit/>
          </a:bodyPr>
          <a:lstStyle/>
          <a:p>
            <a:pPr indent="0" lvl="0" marL="0" rtl="0" algn="r">
              <a:lnSpc>
                <a:spcPct val="150000"/>
              </a:lnSpc>
              <a:spcBef>
                <a:spcPts val="0"/>
              </a:spcBef>
              <a:spcAft>
                <a:spcPts val="0"/>
              </a:spcAft>
              <a:buClr>
                <a:schemeClr val="dk1"/>
              </a:buClr>
              <a:buFont typeface="Arial"/>
              <a:buNone/>
            </a:pPr>
            <a:r>
              <a:rPr b="1" lang="en-GB" sz="2200">
                <a:solidFill>
                  <a:schemeClr val="accent1"/>
                </a:solidFill>
              </a:rPr>
              <a:t>SIT Chair Team, ESA</a:t>
            </a:r>
            <a:endParaRPr>
              <a:solidFill>
                <a:schemeClr val="dk1"/>
              </a:solidFill>
            </a:endParaRPr>
          </a:p>
          <a:p>
            <a:pPr indent="0" lvl="0" marL="0" rtl="0" algn="r">
              <a:lnSpc>
                <a:spcPct val="150000"/>
              </a:lnSpc>
              <a:spcBef>
                <a:spcPts val="0"/>
              </a:spcBef>
              <a:spcAft>
                <a:spcPts val="0"/>
              </a:spcAft>
              <a:buClr>
                <a:schemeClr val="dk1"/>
              </a:buClr>
              <a:buFont typeface="Arial"/>
              <a:buNone/>
            </a:pPr>
            <a:r>
              <a:rPr b="1" lang="en-GB" sz="2200">
                <a:solidFill>
                  <a:schemeClr val="accent1"/>
                </a:solidFill>
              </a:rPr>
              <a:t>SIT-38 2023, ESA/ESRIN</a:t>
            </a:r>
            <a:endParaRPr b="1" sz="2200">
              <a:solidFill>
                <a:schemeClr val="accent1"/>
              </a:solidFill>
            </a:endParaRPr>
          </a:p>
          <a:p>
            <a:pPr indent="0" lvl="0" marL="0" rtl="0" algn="r">
              <a:lnSpc>
                <a:spcPct val="150000"/>
              </a:lnSpc>
              <a:spcBef>
                <a:spcPts val="0"/>
              </a:spcBef>
              <a:spcAft>
                <a:spcPts val="0"/>
              </a:spcAft>
              <a:buClr>
                <a:schemeClr val="dk1"/>
              </a:buClr>
              <a:buFont typeface="Arial"/>
              <a:buNone/>
            </a:pPr>
            <a:r>
              <a:rPr b="1" lang="en-GB" sz="2200">
                <a:solidFill>
                  <a:schemeClr val="accent1"/>
                </a:solidFill>
              </a:rPr>
              <a:t>29th - 30th March 2023</a:t>
            </a:r>
            <a:endParaRPr b="1" sz="2200">
              <a:solidFill>
                <a:schemeClr val="accent1"/>
              </a:solidFill>
            </a:endParaRPr>
          </a:p>
          <a:p>
            <a:pPr indent="0" lvl="0" marL="0" marR="0" rtl="0" algn="r">
              <a:lnSpc>
                <a:spcPct val="150000"/>
              </a:lnSpc>
              <a:spcBef>
                <a:spcPts val="0"/>
              </a:spcBef>
              <a:spcAft>
                <a:spcPts val="0"/>
              </a:spcAft>
              <a:buClr>
                <a:schemeClr val="dk1"/>
              </a:buClr>
              <a:buSzPts val="1100"/>
              <a:buFont typeface="Arial"/>
              <a:buNone/>
            </a:pPr>
            <a:r>
              <a:t/>
            </a:r>
            <a:endParaRPr b="1" sz="2200">
              <a:solidFill>
                <a:schemeClr val="accent1"/>
              </a:solidFill>
            </a:endParaRPr>
          </a:p>
          <a:p>
            <a:pPr indent="0" lvl="0" marL="0" marR="0" rtl="0" algn="r">
              <a:lnSpc>
                <a:spcPct val="150000"/>
              </a:lnSpc>
              <a:spcBef>
                <a:spcPts val="0"/>
              </a:spcBef>
              <a:spcAft>
                <a:spcPts val="0"/>
              </a:spcAft>
              <a:buNone/>
            </a:pPr>
            <a:r>
              <a:t/>
            </a:r>
            <a:endParaRPr b="1" sz="2200">
              <a:solidFill>
                <a:schemeClr val="accent1"/>
              </a:solidFill>
            </a:endParaRPr>
          </a:p>
        </p:txBody>
      </p:sp>
      <p:pic>
        <p:nvPicPr>
          <p:cNvPr id="74" name="Google Shape;74;p8"/>
          <p:cNvPicPr preferRelativeResize="0"/>
          <p:nvPr/>
        </p:nvPicPr>
        <p:blipFill>
          <a:blip r:embed="rId3">
            <a:alphaModFix/>
          </a:blip>
          <a:stretch>
            <a:fillRect/>
          </a:stretch>
        </p:blipFill>
        <p:spPr>
          <a:xfrm>
            <a:off x="98250" y="261850"/>
            <a:ext cx="2675225" cy="35920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6"/>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rPr>
              <a:t>Session 5 - Agenda Outline</a:t>
            </a:r>
            <a:endParaRPr/>
          </a:p>
        </p:txBody>
      </p:sp>
      <p:sp>
        <p:nvSpPr>
          <p:cNvPr id="203" name="Google Shape;203;p26"/>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Arial"/>
                <a:ea typeface="Arial"/>
                <a:cs typeface="Arial"/>
                <a:sym typeface="Arial"/>
              </a:rPr>
              <a:t>Slide </a:t>
            </a:r>
            <a:fld id="{00000000-1234-1234-1234-123412341234}" type="slidenum">
              <a:rPr b="1" lang="en-GB" sz="1400">
                <a:solidFill>
                  <a:schemeClr val="accent1"/>
                </a:solidFill>
                <a:latin typeface="Arial"/>
                <a:ea typeface="Arial"/>
                <a:cs typeface="Arial"/>
                <a:sym typeface="Arial"/>
              </a:rPr>
              <a:t>‹#›</a:t>
            </a:fld>
            <a:endParaRPr b="1" sz="1400">
              <a:solidFill>
                <a:schemeClr val="accent1"/>
              </a:solidFill>
              <a:latin typeface="Arial"/>
              <a:ea typeface="Arial"/>
              <a:cs typeface="Arial"/>
              <a:sym typeface="Arial"/>
            </a:endParaRPr>
          </a:p>
        </p:txBody>
      </p:sp>
      <p:sp>
        <p:nvSpPr>
          <p:cNvPr id="204" name="Google Shape;204;p26"/>
          <p:cNvSpPr txBox="1"/>
          <p:nvPr/>
        </p:nvSpPr>
        <p:spPr>
          <a:xfrm>
            <a:off x="357100" y="1290946"/>
            <a:ext cx="11112000" cy="338700"/>
          </a:xfrm>
          <a:prstGeom prst="rect">
            <a:avLst/>
          </a:prstGeom>
          <a:noFill/>
          <a:ln>
            <a:noFill/>
          </a:ln>
        </p:spPr>
        <p:txBody>
          <a:bodyPr anchorCtr="0" anchor="t" bIns="45700" lIns="91425" spcFirstLastPara="1" rIns="91425" wrap="square" tIns="45700">
            <a:spAutoFit/>
          </a:bodyPr>
          <a:lstStyle/>
          <a:p>
            <a:pPr indent="0" lvl="0" marL="457200" rtl="0" algn="l">
              <a:lnSpc>
                <a:spcPct val="150000"/>
              </a:lnSpc>
              <a:spcBef>
                <a:spcPts val="0"/>
              </a:spcBef>
              <a:spcAft>
                <a:spcPts val="0"/>
              </a:spcAft>
              <a:buNone/>
            </a:pPr>
            <a:r>
              <a:t/>
            </a:r>
            <a:endParaRPr b="1" sz="1600">
              <a:solidFill>
                <a:schemeClr val="dk1"/>
              </a:solidFill>
            </a:endParaRPr>
          </a:p>
        </p:txBody>
      </p:sp>
      <p:graphicFrame>
        <p:nvGraphicFramePr>
          <p:cNvPr id="205" name="Google Shape;205;p26"/>
          <p:cNvGraphicFramePr/>
          <p:nvPr/>
        </p:nvGraphicFramePr>
        <p:xfrm>
          <a:off x="952500" y="1290965"/>
          <a:ext cx="3000000" cy="3000000"/>
        </p:xfrm>
        <a:graphic>
          <a:graphicData uri="http://schemas.openxmlformats.org/drawingml/2006/table">
            <a:tbl>
              <a:tblPr>
                <a:noFill/>
                <a:tableStyleId>{C736A773-CEEF-47C8-B9CB-620B04F2824F}</a:tableStyleId>
              </a:tblPr>
              <a:tblGrid>
                <a:gridCol w="1554950"/>
                <a:gridCol w="7000575"/>
                <a:gridCol w="1731475"/>
              </a:tblGrid>
              <a:tr h="684650">
                <a:tc>
                  <a:txBody>
                    <a:bodyPr/>
                    <a:lstStyle/>
                    <a:p>
                      <a:pPr indent="0" lvl="0" marL="0" rtl="0" algn="l">
                        <a:spcBef>
                          <a:spcPts val="0"/>
                        </a:spcBef>
                        <a:spcAft>
                          <a:spcPts val="0"/>
                        </a:spcAft>
                        <a:buNone/>
                      </a:pPr>
                      <a:r>
                        <a:rPr b="1" lang="en-GB" sz="1800">
                          <a:latin typeface="Cambria"/>
                          <a:ea typeface="Cambria"/>
                          <a:cs typeface="Cambria"/>
                          <a:sym typeface="Cambria"/>
                        </a:rPr>
                        <a:t>5.1</a:t>
                      </a:r>
                      <a:endParaRPr b="1" sz="18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GB" sz="1800">
                          <a:latin typeface="Cambria"/>
                          <a:ea typeface="Cambria"/>
                          <a:cs typeface="Cambria"/>
                          <a:sym typeface="Cambria"/>
                        </a:rPr>
                        <a:t>Session Introduction </a:t>
                      </a:r>
                      <a:endParaRPr b="1" sz="1800">
                        <a:latin typeface="Cambria"/>
                        <a:ea typeface="Cambria"/>
                        <a:cs typeface="Cambria"/>
                        <a:sym typeface="Cambria"/>
                      </a:endParaRPr>
                    </a:p>
                    <a:p>
                      <a:pPr indent="0" lvl="0" marL="0" rtl="0" algn="l">
                        <a:spcBef>
                          <a:spcPts val="0"/>
                        </a:spcBef>
                        <a:spcAft>
                          <a:spcPts val="0"/>
                        </a:spcAft>
                        <a:buNone/>
                      </a:pPr>
                      <a:r>
                        <a:rPr i="1" lang="en-GB" sz="1800">
                          <a:latin typeface="Cambria"/>
                          <a:ea typeface="Cambria"/>
                          <a:cs typeface="Cambria"/>
                          <a:sym typeface="Cambria"/>
                        </a:rPr>
                        <a:t>Marie-Hélène Rio/SIT Chair Team</a:t>
                      </a:r>
                      <a:endParaRPr b="1" sz="18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i="1" lang="en-GB" sz="1800">
                          <a:latin typeface="Cambria"/>
                          <a:ea typeface="Cambria"/>
                          <a:cs typeface="Cambria"/>
                          <a:sym typeface="Cambria"/>
                        </a:rPr>
                        <a:t>5 mins</a:t>
                      </a:r>
                      <a:endParaRPr i="1" sz="18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36050">
                <a:tc>
                  <a:txBody>
                    <a:bodyPr/>
                    <a:lstStyle/>
                    <a:p>
                      <a:pPr indent="0" lvl="0" marL="0" rtl="0" algn="l">
                        <a:spcBef>
                          <a:spcPts val="0"/>
                        </a:spcBef>
                        <a:spcAft>
                          <a:spcPts val="0"/>
                        </a:spcAft>
                        <a:buNone/>
                      </a:pPr>
                      <a:r>
                        <a:rPr b="1" lang="en-GB" sz="1800">
                          <a:latin typeface="Cambria"/>
                          <a:ea typeface="Cambria"/>
                          <a:cs typeface="Cambria"/>
                          <a:sym typeface="Cambria"/>
                        </a:rPr>
                        <a:t>5.2</a:t>
                      </a:r>
                      <a:endParaRPr b="1" sz="18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GB" sz="1800">
                          <a:latin typeface="Cambria"/>
                          <a:ea typeface="Cambria"/>
                          <a:cs typeface="Cambria"/>
                          <a:sym typeface="Cambria"/>
                        </a:rPr>
                        <a:t>UN Decade of Ocean Science for Sustainable Development</a:t>
                      </a:r>
                      <a:endParaRPr b="1" sz="1800">
                        <a:latin typeface="Cambria"/>
                        <a:ea typeface="Cambria"/>
                        <a:cs typeface="Cambria"/>
                        <a:sym typeface="Cambria"/>
                      </a:endParaRPr>
                    </a:p>
                    <a:p>
                      <a:pPr indent="0" lvl="0" marL="0" rtl="0" algn="l">
                        <a:spcBef>
                          <a:spcPts val="0"/>
                        </a:spcBef>
                        <a:spcAft>
                          <a:spcPts val="0"/>
                        </a:spcAft>
                        <a:buNone/>
                      </a:pPr>
                      <a:r>
                        <a:rPr i="1" lang="en-GB" sz="1800">
                          <a:latin typeface="Cambria"/>
                          <a:ea typeface="Cambria"/>
                          <a:cs typeface="Cambria"/>
                          <a:sym typeface="Cambria"/>
                        </a:rPr>
                        <a:t>Emma Heslop/IOC, Nadia Pinardi/Co-Chair of CoastPredict</a:t>
                      </a:r>
                      <a:endParaRPr sz="18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i="1" lang="en-GB" sz="1800">
                          <a:latin typeface="Cambria"/>
                          <a:ea typeface="Cambria"/>
                          <a:cs typeface="Cambria"/>
                          <a:sym typeface="Cambria"/>
                        </a:rPr>
                        <a:t>15 mins</a:t>
                      </a:r>
                      <a:endParaRPr i="1" sz="18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62625">
                <a:tc>
                  <a:txBody>
                    <a:bodyPr/>
                    <a:lstStyle/>
                    <a:p>
                      <a:pPr indent="0" lvl="0" marL="0" rtl="0" algn="l">
                        <a:spcBef>
                          <a:spcPts val="0"/>
                        </a:spcBef>
                        <a:spcAft>
                          <a:spcPts val="0"/>
                        </a:spcAft>
                        <a:buNone/>
                      </a:pPr>
                      <a:r>
                        <a:rPr b="1" lang="en-GB" sz="1800">
                          <a:latin typeface="Cambria"/>
                          <a:ea typeface="Cambria"/>
                          <a:cs typeface="Cambria"/>
                          <a:sym typeface="Cambria"/>
                        </a:rPr>
                        <a:t>5.3</a:t>
                      </a:r>
                      <a:endParaRPr b="1" sz="18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GB" sz="1800">
                          <a:latin typeface="Cambria"/>
                          <a:ea typeface="Cambria"/>
                          <a:cs typeface="Cambria"/>
                          <a:sym typeface="Cambria"/>
                        </a:rPr>
                        <a:t>COVERAGE Project Summary and Evaluation</a:t>
                      </a:r>
                      <a:endParaRPr b="1" sz="1800">
                        <a:latin typeface="Cambria"/>
                        <a:ea typeface="Cambria"/>
                        <a:cs typeface="Cambria"/>
                        <a:sym typeface="Cambria"/>
                      </a:endParaRPr>
                    </a:p>
                    <a:p>
                      <a:pPr indent="0" lvl="0" marL="0" rtl="0" algn="l">
                        <a:spcBef>
                          <a:spcPts val="0"/>
                        </a:spcBef>
                        <a:spcAft>
                          <a:spcPts val="0"/>
                        </a:spcAft>
                        <a:buNone/>
                      </a:pPr>
                      <a:r>
                        <a:rPr i="1" lang="en-GB" sz="1800">
                          <a:latin typeface="Cambria"/>
                          <a:ea typeface="Cambria"/>
                          <a:cs typeface="Cambria"/>
                          <a:sym typeface="Cambria"/>
                        </a:rPr>
                        <a:t>Nadya Vinogradova Shiffer, NASA</a:t>
                      </a:r>
                      <a:endParaRPr i="1" sz="1800">
                        <a:latin typeface="Cambria"/>
                        <a:ea typeface="Cambria"/>
                        <a:cs typeface="Cambria"/>
                        <a:sym typeface="Cambria"/>
                      </a:endParaRPr>
                    </a:p>
                    <a:p>
                      <a:pPr indent="0" lvl="0" marL="0" rtl="0" algn="l">
                        <a:spcBef>
                          <a:spcPts val="0"/>
                        </a:spcBef>
                        <a:spcAft>
                          <a:spcPts val="0"/>
                        </a:spcAft>
                        <a:buNone/>
                      </a:pPr>
                      <a:r>
                        <a:t/>
                      </a:r>
                      <a:endParaRPr sz="18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i="1" lang="en-GB" sz="1800">
                          <a:latin typeface="Cambria"/>
                          <a:ea typeface="Cambria"/>
                          <a:cs typeface="Cambria"/>
                          <a:sym typeface="Cambria"/>
                        </a:rPr>
                        <a:t>15 min</a:t>
                      </a:r>
                      <a:endParaRPr i="1" sz="18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84650">
                <a:tc>
                  <a:txBody>
                    <a:bodyPr/>
                    <a:lstStyle/>
                    <a:p>
                      <a:pPr indent="0" lvl="0" marL="0" rtl="0" algn="l">
                        <a:spcBef>
                          <a:spcPts val="0"/>
                        </a:spcBef>
                        <a:spcAft>
                          <a:spcPts val="0"/>
                        </a:spcAft>
                        <a:buNone/>
                      </a:pPr>
                      <a:r>
                        <a:rPr b="1" lang="en-GB" sz="1800">
                          <a:latin typeface="Cambria"/>
                          <a:ea typeface="Cambria"/>
                          <a:cs typeface="Cambria"/>
                          <a:sym typeface="Cambria"/>
                        </a:rPr>
                        <a:t>5.4</a:t>
                      </a:r>
                      <a:endParaRPr b="1" sz="18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GB" sz="1800">
                          <a:latin typeface="Cambria"/>
                          <a:ea typeface="Cambria"/>
                          <a:cs typeface="Cambria"/>
                          <a:sym typeface="Cambria"/>
                        </a:rPr>
                        <a:t>CEOS-COAST Pilots</a:t>
                      </a:r>
                      <a:endParaRPr b="1" sz="1800">
                        <a:latin typeface="Cambria"/>
                        <a:ea typeface="Cambria"/>
                        <a:cs typeface="Cambria"/>
                        <a:sym typeface="Cambria"/>
                      </a:endParaRPr>
                    </a:p>
                    <a:p>
                      <a:pPr indent="0" lvl="0" marL="0" rtl="0" algn="l">
                        <a:spcBef>
                          <a:spcPts val="0"/>
                        </a:spcBef>
                        <a:spcAft>
                          <a:spcPts val="0"/>
                        </a:spcAft>
                        <a:buNone/>
                      </a:pPr>
                      <a:r>
                        <a:rPr i="1" lang="en-GB" sz="1800">
                          <a:latin typeface="Cambria"/>
                          <a:ea typeface="Cambria"/>
                          <a:cs typeface="Cambria"/>
                          <a:sym typeface="Cambria"/>
                        </a:rPr>
                        <a:t>Paul DiGiacomo, NOAA</a:t>
                      </a:r>
                      <a:endParaRPr b="1" sz="18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i="1" lang="en-GB" sz="1800">
                          <a:latin typeface="Cambria"/>
                          <a:ea typeface="Cambria"/>
                          <a:cs typeface="Cambria"/>
                          <a:sym typeface="Cambria"/>
                        </a:rPr>
                        <a:t>10 mins</a:t>
                      </a:r>
                      <a:endParaRPr i="1" sz="18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62625">
                <a:tc>
                  <a:txBody>
                    <a:bodyPr/>
                    <a:lstStyle/>
                    <a:p>
                      <a:pPr indent="0" lvl="0" marL="0" rtl="0" algn="l">
                        <a:spcBef>
                          <a:spcPts val="0"/>
                        </a:spcBef>
                        <a:spcAft>
                          <a:spcPts val="0"/>
                        </a:spcAft>
                        <a:buNone/>
                      </a:pPr>
                      <a:r>
                        <a:rPr b="1" lang="en-GB" sz="1800">
                          <a:latin typeface="Cambria"/>
                          <a:ea typeface="Cambria"/>
                          <a:cs typeface="Cambria"/>
                          <a:sym typeface="Cambria"/>
                        </a:rPr>
                        <a:t>5.5</a:t>
                      </a:r>
                      <a:endParaRPr b="1" sz="18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GB" sz="1800">
                          <a:latin typeface="Cambria"/>
                          <a:ea typeface="Cambria"/>
                          <a:cs typeface="Cambria"/>
                          <a:sym typeface="Cambria"/>
                        </a:rPr>
                        <a:t>Ocean Coordination Group</a:t>
                      </a:r>
                      <a:endParaRPr b="1" sz="1800">
                        <a:latin typeface="Cambria"/>
                        <a:ea typeface="Cambria"/>
                        <a:cs typeface="Cambria"/>
                        <a:sym typeface="Cambria"/>
                      </a:endParaRPr>
                    </a:p>
                    <a:p>
                      <a:pPr indent="0" lvl="0" marL="0" rtl="0" algn="l">
                        <a:spcBef>
                          <a:spcPts val="0"/>
                        </a:spcBef>
                        <a:spcAft>
                          <a:spcPts val="0"/>
                        </a:spcAft>
                        <a:buNone/>
                      </a:pPr>
                      <a:r>
                        <a:rPr i="1" lang="en-GB" sz="1800">
                          <a:latin typeface="Cambria"/>
                          <a:ea typeface="Cambria"/>
                          <a:cs typeface="Cambria"/>
                          <a:sym typeface="Cambria"/>
                        </a:rPr>
                        <a:t>Paul DiGiacomo, NOAA</a:t>
                      </a:r>
                      <a:endParaRPr i="1" sz="1800">
                        <a:highlight>
                          <a:srgbClr val="FFFF00"/>
                        </a:highlight>
                        <a:latin typeface="Cambria"/>
                        <a:ea typeface="Cambria"/>
                        <a:cs typeface="Cambria"/>
                        <a:sym typeface="Cambria"/>
                      </a:endParaRPr>
                    </a:p>
                    <a:p>
                      <a:pPr indent="0" lvl="0" marL="0" rtl="0" algn="l">
                        <a:spcBef>
                          <a:spcPts val="0"/>
                        </a:spcBef>
                        <a:spcAft>
                          <a:spcPts val="0"/>
                        </a:spcAft>
                        <a:buNone/>
                      </a:pPr>
                      <a:r>
                        <a:t/>
                      </a:r>
                      <a:endParaRPr sz="18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i="1" lang="en-GB" sz="1800">
                          <a:latin typeface="Cambria"/>
                          <a:ea typeface="Cambria"/>
                          <a:cs typeface="Cambria"/>
                          <a:sym typeface="Cambria"/>
                        </a:rPr>
                        <a:t>15 mins</a:t>
                      </a:r>
                      <a:endParaRPr i="1" sz="18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62625">
                <a:tc>
                  <a:txBody>
                    <a:bodyPr/>
                    <a:lstStyle/>
                    <a:p>
                      <a:pPr indent="0" lvl="0" marL="0" rtl="0" algn="l">
                        <a:spcBef>
                          <a:spcPts val="0"/>
                        </a:spcBef>
                        <a:spcAft>
                          <a:spcPts val="0"/>
                        </a:spcAft>
                        <a:buNone/>
                      </a:pPr>
                      <a:r>
                        <a:rPr b="1" lang="en-GB" sz="1800">
                          <a:latin typeface="Cambria"/>
                          <a:ea typeface="Cambria"/>
                          <a:cs typeface="Cambria"/>
                          <a:sym typeface="Cambria"/>
                        </a:rPr>
                        <a:t>5.6</a:t>
                      </a:r>
                      <a:endParaRPr b="1" sz="18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GB" sz="1800">
                          <a:latin typeface="Cambria"/>
                          <a:ea typeface="Cambria"/>
                          <a:cs typeface="Cambria"/>
                          <a:sym typeface="Cambria"/>
                        </a:rPr>
                        <a:t>Day 1 General Closing Remarks</a:t>
                      </a:r>
                      <a:endParaRPr b="1" sz="1800">
                        <a:latin typeface="Cambria"/>
                        <a:ea typeface="Cambria"/>
                        <a:cs typeface="Cambria"/>
                        <a:sym typeface="Cambria"/>
                      </a:endParaRPr>
                    </a:p>
                    <a:p>
                      <a:pPr indent="0" lvl="0" marL="0" rtl="0" algn="l">
                        <a:spcBef>
                          <a:spcPts val="0"/>
                        </a:spcBef>
                        <a:spcAft>
                          <a:spcPts val="0"/>
                        </a:spcAft>
                        <a:buNone/>
                      </a:pPr>
                      <a:r>
                        <a:rPr i="1" lang="en-GB" sz="1800">
                          <a:latin typeface="Cambria"/>
                          <a:ea typeface="Cambria"/>
                          <a:cs typeface="Cambria"/>
                          <a:sym typeface="Cambria"/>
                        </a:rPr>
                        <a:t>SIT Chair Team</a:t>
                      </a:r>
                      <a:endParaRPr sz="1800">
                        <a:latin typeface="Cambria"/>
                        <a:ea typeface="Cambria"/>
                        <a:cs typeface="Cambria"/>
                        <a:sym typeface="Cambria"/>
                      </a:endParaRPr>
                    </a:p>
                    <a:p>
                      <a:pPr indent="0" lvl="0" marL="0" rtl="0" algn="l">
                        <a:spcBef>
                          <a:spcPts val="0"/>
                        </a:spcBef>
                        <a:spcAft>
                          <a:spcPts val="0"/>
                        </a:spcAft>
                        <a:buNone/>
                      </a:pPr>
                      <a:r>
                        <a:t/>
                      </a:r>
                      <a:endParaRPr i="1" sz="18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i="1" lang="en-GB" sz="1800">
                          <a:latin typeface="Cambria"/>
                          <a:ea typeface="Cambria"/>
                          <a:cs typeface="Cambria"/>
                          <a:sym typeface="Cambria"/>
                        </a:rPr>
                        <a:t>10 mins</a:t>
                      </a:r>
                      <a:endParaRPr i="1" sz="18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7"/>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rPr>
              <a:t>Conclusion of Day 1</a:t>
            </a:r>
            <a:endParaRPr/>
          </a:p>
        </p:txBody>
      </p:sp>
      <p:sp>
        <p:nvSpPr>
          <p:cNvPr id="211" name="Google Shape;211;p27"/>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Arial"/>
                <a:ea typeface="Arial"/>
                <a:cs typeface="Arial"/>
                <a:sym typeface="Arial"/>
              </a:rPr>
              <a:t>Slide </a:t>
            </a:r>
            <a:fld id="{00000000-1234-1234-1234-123412341234}" type="slidenum">
              <a:rPr b="1" lang="en-GB" sz="1400">
                <a:solidFill>
                  <a:schemeClr val="accent1"/>
                </a:solidFill>
                <a:latin typeface="Arial"/>
                <a:ea typeface="Arial"/>
                <a:cs typeface="Arial"/>
                <a:sym typeface="Arial"/>
              </a:rPr>
              <a:t>‹#›</a:t>
            </a:fld>
            <a:endParaRPr b="1" sz="1400">
              <a:solidFill>
                <a:schemeClr val="accent1"/>
              </a:solidFill>
              <a:latin typeface="Arial"/>
              <a:ea typeface="Arial"/>
              <a:cs typeface="Arial"/>
              <a:sym typeface="Arial"/>
            </a:endParaRPr>
          </a:p>
        </p:txBody>
      </p:sp>
      <p:sp>
        <p:nvSpPr>
          <p:cNvPr id="212" name="Google Shape;212;p27"/>
          <p:cNvSpPr txBox="1"/>
          <p:nvPr/>
        </p:nvSpPr>
        <p:spPr>
          <a:xfrm>
            <a:off x="357100" y="1062346"/>
            <a:ext cx="11112000" cy="3455700"/>
          </a:xfrm>
          <a:prstGeom prst="rect">
            <a:avLst/>
          </a:prstGeom>
          <a:noFill/>
          <a:ln>
            <a:noFill/>
          </a:ln>
        </p:spPr>
        <p:txBody>
          <a:bodyPr anchorCtr="0" anchor="t" bIns="45700" lIns="91425" spcFirstLastPara="1" rIns="91425" wrap="square" tIns="45700">
            <a:spAutoFit/>
          </a:bodyPr>
          <a:lstStyle/>
          <a:p>
            <a:pPr indent="-233362" lvl="0" marL="214312" rtl="0" algn="l">
              <a:lnSpc>
                <a:spcPct val="150000"/>
              </a:lnSpc>
              <a:spcBef>
                <a:spcPts val="0"/>
              </a:spcBef>
              <a:spcAft>
                <a:spcPts val="0"/>
              </a:spcAft>
              <a:buClr>
                <a:schemeClr val="dk1"/>
              </a:buClr>
              <a:buSzPts val="1900"/>
              <a:buFont typeface="Noto Sans Symbols"/>
              <a:buChar char="❖"/>
            </a:pPr>
            <a:r>
              <a:rPr b="1" lang="en-GB" sz="1900">
                <a:solidFill>
                  <a:schemeClr val="dk1"/>
                </a:solidFill>
              </a:rPr>
              <a:t>After the adjournment of day 1, a tour of the Phi Experience will be offered</a:t>
            </a:r>
            <a:endParaRPr b="1" sz="1900">
              <a:solidFill>
                <a:schemeClr val="dk1"/>
              </a:solidFill>
            </a:endParaRPr>
          </a:p>
          <a:p>
            <a:pPr indent="-349250" lvl="1" marL="914400" rtl="0" algn="l">
              <a:lnSpc>
                <a:spcPct val="150000"/>
              </a:lnSpc>
              <a:spcBef>
                <a:spcPts val="0"/>
              </a:spcBef>
              <a:spcAft>
                <a:spcPts val="0"/>
              </a:spcAft>
              <a:buClr>
                <a:schemeClr val="dk1"/>
              </a:buClr>
              <a:buSzPts val="1900"/>
              <a:buFont typeface="Noto Sans Symbols"/>
              <a:buChar char="❖"/>
            </a:pPr>
            <a:r>
              <a:rPr b="1" lang="en-GB" sz="1900">
                <a:solidFill>
                  <a:schemeClr val="dk1"/>
                </a:solidFill>
              </a:rPr>
              <a:t>Two parallel groups will start at different points along the tour, and rotate through</a:t>
            </a:r>
            <a:endParaRPr b="1" sz="1900">
              <a:solidFill>
                <a:schemeClr val="dk1"/>
              </a:solidFill>
            </a:endParaRPr>
          </a:p>
          <a:p>
            <a:pPr indent="-349250" lvl="1" marL="914400" rtl="0" algn="l">
              <a:lnSpc>
                <a:spcPct val="150000"/>
              </a:lnSpc>
              <a:spcBef>
                <a:spcPts val="0"/>
              </a:spcBef>
              <a:spcAft>
                <a:spcPts val="0"/>
              </a:spcAft>
              <a:buClr>
                <a:schemeClr val="dk1"/>
              </a:buClr>
              <a:buSzPts val="1900"/>
              <a:buFont typeface="Noto Sans Symbols"/>
              <a:buChar char="❖"/>
            </a:pPr>
            <a:r>
              <a:rPr b="1" lang="en-GB" sz="1900">
                <a:solidFill>
                  <a:schemeClr val="dk1"/>
                </a:solidFill>
              </a:rPr>
              <a:t>The approximate duration is 45-60 minutes</a:t>
            </a:r>
            <a:endParaRPr b="1" sz="1900">
              <a:solidFill>
                <a:schemeClr val="dk1"/>
              </a:solidFill>
            </a:endParaRPr>
          </a:p>
          <a:p>
            <a:pPr indent="0" lvl="0" marL="0" rtl="0" algn="l">
              <a:lnSpc>
                <a:spcPct val="150000"/>
              </a:lnSpc>
              <a:spcBef>
                <a:spcPts val="0"/>
              </a:spcBef>
              <a:spcAft>
                <a:spcPts val="0"/>
              </a:spcAft>
              <a:buNone/>
            </a:pPr>
            <a:r>
              <a:t/>
            </a:r>
            <a:endParaRPr b="1" sz="1900">
              <a:solidFill>
                <a:schemeClr val="dk1"/>
              </a:solidFill>
            </a:endParaRPr>
          </a:p>
          <a:p>
            <a:pPr indent="-233362" lvl="0" marL="214312" rtl="0" algn="l">
              <a:lnSpc>
                <a:spcPct val="150000"/>
              </a:lnSpc>
              <a:spcBef>
                <a:spcPts val="0"/>
              </a:spcBef>
              <a:spcAft>
                <a:spcPts val="0"/>
              </a:spcAft>
              <a:buClr>
                <a:schemeClr val="dk1"/>
              </a:buClr>
              <a:buSzPts val="1900"/>
              <a:buFont typeface="Noto Sans Symbols"/>
              <a:buChar char="❖"/>
            </a:pPr>
            <a:r>
              <a:rPr b="1" lang="en-GB" sz="1900">
                <a:solidFill>
                  <a:schemeClr val="dk1"/>
                </a:solidFill>
              </a:rPr>
              <a:t>A hosted dinner will take place from </a:t>
            </a:r>
            <a:r>
              <a:rPr b="1" lang="en-GB" sz="1900">
                <a:solidFill>
                  <a:schemeClr val="dk1"/>
                </a:solidFill>
              </a:rPr>
              <a:t>18:45 at La Collinetta</a:t>
            </a:r>
            <a:endParaRPr b="1" sz="1900">
              <a:solidFill>
                <a:schemeClr val="dk1"/>
              </a:solidFill>
            </a:endParaRPr>
          </a:p>
          <a:p>
            <a:pPr indent="-349250" lvl="1" marL="914400" rtl="0" algn="l">
              <a:lnSpc>
                <a:spcPct val="150000"/>
              </a:lnSpc>
              <a:spcBef>
                <a:spcPts val="0"/>
              </a:spcBef>
              <a:spcAft>
                <a:spcPts val="0"/>
              </a:spcAft>
              <a:buClr>
                <a:schemeClr val="dk1"/>
              </a:buClr>
              <a:buSzPts val="1900"/>
              <a:buFont typeface="Noto Sans Symbols"/>
              <a:buChar char="❖"/>
            </a:pPr>
            <a:r>
              <a:rPr b="1" lang="en-GB" sz="1900">
                <a:solidFill>
                  <a:schemeClr val="dk1"/>
                </a:solidFill>
              </a:rPr>
              <a:t>The bus will leave directly from ESRIN for the hosted dinner following the Phi Experience tour</a:t>
            </a:r>
            <a:endParaRPr b="1" sz="1900">
              <a:solidFill>
                <a:schemeClr val="dk1"/>
              </a:solidFill>
            </a:endParaRPr>
          </a:p>
          <a:p>
            <a:pPr indent="-349250" lvl="1" marL="914400" rtl="0" algn="l">
              <a:lnSpc>
                <a:spcPct val="150000"/>
              </a:lnSpc>
              <a:spcBef>
                <a:spcPts val="0"/>
              </a:spcBef>
              <a:spcAft>
                <a:spcPts val="0"/>
              </a:spcAft>
              <a:buClr>
                <a:schemeClr val="dk1"/>
              </a:buClr>
              <a:buSzPts val="1900"/>
              <a:buFont typeface="Noto Sans Symbols"/>
              <a:buChar char="❖"/>
            </a:pPr>
            <a:r>
              <a:rPr b="1" lang="en-GB" sz="1900">
                <a:solidFill>
                  <a:schemeClr val="dk1"/>
                </a:solidFill>
              </a:rPr>
              <a:t>www.lacollinettaeventi.com</a:t>
            </a:r>
            <a:endParaRPr sz="1900">
              <a:solidFill>
                <a:schemeClr val="dk1"/>
              </a:solidFill>
            </a:endParaRPr>
          </a:p>
        </p:txBody>
      </p:sp>
      <p:sp>
        <p:nvSpPr>
          <p:cNvPr id="213" name="Google Shape;213;p27"/>
          <p:cNvSpPr txBox="1"/>
          <p:nvPr/>
        </p:nvSpPr>
        <p:spPr>
          <a:xfrm>
            <a:off x="357100" y="1290946"/>
            <a:ext cx="11112000" cy="338700"/>
          </a:xfrm>
          <a:prstGeom prst="rect">
            <a:avLst/>
          </a:prstGeom>
          <a:noFill/>
          <a:ln>
            <a:noFill/>
          </a:ln>
        </p:spPr>
        <p:txBody>
          <a:bodyPr anchorCtr="0" anchor="t" bIns="45700" lIns="91425" spcFirstLastPara="1" rIns="91425" wrap="square" tIns="45700">
            <a:spAutoFit/>
          </a:bodyPr>
          <a:lstStyle/>
          <a:p>
            <a:pPr indent="0" lvl="0" marL="457200" rtl="0" algn="l">
              <a:lnSpc>
                <a:spcPct val="150000"/>
              </a:lnSpc>
              <a:spcBef>
                <a:spcPts val="0"/>
              </a:spcBef>
              <a:spcAft>
                <a:spcPts val="0"/>
              </a:spcAft>
              <a:buNone/>
            </a:pPr>
            <a:r>
              <a:t/>
            </a:r>
            <a:endParaRPr b="1" sz="16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8"/>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rPr>
              <a:t>Session 6 - New Space</a:t>
            </a:r>
            <a:endParaRPr/>
          </a:p>
        </p:txBody>
      </p:sp>
      <p:sp>
        <p:nvSpPr>
          <p:cNvPr id="219" name="Google Shape;219;p28"/>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Arial"/>
                <a:ea typeface="Arial"/>
                <a:cs typeface="Arial"/>
                <a:sym typeface="Arial"/>
              </a:rPr>
              <a:t>Slide </a:t>
            </a:r>
            <a:fld id="{00000000-1234-1234-1234-123412341234}" type="slidenum">
              <a:rPr b="1" lang="en-GB" sz="1400">
                <a:solidFill>
                  <a:schemeClr val="accent1"/>
                </a:solidFill>
                <a:latin typeface="Arial"/>
                <a:ea typeface="Arial"/>
                <a:cs typeface="Arial"/>
                <a:sym typeface="Arial"/>
              </a:rPr>
              <a:t>‹#›</a:t>
            </a:fld>
            <a:endParaRPr b="1" sz="1400">
              <a:solidFill>
                <a:schemeClr val="accent1"/>
              </a:solidFill>
              <a:latin typeface="Arial"/>
              <a:ea typeface="Arial"/>
              <a:cs typeface="Arial"/>
              <a:sym typeface="Arial"/>
            </a:endParaRPr>
          </a:p>
        </p:txBody>
      </p:sp>
      <p:sp>
        <p:nvSpPr>
          <p:cNvPr id="220" name="Google Shape;220;p28"/>
          <p:cNvSpPr txBox="1"/>
          <p:nvPr/>
        </p:nvSpPr>
        <p:spPr>
          <a:xfrm>
            <a:off x="357100" y="1062346"/>
            <a:ext cx="11112000" cy="5518200"/>
          </a:xfrm>
          <a:prstGeom prst="rect">
            <a:avLst/>
          </a:prstGeom>
          <a:noFill/>
          <a:ln>
            <a:noFill/>
          </a:ln>
        </p:spPr>
        <p:txBody>
          <a:bodyPr anchorCtr="0" anchor="t" bIns="45700" lIns="91425" spcFirstLastPara="1" rIns="91425" wrap="square" tIns="45700">
            <a:spAutoFit/>
          </a:bodyPr>
          <a:lstStyle/>
          <a:p>
            <a:pPr indent="-207962" lvl="0" marL="214312" rtl="0" algn="l">
              <a:lnSpc>
                <a:spcPct val="150000"/>
              </a:lnSpc>
              <a:spcBef>
                <a:spcPts val="0"/>
              </a:spcBef>
              <a:spcAft>
                <a:spcPts val="0"/>
              </a:spcAft>
              <a:buClr>
                <a:schemeClr val="dk1"/>
              </a:buClr>
              <a:buSzPts val="1500"/>
              <a:buFont typeface="Noto Sans Symbols"/>
              <a:buChar char="❖"/>
            </a:pPr>
            <a:r>
              <a:rPr b="1" lang="en-GB" sz="1500">
                <a:solidFill>
                  <a:schemeClr val="dk1"/>
                </a:solidFill>
              </a:rPr>
              <a:t>Internal and external dependencies for this activity?</a:t>
            </a:r>
            <a:endParaRPr b="1" sz="1500">
              <a:solidFill>
                <a:schemeClr val="dk1"/>
              </a:solidFill>
            </a:endParaRPr>
          </a:p>
          <a:p>
            <a:pPr indent="-323850" lvl="1" marL="914400" rtl="0" algn="l">
              <a:lnSpc>
                <a:spcPct val="150000"/>
              </a:lnSpc>
              <a:spcBef>
                <a:spcPts val="0"/>
              </a:spcBef>
              <a:spcAft>
                <a:spcPts val="0"/>
              </a:spcAft>
              <a:buClr>
                <a:schemeClr val="dk1"/>
              </a:buClr>
              <a:buSzPts val="1500"/>
              <a:buChar char="❖"/>
            </a:pPr>
            <a:r>
              <a:rPr lang="en-GB" sz="1500">
                <a:solidFill>
                  <a:schemeClr val="dk1"/>
                </a:solidFill>
              </a:rPr>
              <a:t>Internal: New Space Task Team; External: New Space community</a:t>
            </a:r>
            <a:endParaRPr sz="1500">
              <a:solidFill>
                <a:schemeClr val="dk1"/>
              </a:solidFill>
            </a:endParaRPr>
          </a:p>
          <a:p>
            <a:pPr indent="-207962" lvl="0" marL="214312" rtl="0" algn="l">
              <a:lnSpc>
                <a:spcPct val="150000"/>
              </a:lnSpc>
              <a:spcBef>
                <a:spcPts val="0"/>
              </a:spcBef>
              <a:spcAft>
                <a:spcPts val="0"/>
              </a:spcAft>
              <a:buClr>
                <a:schemeClr val="dk1"/>
              </a:buClr>
              <a:buSzPts val="1500"/>
              <a:buFont typeface="Noto Sans Symbols"/>
              <a:buChar char="❖"/>
            </a:pPr>
            <a:r>
              <a:rPr b="1" lang="en-GB" sz="1500">
                <a:solidFill>
                  <a:schemeClr val="dk1"/>
                </a:solidFill>
              </a:rPr>
              <a:t>Main issues for Principal discussion in this session?</a:t>
            </a:r>
            <a:endParaRPr b="1" sz="1500">
              <a:solidFill>
                <a:schemeClr val="dk1"/>
              </a:solidFill>
            </a:endParaRPr>
          </a:p>
          <a:p>
            <a:pPr indent="-323850" lvl="1" marL="914400" rtl="0" algn="l">
              <a:lnSpc>
                <a:spcPct val="150000"/>
              </a:lnSpc>
              <a:spcBef>
                <a:spcPts val="0"/>
              </a:spcBef>
              <a:spcAft>
                <a:spcPts val="0"/>
              </a:spcAft>
              <a:buClr>
                <a:schemeClr val="dk1"/>
              </a:buClr>
              <a:buSzPts val="1500"/>
              <a:buChar char="❖"/>
            </a:pPr>
            <a:r>
              <a:rPr lang="en-GB" sz="1500">
                <a:solidFill>
                  <a:schemeClr val="dk1"/>
                </a:solidFill>
              </a:rPr>
              <a:t>Scoping questions (preliminary list) from ‘Think Piece’</a:t>
            </a:r>
            <a:endParaRPr sz="1500">
              <a:solidFill>
                <a:schemeClr val="dk1"/>
              </a:solidFill>
            </a:endParaRPr>
          </a:p>
          <a:p>
            <a:pPr indent="-323850" lvl="2" marL="1371600" rtl="0" algn="l">
              <a:lnSpc>
                <a:spcPct val="150000"/>
              </a:lnSpc>
              <a:spcBef>
                <a:spcPts val="0"/>
              </a:spcBef>
              <a:spcAft>
                <a:spcPts val="0"/>
              </a:spcAft>
              <a:buClr>
                <a:schemeClr val="dk1"/>
              </a:buClr>
              <a:buSzPts val="1500"/>
              <a:buChar char="■"/>
            </a:pPr>
            <a:r>
              <a:rPr lang="en-GB" sz="1500">
                <a:solidFill>
                  <a:schemeClr val="dk1"/>
                </a:solidFill>
              </a:rPr>
              <a:t>What is meant by “New Space”  </a:t>
            </a:r>
            <a:endParaRPr sz="1500">
              <a:solidFill>
                <a:schemeClr val="dk1"/>
              </a:solidFill>
            </a:endParaRPr>
          </a:p>
          <a:p>
            <a:pPr indent="-323850" lvl="2" marL="1371600" rtl="0" algn="l">
              <a:lnSpc>
                <a:spcPct val="150000"/>
              </a:lnSpc>
              <a:spcBef>
                <a:spcPts val="0"/>
              </a:spcBef>
              <a:spcAft>
                <a:spcPts val="0"/>
              </a:spcAft>
              <a:buClr>
                <a:schemeClr val="dk1"/>
              </a:buClr>
              <a:buSzPts val="1500"/>
              <a:buChar char="■"/>
            </a:pPr>
            <a:r>
              <a:rPr lang="en-GB" sz="1500">
                <a:solidFill>
                  <a:schemeClr val="dk1"/>
                </a:solidFill>
              </a:rPr>
              <a:t>What is out of scope ?</a:t>
            </a:r>
            <a:endParaRPr sz="1500">
              <a:solidFill>
                <a:schemeClr val="dk1"/>
              </a:solidFill>
            </a:endParaRPr>
          </a:p>
          <a:p>
            <a:pPr indent="-323850" lvl="2" marL="1371600" rtl="0" algn="l">
              <a:lnSpc>
                <a:spcPct val="150000"/>
              </a:lnSpc>
              <a:spcBef>
                <a:spcPts val="0"/>
              </a:spcBef>
              <a:spcAft>
                <a:spcPts val="0"/>
              </a:spcAft>
              <a:buClr>
                <a:schemeClr val="dk1"/>
              </a:buClr>
              <a:buSzPts val="1500"/>
              <a:buChar char="■"/>
            </a:pPr>
            <a:r>
              <a:rPr lang="en-GB" sz="1500">
                <a:solidFill>
                  <a:schemeClr val="dk1"/>
                </a:solidFill>
              </a:rPr>
              <a:t>Win-win partnership opportunities</a:t>
            </a:r>
            <a:endParaRPr sz="1500">
              <a:solidFill>
                <a:schemeClr val="dk1"/>
              </a:solidFill>
            </a:endParaRPr>
          </a:p>
          <a:p>
            <a:pPr indent="-323850" lvl="2" marL="1371600" rtl="0" algn="l">
              <a:lnSpc>
                <a:spcPct val="150000"/>
              </a:lnSpc>
              <a:spcBef>
                <a:spcPts val="0"/>
              </a:spcBef>
              <a:spcAft>
                <a:spcPts val="0"/>
              </a:spcAft>
              <a:buClr>
                <a:schemeClr val="dk1"/>
              </a:buClr>
              <a:buSzPts val="1500"/>
              <a:buChar char="■"/>
            </a:pPr>
            <a:r>
              <a:rPr lang="en-GB" sz="1500">
                <a:solidFill>
                  <a:schemeClr val="dk1"/>
                </a:solidFill>
              </a:rPr>
              <a:t>What interactions have there been so far at CEOS Agency level - lessons learned</a:t>
            </a:r>
            <a:endParaRPr sz="1500">
              <a:solidFill>
                <a:schemeClr val="dk1"/>
              </a:solidFill>
            </a:endParaRPr>
          </a:p>
          <a:p>
            <a:pPr indent="-323850" lvl="2" marL="1371600" rtl="0" algn="l">
              <a:lnSpc>
                <a:spcPct val="150000"/>
              </a:lnSpc>
              <a:spcBef>
                <a:spcPts val="0"/>
              </a:spcBef>
              <a:spcAft>
                <a:spcPts val="0"/>
              </a:spcAft>
              <a:buClr>
                <a:schemeClr val="dk1"/>
              </a:buClr>
              <a:buSzPts val="1500"/>
              <a:buChar char="■"/>
            </a:pPr>
            <a:r>
              <a:rPr lang="en-GB" sz="1500">
                <a:solidFill>
                  <a:schemeClr val="dk1"/>
                </a:solidFill>
              </a:rPr>
              <a:t>What does an integrated EO sector look like?</a:t>
            </a:r>
            <a:endParaRPr sz="1500">
              <a:solidFill>
                <a:schemeClr val="dk1"/>
              </a:solidFill>
            </a:endParaRPr>
          </a:p>
          <a:p>
            <a:pPr indent="-323850" lvl="2" marL="1371600" rtl="0" algn="l">
              <a:lnSpc>
                <a:spcPct val="150000"/>
              </a:lnSpc>
              <a:spcBef>
                <a:spcPts val="0"/>
              </a:spcBef>
              <a:spcAft>
                <a:spcPts val="0"/>
              </a:spcAft>
              <a:buClr>
                <a:schemeClr val="dk1"/>
              </a:buClr>
              <a:buSzPts val="1500"/>
              <a:buChar char="■"/>
            </a:pPr>
            <a:r>
              <a:rPr lang="en-GB" sz="1500">
                <a:solidFill>
                  <a:schemeClr val="dk1"/>
                </a:solidFill>
              </a:rPr>
              <a:t>What CEOS can do for New Space?</a:t>
            </a:r>
            <a:endParaRPr sz="1500">
              <a:solidFill>
                <a:schemeClr val="dk1"/>
              </a:solidFill>
            </a:endParaRPr>
          </a:p>
          <a:p>
            <a:pPr indent="-323850" lvl="2" marL="1371600" rtl="0" algn="l">
              <a:lnSpc>
                <a:spcPct val="150000"/>
              </a:lnSpc>
              <a:spcBef>
                <a:spcPts val="0"/>
              </a:spcBef>
              <a:spcAft>
                <a:spcPts val="0"/>
              </a:spcAft>
              <a:buClr>
                <a:schemeClr val="dk1"/>
              </a:buClr>
              <a:buSzPts val="1500"/>
              <a:buChar char="■"/>
            </a:pPr>
            <a:r>
              <a:rPr lang="en-GB" sz="1500">
                <a:solidFill>
                  <a:schemeClr val="dk1"/>
                </a:solidFill>
              </a:rPr>
              <a:t>What New Space can do for CEOS?</a:t>
            </a:r>
            <a:endParaRPr sz="1500">
              <a:solidFill>
                <a:schemeClr val="dk1"/>
              </a:solidFill>
            </a:endParaRPr>
          </a:p>
          <a:p>
            <a:pPr indent="-323850" lvl="1" marL="914400" rtl="0" algn="l">
              <a:lnSpc>
                <a:spcPct val="150000"/>
              </a:lnSpc>
              <a:spcBef>
                <a:spcPts val="0"/>
              </a:spcBef>
              <a:spcAft>
                <a:spcPts val="0"/>
              </a:spcAft>
              <a:buClr>
                <a:schemeClr val="dk1"/>
              </a:buClr>
              <a:buSzPts val="1500"/>
              <a:buChar char="❖"/>
            </a:pPr>
            <a:r>
              <a:rPr lang="en-GB" sz="1500">
                <a:solidFill>
                  <a:schemeClr val="dk1"/>
                </a:solidFill>
              </a:rPr>
              <a:t>Feedback on items from the NSTT Activities working document</a:t>
            </a:r>
            <a:endParaRPr sz="1500">
              <a:solidFill>
                <a:schemeClr val="dk1"/>
              </a:solidFill>
            </a:endParaRPr>
          </a:p>
          <a:p>
            <a:pPr indent="-207962" lvl="0" marL="214312" rtl="0" algn="l">
              <a:lnSpc>
                <a:spcPct val="150000"/>
              </a:lnSpc>
              <a:spcBef>
                <a:spcPts val="0"/>
              </a:spcBef>
              <a:spcAft>
                <a:spcPts val="0"/>
              </a:spcAft>
              <a:buClr>
                <a:schemeClr val="dk1"/>
              </a:buClr>
              <a:buSzPts val="1500"/>
              <a:buFont typeface="Noto Sans Symbols"/>
              <a:buChar char="❖"/>
            </a:pPr>
            <a:r>
              <a:rPr b="1" lang="en-GB" sz="1500">
                <a:solidFill>
                  <a:schemeClr val="dk1"/>
                </a:solidFill>
              </a:rPr>
              <a:t>Decisions in this session?</a:t>
            </a:r>
            <a:endParaRPr b="1" sz="1500">
              <a:solidFill>
                <a:schemeClr val="dk1"/>
              </a:solidFill>
            </a:endParaRPr>
          </a:p>
          <a:p>
            <a:pPr indent="-323850" lvl="1" marL="914400" rtl="0" algn="l">
              <a:lnSpc>
                <a:spcPct val="150000"/>
              </a:lnSpc>
              <a:spcBef>
                <a:spcPts val="0"/>
              </a:spcBef>
              <a:spcAft>
                <a:spcPts val="0"/>
              </a:spcAft>
              <a:buClr>
                <a:schemeClr val="dk1"/>
              </a:buClr>
              <a:buSzPts val="1500"/>
              <a:buChar char="❖"/>
            </a:pPr>
            <a:r>
              <a:rPr lang="en-GB" sz="1500">
                <a:solidFill>
                  <a:schemeClr val="dk1"/>
                </a:solidFill>
              </a:rPr>
              <a:t>None.</a:t>
            </a:r>
            <a:endParaRPr sz="1500">
              <a:solidFill>
                <a:schemeClr val="dk1"/>
              </a:solidFill>
            </a:endParaRPr>
          </a:p>
          <a:p>
            <a:pPr indent="-207962" lvl="0" marL="214312" rtl="0" algn="l">
              <a:lnSpc>
                <a:spcPct val="150000"/>
              </a:lnSpc>
              <a:spcBef>
                <a:spcPts val="0"/>
              </a:spcBef>
              <a:spcAft>
                <a:spcPts val="0"/>
              </a:spcAft>
              <a:buClr>
                <a:schemeClr val="dk1"/>
              </a:buClr>
              <a:buSzPts val="1500"/>
              <a:buFont typeface="Noto Sans Symbols"/>
              <a:buChar char="❖"/>
            </a:pPr>
            <a:r>
              <a:rPr b="1" lang="en-GB" sz="1500">
                <a:solidFill>
                  <a:schemeClr val="dk1"/>
                </a:solidFill>
              </a:rPr>
              <a:t>Resource and other requests to support those decisions?</a:t>
            </a:r>
            <a:endParaRPr b="1" sz="1500">
              <a:solidFill>
                <a:schemeClr val="dk1"/>
              </a:solidFill>
            </a:endParaRPr>
          </a:p>
          <a:p>
            <a:pPr indent="-323850" lvl="1" marL="914400" rtl="0" algn="l">
              <a:lnSpc>
                <a:spcPct val="150000"/>
              </a:lnSpc>
              <a:spcBef>
                <a:spcPts val="0"/>
              </a:spcBef>
              <a:spcAft>
                <a:spcPts val="0"/>
              </a:spcAft>
              <a:buClr>
                <a:schemeClr val="dk1"/>
              </a:buClr>
              <a:buSzPts val="1500"/>
              <a:buChar char="❖"/>
            </a:pPr>
            <a:r>
              <a:rPr lang="en-GB" sz="1500">
                <a:solidFill>
                  <a:schemeClr val="dk1"/>
                </a:solidFill>
              </a:rPr>
              <a:t>None.</a:t>
            </a:r>
            <a:endParaRPr sz="150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9"/>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rPr>
              <a:t>Session 6 - Agenda Outline</a:t>
            </a:r>
            <a:endParaRPr/>
          </a:p>
        </p:txBody>
      </p:sp>
      <p:sp>
        <p:nvSpPr>
          <p:cNvPr id="226" name="Google Shape;226;p29"/>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Arial"/>
                <a:ea typeface="Arial"/>
                <a:cs typeface="Arial"/>
                <a:sym typeface="Arial"/>
              </a:rPr>
              <a:t>Slide </a:t>
            </a:r>
            <a:fld id="{00000000-1234-1234-1234-123412341234}" type="slidenum">
              <a:rPr b="1" lang="en-GB" sz="1400">
                <a:solidFill>
                  <a:schemeClr val="accent1"/>
                </a:solidFill>
                <a:latin typeface="Arial"/>
                <a:ea typeface="Arial"/>
                <a:cs typeface="Arial"/>
                <a:sym typeface="Arial"/>
              </a:rPr>
              <a:t>‹#›</a:t>
            </a:fld>
            <a:endParaRPr b="1" sz="1400">
              <a:solidFill>
                <a:schemeClr val="accent1"/>
              </a:solidFill>
              <a:latin typeface="Arial"/>
              <a:ea typeface="Arial"/>
              <a:cs typeface="Arial"/>
              <a:sym typeface="Arial"/>
            </a:endParaRPr>
          </a:p>
        </p:txBody>
      </p:sp>
      <p:sp>
        <p:nvSpPr>
          <p:cNvPr id="227" name="Google Shape;227;p29"/>
          <p:cNvSpPr txBox="1"/>
          <p:nvPr/>
        </p:nvSpPr>
        <p:spPr>
          <a:xfrm>
            <a:off x="357100" y="1290946"/>
            <a:ext cx="11112000" cy="338700"/>
          </a:xfrm>
          <a:prstGeom prst="rect">
            <a:avLst/>
          </a:prstGeom>
          <a:noFill/>
          <a:ln>
            <a:noFill/>
          </a:ln>
        </p:spPr>
        <p:txBody>
          <a:bodyPr anchorCtr="0" anchor="t" bIns="45700" lIns="91425" spcFirstLastPara="1" rIns="91425" wrap="square" tIns="45700">
            <a:spAutoFit/>
          </a:bodyPr>
          <a:lstStyle/>
          <a:p>
            <a:pPr indent="0" lvl="0" marL="457200" rtl="0" algn="l">
              <a:lnSpc>
                <a:spcPct val="150000"/>
              </a:lnSpc>
              <a:spcBef>
                <a:spcPts val="0"/>
              </a:spcBef>
              <a:spcAft>
                <a:spcPts val="0"/>
              </a:spcAft>
              <a:buNone/>
            </a:pPr>
            <a:r>
              <a:t/>
            </a:r>
            <a:endParaRPr b="1" sz="1600">
              <a:solidFill>
                <a:schemeClr val="dk1"/>
              </a:solidFill>
            </a:endParaRPr>
          </a:p>
        </p:txBody>
      </p:sp>
      <p:graphicFrame>
        <p:nvGraphicFramePr>
          <p:cNvPr id="228" name="Google Shape;228;p29"/>
          <p:cNvGraphicFramePr/>
          <p:nvPr/>
        </p:nvGraphicFramePr>
        <p:xfrm>
          <a:off x="952500" y="1524960"/>
          <a:ext cx="3000000" cy="3000000"/>
        </p:xfrm>
        <a:graphic>
          <a:graphicData uri="http://schemas.openxmlformats.org/drawingml/2006/table">
            <a:tbl>
              <a:tblPr>
                <a:noFill/>
                <a:tableStyleId>{C736A773-CEEF-47C8-B9CB-620B04F2824F}</a:tableStyleId>
              </a:tblPr>
              <a:tblGrid>
                <a:gridCol w="1405550"/>
                <a:gridCol w="7082075"/>
                <a:gridCol w="1799375"/>
              </a:tblGrid>
              <a:tr h="635950">
                <a:tc>
                  <a:txBody>
                    <a:bodyPr/>
                    <a:lstStyle/>
                    <a:p>
                      <a:pPr indent="0" lvl="0" marL="0" rtl="0" algn="l">
                        <a:spcBef>
                          <a:spcPts val="0"/>
                        </a:spcBef>
                        <a:spcAft>
                          <a:spcPts val="0"/>
                        </a:spcAft>
                        <a:buNone/>
                      </a:pPr>
                      <a:r>
                        <a:rPr b="1" lang="en-GB" sz="1800">
                          <a:latin typeface="Cambria"/>
                          <a:ea typeface="Cambria"/>
                          <a:cs typeface="Cambria"/>
                          <a:sym typeface="Cambria"/>
                        </a:rPr>
                        <a:t>6.1</a:t>
                      </a:r>
                      <a:endParaRPr b="1" sz="18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GB" sz="1800">
                          <a:latin typeface="Cambria"/>
                          <a:ea typeface="Cambria"/>
                          <a:cs typeface="Cambria"/>
                          <a:sym typeface="Cambria"/>
                        </a:rPr>
                        <a:t>Session Introduction</a:t>
                      </a:r>
                      <a:endParaRPr b="1" sz="1800">
                        <a:latin typeface="Cambria"/>
                        <a:ea typeface="Cambria"/>
                        <a:cs typeface="Cambria"/>
                        <a:sym typeface="Cambria"/>
                      </a:endParaRPr>
                    </a:p>
                    <a:p>
                      <a:pPr indent="0" lvl="0" marL="0" rtl="0" algn="l">
                        <a:spcBef>
                          <a:spcPts val="0"/>
                        </a:spcBef>
                        <a:spcAft>
                          <a:spcPts val="0"/>
                        </a:spcAft>
                        <a:buNone/>
                      </a:pPr>
                      <a:r>
                        <a:rPr i="1" lang="en-GB" sz="1800">
                          <a:latin typeface="Cambria"/>
                          <a:ea typeface="Cambria"/>
                          <a:cs typeface="Cambria"/>
                          <a:sym typeface="Cambria"/>
                        </a:rPr>
                        <a:t>Antonio Ciccolella/SIT Chair Team</a:t>
                      </a:r>
                      <a:endParaRPr sz="18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i="1" lang="en-GB" sz="1800">
                          <a:latin typeface="Cambria"/>
                          <a:ea typeface="Cambria"/>
                          <a:cs typeface="Cambria"/>
                          <a:sym typeface="Cambria"/>
                        </a:rPr>
                        <a:t>15 mins</a:t>
                      </a:r>
                      <a:endParaRPr i="1" sz="18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503150">
                <a:tc>
                  <a:txBody>
                    <a:bodyPr/>
                    <a:lstStyle/>
                    <a:p>
                      <a:pPr indent="0" lvl="0" marL="0" rtl="0" algn="l">
                        <a:spcBef>
                          <a:spcPts val="0"/>
                        </a:spcBef>
                        <a:spcAft>
                          <a:spcPts val="0"/>
                        </a:spcAft>
                        <a:buNone/>
                      </a:pPr>
                      <a:r>
                        <a:rPr b="1" lang="en-GB" sz="1800">
                          <a:latin typeface="Cambria"/>
                          <a:ea typeface="Cambria"/>
                          <a:cs typeface="Cambria"/>
                          <a:sym typeface="Cambria"/>
                        </a:rPr>
                        <a:t>6.2</a:t>
                      </a:r>
                      <a:endParaRPr b="1" sz="18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GB" sz="1800">
                          <a:latin typeface="Cambria"/>
                          <a:ea typeface="Cambria"/>
                          <a:cs typeface="Cambria"/>
                          <a:sym typeface="Cambria"/>
                        </a:rPr>
                        <a:t>Agency Interventions (By Request)</a:t>
                      </a:r>
                      <a:endParaRPr b="1" sz="1800">
                        <a:latin typeface="Cambria"/>
                        <a:ea typeface="Cambria"/>
                        <a:cs typeface="Cambria"/>
                        <a:sym typeface="Cambria"/>
                      </a:endParaRPr>
                    </a:p>
                    <a:p>
                      <a:pPr indent="0" lvl="0" marL="0" rtl="0" algn="l">
                        <a:spcBef>
                          <a:spcPts val="0"/>
                        </a:spcBef>
                        <a:spcAft>
                          <a:spcPts val="0"/>
                        </a:spcAft>
                        <a:buNone/>
                      </a:pPr>
                      <a:r>
                        <a:rPr i="1" lang="en-GB" sz="1800">
                          <a:latin typeface="Cambria"/>
                          <a:ea typeface="Cambria"/>
                          <a:cs typeface="Cambria"/>
                          <a:sym typeface="Cambria"/>
                        </a:rPr>
                        <a:t>SIT Chair Team Moderated</a:t>
                      </a:r>
                      <a:endParaRPr b="1" i="1" sz="1800">
                        <a:highlight>
                          <a:srgbClr val="FFFF00"/>
                        </a:highlight>
                        <a:latin typeface="Cambria"/>
                        <a:ea typeface="Cambria"/>
                        <a:cs typeface="Cambria"/>
                        <a:sym typeface="Cambria"/>
                      </a:endParaRPr>
                    </a:p>
                    <a:p>
                      <a:pPr indent="-342900" lvl="0" marL="457200" rtl="0" algn="l">
                        <a:spcBef>
                          <a:spcPts val="0"/>
                        </a:spcBef>
                        <a:spcAft>
                          <a:spcPts val="0"/>
                        </a:spcAft>
                        <a:buSzPts val="1800"/>
                        <a:buFont typeface="Cambria"/>
                        <a:buChar char="●"/>
                      </a:pPr>
                      <a:r>
                        <a:rPr b="1" lang="en-GB" sz="1800">
                          <a:latin typeface="Cambria"/>
                          <a:ea typeface="Cambria"/>
                          <a:cs typeface="Cambria"/>
                          <a:sym typeface="Cambria"/>
                        </a:rPr>
                        <a:t>Beth Greenaway/UKSA:</a:t>
                      </a:r>
                      <a:r>
                        <a:rPr lang="en-GB" sz="1800">
                          <a:latin typeface="Cambria"/>
                          <a:ea typeface="Cambria"/>
                          <a:cs typeface="Cambria"/>
                          <a:sym typeface="Cambria"/>
                        </a:rPr>
                        <a:t> approaches to new space [10 mins]</a:t>
                      </a:r>
                      <a:endParaRPr sz="1800">
                        <a:latin typeface="Cambria"/>
                        <a:ea typeface="Cambria"/>
                        <a:cs typeface="Cambria"/>
                        <a:sym typeface="Cambria"/>
                      </a:endParaRPr>
                    </a:p>
                    <a:p>
                      <a:pPr indent="-342900" lvl="0" marL="457200" rtl="0" algn="l">
                        <a:spcBef>
                          <a:spcPts val="0"/>
                        </a:spcBef>
                        <a:spcAft>
                          <a:spcPts val="0"/>
                        </a:spcAft>
                        <a:buSzPts val="1800"/>
                        <a:buFont typeface="Cambria"/>
                        <a:buChar char="●"/>
                      </a:pPr>
                      <a:r>
                        <a:rPr b="1" lang="en-GB" sz="1800">
                          <a:latin typeface="Cambria"/>
                          <a:ea typeface="Cambria"/>
                          <a:cs typeface="Cambria"/>
                          <a:sym typeface="Cambria"/>
                        </a:rPr>
                        <a:t>Yuko Nakamura/JAXA:</a:t>
                      </a:r>
                      <a:r>
                        <a:rPr lang="en-GB" sz="1800">
                          <a:latin typeface="Cambria"/>
                          <a:ea typeface="Cambria"/>
                          <a:cs typeface="Cambria"/>
                          <a:sym typeface="Cambria"/>
                        </a:rPr>
                        <a:t> activities with the commercial sector. [10 mins]</a:t>
                      </a:r>
                      <a:endParaRPr sz="1800">
                        <a:latin typeface="Cambria"/>
                        <a:ea typeface="Cambria"/>
                        <a:cs typeface="Cambria"/>
                        <a:sym typeface="Cambria"/>
                      </a:endParaRPr>
                    </a:p>
                    <a:p>
                      <a:pPr indent="-342900" lvl="0" marL="457200" rtl="0" algn="l">
                        <a:spcBef>
                          <a:spcPts val="0"/>
                        </a:spcBef>
                        <a:spcAft>
                          <a:spcPts val="0"/>
                        </a:spcAft>
                        <a:buSzPts val="1800"/>
                        <a:buFont typeface="Cambria"/>
                        <a:buChar char="●"/>
                      </a:pPr>
                      <a:r>
                        <a:rPr b="1" lang="en-GB" sz="1800">
                          <a:latin typeface="Cambria"/>
                          <a:ea typeface="Cambria"/>
                          <a:cs typeface="Cambria"/>
                          <a:sym typeface="Cambria"/>
                        </a:rPr>
                        <a:t>Frederick “Fritz” Policelli/NASA:</a:t>
                      </a:r>
                      <a:r>
                        <a:rPr lang="en-GB" sz="1800">
                          <a:latin typeface="Cambria"/>
                          <a:ea typeface="Cambria"/>
                          <a:cs typeface="Cambria"/>
                          <a:sym typeface="Cambria"/>
                        </a:rPr>
                        <a:t> NASA Commercial Smallsat Data Acquisition (CSDA) Program [10 mins]</a:t>
                      </a:r>
                      <a:endParaRPr sz="18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i="1" lang="en-GB" sz="1800">
                          <a:latin typeface="Cambria"/>
                          <a:ea typeface="Cambria"/>
                          <a:cs typeface="Cambria"/>
                          <a:sym typeface="Cambria"/>
                        </a:rPr>
                        <a:t>30 mins</a:t>
                      </a:r>
                      <a:endParaRPr i="1" sz="18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52750">
                <a:tc>
                  <a:txBody>
                    <a:bodyPr/>
                    <a:lstStyle/>
                    <a:p>
                      <a:pPr indent="0" lvl="0" marL="0" rtl="0" algn="l">
                        <a:spcBef>
                          <a:spcPts val="0"/>
                        </a:spcBef>
                        <a:spcAft>
                          <a:spcPts val="0"/>
                        </a:spcAft>
                        <a:buNone/>
                      </a:pPr>
                      <a:r>
                        <a:rPr b="1" lang="en-GB" sz="1800">
                          <a:latin typeface="Cambria"/>
                          <a:ea typeface="Cambria"/>
                          <a:cs typeface="Cambria"/>
                          <a:sym typeface="Cambria"/>
                        </a:rPr>
                        <a:t>6.3</a:t>
                      </a:r>
                      <a:endParaRPr b="1" sz="18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GB" sz="1800">
                          <a:latin typeface="Cambria"/>
                          <a:ea typeface="Cambria"/>
                          <a:cs typeface="Cambria"/>
                          <a:sym typeface="Cambria"/>
                        </a:rPr>
                        <a:t>New Space Task Team (NSTT)</a:t>
                      </a:r>
                      <a:endParaRPr b="1" sz="1800">
                        <a:latin typeface="Cambria"/>
                        <a:ea typeface="Cambria"/>
                        <a:cs typeface="Cambria"/>
                        <a:sym typeface="Cambria"/>
                      </a:endParaRPr>
                    </a:p>
                    <a:p>
                      <a:pPr indent="0" lvl="0" marL="0" rtl="0" algn="l">
                        <a:spcBef>
                          <a:spcPts val="0"/>
                        </a:spcBef>
                        <a:spcAft>
                          <a:spcPts val="0"/>
                        </a:spcAft>
                        <a:buNone/>
                      </a:pPr>
                      <a:r>
                        <a:rPr i="1" lang="en-GB" sz="1800">
                          <a:latin typeface="Cambria"/>
                          <a:ea typeface="Cambria"/>
                          <a:cs typeface="Cambria"/>
                          <a:sym typeface="Cambria"/>
                        </a:rPr>
                        <a:t>Antonio Ciccolella/ESA/NSTT</a:t>
                      </a:r>
                      <a:endParaRPr i="1" sz="1800">
                        <a:highlight>
                          <a:srgbClr val="FFFF00"/>
                        </a:highlight>
                        <a:latin typeface="Cambria"/>
                        <a:ea typeface="Cambria"/>
                        <a:cs typeface="Cambria"/>
                        <a:sym typeface="Cambria"/>
                      </a:endParaRPr>
                    </a:p>
                    <a:p>
                      <a:pPr indent="0" lvl="0" marL="0" rtl="0" algn="l">
                        <a:spcBef>
                          <a:spcPts val="0"/>
                        </a:spcBef>
                        <a:spcAft>
                          <a:spcPts val="0"/>
                        </a:spcAft>
                        <a:buNone/>
                      </a:pPr>
                      <a:r>
                        <a:t/>
                      </a:r>
                      <a:endParaRPr sz="18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i="1" lang="en-GB" sz="1800">
                          <a:latin typeface="Cambria"/>
                          <a:ea typeface="Cambria"/>
                          <a:cs typeface="Cambria"/>
                          <a:sym typeface="Cambria"/>
                        </a:rPr>
                        <a:t>30 mins</a:t>
                      </a:r>
                      <a:endParaRPr i="1" sz="18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52750">
                <a:tc>
                  <a:txBody>
                    <a:bodyPr/>
                    <a:lstStyle/>
                    <a:p>
                      <a:pPr indent="0" lvl="0" marL="0" rtl="0" algn="l">
                        <a:spcBef>
                          <a:spcPts val="0"/>
                        </a:spcBef>
                        <a:spcAft>
                          <a:spcPts val="0"/>
                        </a:spcAft>
                        <a:buNone/>
                      </a:pPr>
                      <a:r>
                        <a:rPr b="1" lang="en-GB" sz="1800">
                          <a:latin typeface="Cambria"/>
                          <a:ea typeface="Cambria"/>
                          <a:cs typeface="Cambria"/>
                          <a:sym typeface="Cambria"/>
                        </a:rPr>
                        <a:t>6.4</a:t>
                      </a:r>
                      <a:endParaRPr b="1" sz="18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GB" sz="1800">
                          <a:latin typeface="Cambria"/>
                          <a:ea typeface="Cambria"/>
                          <a:cs typeface="Cambria"/>
                          <a:sym typeface="Cambria"/>
                        </a:rPr>
                        <a:t>Discussion</a:t>
                      </a:r>
                      <a:endParaRPr b="1" sz="1800">
                        <a:latin typeface="Cambria"/>
                        <a:ea typeface="Cambria"/>
                        <a:cs typeface="Cambria"/>
                        <a:sym typeface="Cambria"/>
                      </a:endParaRPr>
                    </a:p>
                    <a:p>
                      <a:pPr indent="0" lvl="0" marL="0" rtl="0" algn="l">
                        <a:spcBef>
                          <a:spcPts val="0"/>
                        </a:spcBef>
                        <a:spcAft>
                          <a:spcPts val="0"/>
                        </a:spcAft>
                        <a:buNone/>
                      </a:pPr>
                      <a:r>
                        <a:rPr i="1" lang="en-GB" sz="1800">
                          <a:latin typeface="Cambria"/>
                          <a:ea typeface="Cambria"/>
                          <a:cs typeface="Cambria"/>
                          <a:sym typeface="Cambria"/>
                        </a:rPr>
                        <a:t>All</a:t>
                      </a:r>
                      <a:endParaRPr i="1" sz="1800">
                        <a:highlight>
                          <a:srgbClr val="FFFF00"/>
                        </a:highlight>
                        <a:latin typeface="Cambria"/>
                        <a:ea typeface="Cambria"/>
                        <a:cs typeface="Cambria"/>
                        <a:sym typeface="Cambria"/>
                      </a:endParaRPr>
                    </a:p>
                    <a:p>
                      <a:pPr indent="0" lvl="0" marL="457200" rtl="0" algn="l">
                        <a:spcBef>
                          <a:spcPts val="0"/>
                        </a:spcBef>
                        <a:spcAft>
                          <a:spcPts val="0"/>
                        </a:spcAft>
                        <a:buNone/>
                      </a:pPr>
                      <a:r>
                        <a:t/>
                      </a:r>
                      <a:endParaRPr i="1" sz="18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i="1" lang="en-GB" sz="1800">
                          <a:latin typeface="Cambria"/>
                          <a:ea typeface="Cambria"/>
                          <a:cs typeface="Cambria"/>
                          <a:sym typeface="Cambria"/>
                        </a:rPr>
                        <a:t>30 mins</a:t>
                      </a:r>
                      <a:endParaRPr i="1" sz="18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0"/>
          <p:cNvSpPr txBox="1"/>
          <p:nvPr/>
        </p:nvSpPr>
        <p:spPr>
          <a:xfrm>
            <a:off x="94026" y="103250"/>
            <a:ext cx="95508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rPr>
              <a:t>Session 7 - WGs, VCs</a:t>
            </a:r>
            <a:endParaRPr sz="4400"/>
          </a:p>
        </p:txBody>
      </p:sp>
      <p:sp>
        <p:nvSpPr>
          <p:cNvPr id="234" name="Google Shape;234;p30"/>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Arial"/>
                <a:ea typeface="Arial"/>
                <a:cs typeface="Arial"/>
                <a:sym typeface="Arial"/>
              </a:rPr>
              <a:t>Slide </a:t>
            </a:r>
            <a:fld id="{00000000-1234-1234-1234-123412341234}" type="slidenum">
              <a:rPr b="1" lang="en-GB" sz="1400">
                <a:solidFill>
                  <a:schemeClr val="accent1"/>
                </a:solidFill>
                <a:latin typeface="Arial"/>
                <a:ea typeface="Arial"/>
                <a:cs typeface="Arial"/>
                <a:sym typeface="Arial"/>
              </a:rPr>
              <a:t>‹#›</a:t>
            </a:fld>
            <a:endParaRPr b="1" sz="1400">
              <a:solidFill>
                <a:schemeClr val="accent1"/>
              </a:solidFill>
              <a:latin typeface="Arial"/>
              <a:ea typeface="Arial"/>
              <a:cs typeface="Arial"/>
              <a:sym typeface="Arial"/>
            </a:endParaRPr>
          </a:p>
        </p:txBody>
      </p:sp>
      <p:sp>
        <p:nvSpPr>
          <p:cNvPr id="235" name="Google Shape;235;p30"/>
          <p:cNvSpPr txBox="1"/>
          <p:nvPr/>
        </p:nvSpPr>
        <p:spPr>
          <a:xfrm>
            <a:off x="357100" y="1062346"/>
            <a:ext cx="11112000" cy="5510400"/>
          </a:xfrm>
          <a:prstGeom prst="rect">
            <a:avLst/>
          </a:prstGeom>
          <a:noFill/>
          <a:ln>
            <a:noFill/>
          </a:ln>
        </p:spPr>
        <p:txBody>
          <a:bodyPr anchorCtr="0" anchor="t" bIns="45700" lIns="91425" spcFirstLastPara="1" rIns="91425" wrap="square" tIns="45700">
            <a:spAutoFit/>
          </a:bodyPr>
          <a:lstStyle/>
          <a:p>
            <a:pPr indent="-214312" lvl="0" marL="214312" rtl="0" algn="l">
              <a:lnSpc>
                <a:spcPct val="150000"/>
              </a:lnSpc>
              <a:spcBef>
                <a:spcPts val="0"/>
              </a:spcBef>
              <a:spcAft>
                <a:spcPts val="0"/>
              </a:spcAft>
              <a:buClr>
                <a:schemeClr val="dk1"/>
              </a:buClr>
              <a:buSzPts val="1600"/>
              <a:buFont typeface="Noto Sans Symbols"/>
              <a:buChar char="❖"/>
            </a:pPr>
            <a:r>
              <a:rPr b="1" lang="en-GB" sz="1600">
                <a:solidFill>
                  <a:schemeClr val="dk1"/>
                </a:solidFill>
              </a:rPr>
              <a:t>Internal and external dependencies for this activity?</a:t>
            </a:r>
            <a:endParaRPr b="1" sz="1600">
              <a:solidFill>
                <a:schemeClr val="dk1"/>
              </a:solidFill>
            </a:endParaRPr>
          </a:p>
          <a:p>
            <a:pPr indent="-330200" lvl="1" marL="914400" rtl="0" algn="l">
              <a:lnSpc>
                <a:spcPct val="150000"/>
              </a:lnSpc>
              <a:spcBef>
                <a:spcPts val="0"/>
              </a:spcBef>
              <a:spcAft>
                <a:spcPts val="0"/>
              </a:spcAft>
              <a:buClr>
                <a:schemeClr val="dk1"/>
              </a:buClr>
              <a:buSzPts val="1600"/>
              <a:buChar char="❖"/>
            </a:pPr>
            <a:r>
              <a:rPr lang="en-GB" sz="1600">
                <a:solidFill>
                  <a:schemeClr val="dk1"/>
                </a:solidFill>
              </a:rPr>
              <a:t>Internal: WGCV, WGISS, WGCapD, </a:t>
            </a:r>
            <a:r>
              <a:rPr lang="en-GB" sz="1600">
                <a:solidFill>
                  <a:schemeClr val="dk1"/>
                </a:solidFill>
              </a:rPr>
              <a:t>P-VC</a:t>
            </a:r>
            <a:r>
              <a:rPr lang="en-GB" sz="1600">
                <a:solidFill>
                  <a:schemeClr val="dk1"/>
                </a:solidFill>
              </a:rPr>
              <a:t>, LSI-VC, AC-VC</a:t>
            </a:r>
            <a:endParaRPr sz="1600">
              <a:solidFill>
                <a:schemeClr val="dk1"/>
              </a:solidFill>
              <a:highlight>
                <a:srgbClr val="FFFF00"/>
              </a:highlight>
            </a:endParaRPr>
          </a:p>
          <a:p>
            <a:pPr indent="-330200" lvl="1" marL="914400" rtl="0" algn="l">
              <a:lnSpc>
                <a:spcPct val="150000"/>
              </a:lnSpc>
              <a:spcBef>
                <a:spcPts val="0"/>
              </a:spcBef>
              <a:spcAft>
                <a:spcPts val="0"/>
              </a:spcAft>
              <a:buClr>
                <a:schemeClr val="dk1"/>
              </a:buClr>
              <a:buSzPts val="1600"/>
              <a:buChar char="❖"/>
            </a:pPr>
            <a:r>
              <a:rPr lang="en-GB" sz="1600">
                <a:solidFill>
                  <a:schemeClr val="dk1"/>
                </a:solidFill>
              </a:rPr>
              <a:t>External: EOTEC DevNet, GEO-GSNL</a:t>
            </a:r>
            <a:endParaRPr sz="1600">
              <a:solidFill>
                <a:schemeClr val="dk1"/>
              </a:solidFill>
              <a:highlight>
                <a:srgbClr val="FFFF00"/>
              </a:highlight>
            </a:endParaRPr>
          </a:p>
          <a:p>
            <a:pPr indent="-214312" lvl="0" marL="214312" rtl="0" algn="l">
              <a:lnSpc>
                <a:spcPct val="150000"/>
              </a:lnSpc>
              <a:spcBef>
                <a:spcPts val="0"/>
              </a:spcBef>
              <a:spcAft>
                <a:spcPts val="0"/>
              </a:spcAft>
              <a:buClr>
                <a:schemeClr val="dk1"/>
              </a:buClr>
              <a:buSzPts val="1600"/>
              <a:buFont typeface="Noto Sans Symbols"/>
              <a:buChar char="❖"/>
            </a:pPr>
            <a:r>
              <a:rPr b="1" lang="en-GB" sz="1600">
                <a:solidFill>
                  <a:schemeClr val="dk1"/>
                </a:solidFill>
              </a:rPr>
              <a:t>Main issues for Principal discussion in this session?</a:t>
            </a:r>
            <a:endParaRPr b="1" sz="1600">
              <a:solidFill>
                <a:schemeClr val="dk1"/>
              </a:solidFill>
            </a:endParaRPr>
          </a:p>
          <a:p>
            <a:pPr indent="-330200" lvl="1" marL="914400" rtl="0" algn="l">
              <a:lnSpc>
                <a:spcPct val="150000"/>
              </a:lnSpc>
              <a:spcBef>
                <a:spcPts val="0"/>
              </a:spcBef>
              <a:spcAft>
                <a:spcPts val="0"/>
              </a:spcAft>
              <a:buClr>
                <a:schemeClr val="dk1"/>
              </a:buClr>
              <a:buSzPts val="1600"/>
              <a:buChar char="❖"/>
            </a:pPr>
            <a:r>
              <a:rPr lang="en-GB" sz="1600">
                <a:solidFill>
                  <a:schemeClr val="dk1"/>
                </a:solidFill>
              </a:rPr>
              <a:t>Potential contribution complementary to the way forward with New Space</a:t>
            </a:r>
            <a:endParaRPr sz="1600">
              <a:solidFill>
                <a:schemeClr val="dk1"/>
              </a:solidFill>
            </a:endParaRPr>
          </a:p>
          <a:p>
            <a:pPr indent="-330200" lvl="1" marL="914400" rtl="0" algn="l">
              <a:lnSpc>
                <a:spcPct val="150000"/>
              </a:lnSpc>
              <a:spcBef>
                <a:spcPts val="0"/>
              </a:spcBef>
              <a:spcAft>
                <a:spcPts val="0"/>
              </a:spcAft>
              <a:buClr>
                <a:schemeClr val="dk1"/>
              </a:buClr>
              <a:buSzPts val="1600"/>
              <a:buChar char="❖"/>
            </a:pPr>
            <a:r>
              <a:rPr lang="en-GB" sz="1600">
                <a:solidFill>
                  <a:schemeClr val="dk1"/>
                </a:solidFill>
              </a:rPr>
              <a:t>Discussion and initial first steps towards engagement with standards organisations</a:t>
            </a:r>
            <a:endParaRPr sz="1600">
              <a:solidFill>
                <a:schemeClr val="dk1"/>
              </a:solidFill>
            </a:endParaRPr>
          </a:p>
          <a:p>
            <a:pPr indent="-330200" lvl="1" marL="914400" rtl="0" algn="l">
              <a:lnSpc>
                <a:spcPct val="150000"/>
              </a:lnSpc>
              <a:spcBef>
                <a:spcPts val="0"/>
              </a:spcBef>
              <a:spcAft>
                <a:spcPts val="0"/>
              </a:spcAft>
              <a:buClr>
                <a:schemeClr val="dk1"/>
              </a:buClr>
              <a:buSzPts val="1600"/>
              <a:buChar char="❖"/>
            </a:pPr>
            <a:r>
              <a:rPr lang="en-GB" sz="1600">
                <a:solidFill>
                  <a:schemeClr val="dk1"/>
                </a:solidFill>
              </a:rPr>
              <a:t>Potential supports to the EOTEC DevNet Sustainability Plan</a:t>
            </a:r>
            <a:endParaRPr sz="1600">
              <a:solidFill>
                <a:schemeClr val="dk1"/>
              </a:solidFill>
            </a:endParaRPr>
          </a:p>
          <a:p>
            <a:pPr indent="-330200" lvl="1" marL="914400" rtl="0" algn="l">
              <a:lnSpc>
                <a:spcPct val="150000"/>
              </a:lnSpc>
              <a:spcBef>
                <a:spcPts val="0"/>
              </a:spcBef>
              <a:spcAft>
                <a:spcPts val="0"/>
              </a:spcAft>
              <a:buClr>
                <a:schemeClr val="dk1"/>
              </a:buClr>
              <a:buSzPts val="1600"/>
              <a:buChar char="❖"/>
            </a:pPr>
            <a:r>
              <a:rPr lang="en-GB" sz="1600">
                <a:solidFill>
                  <a:schemeClr val="dk1"/>
                </a:solidFill>
              </a:rPr>
              <a:t>Potential support to the GEOGLAM Rapid Response for Food Security activity</a:t>
            </a:r>
            <a:endParaRPr sz="1600">
              <a:solidFill>
                <a:schemeClr val="dk1"/>
              </a:solidFill>
            </a:endParaRPr>
          </a:p>
          <a:p>
            <a:pPr indent="-330200" lvl="1" marL="914400" rtl="0" algn="l">
              <a:lnSpc>
                <a:spcPct val="150000"/>
              </a:lnSpc>
              <a:spcBef>
                <a:spcPts val="0"/>
              </a:spcBef>
              <a:spcAft>
                <a:spcPts val="0"/>
              </a:spcAft>
              <a:buClr>
                <a:schemeClr val="dk1"/>
              </a:buClr>
              <a:buSzPts val="1600"/>
              <a:buChar char="❖"/>
            </a:pPr>
            <a:r>
              <a:rPr lang="en-GB" sz="1600">
                <a:solidFill>
                  <a:schemeClr val="dk1"/>
                </a:solidFill>
              </a:rPr>
              <a:t>Further support to the Kahramanmaraş Event Supersite</a:t>
            </a:r>
            <a:endParaRPr sz="1600">
              <a:solidFill>
                <a:schemeClr val="dk1"/>
              </a:solidFill>
            </a:endParaRPr>
          </a:p>
          <a:p>
            <a:pPr indent="-330200" lvl="1" marL="914400" rtl="0" algn="l">
              <a:lnSpc>
                <a:spcPct val="150000"/>
              </a:lnSpc>
              <a:spcBef>
                <a:spcPts val="0"/>
              </a:spcBef>
              <a:spcAft>
                <a:spcPts val="0"/>
              </a:spcAft>
              <a:buClr>
                <a:schemeClr val="dk1"/>
              </a:buClr>
              <a:buSzPts val="1600"/>
              <a:buChar char="❖"/>
            </a:pPr>
            <a:r>
              <a:rPr lang="en-GB" sz="1600">
                <a:solidFill>
                  <a:schemeClr val="dk1"/>
                </a:solidFill>
              </a:rPr>
              <a:t>Precipitation Observation and Product Continuity</a:t>
            </a:r>
            <a:endParaRPr sz="1600">
              <a:solidFill>
                <a:schemeClr val="dk1"/>
              </a:solidFill>
            </a:endParaRPr>
          </a:p>
          <a:p>
            <a:pPr indent="-330200" lvl="1" marL="914400" rtl="0" algn="l">
              <a:lnSpc>
                <a:spcPct val="150000"/>
              </a:lnSpc>
              <a:spcBef>
                <a:spcPts val="0"/>
              </a:spcBef>
              <a:spcAft>
                <a:spcPts val="0"/>
              </a:spcAft>
              <a:buClr>
                <a:schemeClr val="dk1"/>
              </a:buClr>
              <a:buSzPts val="1600"/>
              <a:buChar char="❖"/>
            </a:pPr>
            <a:r>
              <a:rPr lang="en-GB" sz="1600">
                <a:solidFill>
                  <a:schemeClr val="dk1"/>
                </a:solidFill>
              </a:rPr>
              <a:t>Support to the PM2.5 Roadmap</a:t>
            </a:r>
            <a:endParaRPr sz="1600">
              <a:solidFill>
                <a:schemeClr val="dk1"/>
              </a:solidFill>
            </a:endParaRPr>
          </a:p>
          <a:p>
            <a:pPr indent="-214312" lvl="0" marL="214312" rtl="0" algn="l">
              <a:lnSpc>
                <a:spcPct val="150000"/>
              </a:lnSpc>
              <a:spcBef>
                <a:spcPts val="0"/>
              </a:spcBef>
              <a:spcAft>
                <a:spcPts val="0"/>
              </a:spcAft>
              <a:buClr>
                <a:schemeClr val="dk1"/>
              </a:buClr>
              <a:buSzPts val="1600"/>
              <a:buFont typeface="Noto Sans Symbols"/>
              <a:buChar char="❖"/>
            </a:pPr>
            <a:r>
              <a:rPr b="1" lang="en-GB" sz="1600">
                <a:solidFill>
                  <a:schemeClr val="dk1"/>
                </a:solidFill>
              </a:rPr>
              <a:t>Decisions in this session?</a:t>
            </a:r>
            <a:endParaRPr b="1" sz="1600">
              <a:solidFill>
                <a:schemeClr val="dk1"/>
              </a:solidFill>
            </a:endParaRPr>
          </a:p>
          <a:p>
            <a:pPr indent="-330200" lvl="1" marL="914400" rtl="0" algn="l">
              <a:lnSpc>
                <a:spcPct val="150000"/>
              </a:lnSpc>
              <a:spcBef>
                <a:spcPts val="0"/>
              </a:spcBef>
              <a:spcAft>
                <a:spcPts val="0"/>
              </a:spcAft>
              <a:buClr>
                <a:schemeClr val="dk1"/>
              </a:buClr>
              <a:buSzPts val="1600"/>
              <a:buChar char="❖"/>
            </a:pPr>
            <a:r>
              <a:rPr lang="en-GB" sz="1600">
                <a:solidFill>
                  <a:schemeClr val="dk1"/>
                </a:solidFill>
              </a:rPr>
              <a:t>None identified prior</a:t>
            </a:r>
            <a:endParaRPr sz="1600">
              <a:solidFill>
                <a:schemeClr val="dk1"/>
              </a:solidFill>
            </a:endParaRPr>
          </a:p>
          <a:p>
            <a:pPr indent="-214312" lvl="0" marL="214312" rtl="0" algn="l">
              <a:lnSpc>
                <a:spcPct val="150000"/>
              </a:lnSpc>
              <a:spcBef>
                <a:spcPts val="0"/>
              </a:spcBef>
              <a:spcAft>
                <a:spcPts val="0"/>
              </a:spcAft>
              <a:buClr>
                <a:schemeClr val="dk1"/>
              </a:buClr>
              <a:buSzPts val="1600"/>
              <a:buFont typeface="Noto Sans Symbols"/>
              <a:buChar char="❖"/>
            </a:pPr>
            <a:r>
              <a:rPr b="1" lang="en-GB" sz="1600">
                <a:solidFill>
                  <a:schemeClr val="dk1"/>
                </a:solidFill>
              </a:rPr>
              <a:t>Resource and other requests to support those decisions?</a:t>
            </a:r>
            <a:endParaRPr b="1" sz="1600">
              <a:solidFill>
                <a:schemeClr val="dk1"/>
              </a:solidFill>
            </a:endParaRPr>
          </a:p>
          <a:p>
            <a:pPr indent="-330200" lvl="1" marL="914400" rtl="0" algn="l">
              <a:lnSpc>
                <a:spcPct val="150000"/>
              </a:lnSpc>
              <a:spcBef>
                <a:spcPts val="0"/>
              </a:spcBef>
              <a:spcAft>
                <a:spcPts val="0"/>
              </a:spcAft>
              <a:buClr>
                <a:schemeClr val="dk1"/>
              </a:buClr>
              <a:buSzPts val="1600"/>
              <a:buChar char="❖"/>
            </a:pPr>
            <a:r>
              <a:rPr lang="en-GB" sz="1600">
                <a:solidFill>
                  <a:schemeClr val="dk1"/>
                </a:solidFill>
              </a:rPr>
              <a:t>TBD</a:t>
            </a:r>
            <a:endParaRPr sz="16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1"/>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rPr>
              <a:t>Session 7 - Agenda Outline</a:t>
            </a:r>
            <a:endParaRPr/>
          </a:p>
        </p:txBody>
      </p:sp>
      <p:sp>
        <p:nvSpPr>
          <p:cNvPr id="241" name="Google Shape;241;p31"/>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Arial"/>
                <a:ea typeface="Arial"/>
                <a:cs typeface="Arial"/>
                <a:sym typeface="Arial"/>
              </a:rPr>
              <a:t>Slide </a:t>
            </a:r>
            <a:fld id="{00000000-1234-1234-1234-123412341234}" type="slidenum">
              <a:rPr b="1" lang="en-GB" sz="1400">
                <a:solidFill>
                  <a:schemeClr val="accent1"/>
                </a:solidFill>
                <a:latin typeface="Arial"/>
                <a:ea typeface="Arial"/>
                <a:cs typeface="Arial"/>
                <a:sym typeface="Arial"/>
              </a:rPr>
              <a:t>‹#›</a:t>
            </a:fld>
            <a:endParaRPr b="1" sz="1400">
              <a:solidFill>
                <a:schemeClr val="accent1"/>
              </a:solidFill>
              <a:latin typeface="Arial"/>
              <a:ea typeface="Arial"/>
              <a:cs typeface="Arial"/>
              <a:sym typeface="Arial"/>
            </a:endParaRPr>
          </a:p>
        </p:txBody>
      </p:sp>
      <p:sp>
        <p:nvSpPr>
          <p:cNvPr id="242" name="Google Shape;242;p31"/>
          <p:cNvSpPr txBox="1"/>
          <p:nvPr/>
        </p:nvSpPr>
        <p:spPr>
          <a:xfrm>
            <a:off x="357100" y="1290946"/>
            <a:ext cx="11112000" cy="338700"/>
          </a:xfrm>
          <a:prstGeom prst="rect">
            <a:avLst/>
          </a:prstGeom>
          <a:noFill/>
          <a:ln>
            <a:noFill/>
          </a:ln>
        </p:spPr>
        <p:txBody>
          <a:bodyPr anchorCtr="0" anchor="t" bIns="45700" lIns="91425" spcFirstLastPara="1" rIns="91425" wrap="square" tIns="45700">
            <a:spAutoFit/>
          </a:bodyPr>
          <a:lstStyle/>
          <a:p>
            <a:pPr indent="0" lvl="0" marL="457200" rtl="0" algn="l">
              <a:lnSpc>
                <a:spcPct val="150000"/>
              </a:lnSpc>
              <a:spcBef>
                <a:spcPts val="0"/>
              </a:spcBef>
              <a:spcAft>
                <a:spcPts val="0"/>
              </a:spcAft>
              <a:buNone/>
            </a:pPr>
            <a:r>
              <a:t/>
            </a:r>
            <a:endParaRPr b="1" sz="1600">
              <a:solidFill>
                <a:schemeClr val="dk1"/>
              </a:solidFill>
            </a:endParaRPr>
          </a:p>
        </p:txBody>
      </p:sp>
      <p:graphicFrame>
        <p:nvGraphicFramePr>
          <p:cNvPr id="243" name="Google Shape;243;p31"/>
          <p:cNvGraphicFramePr/>
          <p:nvPr/>
        </p:nvGraphicFramePr>
        <p:xfrm>
          <a:off x="952500" y="1143000"/>
          <a:ext cx="3000000" cy="3000000"/>
        </p:xfrm>
        <a:graphic>
          <a:graphicData uri="http://schemas.openxmlformats.org/drawingml/2006/table">
            <a:tbl>
              <a:tblPr>
                <a:noFill/>
                <a:tableStyleId>{C736A773-CEEF-47C8-B9CB-620B04F2824F}</a:tableStyleId>
              </a:tblPr>
              <a:tblGrid>
                <a:gridCol w="1432700"/>
                <a:gridCol w="5425300"/>
                <a:gridCol w="3429000"/>
              </a:tblGrid>
              <a:tr h="381000">
                <a:tc>
                  <a:txBody>
                    <a:bodyPr/>
                    <a:lstStyle/>
                    <a:p>
                      <a:pPr indent="0" lvl="0" marL="0" rtl="0" algn="l">
                        <a:spcBef>
                          <a:spcPts val="0"/>
                        </a:spcBef>
                        <a:spcAft>
                          <a:spcPts val="0"/>
                        </a:spcAft>
                        <a:buNone/>
                      </a:pPr>
                      <a:r>
                        <a:rPr b="1" lang="en-GB">
                          <a:latin typeface="Cambria"/>
                          <a:ea typeface="Cambria"/>
                          <a:cs typeface="Cambria"/>
                          <a:sym typeface="Cambria"/>
                        </a:rPr>
                        <a:t>7.1</a:t>
                      </a:r>
                      <a:endParaRPr b="1">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a:latin typeface="Cambria"/>
                          <a:ea typeface="Cambria"/>
                          <a:cs typeface="Cambria"/>
                          <a:sym typeface="Cambria"/>
                        </a:rPr>
                        <a:t>Session Introduction</a:t>
                      </a:r>
                      <a:endParaRPr b="1">
                        <a:latin typeface="Cambria"/>
                        <a:ea typeface="Cambria"/>
                        <a:cs typeface="Cambria"/>
                        <a:sym typeface="Cambria"/>
                      </a:endParaRPr>
                    </a:p>
                    <a:p>
                      <a:pPr indent="0" lvl="0" marL="0" rtl="0" algn="l">
                        <a:spcBef>
                          <a:spcPts val="0"/>
                        </a:spcBef>
                        <a:spcAft>
                          <a:spcPts val="0"/>
                        </a:spcAft>
                        <a:buNone/>
                      </a:pPr>
                      <a:r>
                        <a:rPr i="1" lang="en-GB">
                          <a:latin typeface="Cambria"/>
                          <a:ea typeface="Cambria"/>
                          <a:cs typeface="Cambria"/>
                          <a:sym typeface="Cambria"/>
                        </a:rPr>
                        <a:t>Philippe Goryl/SIT Chair Team</a:t>
                      </a:r>
                      <a:endParaRPr sz="13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GB">
                          <a:latin typeface="Cambria"/>
                          <a:ea typeface="Cambria"/>
                          <a:cs typeface="Cambria"/>
                          <a:sym typeface="Cambria"/>
                        </a:rPr>
                        <a:t>5 mins</a:t>
                      </a:r>
                      <a:endParaRPr>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81000">
                <a:tc>
                  <a:txBody>
                    <a:bodyPr/>
                    <a:lstStyle/>
                    <a:p>
                      <a:pPr indent="0" lvl="0" marL="0" rtl="0" algn="l">
                        <a:spcBef>
                          <a:spcPts val="0"/>
                        </a:spcBef>
                        <a:spcAft>
                          <a:spcPts val="0"/>
                        </a:spcAft>
                        <a:buNone/>
                      </a:pPr>
                      <a:r>
                        <a:rPr b="1" lang="en-GB">
                          <a:latin typeface="Cambria"/>
                          <a:ea typeface="Cambria"/>
                          <a:cs typeface="Cambria"/>
                          <a:sym typeface="Cambria"/>
                        </a:rPr>
                        <a:t>7.2</a:t>
                      </a:r>
                      <a:endParaRPr b="1">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GB">
                          <a:latin typeface="Cambria"/>
                          <a:ea typeface="Cambria"/>
                          <a:cs typeface="Cambria"/>
                          <a:sym typeface="Cambria"/>
                        </a:rPr>
                        <a:t>Opportunities for Engagement with Commercial Sector in Calibration and Validation</a:t>
                      </a:r>
                      <a:endParaRPr b="1">
                        <a:latin typeface="Cambria"/>
                        <a:ea typeface="Cambria"/>
                        <a:cs typeface="Cambria"/>
                        <a:sym typeface="Cambria"/>
                      </a:endParaRPr>
                    </a:p>
                    <a:p>
                      <a:pPr indent="0" lvl="0" marL="0" rtl="0" algn="l">
                        <a:spcBef>
                          <a:spcPts val="0"/>
                        </a:spcBef>
                        <a:spcAft>
                          <a:spcPts val="0"/>
                        </a:spcAft>
                        <a:buNone/>
                      </a:pPr>
                      <a:r>
                        <a:rPr i="1" lang="en-GB" sz="1300">
                          <a:latin typeface="Cambria"/>
                          <a:ea typeface="Cambria"/>
                          <a:cs typeface="Cambria"/>
                          <a:sym typeface="Cambria"/>
                        </a:rPr>
                        <a:t>Philippe Goryl, WGCV</a:t>
                      </a:r>
                      <a:endParaRPr i="1">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i="1" lang="en-GB">
                          <a:latin typeface="Cambria"/>
                          <a:ea typeface="Cambria"/>
                          <a:cs typeface="Cambria"/>
                          <a:sym typeface="Cambria"/>
                        </a:rPr>
                        <a:t>20 mins</a:t>
                      </a:r>
                      <a:endParaRPr i="1">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GB">
                          <a:latin typeface="Cambria"/>
                          <a:ea typeface="Cambria"/>
                          <a:cs typeface="Cambria"/>
                          <a:sym typeface="Cambria"/>
                        </a:rPr>
                        <a:t>7.3</a:t>
                      </a:r>
                      <a:endParaRPr b="1">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GB">
                          <a:latin typeface="Cambria"/>
                          <a:ea typeface="Cambria"/>
                          <a:cs typeface="Cambria"/>
                          <a:sym typeface="Cambria"/>
                        </a:rPr>
                        <a:t>CEOS Interoperability Framework</a:t>
                      </a:r>
                      <a:endParaRPr sz="1300">
                        <a:latin typeface="Cambria"/>
                        <a:ea typeface="Cambria"/>
                        <a:cs typeface="Cambria"/>
                        <a:sym typeface="Cambria"/>
                      </a:endParaRPr>
                    </a:p>
                    <a:p>
                      <a:pPr indent="0" lvl="0" marL="0" rtl="0" algn="l">
                        <a:spcBef>
                          <a:spcPts val="0"/>
                        </a:spcBef>
                        <a:spcAft>
                          <a:spcPts val="0"/>
                        </a:spcAft>
                        <a:buNone/>
                      </a:pPr>
                      <a:r>
                        <a:rPr i="1" lang="en-GB" sz="1300">
                          <a:latin typeface="Cambria"/>
                          <a:ea typeface="Cambria"/>
                          <a:cs typeface="Cambria"/>
                          <a:sym typeface="Cambria"/>
                        </a:rPr>
                        <a:t>Makoto Natsuisaka/WGISS, Peter Strobl/COM</a:t>
                      </a:r>
                      <a:endParaRPr sz="13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i="1" lang="en-GB">
                          <a:latin typeface="Cambria"/>
                          <a:ea typeface="Cambria"/>
                          <a:cs typeface="Cambria"/>
                          <a:sym typeface="Cambria"/>
                        </a:rPr>
                        <a:t>10 mins</a:t>
                      </a:r>
                      <a:endParaRPr>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00800">
                <a:tc>
                  <a:txBody>
                    <a:bodyPr/>
                    <a:lstStyle/>
                    <a:p>
                      <a:pPr indent="0" lvl="0" marL="0" rtl="0" algn="l">
                        <a:spcBef>
                          <a:spcPts val="0"/>
                        </a:spcBef>
                        <a:spcAft>
                          <a:spcPts val="0"/>
                        </a:spcAft>
                        <a:buNone/>
                      </a:pPr>
                      <a:r>
                        <a:rPr b="1" lang="en-GB">
                          <a:latin typeface="Cambria"/>
                          <a:ea typeface="Cambria"/>
                          <a:cs typeface="Cambria"/>
                          <a:sym typeface="Cambria"/>
                        </a:rPr>
                        <a:t>7.4</a:t>
                      </a:r>
                      <a:endParaRPr b="1">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GB">
                          <a:latin typeface="Cambria"/>
                          <a:ea typeface="Cambria"/>
                          <a:cs typeface="Cambria"/>
                          <a:sym typeface="Cambria"/>
                        </a:rPr>
                        <a:t>CEOS Engagement with Standards Organisations</a:t>
                      </a:r>
                      <a:endParaRPr b="1">
                        <a:latin typeface="Cambria"/>
                        <a:ea typeface="Cambria"/>
                        <a:cs typeface="Cambria"/>
                        <a:sym typeface="Cambria"/>
                      </a:endParaRPr>
                    </a:p>
                    <a:p>
                      <a:pPr indent="0" lvl="0" marL="0" rtl="0" algn="l">
                        <a:spcBef>
                          <a:spcPts val="0"/>
                        </a:spcBef>
                        <a:spcAft>
                          <a:spcPts val="0"/>
                        </a:spcAft>
                        <a:buNone/>
                      </a:pPr>
                      <a:r>
                        <a:rPr i="1" lang="en-GB" sz="1300">
                          <a:latin typeface="Cambria"/>
                          <a:ea typeface="Cambria"/>
                          <a:cs typeface="Cambria"/>
                          <a:sym typeface="Cambria"/>
                        </a:rPr>
                        <a:t>Discussion, SIT Chair Team</a:t>
                      </a:r>
                      <a:endParaRPr i="1" sz="13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i="1" lang="en-GB">
                          <a:latin typeface="Cambria"/>
                          <a:ea typeface="Cambria"/>
                          <a:cs typeface="Cambria"/>
                          <a:sym typeface="Cambria"/>
                        </a:rPr>
                        <a:t>20 mins</a:t>
                      </a:r>
                      <a:endParaRPr i="1">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GB">
                          <a:latin typeface="Cambria"/>
                          <a:ea typeface="Cambria"/>
                          <a:cs typeface="Cambria"/>
                          <a:sym typeface="Cambria"/>
                        </a:rPr>
                        <a:t>7.5</a:t>
                      </a:r>
                      <a:endParaRPr b="1">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a:latin typeface="Cambria"/>
                          <a:ea typeface="Cambria"/>
                          <a:cs typeface="Cambria"/>
                          <a:sym typeface="Cambria"/>
                        </a:rPr>
                        <a:t>Landsat Next Update</a:t>
                      </a:r>
                      <a:endParaRPr b="1">
                        <a:latin typeface="Cambria"/>
                        <a:ea typeface="Cambria"/>
                        <a:cs typeface="Cambria"/>
                        <a:sym typeface="Cambria"/>
                      </a:endParaRPr>
                    </a:p>
                    <a:p>
                      <a:pPr indent="0" lvl="0" marL="0" rtl="0" algn="l">
                        <a:spcBef>
                          <a:spcPts val="0"/>
                        </a:spcBef>
                        <a:spcAft>
                          <a:spcPts val="0"/>
                        </a:spcAft>
                        <a:buNone/>
                      </a:pPr>
                      <a:r>
                        <a:rPr i="1" lang="en-GB" sz="1300">
                          <a:latin typeface="Cambria"/>
                          <a:ea typeface="Cambria"/>
                          <a:cs typeface="Cambria"/>
                          <a:sym typeface="Cambria"/>
                        </a:rPr>
                        <a:t>Tim Newman/USGS</a:t>
                      </a:r>
                      <a:endParaRPr i="1" sz="1300">
                        <a:highlight>
                          <a:srgbClr val="FFFF00"/>
                        </a:highlight>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i="1" lang="en-GB">
                          <a:latin typeface="Cambria"/>
                          <a:ea typeface="Cambria"/>
                          <a:cs typeface="Cambria"/>
                          <a:sym typeface="Cambria"/>
                        </a:rPr>
                        <a:t>10 mins</a:t>
                      </a:r>
                      <a:endParaRPr i="1">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81000">
                <a:tc>
                  <a:txBody>
                    <a:bodyPr/>
                    <a:lstStyle/>
                    <a:p>
                      <a:pPr indent="0" lvl="0" marL="0" rtl="0" algn="l">
                        <a:spcBef>
                          <a:spcPts val="0"/>
                        </a:spcBef>
                        <a:spcAft>
                          <a:spcPts val="0"/>
                        </a:spcAft>
                        <a:buNone/>
                      </a:pPr>
                      <a:r>
                        <a:rPr b="1" lang="en-GB">
                          <a:latin typeface="Cambria"/>
                          <a:ea typeface="Cambria"/>
                          <a:cs typeface="Cambria"/>
                          <a:sym typeface="Cambria"/>
                        </a:rPr>
                        <a:t>7.6</a:t>
                      </a:r>
                      <a:endParaRPr b="1">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GB">
                          <a:latin typeface="Cambria"/>
                          <a:ea typeface="Cambria"/>
                          <a:cs typeface="Cambria"/>
                          <a:sym typeface="Cambria"/>
                        </a:rPr>
                        <a:t>Copernicus Data Space Ecosystem</a:t>
                      </a:r>
                      <a:endParaRPr b="1">
                        <a:latin typeface="Cambria"/>
                        <a:ea typeface="Cambria"/>
                        <a:cs typeface="Cambria"/>
                        <a:sym typeface="Cambria"/>
                      </a:endParaRPr>
                    </a:p>
                    <a:p>
                      <a:pPr indent="0" lvl="0" marL="0" rtl="0" algn="l">
                        <a:spcBef>
                          <a:spcPts val="0"/>
                        </a:spcBef>
                        <a:spcAft>
                          <a:spcPts val="0"/>
                        </a:spcAft>
                        <a:buNone/>
                      </a:pPr>
                      <a:r>
                        <a:rPr i="1" lang="en-GB" sz="1300">
                          <a:latin typeface="Cambria"/>
                          <a:ea typeface="Cambria"/>
                          <a:cs typeface="Cambria"/>
                          <a:sym typeface="Cambria"/>
                        </a:rPr>
                        <a:t>Ferran Gascon/ESA</a:t>
                      </a:r>
                      <a:endParaRPr i="1" sz="1300">
                        <a:highlight>
                          <a:srgbClr val="FFFF00"/>
                        </a:highlight>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i="1" lang="en-GB">
                          <a:latin typeface="Cambria"/>
                          <a:ea typeface="Cambria"/>
                          <a:cs typeface="Cambria"/>
                          <a:sym typeface="Cambria"/>
                        </a:rPr>
                        <a:t>10 mins</a:t>
                      </a:r>
                      <a:endParaRPr i="1">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GB">
                          <a:latin typeface="Cambria"/>
                          <a:ea typeface="Cambria"/>
                          <a:cs typeface="Cambria"/>
                          <a:sym typeface="Cambria"/>
                        </a:rPr>
                        <a:t>7.7</a:t>
                      </a:r>
                      <a:endParaRPr b="1">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a:latin typeface="Cambria"/>
                          <a:ea typeface="Cambria"/>
                          <a:cs typeface="Cambria"/>
                          <a:sym typeface="Cambria"/>
                        </a:rPr>
                        <a:t>EOTEC DevNet Sustainability Plan</a:t>
                      </a:r>
                      <a:endParaRPr b="1">
                        <a:latin typeface="Cambria"/>
                        <a:ea typeface="Cambria"/>
                        <a:cs typeface="Cambria"/>
                        <a:sym typeface="Cambria"/>
                      </a:endParaRPr>
                    </a:p>
                    <a:p>
                      <a:pPr indent="0" lvl="0" marL="0" rtl="0" algn="l">
                        <a:spcBef>
                          <a:spcPts val="0"/>
                        </a:spcBef>
                        <a:spcAft>
                          <a:spcPts val="0"/>
                        </a:spcAft>
                        <a:buNone/>
                      </a:pPr>
                      <a:r>
                        <a:rPr i="1" lang="en-GB" sz="1300">
                          <a:latin typeface="Cambria"/>
                          <a:ea typeface="Cambria"/>
                          <a:cs typeface="Cambria"/>
                          <a:sym typeface="Cambria"/>
                        </a:rPr>
                        <a:t>Jorge Del Rio Vera/WGCapD</a:t>
                      </a:r>
                      <a:endParaRPr i="1">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i="1" lang="en-GB">
                          <a:latin typeface="Cambria"/>
                          <a:ea typeface="Cambria"/>
                          <a:cs typeface="Cambria"/>
                          <a:sym typeface="Cambria"/>
                        </a:rPr>
                        <a:t>20 mins</a:t>
                      </a:r>
                      <a:endParaRPr i="1">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81000">
                <a:tc>
                  <a:txBody>
                    <a:bodyPr/>
                    <a:lstStyle/>
                    <a:p>
                      <a:pPr indent="0" lvl="0" marL="0" rtl="0" algn="l">
                        <a:spcBef>
                          <a:spcPts val="0"/>
                        </a:spcBef>
                        <a:spcAft>
                          <a:spcPts val="0"/>
                        </a:spcAft>
                        <a:buNone/>
                      </a:pPr>
                      <a:r>
                        <a:rPr b="1" lang="en-GB">
                          <a:latin typeface="Cambria"/>
                          <a:ea typeface="Cambria"/>
                          <a:cs typeface="Cambria"/>
                          <a:sym typeface="Cambria"/>
                        </a:rPr>
                        <a:t>7.8</a:t>
                      </a:r>
                      <a:endParaRPr b="1">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GB">
                          <a:latin typeface="Cambria"/>
                          <a:ea typeface="Cambria"/>
                          <a:cs typeface="Cambria"/>
                          <a:sym typeface="Cambria"/>
                        </a:rPr>
                        <a:t>WG Disasters and Kahramanmaraş Supersite</a:t>
                      </a:r>
                      <a:endParaRPr b="1">
                        <a:latin typeface="Cambria"/>
                        <a:ea typeface="Cambria"/>
                        <a:cs typeface="Cambria"/>
                        <a:sym typeface="Cambria"/>
                      </a:endParaRPr>
                    </a:p>
                    <a:p>
                      <a:pPr indent="0" lvl="0" marL="0" rtl="0" algn="l">
                        <a:spcBef>
                          <a:spcPts val="0"/>
                        </a:spcBef>
                        <a:spcAft>
                          <a:spcPts val="0"/>
                        </a:spcAft>
                        <a:buNone/>
                      </a:pPr>
                      <a:r>
                        <a:rPr i="1" lang="en-GB" sz="1300">
                          <a:latin typeface="Cambria"/>
                          <a:ea typeface="Cambria"/>
                          <a:cs typeface="Cambria"/>
                          <a:sym typeface="Cambria"/>
                        </a:rPr>
                        <a:t>Stefano Salvi/INGV, GEO-GSNL, WGDisasters</a:t>
                      </a:r>
                      <a:endParaRPr i="1" sz="13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i="1" lang="en-GB">
                          <a:latin typeface="Cambria"/>
                          <a:ea typeface="Cambria"/>
                          <a:cs typeface="Cambria"/>
                          <a:sym typeface="Cambria"/>
                        </a:rPr>
                        <a:t>20 mins</a:t>
                      </a:r>
                      <a:endParaRPr i="1">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GB">
                          <a:latin typeface="Cambria"/>
                          <a:ea typeface="Cambria"/>
                          <a:cs typeface="Cambria"/>
                          <a:sym typeface="Cambria"/>
                        </a:rPr>
                        <a:t>7.9</a:t>
                      </a:r>
                      <a:endParaRPr b="1">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GB">
                          <a:latin typeface="Cambria"/>
                          <a:ea typeface="Cambria"/>
                          <a:cs typeface="Cambria"/>
                          <a:sym typeface="Cambria"/>
                        </a:rPr>
                        <a:t>Session Remarks</a:t>
                      </a:r>
                      <a:endParaRPr b="1">
                        <a:latin typeface="Cambria"/>
                        <a:ea typeface="Cambria"/>
                        <a:cs typeface="Cambria"/>
                        <a:sym typeface="Cambria"/>
                      </a:endParaRPr>
                    </a:p>
                    <a:p>
                      <a:pPr indent="0" lvl="0" marL="0" rtl="0" algn="l">
                        <a:spcBef>
                          <a:spcPts val="0"/>
                        </a:spcBef>
                        <a:spcAft>
                          <a:spcPts val="0"/>
                        </a:spcAft>
                        <a:buNone/>
                      </a:pPr>
                      <a:r>
                        <a:rPr i="1" lang="en-GB" sz="1300">
                          <a:latin typeface="Cambria"/>
                          <a:ea typeface="Cambria"/>
                          <a:cs typeface="Cambria"/>
                          <a:sym typeface="Cambria"/>
                        </a:rPr>
                        <a:t>SIT Chair Team</a:t>
                      </a:r>
                      <a:endParaRPr i="1" sz="13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i="1" lang="en-GB">
                          <a:latin typeface="Cambria"/>
                          <a:ea typeface="Cambria"/>
                          <a:cs typeface="Cambria"/>
                          <a:sym typeface="Cambria"/>
                        </a:rPr>
                        <a:t>5 mins</a:t>
                      </a:r>
                      <a:endParaRPr i="1">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2"/>
          <p:cNvSpPr txBox="1"/>
          <p:nvPr>
            <p:ph type="title"/>
          </p:nvPr>
        </p:nvSpPr>
        <p:spPr>
          <a:xfrm>
            <a:off x="176050" y="175950"/>
            <a:ext cx="10134000" cy="7791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Font typeface="Arial"/>
              <a:buNone/>
            </a:pPr>
            <a:r>
              <a:rPr lang="en-GB"/>
              <a:t>Session 7 - Agenda Outline Continued</a:t>
            </a:r>
            <a:endParaRPr/>
          </a:p>
        </p:txBody>
      </p:sp>
      <p:graphicFrame>
        <p:nvGraphicFramePr>
          <p:cNvPr id="249" name="Google Shape;249;p32"/>
          <p:cNvGraphicFramePr/>
          <p:nvPr/>
        </p:nvGraphicFramePr>
        <p:xfrm>
          <a:off x="952500" y="1756170"/>
          <a:ext cx="3000000" cy="3000000"/>
        </p:xfrm>
        <a:graphic>
          <a:graphicData uri="http://schemas.openxmlformats.org/drawingml/2006/table">
            <a:tbl>
              <a:tblPr>
                <a:noFill/>
                <a:tableStyleId>{C736A773-CEEF-47C8-B9CB-620B04F2824F}</a:tableStyleId>
              </a:tblPr>
              <a:tblGrid>
                <a:gridCol w="998150"/>
                <a:gridCol w="7204275"/>
                <a:gridCol w="2084575"/>
              </a:tblGrid>
              <a:tr h="958550">
                <a:tc>
                  <a:txBody>
                    <a:bodyPr/>
                    <a:lstStyle/>
                    <a:p>
                      <a:pPr indent="0" lvl="0" marL="0" rtl="0" algn="l">
                        <a:spcBef>
                          <a:spcPts val="0"/>
                        </a:spcBef>
                        <a:spcAft>
                          <a:spcPts val="0"/>
                        </a:spcAft>
                        <a:buNone/>
                      </a:pPr>
                      <a:r>
                        <a:rPr b="1" lang="en-GB" sz="1800">
                          <a:latin typeface="Cambria"/>
                          <a:ea typeface="Cambria"/>
                          <a:cs typeface="Cambria"/>
                          <a:sym typeface="Cambria"/>
                        </a:rPr>
                        <a:t>7.10</a:t>
                      </a:r>
                      <a:endParaRPr b="1" sz="18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1800">
                          <a:latin typeface="Cambria"/>
                          <a:ea typeface="Cambria"/>
                          <a:cs typeface="Cambria"/>
                          <a:sym typeface="Cambria"/>
                        </a:rPr>
                        <a:t>Precipitation Observation and Product Continuity</a:t>
                      </a:r>
                      <a:endParaRPr sz="1800">
                        <a:latin typeface="Cambria"/>
                        <a:ea typeface="Cambria"/>
                        <a:cs typeface="Cambria"/>
                        <a:sym typeface="Cambria"/>
                      </a:endParaRPr>
                    </a:p>
                    <a:p>
                      <a:pPr indent="0" lvl="0" marL="0" rtl="0" algn="l">
                        <a:spcBef>
                          <a:spcPts val="0"/>
                        </a:spcBef>
                        <a:spcAft>
                          <a:spcPts val="0"/>
                        </a:spcAft>
                        <a:buNone/>
                      </a:pPr>
                      <a:r>
                        <a:rPr i="1" lang="en-GB" sz="1800">
                          <a:latin typeface="Cambria"/>
                          <a:ea typeface="Cambria"/>
                          <a:cs typeface="Cambria"/>
                          <a:sym typeface="Cambria"/>
                        </a:rPr>
                        <a:t>Chris Kidd, P-VC</a:t>
                      </a:r>
                      <a:endParaRPr sz="1800">
                        <a:highlight>
                          <a:srgbClr val="FFFF00"/>
                        </a:highlight>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i="1" lang="en-GB" sz="1800">
                          <a:latin typeface="Cambria"/>
                          <a:ea typeface="Cambria"/>
                          <a:cs typeface="Cambria"/>
                          <a:sym typeface="Cambria"/>
                        </a:rPr>
                        <a:t>15 mins</a:t>
                      </a:r>
                      <a:endParaRPr i="1" sz="18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958550">
                <a:tc>
                  <a:txBody>
                    <a:bodyPr/>
                    <a:lstStyle/>
                    <a:p>
                      <a:pPr indent="0" lvl="0" marL="0" rtl="0" algn="l">
                        <a:spcBef>
                          <a:spcPts val="0"/>
                        </a:spcBef>
                        <a:spcAft>
                          <a:spcPts val="0"/>
                        </a:spcAft>
                        <a:buNone/>
                      </a:pPr>
                      <a:r>
                        <a:rPr b="1" lang="en-GB" sz="1800">
                          <a:latin typeface="Cambria"/>
                          <a:ea typeface="Cambria"/>
                          <a:cs typeface="Cambria"/>
                          <a:sym typeface="Cambria"/>
                        </a:rPr>
                        <a:t>7.11</a:t>
                      </a:r>
                      <a:endParaRPr b="1" sz="18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GB" sz="1800">
                          <a:latin typeface="Cambria"/>
                          <a:ea typeface="Cambria"/>
                          <a:cs typeface="Cambria"/>
                          <a:sym typeface="Cambria"/>
                        </a:rPr>
                        <a:t>GEOGLAM and Rapid Response for Food Security</a:t>
                      </a:r>
                      <a:endParaRPr b="1" sz="1800">
                        <a:latin typeface="Cambria"/>
                        <a:ea typeface="Cambria"/>
                        <a:cs typeface="Cambria"/>
                        <a:sym typeface="Cambria"/>
                      </a:endParaRPr>
                    </a:p>
                    <a:p>
                      <a:pPr indent="0" lvl="0" marL="0" rtl="0" algn="l">
                        <a:spcBef>
                          <a:spcPts val="0"/>
                        </a:spcBef>
                        <a:spcAft>
                          <a:spcPts val="0"/>
                        </a:spcAft>
                        <a:buNone/>
                      </a:pPr>
                      <a:r>
                        <a:rPr i="1" lang="en-GB" sz="1800">
                          <a:latin typeface="Cambria"/>
                          <a:ea typeface="Cambria"/>
                          <a:cs typeface="Cambria"/>
                          <a:sym typeface="Cambria"/>
                        </a:rPr>
                        <a:t>Ian Jarvis/LSI-VC GEOGLAM Subgroup/GEOGLAM Project Office</a:t>
                      </a:r>
                      <a:endParaRPr i="1" sz="18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i="1" lang="en-GB" sz="1800">
                          <a:latin typeface="Cambria"/>
                          <a:ea typeface="Cambria"/>
                          <a:cs typeface="Cambria"/>
                          <a:sym typeface="Cambria"/>
                        </a:rPr>
                        <a:t>10 mins</a:t>
                      </a:r>
                      <a:endParaRPr i="1" sz="18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58550">
                <a:tc>
                  <a:txBody>
                    <a:bodyPr/>
                    <a:lstStyle/>
                    <a:p>
                      <a:pPr indent="0" lvl="0" marL="0" rtl="0" algn="l">
                        <a:spcBef>
                          <a:spcPts val="0"/>
                        </a:spcBef>
                        <a:spcAft>
                          <a:spcPts val="0"/>
                        </a:spcAft>
                        <a:buNone/>
                      </a:pPr>
                      <a:r>
                        <a:rPr b="1" lang="en-GB" sz="1800">
                          <a:latin typeface="Cambria"/>
                          <a:ea typeface="Cambria"/>
                          <a:cs typeface="Cambria"/>
                          <a:sym typeface="Cambria"/>
                        </a:rPr>
                        <a:t>7.12</a:t>
                      </a:r>
                      <a:endParaRPr b="1" sz="18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1800">
                          <a:latin typeface="Cambria"/>
                          <a:ea typeface="Cambria"/>
                          <a:cs typeface="Cambria"/>
                          <a:sym typeface="Cambria"/>
                        </a:rPr>
                        <a:t>Progress Report on the PM2.5 Roadmap</a:t>
                      </a:r>
                      <a:endParaRPr b="1" sz="1800">
                        <a:latin typeface="Cambria"/>
                        <a:ea typeface="Cambria"/>
                        <a:cs typeface="Cambria"/>
                        <a:sym typeface="Cambria"/>
                      </a:endParaRPr>
                    </a:p>
                    <a:p>
                      <a:pPr indent="0" lvl="0" marL="0" rtl="0" algn="l">
                        <a:spcBef>
                          <a:spcPts val="0"/>
                        </a:spcBef>
                        <a:spcAft>
                          <a:spcPts val="0"/>
                        </a:spcAft>
                        <a:buNone/>
                      </a:pPr>
                      <a:r>
                        <a:rPr i="1" lang="en-GB" sz="1800">
                          <a:latin typeface="Cambria"/>
                          <a:ea typeface="Cambria"/>
                          <a:cs typeface="Cambria"/>
                          <a:sym typeface="Cambria"/>
                        </a:rPr>
                        <a:t>Barry Lefer/NASA/AC-VC</a:t>
                      </a:r>
                      <a:endParaRPr sz="18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GB" sz="1800">
                          <a:latin typeface="Cambria"/>
                          <a:ea typeface="Cambria"/>
                          <a:cs typeface="Cambria"/>
                          <a:sym typeface="Cambria"/>
                        </a:rPr>
                        <a:t>5 mins</a:t>
                      </a:r>
                      <a:endParaRPr sz="18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3"/>
          <p:cNvSpPr txBox="1"/>
          <p:nvPr/>
        </p:nvSpPr>
        <p:spPr>
          <a:xfrm>
            <a:off x="94026" y="103250"/>
            <a:ext cx="95508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rPr>
              <a:t>Session 8 - CEOS Mini-Plenary</a:t>
            </a:r>
            <a:endParaRPr sz="4400"/>
          </a:p>
        </p:txBody>
      </p:sp>
      <p:sp>
        <p:nvSpPr>
          <p:cNvPr id="255" name="Google Shape;255;p33"/>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Arial"/>
                <a:ea typeface="Arial"/>
                <a:cs typeface="Arial"/>
                <a:sym typeface="Arial"/>
              </a:rPr>
              <a:t>Slide </a:t>
            </a:r>
            <a:fld id="{00000000-1234-1234-1234-123412341234}" type="slidenum">
              <a:rPr b="1" lang="en-GB" sz="1400">
                <a:solidFill>
                  <a:schemeClr val="accent1"/>
                </a:solidFill>
                <a:latin typeface="Arial"/>
                <a:ea typeface="Arial"/>
                <a:cs typeface="Arial"/>
                <a:sym typeface="Arial"/>
              </a:rPr>
              <a:t>‹#›</a:t>
            </a:fld>
            <a:endParaRPr b="1" sz="1400">
              <a:solidFill>
                <a:schemeClr val="accent1"/>
              </a:solidFill>
              <a:latin typeface="Arial"/>
              <a:ea typeface="Arial"/>
              <a:cs typeface="Arial"/>
              <a:sym typeface="Arial"/>
            </a:endParaRPr>
          </a:p>
        </p:txBody>
      </p:sp>
      <p:sp>
        <p:nvSpPr>
          <p:cNvPr id="256" name="Google Shape;256;p33"/>
          <p:cNvSpPr txBox="1"/>
          <p:nvPr/>
        </p:nvSpPr>
        <p:spPr>
          <a:xfrm>
            <a:off x="357100" y="1062346"/>
            <a:ext cx="11112000" cy="3294000"/>
          </a:xfrm>
          <a:prstGeom prst="rect">
            <a:avLst/>
          </a:prstGeom>
          <a:noFill/>
          <a:ln>
            <a:noFill/>
          </a:ln>
        </p:spPr>
        <p:txBody>
          <a:bodyPr anchorCtr="0" anchor="t" bIns="45700" lIns="91425" spcFirstLastPara="1" rIns="91425" wrap="square" tIns="45700">
            <a:spAutoFit/>
          </a:bodyPr>
          <a:lstStyle/>
          <a:p>
            <a:pPr indent="-214312" lvl="0" marL="214312" rtl="0" algn="l">
              <a:lnSpc>
                <a:spcPct val="150000"/>
              </a:lnSpc>
              <a:spcBef>
                <a:spcPts val="0"/>
              </a:spcBef>
              <a:spcAft>
                <a:spcPts val="0"/>
              </a:spcAft>
              <a:buClr>
                <a:schemeClr val="dk1"/>
              </a:buClr>
              <a:buSzPts val="1600"/>
              <a:buFont typeface="Noto Sans Symbols"/>
              <a:buChar char="❖"/>
            </a:pPr>
            <a:r>
              <a:rPr b="1" lang="en-GB" sz="1600">
                <a:solidFill>
                  <a:schemeClr val="dk1"/>
                </a:solidFill>
              </a:rPr>
              <a:t>Internal and external dependencies for this activity?</a:t>
            </a:r>
            <a:endParaRPr b="1" sz="1600">
              <a:solidFill>
                <a:schemeClr val="dk1"/>
              </a:solidFill>
            </a:endParaRPr>
          </a:p>
          <a:p>
            <a:pPr indent="-330200" lvl="1" marL="914400" rtl="0" algn="l">
              <a:lnSpc>
                <a:spcPct val="150000"/>
              </a:lnSpc>
              <a:spcBef>
                <a:spcPts val="0"/>
              </a:spcBef>
              <a:spcAft>
                <a:spcPts val="0"/>
              </a:spcAft>
              <a:buClr>
                <a:schemeClr val="dk1"/>
              </a:buClr>
              <a:buSzPts val="1600"/>
              <a:buChar char="❖"/>
            </a:pPr>
            <a:r>
              <a:rPr lang="en-GB" sz="1600">
                <a:solidFill>
                  <a:schemeClr val="dk1"/>
                </a:solidFill>
              </a:rPr>
              <a:t>Internal: CEOS Chair</a:t>
            </a:r>
            <a:endParaRPr sz="1600">
              <a:solidFill>
                <a:schemeClr val="dk1"/>
              </a:solidFill>
            </a:endParaRPr>
          </a:p>
          <a:p>
            <a:pPr indent="-330200" lvl="1" marL="914400" rtl="0" algn="l">
              <a:lnSpc>
                <a:spcPct val="150000"/>
              </a:lnSpc>
              <a:spcBef>
                <a:spcPts val="0"/>
              </a:spcBef>
              <a:spcAft>
                <a:spcPts val="0"/>
              </a:spcAft>
              <a:buClr>
                <a:schemeClr val="dk1"/>
              </a:buClr>
              <a:buSzPts val="1600"/>
              <a:buChar char="❖"/>
            </a:pPr>
            <a:r>
              <a:rPr lang="en-GB" sz="1600">
                <a:solidFill>
                  <a:schemeClr val="dk1"/>
                </a:solidFill>
              </a:rPr>
              <a:t>External: -</a:t>
            </a:r>
            <a:endParaRPr sz="1600">
              <a:solidFill>
                <a:schemeClr val="dk1"/>
              </a:solidFill>
            </a:endParaRPr>
          </a:p>
          <a:p>
            <a:pPr indent="-330200" lvl="0" marL="457200" rtl="0" algn="l">
              <a:lnSpc>
                <a:spcPct val="150000"/>
              </a:lnSpc>
              <a:spcBef>
                <a:spcPts val="0"/>
              </a:spcBef>
              <a:spcAft>
                <a:spcPts val="0"/>
              </a:spcAft>
              <a:buClr>
                <a:schemeClr val="dk1"/>
              </a:buClr>
              <a:buSzPts val="1600"/>
              <a:buChar char="❖"/>
            </a:pPr>
            <a:r>
              <a:rPr b="1" lang="en-GB" sz="1600">
                <a:solidFill>
                  <a:schemeClr val="dk1"/>
                </a:solidFill>
              </a:rPr>
              <a:t>Main issues for Principal discussion in this session?</a:t>
            </a:r>
            <a:endParaRPr b="1" sz="1600">
              <a:solidFill>
                <a:schemeClr val="dk1"/>
              </a:solidFill>
            </a:endParaRPr>
          </a:p>
          <a:p>
            <a:pPr indent="-330200" lvl="1" marL="914400" rtl="0" algn="l">
              <a:lnSpc>
                <a:spcPct val="150000"/>
              </a:lnSpc>
              <a:spcBef>
                <a:spcPts val="0"/>
              </a:spcBef>
              <a:spcAft>
                <a:spcPts val="0"/>
              </a:spcAft>
              <a:buClr>
                <a:schemeClr val="dk1"/>
              </a:buClr>
              <a:buSzPts val="1600"/>
              <a:buChar char="❖"/>
            </a:pPr>
            <a:r>
              <a:rPr lang="en-GB" sz="1600">
                <a:solidFill>
                  <a:schemeClr val="dk1"/>
                </a:solidFill>
              </a:rPr>
              <a:t>Feedback on progress on CEOS Chair 2023 Priorities</a:t>
            </a:r>
            <a:endParaRPr sz="1600">
              <a:solidFill>
                <a:schemeClr val="dk1"/>
              </a:solidFill>
            </a:endParaRPr>
          </a:p>
          <a:p>
            <a:pPr indent="-214312" lvl="0" marL="214312" rtl="0" algn="l">
              <a:lnSpc>
                <a:spcPct val="150000"/>
              </a:lnSpc>
              <a:spcBef>
                <a:spcPts val="0"/>
              </a:spcBef>
              <a:spcAft>
                <a:spcPts val="0"/>
              </a:spcAft>
              <a:buClr>
                <a:schemeClr val="dk1"/>
              </a:buClr>
              <a:buSzPts val="1600"/>
              <a:buFont typeface="Noto Sans Symbols"/>
              <a:buChar char="❖"/>
            </a:pPr>
            <a:r>
              <a:rPr b="1" lang="en-GB" sz="1600">
                <a:solidFill>
                  <a:schemeClr val="dk1"/>
                </a:solidFill>
              </a:rPr>
              <a:t>Decisions in this session?</a:t>
            </a:r>
            <a:endParaRPr b="1" sz="1600">
              <a:solidFill>
                <a:schemeClr val="dk1"/>
              </a:solidFill>
            </a:endParaRPr>
          </a:p>
          <a:p>
            <a:pPr indent="-330200" lvl="1" marL="914400" rtl="0" algn="l">
              <a:lnSpc>
                <a:spcPct val="150000"/>
              </a:lnSpc>
              <a:spcBef>
                <a:spcPts val="0"/>
              </a:spcBef>
              <a:spcAft>
                <a:spcPts val="0"/>
              </a:spcAft>
              <a:buClr>
                <a:schemeClr val="dk1"/>
              </a:buClr>
              <a:buSzPts val="1600"/>
              <a:buChar char="❖"/>
            </a:pPr>
            <a:r>
              <a:rPr lang="en-GB" sz="1600">
                <a:solidFill>
                  <a:schemeClr val="dk1"/>
                </a:solidFill>
              </a:rPr>
              <a:t>None - mini-Plenary will not be required</a:t>
            </a:r>
            <a:endParaRPr sz="1600">
              <a:solidFill>
                <a:schemeClr val="dk1"/>
              </a:solidFill>
            </a:endParaRPr>
          </a:p>
          <a:p>
            <a:pPr indent="-214312" lvl="0" marL="214312" rtl="0" algn="l">
              <a:lnSpc>
                <a:spcPct val="150000"/>
              </a:lnSpc>
              <a:spcBef>
                <a:spcPts val="0"/>
              </a:spcBef>
              <a:spcAft>
                <a:spcPts val="0"/>
              </a:spcAft>
              <a:buClr>
                <a:schemeClr val="dk1"/>
              </a:buClr>
              <a:buSzPts val="1600"/>
              <a:buFont typeface="Noto Sans Symbols"/>
              <a:buChar char="❖"/>
            </a:pPr>
            <a:r>
              <a:rPr b="1" lang="en-GB" sz="1600">
                <a:solidFill>
                  <a:schemeClr val="dk1"/>
                </a:solidFill>
              </a:rPr>
              <a:t>Resource and other requests to support those decisions?</a:t>
            </a:r>
            <a:endParaRPr b="1" sz="1600">
              <a:solidFill>
                <a:schemeClr val="dk1"/>
              </a:solidFill>
            </a:endParaRPr>
          </a:p>
          <a:p>
            <a:pPr indent="-330200" lvl="1" marL="914400" rtl="0" algn="l">
              <a:lnSpc>
                <a:spcPct val="150000"/>
              </a:lnSpc>
              <a:spcBef>
                <a:spcPts val="0"/>
              </a:spcBef>
              <a:spcAft>
                <a:spcPts val="0"/>
              </a:spcAft>
              <a:buClr>
                <a:schemeClr val="dk1"/>
              </a:buClr>
              <a:buSzPts val="1600"/>
              <a:buChar char="❖"/>
            </a:pPr>
            <a:r>
              <a:rPr lang="en-GB" sz="1600">
                <a:solidFill>
                  <a:schemeClr val="dk1"/>
                </a:solidFill>
              </a:rPr>
              <a:t>None</a:t>
            </a:r>
            <a:endParaRPr sz="160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4"/>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rPr>
              <a:t>Session 8 - Agenda Outline</a:t>
            </a:r>
            <a:endParaRPr/>
          </a:p>
        </p:txBody>
      </p:sp>
      <p:sp>
        <p:nvSpPr>
          <p:cNvPr id="262" name="Google Shape;262;p34"/>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Arial"/>
                <a:ea typeface="Arial"/>
                <a:cs typeface="Arial"/>
                <a:sym typeface="Arial"/>
              </a:rPr>
              <a:t>Slide </a:t>
            </a:r>
            <a:fld id="{00000000-1234-1234-1234-123412341234}" type="slidenum">
              <a:rPr b="1" lang="en-GB" sz="1400">
                <a:solidFill>
                  <a:schemeClr val="accent1"/>
                </a:solidFill>
                <a:latin typeface="Arial"/>
                <a:ea typeface="Arial"/>
                <a:cs typeface="Arial"/>
                <a:sym typeface="Arial"/>
              </a:rPr>
              <a:t>‹#›</a:t>
            </a:fld>
            <a:endParaRPr b="1" sz="1400">
              <a:solidFill>
                <a:schemeClr val="accent1"/>
              </a:solidFill>
              <a:latin typeface="Arial"/>
              <a:ea typeface="Arial"/>
              <a:cs typeface="Arial"/>
              <a:sym typeface="Arial"/>
            </a:endParaRPr>
          </a:p>
        </p:txBody>
      </p:sp>
      <p:sp>
        <p:nvSpPr>
          <p:cNvPr id="263" name="Google Shape;263;p34"/>
          <p:cNvSpPr txBox="1"/>
          <p:nvPr/>
        </p:nvSpPr>
        <p:spPr>
          <a:xfrm>
            <a:off x="357100" y="1290946"/>
            <a:ext cx="11112000" cy="338700"/>
          </a:xfrm>
          <a:prstGeom prst="rect">
            <a:avLst/>
          </a:prstGeom>
          <a:noFill/>
          <a:ln>
            <a:noFill/>
          </a:ln>
        </p:spPr>
        <p:txBody>
          <a:bodyPr anchorCtr="0" anchor="t" bIns="45700" lIns="91425" spcFirstLastPara="1" rIns="91425" wrap="square" tIns="45700">
            <a:spAutoFit/>
          </a:bodyPr>
          <a:lstStyle/>
          <a:p>
            <a:pPr indent="0" lvl="0" marL="0" rtl="0" algn="l">
              <a:lnSpc>
                <a:spcPct val="150000"/>
              </a:lnSpc>
              <a:spcBef>
                <a:spcPts val="0"/>
              </a:spcBef>
              <a:spcAft>
                <a:spcPts val="0"/>
              </a:spcAft>
              <a:buNone/>
            </a:pPr>
            <a:r>
              <a:t/>
            </a:r>
            <a:endParaRPr b="1" sz="1600">
              <a:solidFill>
                <a:schemeClr val="dk1"/>
              </a:solidFill>
            </a:endParaRPr>
          </a:p>
        </p:txBody>
      </p:sp>
      <p:graphicFrame>
        <p:nvGraphicFramePr>
          <p:cNvPr id="264" name="Google Shape;264;p34"/>
          <p:cNvGraphicFramePr/>
          <p:nvPr/>
        </p:nvGraphicFramePr>
        <p:xfrm>
          <a:off x="952500" y="2109630"/>
          <a:ext cx="3000000" cy="3000000"/>
        </p:xfrm>
        <a:graphic>
          <a:graphicData uri="http://schemas.openxmlformats.org/drawingml/2006/table">
            <a:tbl>
              <a:tblPr>
                <a:noFill/>
                <a:tableStyleId>{C736A773-CEEF-47C8-B9CB-620B04F2824F}</a:tableStyleId>
              </a:tblPr>
              <a:tblGrid>
                <a:gridCol w="1391975"/>
                <a:gridCol w="5466025"/>
                <a:gridCol w="3429000"/>
              </a:tblGrid>
              <a:tr h="1160000">
                <a:tc>
                  <a:txBody>
                    <a:bodyPr/>
                    <a:lstStyle/>
                    <a:p>
                      <a:pPr indent="0" lvl="0" marL="0" rtl="0" algn="l">
                        <a:spcBef>
                          <a:spcPts val="0"/>
                        </a:spcBef>
                        <a:spcAft>
                          <a:spcPts val="0"/>
                        </a:spcAft>
                        <a:buNone/>
                      </a:pPr>
                      <a:r>
                        <a:rPr b="1" lang="en-GB" sz="1800">
                          <a:latin typeface="Cambria"/>
                          <a:ea typeface="Cambria"/>
                          <a:cs typeface="Cambria"/>
                          <a:sym typeface="Cambria"/>
                        </a:rPr>
                        <a:t>8.1</a:t>
                      </a:r>
                      <a:endParaRPr b="1" sz="18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1800">
                          <a:latin typeface="Cambria"/>
                          <a:ea typeface="Cambria"/>
                          <a:cs typeface="Cambria"/>
                          <a:sym typeface="Cambria"/>
                        </a:rPr>
                        <a:t>CEOS Mini-Plenary Topics</a:t>
                      </a:r>
                      <a:endParaRPr sz="1800">
                        <a:latin typeface="Cambria"/>
                        <a:ea typeface="Cambria"/>
                        <a:cs typeface="Cambria"/>
                        <a:sym typeface="Cambria"/>
                      </a:endParaRPr>
                    </a:p>
                    <a:p>
                      <a:pPr indent="0" lvl="0" marL="0" rtl="0" algn="l">
                        <a:spcBef>
                          <a:spcPts val="0"/>
                        </a:spcBef>
                        <a:spcAft>
                          <a:spcPts val="0"/>
                        </a:spcAft>
                        <a:buNone/>
                      </a:pPr>
                      <a:r>
                        <a:rPr i="1" lang="en-GB" sz="1800">
                          <a:latin typeface="Cambria"/>
                          <a:ea typeface="Cambria"/>
                          <a:cs typeface="Cambria"/>
                          <a:sym typeface="Cambria"/>
                        </a:rPr>
                        <a:t>CEOS Chair</a:t>
                      </a:r>
                      <a:endParaRPr i="1" sz="1800">
                        <a:latin typeface="Cambria"/>
                        <a:ea typeface="Cambria"/>
                        <a:cs typeface="Cambria"/>
                        <a:sym typeface="Cambria"/>
                      </a:endParaRPr>
                    </a:p>
                    <a:p>
                      <a:pPr indent="0" lvl="0" marL="0" rtl="0" algn="l">
                        <a:spcBef>
                          <a:spcPts val="0"/>
                        </a:spcBef>
                        <a:spcAft>
                          <a:spcPts val="0"/>
                        </a:spcAft>
                        <a:buNone/>
                      </a:pPr>
                      <a:r>
                        <a:t/>
                      </a:r>
                      <a:endParaRPr i="1" sz="18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i="1" lang="en-GB" sz="1800">
                          <a:highlight>
                            <a:srgbClr val="FFFF00"/>
                          </a:highlight>
                          <a:latin typeface="Cambria"/>
                          <a:ea typeface="Cambria"/>
                          <a:cs typeface="Cambria"/>
                          <a:sym typeface="Cambria"/>
                        </a:rPr>
                        <a:t>No topics identified so no time allocated</a:t>
                      </a:r>
                      <a:endParaRPr i="1" sz="1800">
                        <a:highlight>
                          <a:srgbClr val="FFFF00"/>
                        </a:highlight>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1160000">
                <a:tc>
                  <a:txBody>
                    <a:bodyPr/>
                    <a:lstStyle/>
                    <a:p>
                      <a:pPr indent="0" lvl="0" marL="0" rtl="0" algn="l">
                        <a:spcBef>
                          <a:spcPts val="0"/>
                        </a:spcBef>
                        <a:spcAft>
                          <a:spcPts val="0"/>
                        </a:spcAft>
                        <a:buNone/>
                      </a:pPr>
                      <a:r>
                        <a:rPr b="1" lang="en-GB" sz="1800">
                          <a:latin typeface="Cambria"/>
                          <a:ea typeface="Cambria"/>
                          <a:cs typeface="Cambria"/>
                          <a:sym typeface="Cambria"/>
                        </a:rPr>
                        <a:t>8.2</a:t>
                      </a:r>
                      <a:endParaRPr b="1" sz="18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1800">
                          <a:latin typeface="Cambria"/>
                          <a:ea typeface="Cambria"/>
                          <a:cs typeface="Cambria"/>
                          <a:sym typeface="Cambria"/>
                        </a:rPr>
                        <a:t>Progress on CEOS Chair 2023 Priorities</a:t>
                      </a:r>
                      <a:endParaRPr b="1" sz="1800">
                        <a:latin typeface="Cambria"/>
                        <a:ea typeface="Cambria"/>
                        <a:cs typeface="Cambria"/>
                        <a:sym typeface="Cambria"/>
                      </a:endParaRPr>
                    </a:p>
                    <a:p>
                      <a:pPr indent="0" lvl="0" marL="0" rtl="0" algn="l">
                        <a:spcBef>
                          <a:spcPts val="0"/>
                        </a:spcBef>
                        <a:spcAft>
                          <a:spcPts val="0"/>
                        </a:spcAft>
                        <a:buNone/>
                      </a:pPr>
                      <a:r>
                        <a:rPr i="1" lang="en-GB" sz="1800">
                          <a:latin typeface="Cambria"/>
                          <a:ea typeface="Cambria"/>
                          <a:cs typeface="Cambria"/>
                          <a:sym typeface="Cambria"/>
                        </a:rPr>
                        <a:t>CEOS Chair Team/GISTDA</a:t>
                      </a:r>
                      <a:endParaRPr b="1" sz="18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i="1" lang="en-GB" sz="1800">
                          <a:latin typeface="Cambria"/>
                          <a:ea typeface="Cambria"/>
                          <a:cs typeface="Cambria"/>
                          <a:sym typeface="Cambria"/>
                        </a:rPr>
                        <a:t>10 mins</a:t>
                      </a:r>
                      <a:endParaRPr i="1" sz="18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5"/>
          <p:cNvSpPr txBox="1"/>
          <p:nvPr/>
        </p:nvSpPr>
        <p:spPr>
          <a:xfrm>
            <a:off x="94026" y="103250"/>
            <a:ext cx="9550800" cy="661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700">
                <a:solidFill>
                  <a:schemeClr val="lt1"/>
                </a:solidFill>
              </a:rPr>
              <a:t>Session 9 - </a:t>
            </a:r>
            <a:r>
              <a:rPr lang="en-GB" sz="3700">
                <a:solidFill>
                  <a:schemeClr val="lt1"/>
                </a:solidFill>
              </a:rPr>
              <a:t>Other Business and Closing</a:t>
            </a:r>
            <a:endParaRPr sz="3700"/>
          </a:p>
        </p:txBody>
      </p:sp>
      <p:sp>
        <p:nvSpPr>
          <p:cNvPr id="270" name="Google Shape;270;p35"/>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Arial"/>
                <a:ea typeface="Arial"/>
                <a:cs typeface="Arial"/>
                <a:sym typeface="Arial"/>
              </a:rPr>
              <a:t>Slide </a:t>
            </a:r>
            <a:fld id="{00000000-1234-1234-1234-123412341234}" type="slidenum">
              <a:rPr b="1" lang="en-GB" sz="1400">
                <a:solidFill>
                  <a:schemeClr val="accent1"/>
                </a:solidFill>
                <a:latin typeface="Arial"/>
                <a:ea typeface="Arial"/>
                <a:cs typeface="Arial"/>
                <a:sym typeface="Arial"/>
              </a:rPr>
              <a:t>‹#›</a:t>
            </a:fld>
            <a:endParaRPr b="1" sz="1400">
              <a:solidFill>
                <a:schemeClr val="accent1"/>
              </a:solidFill>
              <a:latin typeface="Arial"/>
              <a:ea typeface="Arial"/>
              <a:cs typeface="Arial"/>
              <a:sym typeface="Arial"/>
            </a:endParaRPr>
          </a:p>
        </p:txBody>
      </p:sp>
      <p:sp>
        <p:nvSpPr>
          <p:cNvPr id="271" name="Google Shape;271;p35"/>
          <p:cNvSpPr txBox="1"/>
          <p:nvPr/>
        </p:nvSpPr>
        <p:spPr>
          <a:xfrm>
            <a:off x="357100" y="1062346"/>
            <a:ext cx="11112000" cy="5141100"/>
          </a:xfrm>
          <a:prstGeom prst="rect">
            <a:avLst/>
          </a:prstGeom>
          <a:noFill/>
          <a:ln>
            <a:noFill/>
          </a:ln>
        </p:spPr>
        <p:txBody>
          <a:bodyPr anchorCtr="0" anchor="t" bIns="45700" lIns="91425" spcFirstLastPara="1" rIns="91425" wrap="square" tIns="45700">
            <a:spAutoFit/>
          </a:bodyPr>
          <a:lstStyle/>
          <a:p>
            <a:pPr indent="-214312" lvl="0" marL="214312" rtl="0" algn="l">
              <a:lnSpc>
                <a:spcPct val="150000"/>
              </a:lnSpc>
              <a:spcBef>
                <a:spcPts val="0"/>
              </a:spcBef>
              <a:spcAft>
                <a:spcPts val="0"/>
              </a:spcAft>
              <a:buClr>
                <a:schemeClr val="dk1"/>
              </a:buClr>
              <a:buSzPts val="1600"/>
              <a:buFont typeface="Noto Sans Symbols"/>
              <a:buChar char="❖"/>
            </a:pPr>
            <a:r>
              <a:rPr b="1" lang="en-GB" sz="1600">
                <a:solidFill>
                  <a:schemeClr val="dk1"/>
                </a:solidFill>
              </a:rPr>
              <a:t>Internal and external dependencies for this activity?</a:t>
            </a:r>
            <a:endParaRPr b="1" sz="1600">
              <a:solidFill>
                <a:schemeClr val="dk1"/>
              </a:solidFill>
            </a:endParaRPr>
          </a:p>
          <a:p>
            <a:pPr indent="-330200" lvl="1" marL="914400" rtl="0" algn="l">
              <a:lnSpc>
                <a:spcPct val="150000"/>
              </a:lnSpc>
              <a:spcBef>
                <a:spcPts val="0"/>
              </a:spcBef>
              <a:spcAft>
                <a:spcPts val="0"/>
              </a:spcAft>
              <a:buClr>
                <a:schemeClr val="dk1"/>
              </a:buClr>
              <a:buSzPts val="1600"/>
              <a:buChar char="❖"/>
            </a:pPr>
            <a:r>
              <a:rPr lang="en-GB" sz="1600">
                <a:solidFill>
                  <a:schemeClr val="dk1"/>
                </a:solidFill>
              </a:rPr>
              <a:t>Internal: SEO, CEOS Chair, SIT Chair</a:t>
            </a:r>
            <a:endParaRPr sz="1600">
              <a:solidFill>
                <a:schemeClr val="dk1"/>
              </a:solidFill>
              <a:highlight>
                <a:srgbClr val="FFFF00"/>
              </a:highlight>
            </a:endParaRPr>
          </a:p>
          <a:p>
            <a:pPr indent="-330200" lvl="1" marL="914400" rtl="0" algn="l">
              <a:lnSpc>
                <a:spcPct val="150000"/>
              </a:lnSpc>
              <a:spcBef>
                <a:spcPts val="0"/>
              </a:spcBef>
              <a:spcAft>
                <a:spcPts val="0"/>
              </a:spcAft>
              <a:buClr>
                <a:schemeClr val="dk1"/>
              </a:buClr>
              <a:buSzPts val="1600"/>
              <a:buChar char="❖"/>
            </a:pPr>
            <a:r>
              <a:rPr lang="en-GB" sz="1600">
                <a:solidFill>
                  <a:schemeClr val="dk1"/>
                </a:solidFill>
              </a:rPr>
              <a:t>External: GEO Secretariat</a:t>
            </a:r>
            <a:endParaRPr sz="1600">
              <a:solidFill>
                <a:schemeClr val="dk1"/>
              </a:solidFill>
              <a:highlight>
                <a:srgbClr val="FFFF00"/>
              </a:highlight>
            </a:endParaRPr>
          </a:p>
          <a:p>
            <a:pPr indent="-214312" lvl="0" marL="214312" rtl="0" algn="l">
              <a:lnSpc>
                <a:spcPct val="150000"/>
              </a:lnSpc>
              <a:spcBef>
                <a:spcPts val="0"/>
              </a:spcBef>
              <a:spcAft>
                <a:spcPts val="0"/>
              </a:spcAft>
              <a:buClr>
                <a:schemeClr val="dk1"/>
              </a:buClr>
              <a:buSzPts val="1600"/>
              <a:buFont typeface="Noto Sans Symbols"/>
              <a:buChar char="❖"/>
            </a:pPr>
            <a:r>
              <a:rPr b="1" lang="en-GB" sz="1600">
                <a:solidFill>
                  <a:schemeClr val="dk1"/>
                </a:solidFill>
              </a:rPr>
              <a:t>Main issues for Principal discussion in this session?</a:t>
            </a:r>
            <a:endParaRPr b="1" sz="1600">
              <a:solidFill>
                <a:schemeClr val="dk1"/>
              </a:solidFill>
            </a:endParaRPr>
          </a:p>
          <a:p>
            <a:pPr indent="-330200" lvl="1" marL="914400" rtl="0" algn="l">
              <a:lnSpc>
                <a:spcPct val="150000"/>
              </a:lnSpc>
              <a:spcBef>
                <a:spcPts val="0"/>
              </a:spcBef>
              <a:spcAft>
                <a:spcPts val="0"/>
              </a:spcAft>
              <a:buClr>
                <a:schemeClr val="dk1"/>
              </a:buClr>
              <a:buSzPts val="1600"/>
              <a:buChar char="❖"/>
            </a:pPr>
            <a:r>
              <a:rPr lang="en-GB" sz="1600">
                <a:solidFill>
                  <a:schemeClr val="dk1"/>
                </a:solidFill>
              </a:rPr>
              <a:t>GEO post-2025 Working Group and CEOS</a:t>
            </a:r>
            <a:endParaRPr sz="1600">
              <a:solidFill>
                <a:schemeClr val="dk1"/>
              </a:solidFill>
            </a:endParaRPr>
          </a:p>
          <a:p>
            <a:pPr indent="-330200" lvl="1" marL="914400" rtl="0" algn="l">
              <a:lnSpc>
                <a:spcPct val="150000"/>
              </a:lnSpc>
              <a:spcBef>
                <a:spcPts val="0"/>
              </a:spcBef>
              <a:spcAft>
                <a:spcPts val="0"/>
              </a:spcAft>
              <a:buClr>
                <a:schemeClr val="dk1"/>
              </a:buClr>
              <a:buSzPts val="1600"/>
              <a:buChar char="❖"/>
            </a:pPr>
            <a:r>
              <a:rPr lang="en-GB" sz="1600">
                <a:solidFill>
                  <a:schemeClr val="dk1"/>
                </a:solidFill>
              </a:rPr>
              <a:t>Focusing the purpose of CEOS meetings</a:t>
            </a:r>
            <a:endParaRPr sz="1600">
              <a:solidFill>
                <a:schemeClr val="dk1"/>
              </a:solidFill>
            </a:endParaRPr>
          </a:p>
          <a:p>
            <a:pPr indent="-330200" lvl="1" marL="914400" rtl="0" algn="l">
              <a:lnSpc>
                <a:spcPct val="150000"/>
              </a:lnSpc>
              <a:spcBef>
                <a:spcPts val="0"/>
              </a:spcBef>
              <a:spcAft>
                <a:spcPts val="0"/>
              </a:spcAft>
              <a:buClr>
                <a:schemeClr val="dk1"/>
              </a:buClr>
              <a:buSzPts val="1600"/>
              <a:buChar char="❖"/>
            </a:pPr>
            <a:r>
              <a:rPr lang="en-GB" sz="1600">
                <a:solidFill>
                  <a:schemeClr val="dk1"/>
                </a:solidFill>
              </a:rPr>
              <a:t>Hear the opinion of the WG and VC teams as to the need for a VC/WG session in addition to TW.</a:t>
            </a:r>
            <a:endParaRPr sz="1600">
              <a:solidFill>
                <a:schemeClr val="dk1"/>
              </a:solidFill>
            </a:endParaRPr>
          </a:p>
          <a:p>
            <a:pPr indent="-330200" lvl="1" marL="914400" rtl="0" algn="l">
              <a:lnSpc>
                <a:spcPct val="150000"/>
              </a:lnSpc>
              <a:spcBef>
                <a:spcPts val="0"/>
              </a:spcBef>
              <a:spcAft>
                <a:spcPts val="0"/>
              </a:spcAft>
              <a:buClr>
                <a:schemeClr val="dk1"/>
              </a:buClr>
              <a:buSzPts val="1600"/>
              <a:buChar char="❖"/>
            </a:pPr>
            <a:r>
              <a:rPr lang="en-GB" sz="1600">
                <a:solidFill>
                  <a:schemeClr val="dk1"/>
                </a:solidFill>
              </a:rPr>
              <a:t>Discuss outcomes from Sessions and confirm understanding</a:t>
            </a:r>
            <a:endParaRPr sz="1600">
              <a:solidFill>
                <a:schemeClr val="dk1"/>
              </a:solidFill>
            </a:endParaRPr>
          </a:p>
          <a:p>
            <a:pPr indent="-214312" lvl="0" marL="214312" rtl="0" algn="l">
              <a:lnSpc>
                <a:spcPct val="150000"/>
              </a:lnSpc>
              <a:spcBef>
                <a:spcPts val="0"/>
              </a:spcBef>
              <a:spcAft>
                <a:spcPts val="0"/>
              </a:spcAft>
              <a:buClr>
                <a:schemeClr val="dk1"/>
              </a:buClr>
              <a:buSzPts val="1600"/>
              <a:buFont typeface="Noto Sans Symbols"/>
              <a:buChar char="❖"/>
            </a:pPr>
            <a:r>
              <a:rPr b="1" lang="en-GB" sz="1600">
                <a:solidFill>
                  <a:schemeClr val="dk1"/>
                </a:solidFill>
              </a:rPr>
              <a:t>Decisions in this session?</a:t>
            </a:r>
            <a:endParaRPr b="1" sz="1600">
              <a:solidFill>
                <a:schemeClr val="dk1"/>
              </a:solidFill>
            </a:endParaRPr>
          </a:p>
          <a:p>
            <a:pPr indent="-330200" lvl="1" marL="914400" rtl="0" algn="l">
              <a:lnSpc>
                <a:spcPct val="150000"/>
              </a:lnSpc>
              <a:spcBef>
                <a:spcPts val="0"/>
              </a:spcBef>
              <a:spcAft>
                <a:spcPts val="0"/>
              </a:spcAft>
              <a:buClr>
                <a:schemeClr val="dk1"/>
              </a:buClr>
              <a:buSzPts val="1600"/>
              <a:buChar char="❖"/>
            </a:pPr>
            <a:r>
              <a:rPr lang="en-GB" sz="1600">
                <a:solidFill>
                  <a:schemeClr val="dk1"/>
                </a:solidFill>
              </a:rPr>
              <a:t>Agreement not to replace Marie-Josée Bourassa on the post-2025 GEO Working Group (due to the WG nearing the end of its work)</a:t>
            </a:r>
            <a:endParaRPr sz="1600">
              <a:solidFill>
                <a:schemeClr val="dk1"/>
              </a:solidFill>
            </a:endParaRPr>
          </a:p>
          <a:p>
            <a:pPr indent="-330200" lvl="1" marL="914400" rtl="0" algn="l">
              <a:lnSpc>
                <a:spcPct val="150000"/>
              </a:lnSpc>
              <a:spcBef>
                <a:spcPts val="0"/>
              </a:spcBef>
              <a:spcAft>
                <a:spcPts val="0"/>
              </a:spcAft>
              <a:buClr>
                <a:schemeClr val="dk1"/>
              </a:buClr>
              <a:buSzPts val="1600"/>
              <a:buChar char="❖"/>
            </a:pPr>
            <a:r>
              <a:rPr lang="en-GB" sz="1600">
                <a:solidFill>
                  <a:schemeClr val="dk1"/>
                </a:solidFill>
              </a:rPr>
              <a:t>Confirm the list of draft actions from SIT-38</a:t>
            </a:r>
            <a:endParaRPr sz="1600">
              <a:solidFill>
                <a:schemeClr val="dk1"/>
              </a:solidFill>
            </a:endParaRPr>
          </a:p>
          <a:p>
            <a:pPr indent="-214312" lvl="0" marL="214312" rtl="0" algn="l">
              <a:lnSpc>
                <a:spcPct val="150000"/>
              </a:lnSpc>
              <a:spcBef>
                <a:spcPts val="0"/>
              </a:spcBef>
              <a:spcAft>
                <a:spcPts val="0"/>
              </a:spcAft>
              <a:buClr>
                <a:schemeClr val="dk1"/>
              </a:buClr>
              <a:buSzPts val="1600"/>
              <a:buFont typeface="Noto Sans Symbols"/>
              <a:buChar char="❖"/>
            </a:pPr>
            <a:r>
              <a:rPr b="1" lang="en-GB" sz="1600">
                <a:solidFill>
                  <a:schemeClr val="dk1"/>
                </a:solidFill>
              </a:rPr>
              <a:t>Resource and other requests to support those decisions?</a:t>
            </a:r>
            <a:endParaRPr b="1" sz="1600">
              <a:solidFill>
                <a:schemeClr val="dk1"/>
              </a:solidFill>
            </a:endParaRPr>
          </a:p>
          <a:p>
            <a:pPr indent="-330200" lvl="1" marL="914400" rtl="0" algn="l">
              <a:lnSpc>
                <a:spcPct val="150000"/>
              </a:lnSpc>
              <a:spcBef>
                <a:spcPts val="0"/>
              </a:spcBef>
              <a:spcAft>
                <a:spcPts val="0"/>
              </a:spcAft>
              <a:buClr>
                <a:schemeClr val="dk1"/>
              </a:buClr>
              <a:buSzPts val="1600"/>
              <a:buChar char="❖"/>
            </a:pPr>
            <a:r>
              <a:rPr lang="en-GB" sz="1600">
                <a:solidFill>
                  <a:schemeClr val="dk1"/>
                </a:solidFill>
              </a:rPr>
              <a:t>-</a:t>
            </a:r>
            <a:endParaRPr sz="16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9"/>
          <p:cNvSpPr txBox="1"/>
          <p:nvPr>
            <p:ph idx="1" type="body"/>
          </p:nvPr>
        </p:nvSpPr>
        <p:spPr>
          <a:xfrm>
            <a:off x="324225" y="1327175"/>
            <a:ext cx="11495400" cy="4894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GB"/>
              <a:t>Good progress on all 2022-2023 SIT Chair </a:t>
            </a:r>
            <a:r>
              <a:rPr b="1" lang="en-GB"/>
              <a:t>priorities:</a:t>
            </a:r>
            <a:endParaRPr b="1"/>
          </a:p>
          <a:p>
            <a:pPr indent="-406400" lvl="0" marL="457200" marR="0" rtl="0" algn="l">
              <a:lnSpc>
                <a:spcPct val="90000"/>
              </a:lnSpc>
              <a:spcBef>
                <a:spcPts val="1000"/>
              </a:spcBef>
              <a:spcAft>
                <a:spcPts val="0"/>
              </a:spcAft>
              <a:buClr>
                <a:srgbClr val="4A86E8"/>
              </a:buClr>
              <a:buSzPts val="2800"/>
              <a:buChar char="-"/>
            </a:pPr>
            <a:r>
              <a:rPr lang="en-GB">
                <a:solidFill>
                  <a:srgbClr val="4A86E8"/>
                </a:solidFill>
              </a:rPr>
              <a:t>Support to Societal Challenges and the Global Agendas</a:t>
            </a:r>
            <a:endParaRPr>
              <a:solidFill>
                <a:srgbClr val="4A86E8"/>
              </a:solidFill>
            </a:endParaRPr>
          </a:p>
          <a:p>
            <a:pPr indent="0" lvl="0" marL="457200" marR="0" rtl="0" algn="l">
              <a:lnSpc>
                <a:spcPct val="90000"/>
              </a:lnSpc>
              <a:spcBef>
                <a:spcPts val="1000"/>
              </a:spcBef>
              <a:spcAft>
                <a:spcPts val="0"/>
              </a:spcAft>
              <a:buNone/>
            </a:pPr>
            <a:r>
              <a:t/>
            </a:r>
            <a:endParaRPr sz="600"/>
          </a:p>
          <a:p>
            <a:pPr indent="-406400" lvl="0" marL="457200" marR="0" rtl="0" algn="l">
              <a:lnSpc>
                <a:spcPct val="90000"/>
              </a:lnSpc>
              <a:spcBef>
                <a:spcPts val="1000"/>
              </a:spcBef>
              <a:spcAft>
                <a:spcPts val="0"/>
              </a:spcAft>
              <a:buClr>
                <a:schemeClr val="accent6"/>
              </a:buClr>
              <a:buSzPts val="2800"/>
              <a:buChar char="-"/>
            </a:pPr>
            <a:r>
              <a:rPr lang="en-GB">
                <a:solidFill>
                  <a:schemeClr val="accent6"/>
                </a:solidFill>
              </a:rPr>
              <a:t>Create new opportunities for EO space agencies by expanding the communities of users through GEO and other key stakeholders</a:t>
            </a:r>
            <a:endParaRPr>
              <a:solidFill>
                <a:schemeClr val="accent6"/>
              </a:solidFill>
            </a:endParaRPr>
          </a:p>
          <a:p>
            <a:pPr indent="0" lvl="0" marL="457200" marR="0" rtl="0" algn="l">
              <a:lnSpc>
                <a:spcPct val="90000"/>
              </a:lnSpc>
              <a:spcBef>
                <a:spcPts val="1000"/>
              </a:spcBef>
              <a:spcAft>
                <a:spcPts val="0"/>
              </a:spcAft>
              <a:buNone/>
            </a:pPr>
            <a:r>
              <a:t/>
            </a:r>
            <a:endParaRPr sz="600"/>
          </a:p>
          <a:p>
            <a:pPr indent="-406400" lvl="0" marL="457200" marR="0" rtl="0" algn="l">
              <a:lnSpc>
                <a:spcPct val="90000"/>
              </a:lnSpc>
              <a:spcBef>
                <a:spcPts val="1000"/>
              </a:spcBef>
              <a:spcAft>
                <a:spcPts val="0"/>
              </a:spcAft>
              <a:buClr>
                <a:srgbClr val="4A86E8"/>
              </a:buClr>
              <a:buSzPts val="2800"/>
              <a:buChar char="-"/>
            </a:pPr>
            <a:r>
              <a:rPr lang="en-GB">
                <a:solidFill>
                  <a:srgbClr val="4A86E8"/>
                </a:solidFill>
              </a:rPr>
              <a:t>Define and implement the actions necessary for fostering the partnership of CEOS agencies with the New Space sector, in order to improve the quality of information and services provided to users.</a:t>
            </a:r>
            <a:endParaRPr>
              <a:solidFill>
                <a:srgbClr val="4A86E8"/>
              </a:solidFill>
            </a:endParaRPr>
          </a:p>
          <a:p>
            <a:pPr indent="0" lvl="0" marL="0" marR="0" rtl="0" algn="l">
              <a:lnSpc>
                <a:spcPct val="90000"/>
              </a:lnSpc>
              <a:spcBef>
                <a:spcPts val="1000"/>
              </a:spcBef>
              <a:spcAft>
                <a:spcPts val="0"/>
              </a:spcAft>
              <a:buNone/>
            </a:pPr>
            <a:r>
              <a:t/>
            </a:r>
            <a:endParaRPr sz="600"/>
          </a:p>
          <a:p>
            <a:pPr indent="-406400" lvl="0" marL="457200" marR="0" rtl="0" algn="l">
              <a:lnSpc>
                <a:spcPct val="90000"/>
              </a:lnSpc>
              <a:spcBef>
                <a:spcPts val="1000"/>
              </a:spcBef>
              <a:spcAft>
                <a:spcPts val="0"/>
              </a:spcAft>
              <a:buClr>
                <a:schemeClr val="accent6"/>
              </a:buClr>
              <a:buSzPts val="2800"/>
              <a:buChar char="-"/>
            </a:pPr>
            <a:r>
              <a:rPr lang="en-GB">
                <a:solidFill>
                  <a:schemeClr val="accent6"/>
                </a:solidFill>
              </a:rPr>
              <a:t>Foster the development and use of innovative Digital Services (data access, data processing,..)</a:t>
            </a:r>
            <a:endParaRPr/>
          </a:p>
        </p:txBody>
      </p:sp>
      <p:sp>
        <p:nvSpPr>
          <p:cNvPr id="80" name="Google Shape;80;p9"/>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SIT Chair Priorities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6"/>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rPr>
              <a:t>Session 9 - Agenda Outline</a:t>
            </a:r>
            <a:endParaRPr/>
          </a:p>
        </p:txBody>
      </p:sp>
      <p:sp>
        <p:nvSpPr>
          <p:cNvPr id="277" name="Google Shape;277;p36"/>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Arial"/>
                <a:ea typeface="Arial"/>
                <a:cs typeface="Arial"/>
                <a:sym typeface="Arial"/>
              </a:rPr>
              <a:t>Slide </a:t>
            </a:r>
            <a:fld id="{00000000-1234-1234-1234-123412341234}" type="slidenum">
              <a:rPr b="1" lang="en-GB" sz="1400">
                <a:solidFill>
                  <a:schemeClr val="accent1"/>
                </a:solidFill>
                <a:latin typeface="Arial"/>
                <a:ea typeface="Arial"/>
                <a:cs typeface="Arial"/>
                <a:sym typeface="Arial"/>
              </a:rPr>
              <a:t>‹#›</a:t>
            </a:fld>
            <a:endParaRPr b="1" sz="1400">
              <a:solidFill>
                <a:schemeClr val="accent1"/>
              </a:solidFill>
              <a:latin typeface="Arial"/>
              <a:ea typeface="Arial"/>
              <a:cs typeface="Arial"/>
              <a:sym typeface="Arial"/>
            </a:endParaRPr>
          </a:p>
        </p:txBody>
      </p:sp>
      <p:sp>
        <p:nvSpPr>
          <p:cNvPr id="278" name="Google Shape;278;p36"/>
          <p:cNvSpPr txBox="1"/>
          <p:nvPr/>
        </p:nvSpPr>
        <p:spPr>
          <a:xfrm>
            <a:off x="357100" y="1290946"/>
            <a:ext cx="11112000" cy="338700"/>
          </a:xfrm>
          <a:prstGeom prst="rect">
            <a:avLst/>
          </a:prstGeom>
          <a:noFill/>
          <a:ln>
            <a:noFill/>
          </a:ln>
        </p:spPr>
        <p:txBody>
          <a:bodyPr anchorCtr="0" anchor="t" bIns="45700" lIns="91425" spcFirstLastPara="1" rIns="91425" wrap="square" tIns="45700">
            <a:spAutoFit/>
          </a:bodyPr>
          <a:lstStyle/>
          <a:p>
            <a:pPr indent="0" lvl="0" marL="457200" rtl="0" algn="l">
              <a:lnSpc>
                <a:spcPct val="150000"/>
              </a:lnSpc>
              <a:spcBef>
                <a:spcPts val="0"/>
              </a:spcBef>
              <a:spcAft>
                <a:spcPts val="0"/>
              </a:spcAft>
              <a:buNone/>
            </a:pPr>
            <a:r>
              <a:t/>
            </a:r>
            <a:endParaRPr b="1" sz="1600">
              <a:solidFill>
                <a:schemeClr val="dk1"/>
              </a:solidFill>
            </a:endParaRPr>
          </a:p>
        </p:txBody>
      </p:sp>
      <p:graphicFrame>
        <p:nvGraphicFramePr>
          <p:cNvPr id="279" name="Google Shape;279;p36"/>
          <p:cNvGraphicFramePr/>
          <p:nvPr/>
        </p:nvGraphicFramePr>
        <p:xfrm>
          <a:off x="952500" y="1220575"/>
          <a:ext cx="3000000" cy="3000000"/>
        </p:xfrm>
        <a:graphic>
          <a:graphicData uri="http://schemas.openxmlformats.org/drawingml/2006/table">
            <a:tbl>
              <a:tblPr>
                <a:noFill/>
                <a:tableStyleId>{C736A773-CEEF-47C8-B9CB-620B04F2824F}</a:tableStyleId>
              </a:tblPr>
              <a:tblGrid>
                <a:gridCol w="1446275"/>
                <a:gridCol w="7204300"/>
                <a:gridCol w="1636425"/>
              </a:tblGrid>
              <a:tr h="825475">
                <a:tc>
                  <a:txBody>
                    <a:bodyPr/>
                    <a:lstStyle/>
                    <a:p>
                      <a:pPr indent="0" lvl="0" marL="0" rtl="0" algn="l">
                        <a:spcBef>
                          <a:spcPts val="0"/>
                        </a:spcBef>
                        <a:spcAft>
                          <a:spcPts val="0"/>
                        </a:spcAft>
                        <a:buNone/>
                      </a:pPr>
                      <a:r>
                        <a:rPr b="1" lang="en-GB" sz="1600">
                          <a:latin typeface="Cambria"/>
                          <a:ea typeface="Cambria"/>
                          <a:cs typeface="Cambria"/>
                          <a:sym typeface="Cambria"/>
                        </a:rPr>
                        <a:t>9.1</a:t>
                      </a:r>
                      <a:endParaRPr b="1" sz="16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1600">
                          <a:latin typeface="Cambria"/>
                          <a:ea typeface="Cambria"/>
                          <a:cs typeface="Cambria"/>
                          <a:sym typeface="Cambria"/>
                        </a:rPr>
                        <a:t>Update from GEO Secretariat</a:t>
                      </a:r>
                      <a:endParaRPr b="1" sz="1600">
                        <a:latin typeface="Cambria"/>
                        <a:ea typeface="Cambria"/>
                        <a:cs typeface="Cambria"/>
                        <a:sym typeface="Cambria"/>
                      </a:endParaRPr>
                    </a:p>
                    <a:p>
                      <a:pPr indent="0" lvl="0" marL="0" rtl="0" algn="l">
                        <a:spcBef>
                          <a:spcPts val="0"/>
                        </a:spcBef>
                        <a:spcAft>
                          <a:spcPts val="0"/>
                        </a:spcAft>
                        <a:buNone/>
                      </a:pPr>
                      <a:r>
                        <a:rPr i="1" lang="en-GB" sz="1600">
                          <a:latin typeface="Cambria"/>
                          <a:ea typeface="Cambria"/>
                          <a:cs typeface="Cambria"/>
                          <a:sym typeface="Cambria"/>
                        </a:rPr>
                        <a:t>Laurent Durieux (GEO Secretariat), Andreas Obrecht (GEO Secretariat), CEOS post-2025 Working Group Participants</a:t>
                      </a:r>
                      <a:endParaRPr i="1" sz="16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i="1" lang="en-GB" sz="1600">
                          <a:latin typeface="Cambria"/>
                          <a:ea typeface="Cambria"/>
                          <a:cs typeface="Cambria"/>
                          <a:sym typeface="Cambria"/>
                        </a:rPr>
                        <a:t>10 mins</a:t>
                      </a:r>
                      <a:endParaRPr i="1" sz="16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636375">
                <a:tc>
                  <a:txBody>
                    <a:bodyPr/>
                    <a:lstStyle/>
                    <a:p>
                      <a:pPr indent="0" lvl="0" marL="0" rtl="0" algn="l">
                        <a:spcBef>
                          <a:spcPts val="0"/>
                        </a:spcBef>
                        <a:spcAft>
                          <a:spcPts val="0"/>
                        </a:spcAft>
                        <a:buNone/>
                      </a:pPr>
                      <a:r>
                        <a:rPr b="1" lang="en-GB" sz="1600">
                          <a:latin typeface="Cambria"/>
                          <a:ea typeface="Cambria"/>
                          <a:cs typeface="Cambria"/>
                          <a:sym typeface="Cambria"/>
                        </a:rPr>
                        <a:t>9.2</a:t>
                      </a:r>
                      <a:endParaRPr b="1" sz="16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1600">
                          <a:latin typeface="Cambria"/>
                          <a:ea typeface="Cambria"/>
                          <a:cs typeface="Cambria"/>
                          <a:sym typeface="Cambria"/>
                        </a:rPr>
                        <a:t>CEOS Systems Engineering Office Report</a:t>
                      </a:r>
                      <a:endParaRPr sz="1600">
                        <a:latin typeface="Cambria"/>
                        <a:ea typeface="Cambria"/>
                        <a:cs typeface="Cambria"/>
                        <a:sym typeface="Cambria"/>
                      </a:endParaRPr>
                    </a:p>
                    <a:p>
                      <a:pPr indent="0" lvl="0" marL="0" rtl="0" algn="l">
                        <a:spcBef>
                          <a:spcPts val="0"/>
                        </a:spcBef>
                        <a:spcAft>
                          <a:spcPts val="0"/>
                        </a:spcAft>
                        <a:buNone/>
                      </a:pPr>
                      <a:r>
                        <a:rPr i="1" lang="en-GB" sz="1600">
                          <a:latin typeface="Cambria"/>
                          <a:ea typeface="Cambria"/>
                          <a:cs typeface="Cambria"/>
                          <a:sym typeface="Cambria"/>
                        </a:rPr>
                        <a:t>David Borges, CEOS SEO</a:t>
                      </a:r>
                      <a:endParaRPr sz="16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i="1" lang="en-GB" sz="1600">
                          <a:latin typeface="Cambria"/>
                          <a:ea typeface="Cambria"/>
                          <a:cs typeface="Cambria"/>
                          <a:sym typeface="Cambria"/>
                        </a:rPr>
                        <a:t>10 mins</a:t>
                      </a:r>
                      <a:endParaRPr sz="16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636375">
                <a:tc>
                  <a:txBody>
                    <a:bodyPr/>
                    <a:lstStyle/>
                    <a:p>
                      <a:pPr indent="0" lvl="0" marL="0" rtl="0" algn="l">
                        <a:spcBef>
                          <a:spcPts val="0"/>
                        </a:spcBef>
                        <a:spcAft>
                          <a:spcPts val="0"/>
                        </a:spcAft>
                        <a:buNone/>
                      </a:pPr>
                      <a:r>
                        <a:rPr b="1" lang="en-GB" sz="1600">
                          <a:latin typeface="Cambria"/>
                          <a:ea typeface="Cambria"/>
                          <a:cs typeface="Cambria"/>
                          <a:sym typeface="Cambria"/>
                        </a:rPr>
                        <a:t>9.3</a:t>
                      </a:r>
                      <a:endParaRPr b="1" sz="16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1600">
                          <a:latin typeface="Cambria"/>
                          <a:ea typeface="Cambria"/>
                          <a:cs typeface="Cambria"/>
                          <a:sym typeface="Cambria"/>
                        </a:rPr>
                        <a:t>CEOS Communications</a:t>
                      </a:r>
                      <a:endParaRPr b="1" sz="1600">
                        <a:latin typeface="Cambria"/>
                        <a:ea typeface="Cambria"/>
                        <a:cs typeface="Cambria"/>
                        <a:sym typeface="Cambria"/>
                      </a:endParaRPr>
                    </a:p>
                    <a:p>
                      <a:pPr indent="0" lvl="0" marL="0" rtl="0" algn="l">
                        <a:spcBef>
                          <a:spcPts val="0"/>
                        </a:spcBef>
                        <a:spcAft>
                          <a:spcPts val="0"/>
                        </a:spcAft>
                        <a:buNone/>
                      </a:pPr>
                      <a:r>
                        <a:rPr i="1" lang="en-GB" sz="1600">
                          <a:latin typeface="Cambria"/>
                          <a:ea typeface="Cambria"/>
                          <a:cs typeface="Cambria"/>
                          <a:sym typeface="Cambria"/>
                        </a:rPr>
                        <a:t>Libby Rose, CEOS SEO </a:t>
                      </a:r>
                      <a:endParaRPr sz="16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i="1" lang="en-GB" sz="1600">
                          <a:latin typeface="Cambria"/>
                          <a:ea typeface="Cambria"/>
                          <a:cs typeface="Cambria"/>
                          <a:sym typeface="Cambria"/>
                        </a:rPr>
                        <a:t>10 mins</a:t>
                      </a:r>
                      <a:endParaRPr i="1" sz="16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636375">
                <a:tc>
                  <a:txBody>
                    <a:bodyPr/>
                    <a:lstStyle/>
                    <a:p>
                      <a:pPr indent="0" lvl="0" marL="0" rtl="0" algn="l">
                        <a:spcBef>
                          <a:spcPts val="0"/>
                        </a:spcBef>
                        <a:spcAft>
                          <a:spcPts val="0"/>
                        </a:spcAft>
                        <a:buNone/>
                      </a:pPr>
                      <a:r>
                        <a:rPr b="1" lang="en-GB" sz="1600">
                          <a:latin typeface="Cambria"/>
                          <a:ea typeface="Cambria"/>
                          <a:cs typeface="Cambria"/>
                          <a:sym typeface="Cambria"/>
                        </a:rPr>
                        <a:t>9.4</a:t>
                      </a:r>
                      <a:endParaRPr b="1" sz="16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1600">
                          <a:latin typeface="Cambria"/>
                          <a:ea typeface="Cambria"/>
                          <a:cs typeface="Cambria"/>
                          <a:sym typeface="Cambria"/>
                        </a:rPr>
                        <a:t>Distinct Purposes for CEOS Meetings </a:t>
                      </a:r>
                      <a:endParaRPr b="1" sz="1600">
                        <a:latin typeface="Cambria"/>
                        <a:ea typeface="Cambria"/>
                        <a:cs typeface="Cambria"/>
                        <a:sym typeface="Cambria"/>
                      </a:endParaRPr>
                    </a:p>
                    <a:p>
                      <a:pPr indent="0" lvl="0" marL="0" rtl="0" algn="l">
                        <a:spcBef>
                          <a:spcPts val="0"/>
                        </a:spcBef>
                        <a:spcAft>
                          <a:spcPts val="0"/>
                        </a:spcAft>
                        <a:buNone/>
                      </a:pPr>
                      <a:r>
                        <a:rPr i="1" lang="en-GB" sz="1600">
                          <a:latin typeface="Cambria"/>
                          <a:ea typeface="Cambria"/>
                          <a:cs typeface="Cambria"/>
                          <a:sym typeface="Cambria"/>
                        </a:rPr>
                        <a:t>ESA SIT Chair Team</a:t>
                      </a:r>
                      <a:endParaRPr sz="16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i="1" lang="en-GB" sz="1600">
                          <a:latin typeface="Cambria"/>
                          <a:ea typeface="Cambria"/>
                          <a:cs typeface="Cambria"/>
                          <a:sym typeface="Cambria"/>
                        </a:rPr>
                        <a:t>10 mins</a:t>
                      </a:r>
                      <a:endParaRPr i="1" sz="16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83925">
                <a:tc>
                  <a:txBody>
                    <a:bodyPr/>
                    <a:lstStyle/>
                    <a:p>
                      <a:pPr indent="0" lvl="0" marL="0" rtl="0" algn="l">
                        <a:spcBef>
                          <a:spcPts val="0"/>
                        </a:spcBef>
                        <a:spcAft>
                          <a:spcPts val="0"/>
                        </a:spcAft>
                        <a:buNone/>
                      </a:pPr>
                      <a:r>
                        <a:rPr b="1" lang="en-GB" sz="1600">
                          <a:latin typeface="Cambria"/>
                          <a:ea typeface="Cambria"/>
                          <a:cs typeface="Cambria"/>
                          <a:sym typeface="Cambria"/>
                        </a:rPr>
                        <a:t>9.5</a:t>
                      </a:r>
                      <a:endParaRPr b="1" sz="16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1600">
                          <a:latin typeface="Cambria"/>
                          <a:ea typeface="Cambria"/>
                          <a:cs typeface="Cambria"/>
                          <a:sym typeface="Cambria"/>
                        </a:rPr>
                        <a:t>AOB</a:t>
                      </a:r>
                      <a:endParaRPr b="1" sz="16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i="1" lang="en-GB" sz="1600">
                          <a:latin typeface="Cambria"/>
                          <a:ea typeface="Cambria"/>
                          <a:cs typeface="Cambria"/>
                          <a:sym typeface="Cambria"/>
                        </a:rPr>
                        <a:t>5 mins</a:t>
                      </a:r>
                      <a:endParaRPr i="1" sz="16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636375">
                <a:tc>
                  <a:txBody>
                    <a:bodyPr/>
                    <a:lstStyle/>
                    <a:p>
                      <a:pPr indent="0" lvl="0" marL="0" rtl="0" algn="l">
                        <a:spcBef>
                          <a:spcPts val="0"/>
                        </a:spcBef>
                        <a:spcAft>
                          <a:spcPts val="0"/>
                        </a:spcAft>
                        <a:buNone/>
                      </a:pPr>
                      <a:r>
                        <a:rPr b="1" lang="en-GB" sz="1600">
                          <a:latin typeface="Cambria"/>
                          <a:ea typeface="Cambria"/>
                          <a:cs typeface="Cambria"/>
                          <a:sym typeface="Cambria"/>
                        </a:rPr>
                        <a:t>9.6</a:t>
                      </a:r>
                      <a:endParaRPr b="1" sz="16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1600">
                          <a:latin typeface="Cambria"/>
                          <a:ea typeface="Cambria"/>
                          <a:cs typeface="Cambria"/>
                          <a:sym typeface="Cambria"/>
                        </a:rPr>
                        <a:t>Review of SIT-38 Session Outcomes </a:t>
                      </a:r>
                      <a:endParaRPr b="1" sz="1600">
                        <a:latin typeface="Cambria"/>
                        <a:ea typeface="Cambria"/>
                        <a:cs typeface="Cambria"/>
                        <a:sym typeface="Cambria"/>
                      </a:endParaRPr>
                    </a:p>
                    <a:p>
                      <a:pPr indent="0" lvl="0" marL="0" rtl="0" algn="l">
                        <a:spcBef>
                          <a:spcPts val="0"/>
                        </a:spcBef>
                        <a:spcAft>
                          <a:spcPts val="0"/>
                        </a:spcAft>
                        <a:buNone/>
                      </a:pPr>
                      <a:r>
                        <a:rPr i="1" lang="en-GB" sz="1600">
                          <a:latin typeface="Cambria"/>
                          <a:ea typeface="Cambria"/>
                          <a:cs typeface="Cambria"/>
                          <a:sym typeface="Cambria"/>
                        </a:rPr>
                        <a:t>SIT Chair Team</a:t>
                      </a:r>
                      <a:endParaRPr i="1" sz="16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i="1" lang="en-GB" sz="1600">
                          <a:latin typeface="Cambria"/>
                          <a:ea typeface="Cambria"/>
                          <a:cs typeface="Cambria"/>
                          <a:sym typeface="Cambria"/>
                        </a:rPr>
                        <a:t>30 mins</a:t>
                      </a:r>
                      <a:endParaRPr i="1" sz="16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636375">
                <a:tc>
                  <a:txBody>
                    <a:bodyPr/>
                    <a:lstStyle/>
                    <a:p>
                      <a:pPr indent="0" lvl="0" marL="0" rtl="0" algn="l">
                        <a:spcBef>
                          <a:spcPts val="0"/>
                        </a:spcBef>
                        <a:spcAft>
                          <a:spcPts val="0"/>
                        </a:spcAft>
                        <a:buNone/>
                      </a:pPr>
                      <a:r>
                        <a:rPr b="1" lang="en-GB" sz="1600">
                          <a:latin typeface="Cambria"/>
                          <a:ea typeface="Cambria"/>
                          <a:cs typeface="Cambria"/>
                          <a:sym typeface="Cambria"/>
                        </a:rPr>
                        <a:t>9.7</a:t>
                      </a:r>
                      <a:endParaRPr b="1" sz="16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1600">
                          <a:latin typeface="Cambria"/>
                          <a:ea typeface="Cambria"/>
                          <a:cs typeface="Cambria"/>
                          <a:sym typeface="Cambria"/>
                        </a:rPr>
                        <a:t>Review of Draft Actions</a:t>
                      </a:r>
                      <a:endParaRPr b="1" sz="1600">
                        <a:latin typeface="Cambria"/>
                        <a:ea typeface="Cambria"/>
                        <a:cs typeface="Cambria"/>
                        <a:sym typeface="Cambria"/>
                      </a:endParaRPr>
                    </a:p>
                    <a:p>
                      <a:pPr indent="0" lvl="0" marL="0" rtl="0" algn="l">
                        <a:spcBef>
                          <a:spcPts val="0"/>
                        </a:spcBef>
                        <a:spcAft>
                          <a:spcPts val="0"/>
                        </a:spcAft>
                        <a:buNone/>
                      </a:pPr>
                      <a:r>
                        <a:rPr i="1" lang="en-GB" sz="1600">
                          <a:latin typeface="Cambria"/>
                          <a:ea typeface="Cambria"/>
                          <a:cs typeface="Cambria"/>
                          <a:sym typeface="Cambria"/>
                        </a:rPr>
                        <a:t>SIT Chair Team</a:t>
                      </a:r>
                      <a:endParaRPr i="1" sz="16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i="1" lang="en-GB" sz="1600">
                          <a:latin typeface="Cambria"/>
                          <a:ea typeface="Cambria"/>
                          <a:cs typeface="Cambria"/>
                          <a:sym typeface="Cambria"/>
                        </a:rPr>
                        <a:t>10 mins</a:t>
                      </a:r>
                      <a:endParaRPr i="1" sz="16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825475">
                <a:tc>
                  <a:txBody>
                    <a:bodyPr/>
                    <a:lstStyle/>
                    <a:p>
                      <a:pPr indent="0" lvl="0" marL="0" rtl="0" algn="l">
                        <a:spcBef>
                          <a:spcPts val="0"/>
                        </a:spcBef>
                        <a:spcAft>
                          <a:spcPts val="0"/>
                        </a:spcAft>
                        <a:buNone/>
                      </a:pPr>
                      <a:r>
                        <a:rPr b="1" lang="en-GB" sz="1600">
                          <a:latin typeface="Cambria"/>
                          <a:ea typeface="Cambria"/>
                          <a:cs typeface="Cambria"/>
                          <a:sym typeface="Cambria"/>
                        </a:rPr>
                        <a:t>9.8</a:t>
                      </a:r>
                      <a:endParaRPr b="1" sz="16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1600">
                          <a:latin typeface="Cambria"/>
                          <a:ea typeface="Cambria"/>
                          <a:cs typeface="Cambria"/>
                          <a:sym typeface="Cambria"/>
                        </a:rPr>
                        <a:t>Closing Remarks</a:t>
                      </a:r>
                      <a:endParaRPr b="1" sz="1600">
                        <a:latin typeface="Cambria"/>
                        <a:ea typeface="Cambria"/>
                        <a:cs typeface="Cambria"/>
                        <a:sym typeface="Cambria"/>
                      </a:endParaRPr>
                    </a:p>
                    <a:p>
                      <a:pPr indent="0" lvl="0" marL="0" rtl="0" algn="l">
                        <a:spcBef>
                          <a:spcPts val="0"/>
                        </a:spcBef>
                        <a:spcAft>
                          <a:spcPts val="0"/>
                        </a:spcAft>
                        <a:buNone/>
                      </a:pPr>
                      <a:r>
                        <a:rPr i="1" lang="en-GB" sz="1600">
                          <a:latin typeface="Cambria"/>
                          <a:ea typeface="Cambria"/>
                          <a:cs typeface="Cambria"/>
                          <a:sym typeface="Cambria"/>
                        </a:rPr>
                        <a:t>SIT Chair Team</a:t>
                      </a:r>
                      <a:endParaRPr i="1" sz="16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i="1" lang="en-GB" sz="1600">
                          <a:latin typeface="Cambria"/>
                          <a:ea typeface="Cambria"/>
                          <a:cs typeface="Cambria"/>
                          <a:sym typeface="Cambria"/>
                        </a:rPr>
                        <a:t>5 mins</a:t>
                      </a:r>
                      <a:endParaRPr i="1" sz="1600">
                        <a:latin typeface="Cambria"/>
                        <a:ea typeface="Cambria"/>
                        <a:cs typeface="Cambria"/>
                        <a:sym typeface="Cambri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0"/>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SIT-38 Topics and Objectives</a:t>
            </a:r>
            <a:endParaRPr/>
          </a:p>
        </p:txBody>
      </p:sp>
      <p:pic>
        <p:nvPicPr>
          <p:cNvPr id="86" name="Google Shape;86;p10"/>
          <p:cNvPicPr preferRelativeResize="0"/>
          <p:nvPr/>
        </p:nvPicPr>
        <p:blipFill rotWithShape="1">
          <a:blip r:embed="rId3">
            <a:alphaModFix/>
          </a:blip>
          <a:srcRect b="0" l="0" r="0" t="77184"/>
          <a:stretch/>
        </p:blipFill>
        <p:spPr>
          <a:xfrm>
            <a:off x="228600" y="5397016"/>
            <a:ext cx="12039600" cy="1145700"/>
          </a:xfrm>
          <a:prstGeom prst="rect">
            <a:avLst/>
          </a:prstGeom>
          <a:noFill/>
          <a:ln>
            <a:noFill/>
          </a:ln>
        </p:spPr>
      </p:pic>
      <p:pic>
        <p:nvPicPr>
          <p:cNvPr id="87" name="Google Shape;87;p10"/>
          <p:cNvPicPr preferRelativeResize="0"/>
          <p:nvPr/>
        </p:nvPicPr>
        <p:blipFill rotWithShape="1">
          <a:blip r:embed="rId3">
            <a:alphaModFix/>
          </a:blip>
          <a:srcRect b="54367" l="57623" r="0" t="-1508"/>
          <a:stretch/>
        </p:blipFill>
        <p:spPr>
          <a:xfrm>
            <a:off x="6861425" y="1336050"/>
            <a:ext cx="5101974" cy="2382925"/>
          </a:xfrm>
          <a:prstGeom prst="rect">
            <a:avLst/>
          </a:prstGeom>
          <a:noFill/>
          <a:ln>
            <a:noFill/>
          </a:ln>
        </p:spPr>
      </p:pic>
      <p:sp>
        <p:nvSpPr>
          <p:cNvPr id="88" name="Google Shape;88;p10"/>
          <p:cNvSpPr txBox="1"/>
          <p:nvPr/>
        </p:nvSpPr>
        <p:spPr>
          <a:xfrm>
            <a:off x="601425" y="4466650"/>
            <a:ext cx="113841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GB" sz="2400">
                <a:solidFill>
                  <a:srgbClr val="FF0000"/>
                </a:solidFill>
                <a:latin typeface="Cambria"/>
                <a:ea typeface="Cambria"/>
                <a:cs typeface="Cambria"/>
                <a:sym typeface="Cambria"/>
              </a:rPr>
              <a:t>CEOS Principal-level discussion, decision making, and resource allocation and coordination focused on realising defined two-year targets</a:t>
            </a:r>
            <a:endParaRPr sz="2400">
              <a:solidFill>
                <a:srgbClr val="FF0000"/>
              </a:solidFill>
            </a:endParaRPr>
          </a:p>
        </p:txBody>
      </p:sp>
      <p:sp>
        <p:nvSpPr>
          <p:cNvPr id="89" name="Google Shape;89;p10"/>
          <p:cNvSpPr txBox="1"/>
          <p:nvPr/>
        </p:nvSpPr>
        <p:spPr>
          <a:xfrm>
            <a:off x="418300" y="1254925"/>
            <a:ext cx="6340500" cy="314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400">
                <a:latin typeface="Cambria"/>
                <a:ea typeface="Cambria"/>
                <a:cs typeface="Cambria"/>
                <a:sym typeface="Cambria"/>
              </a:rPr>
              <a:t>CEOS Engagement with Global Agendas</a:t>
            </a:r>
            <a:endParaRPr b="1" sz="2400">
              <a:latin typeface="Cambria"/>
              <a:ea typeface="Cambria"/>
              <a:cs typeface="Cambria"/>
              <a:sym typeface="Cambria"/>
            </a:endParaRPr>
          </a:p>
          <a:p>
            <a:pPr indent="0" lvl="0" marL="0" rtl="0" algn="l">
              <a:spcBef>
                <a:spcPts val="0"/>
              </a:spcBef>
              <a:spcAft>
                <a:spcPts val="0"/>
              </a:spcAft>
              <a:buNone/>
            </a:pPr>
            <a:r>
              <a:t/>
            </a:r>
            <a:endParaRPr b="1" sz="2400">
              <a:latin typeface="Cambria"/>
              <a:ea typeface="Cambria"/>
              <a:cs typeface="Cambria"/>
              <a:sym typeface="Cambria"/>
            </a:endParaRPr>
          </a:p>
          <a:p>
            <a:pPr indent="-381000" lvl="0" marL="457200" rtl="0" algn="l">
              <a:spcBef>
                <a:spcPts val="0"/>
              </a:spcBef>
              <a:spcAft>
                <a:spcPts val="0"/>
              </a:spcAft>
              <a:buSzPts val="2400"/>
              <a:buFont typeface="Cambria"/>
              <a:buChar char="-"/>
            </a:pPr>
            <a:r>
              <a:rPr b="1" lang="en-GB" sz="2400">
                <a:latin typeface="Cambria"/>
                <a:ea typeface="Cambria"/>
                <a:cs typeface="Cambria"/>
                <a:sym typeface="Cambria"/>
              </a:rPr>
              <a:t>Climate and Carbon</a:t>
            </a:r>
            <a:r>
              <a:rPr lang="en-GB" sz="2400">
                <a:latin typeface="Cambria"/>
                <a:ea typeface="Cambria"/>
                <a:cs typeface="Cambria"/>
                <a:sym typeface="Cambria"/>
              </a:rPr>
              <a:t> UNFCCC, Paris Agreement and Global Stocktake</a:t>
            </a:r>
            <a:endParaRPr sz="2400">
              <a:latin typeface="Cambria"/>
              <a:ea typeface="Cambria"/>
              <a:cs typeface="Cambria"/>
              <a:sym typeface="Cambria"/>
            </a:endParaRPr>
          </a:p>
          <a:p>
            <a:pPr indent="-381000" lvl="0" marL="457200" rtl="0" algn="l">
              <a:spcBef>
                <a:spcPts val="0"/>
              </a:spcBef>
              <a:spcAft>
                <a:spcPts val="0"/>
              </a:spcAft>
              <a:buSzPts val="2400"/>
              <a:buFont typeface="Cambria"/>
              <a:buChar char="-"/>
            </a:pPr>
            <a:r>
              <a:rPr b="1" lang="en-GB" sz="2400">
                <a:latin typeface="Cambria"/>
                <a:ea typeface="Cambria"/>
                <a:cs typeface="Cambria"/>
                <a:sym typeface="Cambria"/>
              </a:rPr>
              <a:t>Sustainable </a:t>
            </a:r>
            <a:r>
              <a:rPr b="1" lang="en-GB" sz="2400">
                <a:latin typeface="Cambria"/>
                <a:ea typeface="Cambria"/>
                <a:cs typeface="Cambria"/>
                <a:sym typeface="Cambria"/>
              </a:rPr>
              <a:t>Development</a:t>
            </a:r>
            <a:r>
              <a:rPr b="1" lang="en-GB" sz="2400">
                <a:latin typeface="Cambria"/>
                <a:ea typeface="Cambria"/>
                <a:cs typeface="Cambria"/>
                <a:sym typeface="Cambria"/>
              </a:rPr>
              <a:t> Goals </a:t>
            </a:r>
            <a:r>
              <a:rPr lang="en-GB" sz="2400">
                <a:latin typeface="Cambria"/>
                <a:ea typeface="Cambria"/>
                <a:cs typeface="Cambria"/>
                <a:sym typeface="Cambria"/>
              </a:rPr>
              <a:t>2030 Agenda</a:t>
            </a:r>
            <a:endParaRPr sz="2400">
              <a:latin typeface="Cambria"/>
              <a:ea typeface="Cambria"/>
              <a:cs typeface="Cambria"/>
              <a:sym typeface="Cambria"/>
            </a:endParaRPr>
          </a:p>
          <a:p>
            <a:pPr indent="-381000" lvl="0" marL="457200" rtl="0" algn="l">
              <a:spcBef>
                <a:spcPts val="0"/>
              </a:spcBef>
              <a:spcAft>
                <a:spcPts val="0"/>
              </a:spcAft>
              <a:buSzPts val="2400"/>
              <a:buFont typeface="Cambria"/>
              <a:buChar char="-"/>
            </a:pPr>
            <a:r>
              <a:rPr b="1" lang="en-GB" sz="2400">
                <a:latin typeface="Cambria"/>
                <a:ea typeface="Cambria"/>
                <a:cs typeface="Cambria"/>
                <a:sym typeface="Cambria"/>
              </a:rPr>
              <a:t>Disaster Risk Reduction</a:t>
            </a:r>
            <a:r>
              <a:rPr lang="en-GB" sz="2400">
                <a:latin typeface="Cambria"/>
                <a:ea typeface="Cambria"/>
                <a:cs typeface="Cambria"/>
                <a:sym typeface="Cambria"/>
              </a:rPr>
              <a:t> Sendai Framework</a:t>
            </a:r>
            <a:endParaRPr sz="2400">
              <a:latin typeface="Cambria"/>
              <a:ea typeface="Cambria"/>
              <a:cs typeface="Cambria"/>
              <a:sym typeface="Cambri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1"/>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rPr>
              <a:t>SIT-38 Agenda at a Glance</a:t>
            </a:r>
            <a:endParaRPr/>
          </a:p>
        </p:txBody>
      </p:sp>
      <p:sp>
        <p:nvSpPr>
          <p:cNvPr id="95" name="Google Shape;95;p11"/>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Arial"/>
                <a:ea typeface="Arial"/>
                <a:cs typeface="Arial"/>
                <a:sym typeface="Arial"/>
              </a:rPr>
              <a:t>Slide </a:t>
            </a:r>
            <a:fld id="{00000000-1234-1234-1234-123412341234}" type="slidenum">
              <a:rPr b="1" lang="en-GB" sz="1400">
                <a:solidFill>
                  <a:schemeClr val="accent1"/>
                </a:solidFill>
                <a:latin typeface="Arial"/>
                <a:ea typeface="Arial"/>
                <a:cs typeface="Arial"/>
                <a:sym typeface="Arial"/>
              </a:rPr>
              <a:t>‹#›</a:t>
            </a:fld>
            <a:endParaRPr b="1" sz="1400">
              <a:solidFill>
                <a:schemeClr val="accent1"/>
              </a:solidFill>
              <a:latin typeface="Arial"/>
              <a:ea typeface="Arial"/>
              <a:cs typeface="Arial"/>
              <a:sym typeface="Arial"/>
            </a:endParaRPr>
          </a:p>
        </p:txBody>
      </p:sp>
      <p:sp>
        <p:nvSpPr>
          <p:cNvPr id="96" name="Google Shape;96;p11"/>
          <p:cNvSpPr txBox="1"/>
          <p:nvPr/>
        </p:nvSpPr>
        <p:spPr>
          <a:xfrm>
            <a:off x="357105" y="1290957"/>
            <a:ext cx="11112000" cy="338700"/>
          </a:xfrm>
          <a:prstGeom prst="rect">
            <a:avLst/>
          </a:prstGeom>
          <a:noFill/>
          <a:ln>
            <a:noFill/>
          </a:ln>
        </p:spPr>
        <p:txBody>
          <a:bodyPr anchorCtr="0" anchor="t" bIns="45700" lIns="91425" spcFirstLastPara="1" rIns="91425" wrap="square" tIns="45700">
            <a:spAutoFit/>
          </a:bodyPr>
          <a:lstStyle/>
          <a:p>
            <a:pPr indent="0" lvl="0" marL="457200" marR="0" rtl="0" algn="l">
              <a:lnSpc>
                <a:spcPct val="150000"/>
              </a:lnSpc>
              <a:spcBef>
                <a:spcPts val="0"/>
              </a:spcBef>
              <a:spcAft>
                <a:spcPts val="0"/>
              </a:spcAft>
              <a:buNone/>
            </a:pPr>
            <a:r>
              <a:t/>
            </a:r>
            <a:endParaRPr sz="1600">
              <a:solidFill>
                <a:schemeClr val="dk1"/>
              </a:solidFill>
            </a:endParaRPr>
          </a:p>
        </p:txBody>
      </p:sp>
      <p:sp>
        <p:nvSpPr>
          <p:cNvPr id="97" name="Google Shape;97;p11"/>
          <p:cNvSpPr txBox="1"/>
          <p:nvPr/>
        </p:nvSpPr>
        <p:spPr>
          <a:xfrm>
            <a:off x="3831025" y="5042525"/>
            <a:ext cx="3136500" cy="831300"/>
          </a:xfrm>
          <a:prstGeom prst="rect">
            <a:avLst/>
          </a:prstGeom>
          <a:solidFill>
            <a:srgbClr val="FCE5CD"/>
          </a:solidFill>
          <a:ln cap="flat" cmpd="sng" w="9525">
            <a:solidFill>
              <a:srgbClr val="FF99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i="1" lang="en-GB">
                <a:latin typeface="Cambria"/>
                <a:ea typeface="Cambria"/>
                <a:cs typeface="Cambria"/>
                <a:sym typeface="Cambria"/>
              </a:rPr>
              <a:t>Day 1 will close with a Phi Experience Tour (ESRIN), followed by bus transfer to a hosted dinner</a:t>
            </a:r>
            <a:endParaRPr b="1" i="1">
              <a:latin typeface="Cambria"/>
              <a:ea typeface="Cambria"/>
              <a:cs typeface="Cambria"/>
              <a:sym typeface="Cambria"/>
            </a:endParaRPr>
          </a:p>
        </p:txBody>
      </p:sp>
      <p:graphicFrame>
        <p:nvGraphicFramePr>
          <p:cNvPr id="98" name="Google Shape;98;p11"/>
          <p:cNvGraphicFramePr/>
          <p:nvPr/>
        </p:nvGraphicFramePr>
        <p:xfrm>
          <a:off x="528550" y="1523525"/>
          <a:ext cx="3000000" cy="3000000"/>
        </p:xfrm>
        <a:graphic>
          <a:graphicData uri="http://schemas.openxmlformats.org/drawingml/2006/table">
            <a:tbl>
              <a:tblPr>
                <a:noFill/>
                <a:tableStyleId>{41B9DFCB-3D47-41DA-980A-E04BE0EFFC47}</a:tableStyleId>
              </a:tblPr>
              <a:tblGrid>
                <a:gridCol w="3302475"/>
                <a:gridCol w="3136400"/>
                <a:gridCol w="4501675"/>
              </a:tblGrid>
              <a:tr h="647525">
                <a:tc>
                  <a:txBody>
                    <a:bodyPr/>
                    <a:lstStyle/>
                    <a:p>
                      <a:pPr indent="0" lvl="0" marL="0" rtl="0" algn="l">
                        <a:spcBef>
                          <a:spcPts val="0"/>
                        </a:spcBef>
                        <a:spcAft>
                          <a:spcPts val="0"/>
                        </a:spcAft>
                        <a:buNone/>
                      </a:pPr>
                      <a:r>
                        <a:rPr b="1" lang="en-GB" sz="1900">
                          <a:solidFill>
                            <a:srgbClr val="F3F3F3"/>
                          </a:solidFill>
                          <a:latin typeface="Cambria"/>
                          <a:ea typeface="Cambria"/>
                          <a:cs typeface="Cambria"/>
                          <a:sym typeface="Cambria"/>
                        </a:rPr>
                        <a:t>Tuesday March 28th</a:t>
                      </a:r>
                      <a:endParaRPr b="1" sz="1900">
                        <a:solidFill>
                          <a:srgbClr val="F3F3F3"/>
                        </a:solidFill>
                        <a:latin typeface="Cambria"/>
                        <a:ea typeface="Cambria"/>
                        <a:cs typeface="Cambria"/>
                        <a:sym typeface="Cambria"/>
                      </a:endParaRPr>
                    </a:p>
                  </a:txBody>
                  <a:tcPr marT="63500" marB="63500" marR="63500" marL="63500">
                    <a:solidFill>
                      <a:srgbClr val="0B5394"/>
                    </a:solidFill>
                  </a:tcPr>
                </a:tc>
                <a:tc>
                  <a:txBody>
                    <a:bodyPr/>
                    <a:lstStyle/>
                    <a:p>
                      <a:pPr indent="0" lvl="0" marL="0" rtl="0" algn="l">
                        <a:spcBef>
                          <a:spcPts val="0"/>
                        </a:spcBef>
                        <a:spcAft>
                          <a:spcPts val="0"/>
                        </a:spcAft>
                        <a:buNone/>
                      </a:pPr>
                      <a:r>
                        <a:rPr b="1" lang="en-GB" sz="1900">
                          <a:solidFill>
                            <a:srgbClr val="F3F3F3"/>
                          </a:solidFill>
                          <a:latin typeface="Cambria"/>
                          <a:ea typeface="Cambria"/>
                          <a:cs typeface="Cambria"/>
                          <a:sym typeface="Cambria"/>
                        </a:rPr>
                        <a:t>Wednesday March 29th</a:t>
                      </a:r>
                      <a:endParaRPr b="1" sz="1900">
                        <a:solidFill>
                          <a:srgbClr val="F3F3F3"/>
                        </a:solidFill>
                        <a:latin typeface="Cambria"/>
                        <a:ea typeface="Cambria"/>
                        <a:cs typeface="Cambria"/>
                        <a:sym typeface="Cambria"/>
                      </a:endParaRPr>
                    </a:p>
                  </a:txBody>
                  <a:tcPr marT="63500" marB="63500" marR="63500" marL="63500">
                    <a:solidFill>
                      <a:srgbClr val="0B5394"/>
                    </a:solidFill>
                  </a:tcPr>
                </a:tc>
                <a:tc>
                  <a:txBody>
                    <a:bodyPr/>
                    <a:lstStyle/>
                    <a:p>
                      <a:pPr indent="0" lvl="0" marL="0" rtl="0" algn="l">
                        <a:spcBef>
                          <a:spcPts val="0"/>
                        </a:spcBef>
                        <a:spcAft>
                          <a:spcPts val="0"/>
                        </a:spcAft>
                        <a:buNone/>
                      </a:pPr>
                      <a:r>
                        <a:rPr b="1" lang="en-GB" sz="1900">
                          <a:solidFill>
                            <a:srgbClr val="F3F3F3"/>
                          </a:solidFill>
                          <a:latin typeface="Cambria"/>
                          <a:ea typeface="Cambria"/>
                          <a:cs typeface="Cambria"/>
                          <a:sym typeface="Cambria"/>
                        </a:rPr>
                        <a:t>Thursday March 30th</a:t>
                      </a:r>
                      <a:endParaRPr b="1" sz="1900">
                        <a:solidFill>
                          <a:srgbClr val="F3F3F3"/>
                        </a:solidFill>
                        <a:latin typeface="Cambria"/>
                        <a:ea typeface="Cambria"/>
                        <a:cs typeface="Cambria"/>
                        <a:sym typeface="Cambria"/>
                      </a:endParaRPr>
                    </a:p>
                  </a:txBody>
                  <a:tcPr marT="63500" marB="63500" marR="63500" marL="63500">
                    <a:solidFill>
                      <a:srgbClr val="0B5394"/>
                    </a:solidFill>
                  </a:tcPr>
                </a:tc>
              </a:tr>
              <a:tr h="2766775">
                <a:tc>
                  <a:txBody>
                    <a:bodyPr/>
                    <a:lstStyle/>
                    <a:p>
                      <a:pPr indent="0" lvl="0" marL="0" rtl="0" algn="l">
                        <a:spcBef>
                          <a:spcPts val="0"/>
                        </a:spcBef>
                        <a:spcAft>
                          <a:spcPts val="0"/>
                        </a:spcAft>
                        <a:buNone/>
                      </a:pPr>
                      <a:r>
                        <a:rPr b="1" lang="en-GB" sz="1900">
                          <a:latin typeface="Cambria"/>
                          <a:ea typeface="Cambria"/>
                          <a:cs typeface="Cambria"/>
                          <a:sym typeface="Cambria"/>
                        </a:rPr>
                        <a:t>Side Meetings</a:t>
                      </a:r>
                      <a:endParaRPr b="1" sz="1900">
                        <a:latin typeface="Cambria"/>
                        <a:ea typeface="Cambria"/>
                        <a:cs typeface="Cambria"/>
                        <a:sym typeface="Cambria"/>
                      </a:endParaRPr>
                    </a:p>
                    <a:p>
                      <a:pPr indent="0" lvl="0" marL="0" rtl="0" algn="l">
                        <a:spcBef>
                          <a:spcPts val="0"/>
                        </a:spcBef>
                        <a:spcAft>
                          <a:spcPts val="0"/>
                        </a:spcAft>
                        <a:buNone/>
                      </a:pPr>
                      <a:r>
                        <a:t/>
                      </a:r>
                      <a:endParaRPr b="1" sz="1900">
                        <a:latin typeface="Cambria"/>
                        <a:ea typeface="Cambria"/>
                        <a:cs typeface="Cambria"/>
                        <a:sym typeface="Cambria"/>
                      </a:endParaRPr>
                    </a:p>
                    <a:p>
                      <a:pPr indent="0" lvl="0" marL="0" rtl="0" algn="l">
                        <a:spcBef>
                          <a:spcPts val="0"/>
                        </a:spcBef>
                        <a:spcAft>
                          <a:spcPts val="0"/>
                        </a:spcAft>
                        <a:buNone/>
                      </a:pPr>
                      <a:r>
                        <a:rPr i="1" lang="en-GB" sz="1900">
                          <a:latin typeface="Cambria"/>
                          <a:ea typeface="Cambria"/>
                          <a:cs typeface="Cambria"/>
                          <a:sym typeface="Cambria"/>
                        </a:rPr>
                        <a:t>CEOS SEC; SDGs, ARD OG, New Space, Interoperability, Communications, </a:t>
                      </a:r>
                      <a:endParaRPr i="1" sz="1900">
                        <a:latin typeface="Cambria"/>
                        <a:ea typeface="Cambria"/>
                        <a:cs typeface="Cambria"/>
                        <a:sym typeface="Cambria"/>
                      </a:endParaRPr>
                    </a:p>
                  </a:txBody>
                  <a:tcPr marT="63500" marB="63500" marR="63500" marL="63500">
                    <a:solidFill>
                      <a:srgbClr val="CFE2F3"/>
                    </a:solidFill>
                  </a:tcPr>
                </a:tc>
                <a:tc>
                  <a:txBody>
                    <a:bodyPr/>
                    <a:lstStyle/>
                    <a:p>
                      <a:pPr indent="0" lvl="0" marL="0" rtl="0" algn="l">
                        <a:spcBef>
                          <a:spcPts val="0"/>
                        </a:spcBef>
                        <a:spcAft>
                          <a:spcPts val="0"/>
                        </a:spcAft>
                        <a:buNone/>
                      </a:pPr>
                      <a:r>
                        <a:rPr b="1" lang="en-GB" sz="1900">
                          <a:latin typeface="Cambria"/>
                          <a:ea typeface="Cambria"/>
                          <a:cs typeface="Cambria"/>
                          <a:sym typeface="Cambria"/>
                        </a:rPr>
                        <a:t>SIT-38 Day 1</a:t>
                      </a:r>
                      <a:endParaRPr b="1" sz="1900">
                        <a:latin typeface="Cambria"/>
                        <a:ea typeface="Cambria"/>
                        <a:cs typeface="Cambria"/>
                        <a:sym typeface="Cambria"/>
                      </a:endParaRPr>
                    </a:p>
                    <a:p>
                      <a:pPr indent="0" lvl="0" marL="0" rtl="0" algn="l">
                        <a:spcBef>
                          <a:spcPts val="0"/>
                        </a:spcBef>
                        <a:spcAft>
                          <a:spcPts val="0"/>
                        </a:spcAft>
                        <a:buNone/>
                      </a:pPr>
                      <a:r>
                        <a:t/>
                      </a:r>
                      <a:endParaRPr b="1" sz="1900">
                        <a:latin typeface="Cambria"/>
                        <a:ea typeface="Cambria"/>
                        <a:cs typeface="Cambria"/>
                        <a:sym typeface="Cambria"/>
                      </a:endParaRPr>
                    </a:p>
                    <a:p>
                      <a:pPr indent="0" lvl="0" marL="0" rtl="0" algn="l">
                        <a:spcBef>
                          <a:spcPts val="0"/>
                        </a:spcBef>
                        <a:spcAft>
                          <a:spcPts val="0"/>
                        </a:spcAft>
                        <a:buNone/>
                      </a:pPr>
                      <a:r>
                        <a:rPr i="1" lang="en-GB" sz="1900">
                          <a:latin typeface="Cambria"/>
                          <a:ea typeface="Cambria"/>
                          <a:cs typeface="Cambria"/>
                          <a:sym typeface="Cambria"/>
                        </a:rPr>
                        <a:t>CEOS 2023-2025 Work Plan; Carbon and Climate; SDGs; Biodiversity; Oceans and Coasts; </a:t>
                      </a:r>
                      <a:endParaRPr i="1" sz="1900">
                        <a:latin typeface="Cambria"/>
                        <a:ea typeface="Cambria"/>
                        <a:cs typeface="Cambria"/>
                        <a:sym typeface="Cambria"/>
                      </a:endParaRPr>
                    </a:p>
                    <a:p>
                      <a:pPr indent="0" lvl="0" marL="0" rtl="0" algn="l">
                        <a:spcBef>
                          <a:spcPts val="0"/>
                        </a:spcBef>
                        <a:spcAft>
                          <a:spcPts val="0"/>
                        </a:spcAft>
                        <a:buNone/>
                      </a:pPr>
                      <a:r>
                        <a:t/>
                      </a:r>
                      <a:endParaRPr sz="1900">
                        <a:latin typeface="Cambria"/>
                        <a:ea typeface="Cambria"/>
                        <a:cs typeface="Cambria"/>
                        <a:sym typeface="Cambria"/>
                      </a:endParaRPr>
                    </a:p>
                  </a:txBody>
                  <a:tcPr marT="63500" marB="63500" marR="63500" marL="63500">
                    <a:solidFill>
                      <a:srgbClr val="CFE2F3"/>
                    </a:solidFill>
                  </a:tcPr>
                </a:tc>
                <a:tc>
                  <a:txBody>
                    <a:bodyPr/>
                    <a:lstStyle/>
                    <a:p>
                      <a:pPr indent="0" lvl="0" marL="0" rtl="0" algn="l">
                        <a:spcBef>
                          <a:spcPts val="0"/>
                        </a:spcBef>
                        <a:spcAft>
                          <a:spcPts val="0"/>
                        </a:spcAft>
                        <a:buNone/>
                      </a:pPr>
                      <a:r>
                        <a:rPr b="1" lang="en-GB" sz="1900">
                          <a:latin typeface="Cambria"/>
                          <a:ea typeface="Cambria"/>
                          <a:cs typeface="Cambria"/>
                          <a:sym typeface="Cambria"/>
                        </a:rPr>
                        <a:t>SIT-38 Day 2</a:t>
                      </a:r>
                      <a:endParaRPr b="1" sz="1900">
                        <a:latin typeface="Cambria"/>
                        <a:ea typeface="Cambria"/>
                        <a:cs typeface="Cambria"/>
                        <a:sym typeface="Cambria"/>
                      </a:endParaRPr>
                    </a:p>
                    <a:p>
                      <a:pPr indent="0" lvl="0" marL="0" rtl="0" algn="l">
                        <a:spcBef>
                          <a:spcPts val="0"/>
                        </a:spcBef>
                        <a:spcAft>
                          <a:spcPts val="0"/>
                        </a:spcAft>
                        <a:buNone/>
                      </a:pPr>
                      <a:r>
                        <a:t/>
                      </a:r>
                      <a:endParaRPr b="1" sz="1900">
                        <a:latin typeface="Cambria"/>
                        <a:ea typeface="Cambria"/>
                        <a:cs typeface="Cambria"/>
                        <a:sym typeface="Cambria"/>
                      </a:endParaRPr>
                    </a:p>
                    <a:p>
                      <a:pPr indent="0" lvl="0" marL="0" rtl="0" algn="l">
                        <a:spcBef>
                          <a:spcPts val="0"/>
                        </a:spcBef>
                        <a:spcAft>
                          <a:spcPts val="0"/>
                        </a:spcAft>
                        <a:buNone/>
                      </a:pPr>
                      <a:r>
                        <a:rPr i="1" lang="en-GB" sz="1900">
                          <a:latin typeface="Cambria"/>
                          <a:ea typeface="Cambria"/>
                          <a:cs typeface="Cambria"/>
                          <a:sym typeface="Cambria"/>
                        </a:rPr>
                        <a:t>New Space; Working Group and Virtual Constellation Topics; CEOS Mini-Plenary Session; GEO Update; SEO Update and, SIT-38 Outcomes and Actions Review</a:t>
                      </a:r>
                      <a:endParaRPr i="1" sz="1900">
                        <a:latin typeface="Cambria"/>
                        <a:ea typeface="Cambria"/>
                        <a:cs typeface="Cambria"/>
                        <a:sym typeface="Cambria"/>
                      </a:endParaRPr>
                    </a:p>
                    <a:p>
                      <a:pPr indent="0" lvl="0" marL="0" rtl="0" algn="l">
                        <a:spcBef>
                          <a:spcPts val="0"/>
                        </a:spcBef>
                        <a:spcAft>
                          <a:spcPts val="0"/>
                        </a:spcAft>
                        <a:buNone/>
                      </a:pPr>
                      <a:r>
                        <a:t/>
                      </a:r>
                      <a:endParaRPr i="1" sz="1900">
                        <a:latin typeface="Cambria"/>
                        <a:ea typeface="Cambria"/>
                        <a:cs typeface="Cambria"/>
                        <a:sym typeface="Cambria"/>
                      </a:endParaRPr>
                    </a:p>
                  </a:txBody>
                  <a:tcPr marT="63500" marB="63500" marR="63500" marL="63500">
                    <a:solidFill>
                      <a:srgbClr val="CFE2F3"/>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2" name="Shape 102"/>
        <p:cNvGrpSpPr/>
        <p:nvPr/>
      </p:nvGrpSpPr>
      <p:grpSpPr>
        <a:xfrm>
          <a:off x="0" y="0"/>
          <a:ext cx="0" cy="0"/>
          <a:chOff x="0" y="0"/>
          <a:chExt cx="0" cy="0"/>
        </a:xfrm>
      </p:grpSpPr>
      <p:sp>
        <p:nvSpPr>
          <p:cNvPr id="103" name="Google Shape;103;p12"/>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rPr>
              <a:t>Core Questions for SIT-38</a:t>
            </a:r>
            <a:endParaRPr/>
          </a:p>
        </p:txBody>
      </p:sp>
      <p:sp>
        <p:nvSpPr>
          <p:cNvPr id="104" name="Google Shape;104;p12"/>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Arial"/>
                <a:ea typeface="Arial"/>
                <a:cs typeface="Arial"/>
                <a:sym typeface="Arial"/>
              </a:rPr>
              <a:t>Slide </a:t>
            </a:r>
            <a:fld id="{00000000-1234-1234-1234-123412341234}" type="slidenum">
              <a:rPr b="1" lang="en-GB" sz="1400">
                <a:solidFill>
                  <a:schemeClr val="accent1"/>
                </a:solidFill>
                <a:latin typeface="Arial"/>
                <a:ea typeface="Arial"/>
                <a:cs typeface="Arial"/>
                <a:sym typeface="Arial"/>
              </a:rPr>
              <a:t>‹#›</a:t>
            </a:fld>
            <a:endParaRPr b="1" sz="1400">
              <a:solidFill>
                <a:schemeClr val="accent1"/>
              </a:solidFill>
              <a:latin typeface="Arial"/>
              <a:ea typeface="Arial"/>
              <a:cs typeface="Arial"/>
              <a:sym typeface="Arial"/>
            </a:endParaRPr>
          </a:p>
        </p:txBody>
      </p:sp>
      <p:sp>
        <p:nvSpPr>
          <p:cNvPr id="105" name="Google Shape;105;p12"/>
          <p:cNvSpPr txBox="1"/>
          <p:nvPr/>
        </p:nvSpPr>
        <p:spPr>
          <a:xfrm>
            <a:off x="357105" y="1290957"/>
            <a:ext cx="11112000" cy="5225700"/>
          </a:xfrm>
          <a:prstGeom prst="rect">
            <a:avLst/>
          </a:prstGeom>
          <a:noFill/>
          <a:ln>
            <a:noFill/>
          </a:ln>
        </p:spPr>
        <p:txBody>
          <a:bodyPr anchorCtr="0" anchor="t" bIns="45700" lIns="91425" spcFirstLastPara="1" rIns="91425" wrap="square" tIns="45700">
            <a:spAutoFit/>
          </a:bodyPr>
          <a:lstStyle/>
          <a:p>
            <a:pPr indent="-258762" lvl="0" marL="214312" marR="0" rtl="0" algn="l">
              <a:lnSpc>
                <a:spcPct val="150000"/>
              </a:lnSpc>
              <a:spcBef>
                <a:spcPts val="0"/>
              </a:spcBef>
              <a:spcAft>
                <a:spcPts val="0"/>
              </a:spcAft>
              <a:buClr>
                <a:schemeClr val="dk1"/>
              </a:buClr>
              <a:buSzPts val="2300"/>
              <a:buFont typeface="Cambria"/>
              <a:buChar char="❖"/>
            </a:pPr>
            <a:r>
              <a:rPr b="1" lang="en-GB" sz="2300">
                <a:solidFill>
                  <a:schemeClr val="dk1"/>
                </a:solidFill>
                <a:latin typeface="Cambria"/>
                <a:ea typeface="Cambria"/>
                <a:cs typeface="Cambria"/>
                <a:sym typeface="Cambria"/>
              </a:rPr>
              <a:t>Is CEOS and its Agencies maximising the impact Earth observation can have on the Paris Agreement and Global Stocktake, Oceans and Coasts, Biodiversity, and the Sustainable Development Goals?</a:t>
            </a:r>
            <a:endParaRPr b="1" sz="2300">
              <a:solidFill>
                <a:schemeClr val="dk1"/>
              </a:solidFill>
              <a:latin typeface="Cambria"/>
              <a:ea typeface="Cambria"/>
              <a:cs typeface="Cambria"/>
              <a:sym typeface="Cambria"/>
            </a:endParaRPr>
          </a:p>
          <a:p>
            <a:pPr indent="0" lvl="0" marL="0" marR="0" rtl="0" algn="l">
              <a:lnSpc>
                <a:spcPct val="150000"/>
              </a:lnSpc>
              <a:spcBef>
                <a:spcPts val="0"/>
              </a:spcBef>
              <a:spcAft>
                <a:spcPts val="0"/>
              </a:spcAft>
              <a:buNone/>
            </a:pPr>
            <a:r>
              <a:t/>
            </a:r>
            <a:endParaRPr b="1" sz="2300">
              <a:solidFill>
                <a:schemeClr val="dk1"/>
              </a:solidFill>
              <a:latin typeface="Cambria"/>
              <a:ea typeface="Cambria"/>
              <a:cs typeface="Cambria"/>
              <a:sym typeface="Cambria"/>
            </a:endParaRPr>
          </a:p>
          <a:p>
            <a:pPr indent="-258762" lvl="0" marL="214312" marR="0" rtl="0" algn="l">
              <a:lnSpc>
                <a:spcPct val="150000"/>
              </a:lnSpc>
              <a:spcBef>
                <a:spcPts val="0"/>
              </a:spcBef>
              <a:spcAft>
                <a:spcPts val="0"/>
              </a:spcAft>
              <a:buClr>
                <a:schemeClr val="dk1"/>
              </a:buClr>
              <a:buSzPts val="2300"/>
              <a:buFont typeface="Cambria"/>
              <a:buChar char="❖"/>
            </a:pPr>
            <a:r>
              <a:rPr b="1" lang="en-GB" sz="2300">
                <a:solidFill>
                  <a:schemeClr val="dk1"/>
                </a:solidFill>
                <a:latin typeface="Cambria"/>
                <a:ea typeface="Cambria"/>
                <a:cs typeface="Cambria"/>
                <a:sym typeface="Cambria"/>
              </a:rPr>
              <a:t>Are we (CEOS) making the most of the ‘New Space moment’? Are there actions we can be taking to maximise the impact made by the foundational technologies and datasets CEOS Agencies have invested in creating? What </a:t>
            </a:r>
            <a:r>
              <a:rPr b="1" lang="en-GB" sz="2300">
                <a:solidFill>
                  <a:schemeClr val="dk1"/>
                </a:solidFill>
                <a:latin typeface="Cambria"/>
                <a:ea typeface="Cambria"/>
                <a:cs typeface="Cambria"/>
                <a:sym typeface="Cambria"/>
              </a:rPr>
              <a:t>could </a:t>
            </a:r>
            <a:r>
              <a:rPr b="1" lang="en-GB" sz="2300">
                <a:solidFill>
                  <a:schemeClr val="dk1"/>
                </a:solidFill>
                <a:latin typeface="Cambria"/>
                <a:ea typeface="Cambria"/>
                <a:cs typeface="Cambria"/>
                <a:sym typeface="Cambria"/>
              </a:rPr>
              <a:t>be the respective roles of both CEOS and the New Space sector in this changing landscape? Can this be translated into coordinated actions at the CEOS and/or Agency level?</a:t>
            </a:r>
            <a:endParaRPr b="1" sz="2300">
              <a:solidFill>
                <a:schemeClr val="dk1"/>
              </a:solidFill>
              <a:latin typeface="Cambria"/>
              <a:ea typeface="Cambria"/>
              <a:cs typeface="Cambria"/>
              <a:sym typeface="Cambri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3"/>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rPr>
              <a:t>SIT-38 Sessions - Day 1</a:t>
            </a:r>
            <a:endParaRPr/>
          </a:p>
        </p:txBody>
      </p:sp>
      <p:sp>
        <p:nvSpPr>
          <p:cNvPr id="111" name="Google Shape;111;p13"/>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Arial"/>
                <a:ea typeface="Arial"/>
                <a:cs typeface="Arial"/>
                <a:sym typeface="Arial"/>
              </a:rPr>
              <a:t>Slide </a:t>
            </a:r>
            <a:fld id="{00000000-1234-1234-1234-123412341234}" type="slidenum">
              <a:rPr b="1" lang="en-GB" sz="1400">
                <a:solidFill>
                  <a:schemeClr val="accent1"/>
                </a:solidFill>
                <a:latin typeface="Arial"/>
                <a:ea typeface="Arial"/>
                <a:cs typeface="Arial"/>
                <a:sym typeface="Arial"/>
              </a:rPr>
              <a:t>‹#›</a:t>
            </a:fld>
            <a:endParaRPr b="1" sz="1400">
              <a:solidFill>
                <a:schemeClr val="accent1"/>
              </a:solidFill>
              <a:latin typeface="Arial"/>
              <a:ea typeface="Arial"/>
              <a:cs typeface="Arial"/>
              <a:sym typeface="Arial"/>
            </a:endParaRPr>
          </a:p>
        </p:txBody>
      </p:sp>
      <p:sp>
        <p:nvSpPr>
          <p:cNvPr id="112" name="Google Shape;112;p13"/>
          <p:cNvSpPr txBox="1"/>
          <p:nvPr/>
        </p:nvSpPr>
        <p:spPr>
          <a:xfrm>
            <a:off x="357101" y="1290950"/>
            <a:ext cx="8812500" cy="3940500"/>
          </a:xfrm>
          <a:prstGeom prst="rect">
            <a:avLst/>
          </a:prstGeom>
          <a:noFill/>
          <a:ln>
            <a:noFill/>
          </a:ln>
        </p:spPr>
        <p:txBody>
          <a:bodyPr anchorCtr="0" anchor="t" bIns="45700" lIns="91425" spcFirstLastPara="1" rIns="91425" wrap="square" tIns="45700">
            <a:spAutoFit/>
          </a:bodyPr>
          <a:lstStyle/>
          <a:p>
            <a:pPr indent="-355600" lvl="0" marL="457200" rtl="0" algn="just">
              <a:lnSpc>
                <a:spcPct val="115000"/>
              </a:lnSpc>
              <a:spcBef>
                <a:spcPts val="0"/>
              </a:spcBef>
              <a:spcAft>
                <a:spcPts val="0"/>
              </a:spcAft>
              <a:buClr>
                <a:schemeClr val="dk1"/>
              </a:buClr>
              <a:buSzPts val="2000"/>
              <a:buFont typeface="Cambria"/>
              <a:buChar char="❖"/>
            </a:pPr>
            <a:r>
              <a:rPr b="1" lang="en-GB" sz="2000">
                <a:solidFill>
                  <a:schemeClr val="dk1"/>
                </a:solidFill>
                <a:latin typeface="Cambria"/>
                <a:ea typeface="Cambria"/>
                <a:cs typeface="Cambria"/>
                <a:sym typeface="Cambria"/>
              </a:rPr>
              <a:t>Session 2 - Carbon and Climate</a:t>
            </a:r>
            <a:r>
              <a:rPr lang="en-GB" sz="2000">
                <a:solidFill>
                  <a:schemeClr val="dk1"/>
                </a:solidFill>
                <a:latin typeface="Cambria"/>
                <a:ea typeface="Cambria"/>
                <a:cs typeface="Cambria"/>
                <a:sym typeface="Cambria"/>
              </a:rPr>
              <a:t>: engagement with the Global Stocktake (GST) Process under the UNFCCC Paris Agreement, carbon Roadmaps, International Methane Emissions Observatory (IMEO)</a:t>
            </a:r>
            <a:endParaRPr b="1" sz="2000">
              <a:solidFill>
                <a:schemeClr val="dk1"/>
              </a:solidFill>
              <a:latin typeface="Cambria"/>
              <a:ea typeface="Cambria"/>
              <a:cs typeface="Cambria"/>
              <a:sym typeface="Cambria"/>
            </a:endParaRPr>
          </a:p>
          <a:p>
            <a:pPr indent="-355600" lvl="0" marL="457200" rtl="0" algn="just">
              <a:lnSpc>
                <a:spcPct val="115000"/>
              </a:lnSpc>
              <a:spcBef>
                <a:spcPts val="0"/>
              </a:spcBef>
              <a:spcAft>
                <a:spcPts val="0"/>
              </a:spcAft>
              <a:buClr>
                <a:schemeClr val="dk1"/>
              </a:buClr>
              <a:buSzPts val="2000"/>
              <a:buFont typeface="Cambria"/>
              <a:buChar char="❖"/>
            </a:pPr>
            <a:r>
              <a:rPr b="1" lang="en-GB" sz="2000">
                <a:solidFill>
                  <a:schemeClr val="dk1"/>
                </a:solidFill>
                <a:latin typeface="Cambria"/>
                <a:ea typeface="Cambria"/>
                <a:cs typeface="Cambria"/>
                <a:sym typeface="Cambria"/>
              </a:rPr>
              <a:t>Session 3 - Oceans and Coasts:</a:t>
            </a:r>
            <a:r>
              <a:rPr lang="en-GB" sz="2000">
                <a:solidFill>
                  <a:schemeClr val="dk1"/>
                </a:solidFill>
                <a:latin typeface="Cambria"/>
                <a:ea typeface="Cambria"/>
                <a:cs typeface="Cambria"/>
                <a:sym typeface="Cambria"/>
              </a:rPr>
              <a:t> Improved coordination of CEOS oceans and coasts-related activities, support to the UN Decade of Ocean Science for Sustainable Development, and the Paris Agreement GST.</a:t>
            </a:r>
            <a:endParaRPr sz="2000">
              <a:solidFill>
                <a:schemeClr val="dk1"/>
              </a:solidFill>
              <a:latin typeface="Cambria"/>
              <a:ea typeface="Cambria"/>
              <a:cs typeface="Cambria"/>
              <a:sym typeface="Cambria"/>
            </a:endParaRPr>
          </a:p>
          <a:p>
            <a:pPr indent="-355600" lvl="0" marL="457200" rtl="0" algn="just">
              <a:lnSpc>
                <a:spcPct val="115000"/>
              </a:lnSpc>
              <a:spcBef>
                <a:spcPts val="0"/>
              </a:spcBef>
              <a:spcAft>
                <a:spcPts val="0"/>
              </a:spcAft>
              <a:buClr>
                <a:schemeClr val="dk1"/>
              </a:buClr>
              <a:buSzPts val="2000"/>
              <a:buFont typeface="Cambria"/>
              <a:buChar char="❖"/>
            </a:pPr>
            <a:r>
              <a:rPr b="1" lang="en-GB" sz="2000">
                <a:solidFill>
                  <a:schemeClr val="dk1"/>
                </a:solidFill>
                <a:latin typeface="Cambria"/>
                <a:ea typeface="Cambria"/>
                <a:cs typeface="Cambria"/>
                <a:sym typeface="Cambria"/>
              </a:rPr>
              <a:t>Session 4 - Biodiversity</a:t>
            </a:r>
            <a:r>
              <a:rPr lang="en-GB" sz="2000">
                <a:solidFill>
                  <a:schemeClr val="dk1"/>
                </a:solidFill>
                <a:latin typeface="Cambria"/>
                <a:ea typeface="Cambria"/>
                <a:cs typeface="Cambria"/>
                <a:sym typeface="Cambria"/>
              </a:rPr>
              <a:t> How is the Ecosystems Extent Task Team (EETT) progressing, outcomes of the Convention on Biological Diversity (CBD) 15th Conference of the Parties (CBD COP15) in December 2022</a:t>
            </a:r>
            <a:endParaRPr sz="2000">
              <a:solidFill>
                <a:schemeClr val="dk1"/>
              </a:solidFill>
              <a:latin typeface="Cambria"/>
              <a:ea typeface="Cambria"/>
              <a:cs typeface="Cambria"/>
              <a:sym typeface="Cambria"/>
            </a:endParaRPr>
          </a:p>
          <a:p>
            <a:pPr indent="-355600" lvl="0" marL="457200" rtl="0" algn="just">
              <a:lnSpc>
                <a:spcPct val="115000"/>
              </a:lnSpc>
              <a:spcBef>
                <a:spcPts val="0"/>
              </a:spcBef>
              <a:spcAft>
                <a:spcPts val="0"/>
              </a:spcAft>
              <a:buClr>
                <a:schemeClr val="dk1"/>
              </a:buClr>
              <a:buSzPts val="2000"/>
              <a:buFont typeface="Cambria"/>
              <a:buChar char="❖"/>
            </a:pPr>
            <a:r>
              <a:rPr b="1" lang="en-GB" sz="2000">
                <a:solidFill>
                  <a:schemeClr val="dk1"/>
                </a:solidFill>
                <a:latin typeface="Cambria"/>
                <a:ea typeface="Cambria"/>
                <a:cs typeface="Cambria"/>
                <a:sym typeface="Cambria"/>
              </a:rPr>
              <a:t>Session 5 - Sustainable Development Goals:</a:t>
            </a:r>
            <a:r>
              <a:rPr lang="en-GB" sz="2000">
                <a:solidFill>
                  <a:schemeClr val="dk1"/>
                </a:solidFill>
                <a:latin typeface="Cambria"/>
                <a:ea typeface="Cambria"/>
                <a:cs typeface="Cambria"/>
                <a:sym typeface="Cambria"/>
              </a:rPr>
              <a:t> review of current and planned deliverables, confirm future governance</a:t>
            </a:r>
            <a:endParaRPr b="1" sz="2000">
              <a:solidFill>
                <a:schemeClr val="dk1"/>
              </a:solidFill>
              <a:latin typeface="Cambria"/>
              <a:ea typeface="Cambria"/>
              <a:cs typeface="Cambria"/>
              <a:sym typeface="Cambria"/>
            </a:endParaRPr>
          </a:p>
        </p:txBody>
      </p:sp>
      <p:pic>
        <p:nvPicPr>
          <p:cNvPr id="113" name="Google Shape;113;p13"/>
          <p:cNvPicPr preferRelativeResize="0"/>
          <p:nvPr/>
        </p:nvPicPr>
        <p:blipFill rotWithShape="1">
          <a:blip r:embed="rId3">
            <a:alphaModFix/>
          </a:blip>
          <a:srcRect b="75891" l="57622" r="22287" t="5597"/>
          <a:stretch/>
        </p:blipFill>
        <p:spPr>
          <a:xfrm>
            <a:off x="9580025" y="1530100"/>
            <a:ext cx="2418726" cy="935676"/>
          </a:xfrm>
          <a:prstGeom prst="rect">
            <a:avLst/>
          </a:prstGeom>
          <a:noFill/>
          <a:ln>
            <a:noFill/>
          </a:ln>
        </p:spPr>
      </p:pic>
      <p:pic>
        <p:nvPicPr>
          <p:cNvPr id="114" name="Google Shape;114;p13"/>
          <p:cNvPicPr preferRelativeResize="0"/>
          <p:nvPr/>
        </p:nvPicPr>
        <p:blipFill rotWithShape="1">
          <a:blip r:embed="rId3">
            <a:alphaModFix/>
          </a:blip>
          <a:srcRect b="75777" l="78641" r="1883" t="5712"/>
          <a:stretch/>
        </p:blipFill>
        <p:spPr>
          <a:xfrm>
            <a:off x="9617025" y="4387075"/>
            <a:ext cx="2344725" cy="9356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4"/>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rPr>
              <a:t>SIT-38 Sessions - Day 2</a:t>
            </a:r>
            <a:endParaRPr/>
          </a:p>
        </p:txBody>
      </p:sp>
      <p:sp>
        <p:nvSpPr>
          <p:cNvPr id="120" name="Google Shape;120;p14"/>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Arial"/>
                <a:ea typeface="Arial"/>
                <a:cs typeface="Arial"/>
                <a:sym typeface="Arial"/>
              </a:rPr>
              <a:t>Slide </a:t>
            </a:r>
            <a:fld id="{00000000-1234-1234-1234-123412341234}" type="slidenum">
              <a:rPr b="1" lang="en-GB" sz="1400">
                <a:solidFill>
                  <a:schemeClr val="accent1"/>
                </a:solidFill>
                <a:latin typeface="Arial"/>
                <a:ea typeface="Arial"/>
                <a:cs typeface="Arial"/>
                <a:sym typeface="Arial"/>
              </a:rPr>
              <a:t>‹#›</a:t>
            </a:fld>
            <a:endParaRPr b="1" sz="1400">
              <a:solidFill>
                <a:schemeClr val="accent1"/>
              </a:solidFill>
              <a:latin typeface="Arial"/>
              <a:ea typeface="Arial"/>
              <a:cs typeface="Arial"/>
              <a:sym typeface="Arial"/>
            </a:endParaRPr>
          </a:p>
        </p:txBody>
      </p:sp>
      <p:sp>
        <p:nvSpPr>
          <p:cNvPr id="121" name="Google Shape;121;p14"/>
          <p:cNvSpPr txBox="1"/>
          <p:nvPr/>
        </p:nvSpPr>
        <p:spPr>
          <a:xfrm>
            <a:off x="357100" y="1290950"/>
            <a:ext cx="11487600" cy="3586500"/>
          </a:xfrm>
          <a:prstGeom prst="rect">
            <a:avLst/>
          </a:prstGeom>
          <a:noFill/>
          <a:ln>
            <a:noFill/>
          </a:ln>
        </p:spPr>
        <p:txBody>
          <a:bodyPr anchorCtr="0" anchor="t" bIns="45700" lIns="91425" spcFirstLastPara="1" rIns="91425" wrap="square" tIns="45700">
            <a:spAutoFit/>
          </a:bodyPr>
          <a:lstStyle/>
          <a:p>
            <a:pPr indent="-355600" lvl="0" marL="457200" rtl="0" algn="just">
              <a:lnSpc>
                <a:spcPct val="115000"/>
              </a:lnSpc>
              <a:spcBef>
                <a:spcPts val="0"/>
              </a:spcBef>
              <a:spcAft>
                <a:spcPts val="0"/>
              </a:spcAft>
              <a:buClr>
                <a:schemeClr val="dk1"/>
              </a:buClr>
              <a:buSzPts val="2000"/>
              <a:buFont typeface="Cambria"/>
              <a:buChar char="❖"/>
            </a:pPr>
            <a:r>
              <a:rPr b="1" lang="en-GB" sz="2000">
                <a:solidFill>
                  <a:schemeClr val="dk1"/>
                </a:solidFill>
                <a:latin typeface="Cambria"/>
                <a:ea typeface="Cambria"/>
                <a:cs typeface="Cambria"/>
                <a:sym typeface="Cambria"/>
              </a:rPr>
              <a:t>Session 6 - New Space</a:t>
            </a:r>
            <a:r>
              <a:rPr lang="en-GB" sz="2000">
                <a:solidFill>
                  <a:schemeClr val="dk1"/>
                </a:solidFill>
                <a:latin typeface="Cambria"/>
                <a:ea typeface="Cambria"/>
                <a:cs typeface="Cambria"/>
                <a:sym typeface="Cambria"/>
              </a:rPr>
              <a:t> Significant interest in how best to engage companies in the “New Space sector” that may bring an important added value to the public upstream and downstream sectors, for which the ultimate beneficiaries are data users.</a:t>
            </a:r>
            <a:endParaRPr sz="2000">
              <a:solidFill>
                <a:schemeClr val="dk1"/>
              </a:solidFill>
              <a:latin typeface="Cambria"/>
              <a:ea typeface="Cambria"/>
              <a:cs typeface="Cambria"/>
              <a:sym typeface="Cambria"/>
            </a:endParaRPr>
          </a:p>
          <a:p>
            <a:pPr indent="0" lvl="0" marL="0" rtl="0" algn="just">
              <a:lnSpc>
                <a:spcPct val="115000"/>
              </a:lnSpc>
              <a:spcBef>
                <a:spcPts val="0"/>
              </a:spcBef>
              <a:spcAft>
                <a:spcPts val="0"/>
              </a:spcAft>
              <a:buNone/>
            </a:pPr>
            <a:r>
              <a:t/>
            </a:r>
            <a:endParaRPr sz="2000">
              <a:solidFill>
                <a:schemeClr val="dk1"/>
              </a:solidFill>
              <a:latin typeface="Cambria"/>
              <a:ea typeface="Cambria"/>
              <a:cs typeface="Cambria"/>
              <a:sym typeface="Cambria"/>
            </a:endParaRPr>
          </a:p>
          <a:p>
            <a:pPr indent="0" lvl="0" marL="0" rtl="0" algn="just">
              <a:lnSpc>
                <a:spcPct val="115000"/>
              </a:lnSpc>
              <a:spcBef>
                <a:spcPts val="0"/>
              </a:spcBef>
              <a:spcAft>
                <a:spcPts val="0"/>
              </a:spcAft>
              <a:buNone/>
            </a:pPr>
            <a:r>
              <a:t/>
            </a:r>
            <a:endParaRPr sz="2000">
              <a:solidFill>
                <a:schemeClr val="dk1"/>
              </a:solidFill>
              <a:latin typeface="Cambria"/>
              <a:ea typeface="Cambria"/>
              <a:cs typeface="Cambria"/>
              <a:sym typeface="Cambria"/>
            </a:endParaRPr>
          </a:p>
          <a:p>
            <a:pPr indent="-355600" lvl="0" marL="457200" rtl="0" algn="just">
              <a:lnSpc>
                <a:spcPct val="115000"/>
              </a:lnSpc>
              <a:spcBef>
                <a:spcPts val="0"/>
              </a:spcBef>
              <a:spcAft>
                <a:spcPts val="0"/>
              </a:spcAft>
              <a:buClr>
                <a:schemeClr val="dk1"/>
              </a:buClr>
              <a:buSzPts val="2000"/>
              <a:buFont typeface="Cambria"/>
              <a:buChar char="❖"/>
            </a:pPr>
            <a:r>
              <a:rPr b="1" lang="en-GB" sz="2000">
                <a:solidFill>
                  <a:schemeClr val="dk1"/>
                </a:solidFill>
                <a:latin typeface="Cambria"/>
                <a:ea typeface="Cambria"/>
                <a:cs typeface="Cambria"/>
                <a:sym typeface="Cambria"/>
              </a:rPr>
              <a:t>Session 7 - Working Groups and Virtual Constellations</a:t>
            </a:r>
            <a:r>
              <a:rPr lang="en-GB" sz="2000">
                <a:solidFill>
                  <a:schemeClr val="dk1"/>
                </a:solidFill>
                <a:latin typeface="Cambria"/>
                <a:ea typeface="Cambria"/>
                <a:cs typeface="Cambria"/>
                <a:sym typeface="Cambria"/>
              </a:rPr>
              <a:t> topics </a:t>
            </a:r>
            <a:r>
              <a:rPr lang="en-GB" sz="2000">
                <a:solidFill>
                  <a:schemeClr val="dk1"/>
                </a:solidFill>
                <a:latin typeface="Cambria"/>
                <a:ea typeface="Cambria"/>
                <a:cs typeface="Cambria"/>
                <a:sym typeface="Cambria"/>
              </a:rPr>
              <a:t>nominated</a:t>
            </a:r>
            <a:endParaRPr sz="2000">
              <a:solidFill>
                <a:schemeClr val="dk1"/>
              </a:solidFill>
              <a:latin typeface="Cambria"/>
              <a:ea typeface="Cambria"/>
              <a:cs typeface="Cambria"/>
              <a:sym typeface="Cambria"/>
            </a:endParaRPr>
          </a:p>
          <a:p>
            <a:pPr indent="0" lvl="0" marL="0" rtl="0" algn="just">
              <a:lnSpc>
                <a:spcPct val="115000"/>
              </a:lnSpc>
              <a:spcBef>
                <a:spcPts val="0"/>
              </a:spcBef>
              <a:spcAft>
                <a:spcPts val="0"/>
              </a:spcAft>
              <a:buNone/>
            </a:pPr>
            <a:r>
              <a:t/>
            </a:r>
            <a:endParaRPr sz="2000">
              <a:solidFill>
                <a:schemeClr val="dk1"/>
              </a:solidFill>
              <a:latin typeface="Cambria"/>
              <a:ea typeface="Cambria"/>
              <a:cs typeface="Cambria"/>
              <a:sym typeface="Cambria"/>
            </a:endParaRPr>
          </a:p>
          <a:p>
            <a:pPr indent="-355600" lvl="0" marL="457200" rtl="0" algn="just">
              <a:lnSpc>
                <a:spcPct val="115000"/>
              </a:lnSpc>
              <a:spcBef>
                <a:spcPts val="0"/>
              </a:spcBef>
              <a:spcAft>
                <a:spcPts val="0"/>
              </a:spcAft>
              <a:buClr>
                <a:schemeClr val="dk1"/>
              </a:buClr>
              <a:buSzPts val="2000"/>
              <a:buFont typeface="Cambria"/>
              <a:buChar char="❖"/>
            </a:pPr>
            <a:r>
              <a:rPr b="1" lang="en-GB" sz="2000">
                <a:solidFill>
                  <a:schemeClr val="dk1"/>
                </a:solidFill>
                <a:latin typeface="Cambria"/>
                <a:ea typeface="Cambria"/>
                <a:cs typeface="Cambria"/>
                <a:sym typeface="Cambria"/>
              </a:rPr>
              <a:t>Session 8 - CEOS Chair </a:t>
            </a:r>
            <a:r>
              <a:rPr lang="en-GB" sz="2000">
                <a:solidFill>
                  <a:schemeClr val="dk1"/>
                </a:solidFill>
                <a:latin typeface="Cambria"/>
                <a:ea typeface="Cambria"/>
                <a:cs typeface="Cambria"/>
                <a:sym typeface="Cambria"/>
              </a:rPr>
              <a:t>session on priorities (a need for a mini-Plenary session was not identified)</a:t>
            </a:r>
            <a:endParaRPr sz="2000">
              <a:solidFill>
                <a:schemeClr val="dk1"/>
              </a:solidFill>
              <a:latin typeface="Cambria"/>
              <a:ea typeface="Cambria"/>
              <a:cs typeface="Cambria"/>
              <a:sym typeface="Cambria"/>
            </a:endParaRPr>
          </a:p>
          <a:p>
            <a:pPr indent="0" lvl="0" marL="0" rtl="0" algn="just">
              <a:lnSpc>
                <a:spcPct val="115000"/>
              </a:lnSpc>
              <a:spcBef>
                <a:spcPts val="0"/>
              </a:spcBef>
              <a:spcAft>
                <a:spcPts val="0"/>
              </a:spcAft>
              <a:buNone/>
            </a:pPr>
            <a:r>
              <a:t/>
            </a:r>
            <a:endParaRPr sz="2000">
              <a:solidFill>
                <a:schemeClr val="dk1"/>
              </a:solidFill>
              <a:latin typeface="Cambria"/>
              <a:ea typeface="Cambria"/>
              <a:cs typeface="Cambria"/>
              <a:sym typeface="Cambria"/>
            </a:endParaRPr>
          </a:p>
          <a:p>
            <a:pPr indent="-355600" lvl="0" marL="457200" rtl="0" algn="just">
              <a:lnSpc>
                <a:spcPct val="115000"/>
              </a:lnSpc>
              <a:spcBef>
                <a:spcPts val="0"/>
              </a:spcBef>
              <a:spcAft>
                <a:spcPts val="0"/>
              </a:spcAft>
              <a:buClr>
                <a:schemeClr val="dk1"/>
              </a:buClr>
              <a:buSzPts val="2000"/>
              <a:buFont typeface="Cambria"/>
              <a:buChar char="❖"/>
            </a:pPr>
            <a:r>
              <a:rPr b="1" lang="en-GB" sz="2000">
                <a:solidFill>
                  <a:schemeClr val="dk1"/>
                </a:solidFill>
                <a:latin typeface="Cambria"/>
                <a:ea typeface="Cambria"/>
                <a:cs typeface="Cambria"/>
                <a:sym typeface="Cambria"/>
              </a:rPr>
              <a:t>Session 9 - Closing Session</a:t>
            </a:r>
            <a:r>
              <a:rPr lang="en-GB" sz="2000">
                <a:solidFill>
                  <a:schemeClr val="dk1"/>
                </a:solidFill>
                <a:latin typeface="Cambria"/>
                <a:ea typeface="Cambria"/>
                <a:cs typeface="Cambria"/>
                <a:sym typeface="Cambria"/>
              </a:rPr>
              <a:t> including GEO, review of </a:t>
            </a:r>
            <a:r>
              <a:rPr lang="en-GB" sz="2000">
                <a:solidFill>
                  <a:schemeClr val="dk1"/>
                </a:solidFill>
                <a:latin typeface="Cambria"/>
                <a:ea typeface="Cambria"/>
                <a:cs typeface="Cambria"/>
                <a:sym typeface="Cambria"/>
              </a:rPr>
              <a:t>outcomes</a:t>
            </a:r>
            <a:r>
              <a:rPr lang="en-GB" sz="2000">
                <a:solidFill>
                  <a:schemeClr val="dk1"/>
                </a:solidFill>
                <a:latin typeface="Cambria"/>
                <a:ea typeface="Cambria"/>
                <a:cs typeface="Cambria"/>
                <a:sym typeface="Cambria"/>
              </a:rPr>
              <a:t> and actions</a:t>
            </a:r>
            <a:endParaRPr b="1" sz="2000">
              <a:solidFill>
                <a:schemeClr val="dk1"/>
              </a:solidFill>
              <a:latin typeface="Cambria"/>
              <a:ea typeface="Cambria"/>
              <a:cs typeface="Cambria"/>
              <a:sym typeface="Cambria"/>
            </a:endParaRPr>
          </a:p>
        </p:txBody>
      </p:sp>
      <p:pic>
        <p:nvPicPr>
          <p:cNvPr id="122" name="Google Shape;122;p14"/>
          <p:cNvPicPr preferRelativeResize="0"/>
          <p:nvPr/>
        </p:nvPicPr>
        <p:blipFill rotWithShape="1">
          <a:blip r:embed="rId3">
            <a:alphaModFix/>
          </a:blip>
          <a:srcRect b="4201" l="0" r="0" t="77185"/>
          <a:stretch/>
        </p:blipFill>
        <p:spPr>
          <a:xfrm>
            <a:off x="228600" y="2044223"/>
            <a:ext cx="12039600" cy="934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5"/>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4400">
                <a:solidFill>
                  <a:schemeClr val="lt1"/>
                </a:solidFill>
              </a:rPr>
              <a:t>Tour de Table</a:t>
            </a:r>
            <a:endParaRPr i="1"/>
          </a:p>
        </p:txBody>
      </p:sp>
      <p:sp>
        <p:nvSpPr>
          <p:cNvPr id="128" name="Google Shape;128;p15"/>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Arial"/>
                <a:ea typeface="Arial"/>
                <a:cs typeface="Arial"/>
                <a:sym typeface="Arial"/>
              </a:rPr>
              <a:t>Slide </a:t>
            </a:r>
            <a:fld id="{00000000-1234-1234-1234-123412341234}" type="slidenum">
              <a:rPr b="1" lang="en-GB" sz="1400">
                <a:solidFill>
                  <a:schemeClr val="accent1"/>
                </a:solidFill>
                <a:latin typeface="Arial"/>
                <a:ea typeface="Arial"/>
                <a:cs typeface="Arial"/>
                <a:sym typeface="Arial"/>
              </a:rPr>
              <a:t>‹#›</a:t>
            </a:fld>
            <a:endParaRPr b="1" sz="1400">
              <a:solidFill>
                <a:schemeClr val="accent1"/>
              </a:solidFill>
              <a:latin typeface="Arial"/>
              <a:ea typeface="Arial"/>
              <a:cs typeface="Arial"/>
              <a:sym typeface="Arial"/>
            </a:endParaRPr>
          </a:p>
        </p:txBody>
      </p:sp>
      <p:sp>
        <p:nvSpPr>
          <p:cNvPr id="129" name="Google Shape;129;p15"/>
          <p:cNvSpPr txBox="1"/>
          <p:nvPr/>
        </p:nvSpPr>
        <p:spPr>
          <a:xfrm>
            <a:off x="357105" y="1290957"/>
            <a:ext cx="11112000" cy="977400"/>
          </a:xfrm>
          <a:prstGeom prst="rect">
            <a:avLst/>
          </a:prstGeom>
          <a:noFill/>
          <a:ln>
            <a:noFill/>
          </a:ln>
        </p:spPr>
        <p:txBody>
          <a:bodyPr anchorCtr="0" anchor="t" bIns="45700" lIns="91425" spcFirstLastPara="1" rIns="91425" wrap="square" tIns="45700">
            <a:spAutoFit/>
          </a:bodyPr>
          <a:lstStyle/>
          <a:p>
            <a:pPr indent="-258762" lvl="0" marL="214312" marR="0" rtl="0" algn="l">
              <a:lnSpc>
                <a:spcPct val="150000"/>
              </a:lnSpc>
              <a:spcBef>
                <a:spcPts val="0"/>
              </a:spcBef>
              <a:spcAft>
                <a:spcPts val="0"/>
              </a:spcAft>
              <a:buClr>
                <a:schemeClr val="dk1"/>
              </a:buClr>
              <a:buSzPts val="2300"/>
              <a:buFont typeface="Cambria"/>
              <a:buChar char="❖"/>
            </a:pPr>
            <a:r>
              <a:rPr b="1" lang="en-GB" sz="2300">
                <a:solidFill>
                  <a:schemeClr val="dk1"/>
                </a:solidFill>
                <a:latin typeface="Cambria"/>
                <a:ea typeface="Cambria"/>
                <a:cs typeface="Cambria"/>
                <a:sym typeface="Cambria"/>
              </a:rPr>
              <a:t>Round table introduction by Principals of members of their delegation (in person and online)</a:t>
            </a:r>
            <a:endParaRPr b="1" sz="2300">
              <a:solidFill>
                <a:schemeClr val="dk1"/>
              </a:solidFill>
              <a:latin typeface="Cambria"/>
              <a:ea typeface="Cambria"/>
              <a:cs typeface="Cambria"/>
              <a:sym typeface="Cambria"/>
            </a:endParaRPr>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