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60" r:id="rId3"/>
    <p:sldMasterId id="214748366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11d5e0f9d87_0_6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11d5e0f9d87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11d5e0f9d87_0_7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11d5e0f9d87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1209fd4eb7a_2_5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8" name="Google Shape;188;g1209fd4eb7a_2_5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11de57b5614_0_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11de57b5614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11de57b5614_0_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11de57b5614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11de57b5614_0_1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11de57b5614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11de57b5614_0_1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11" name="Google Shape;211;g11de57b5614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11de57b5614_0_2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17" name="Google Shape;217;g11de57b5614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120cbfae359_0_2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23" name="Google Shape;223;g120cbfae359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11de57b5614_0_5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28" name="Google Shape;228;g11de57b5614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11d5e0f9d87_0_1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11d5e0f9d87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11de57b5614_0_6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34" name="Google Shape;234;g11de57b5614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11de57b5614_0_6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40" name="Google Shape;240;g11de57b5614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120cbfae359_0_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46" name="Google Shape;246;g120cbfae359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g120cbfae359_0_2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52" name="Google Shape;252;g120cbfae359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11de57b5614_0_8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57" name="Google Shape;257;g11de57b5614_0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g11de57b5614_0_9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63" name="Google Shape;263;g11de57b5614_0_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g11d5e0f9d87_0_2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69" name="Google Shape;269;g11d5e0f9d87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g11de57b5614_0_10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75" name="Google Shape;275;g11de57b5614_0_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11d5e0f9d87_0_1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11d5e0f9d87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11d5e0f9d87_0_2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11d5e0f9d87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11d5e0f9d87_0_3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11d5e0f9d87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11d5e0f9d87_0_5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11d5e0f9d87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11d5e0f9d87_0_5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11d5e0f9d87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11d5e0f9d87_0_6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11d5e0f9d87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120cbfae359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120cbfae35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4.jpg"/><Relationship Id="rId4" Type="http://schemas.openxmlformats.org/officeDocument/2006/relationships/image" Target="../media/image9.jpg"/><Relationship Id="rId5" Type="http://schemas.openxmlformats.org/officeDocument/2006/relationships/image" Target="../media/image5.png"/><Relationship Id="rId6"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1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1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1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1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1" name="Shape 11"/>
        <p:cNvGrpSpPr/>
        <p:nvPr/>
      </p:nvGrpSpPr>
      <p:grpSpPr>
        <a:xfrm>
          <a:off x="0" y="0"/>
          <a:ext cx="0" cy="0"/>
          <a:chOff x="0" y="0"/>
          <a:chExt cx="0" cy="0"/>
        </a:xfrm>
      </p:grpSpPr>
      <p:pic>
        <p:nvPicPr>
          <p:cNvPr id="12" name="Google Shape;12;p2"/>
          <p:cNvPicPr preferRelativeResize="0"/>
          <p:nvPr/>
        </p:nvPicPr>
        <p:blipFill rotWithShape="1">
          <a:blip r:embed="rId2">
            <a:alphaModFix/>
          </a:blip>
          <a:srcRect b="0" l="0" r="0" t="0"/>
          <a:stretch/>
        </p:blipFill>
        <p:spPr>
          <a:xfrm>
            <a:off x="3301750" y="2265730"/>
            <a:ext cx="8288157" cy="2756714"/>
          </a:xfrm>
          <a:prstGeom prst="rect">
            <a:avLst/>
          </a:prstGeom>
          <a:noFill/>
          <a:ln>
            <a:noFill/>
          </a:ln>
        </p:spPr>
      </p:pic>
      <p:pic>
        <p:nvPicPr>
          <p:cNvPr id="13" name="Google Shape;13;p2"/>
          <p:cNvPicPr preferRelativeResize="0"/>
          <p:nvPr/>
        </p:nvPicPr>
        <p:blipFill rotWithShape="1">
          <a:blip r:embed="rId3">
            <a:alphaModFix/>
          </a:blip>
          <a:srcRect b="-113" l="0" r="0" t="0"/>
          <a:stretch/>
        </p:blipFill>
        <p:spPr>
          <a:xfrm flipH="1" rot="10800000">
            <a:off x="2824280" y="4824248"/>
            <a:ext cx="5391556" cy="2038097"/>
          </a:xfrm>
          <a:prstGeom prst="rect">
            <a:avLst/>
          </a:prstGeom>
          <a:noFill/>
          <a:ln>
            <a:noFill/>
          </a:ln>
        </p:spPr>
      </p:pic>
      <p:pic>
        <p:nvPicPr>
          <p:cNvPr descr="A picture containing nature&#10;&#10;Description automatically generated" id="14" name="Google Shape;14;p2"/>
          <p:cNvPicPr preferRelativeResize="0"/>
          <p:nvPr/>
        </p:nvPicPr>
        <p:blipFill rotWithShape="1">
          <a:blip r:embed="rId4">
            <a:alphaModFix/>
          </a:blip>
          <a:srcRect b="0" l="0" r="0" t="0"/>
          <a:stretch/>
        </p:blipFill>
        <p:spPr>
          <a:xfrm>
            <a:off x="8477344" y="-1"/>
            <a:ext cx="3714656" cy="2686815"/>
          </a:xfrm>
          <a:prstGeom prst="rect">
            <a:avLst/>
          </a:prstGeom>
          <a:noFill/>
          <a:ln>
            <a:noFill/>
          </a:ln>
        </p:spPr>
      </p:pic>
      <p:sp>
        <p:nvSpPr>
          <p:cNvPr id="15" name="Google Shape;15;p2"/>
          <p:cNvSpPr/>
          <p:nvPr/>
        </p:nvSpPr>
        <p:spPr>
          <a:xfrm flipH="1">
            <a:off x="5456394" y="1968439"/>
            <a:ext cx="6751471" cy="4901119"/>
          </a:xfrm>
          <a:custGeom>
            <a:rect b="b" l="l" r="r" t="t"/>
            <a:pathLst>
              <a:path extrusionOk="0" h="4901119" w="6751471">
                <a:moveTo>
                  <a:pt x="0" y="4901119"/>
                </a:moveTo>
                <a:cubicBezTo>
                  <a:pt x="794" y="3261063"/>
                  <a:pt x="1588" y="1640056"/>
                  <a:pt x="2382" y="0"/>
                </a:cubicBezTo>
                <a:lnTo>
                  <a:pt x="6751471" y="4901119"/>
                </a:lnTo>
                <a:lnTo>
                  <a:pt x="0" y="4901119"/>
                </a:lnTo>
                <a:close/>
              </a:path>
            </a:pathLst>
          </a:custGeom>
          <a:solidFill>
            <a:schemeClr val="accent4"/>
          </a:solidFill>
          <a:ln>
            <a:noFill/>
          </a:ln>
          <a:effectLst>
            <a:outerShdw blurRad="50800" rotWithShape="0" algn="br" dir="135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6" name="Google Shape;16;p2"/>
          <p:cNvSpPr/>
          <p:nvPr/>
        </p:nvSpPr>
        <p:spPr>
          <a:xfrm flipH="1">
            <a:off x="-4784" y="-14542"/>
            <a:ext cx="12199164" cy="6874921"/>
          </a:xfrm>
          <a:custGeom>
            <a:rect b="b" l="l" r="r" t="t"/>
            <a:pathLst>
              <a:path extrusionOk="0" h="6836301" w="14761910">
                <a:moveTo>
                  <a:pt x="11356917" y="6833935"/>
                </a:moveTo>
                <a:lnTo>
                  <a:pt x="0" y="12611"/>
                </a:lnTo>
                <a:lnTo>
                  <a:pt x="14761631" y="0"/>
                </a:lnTo>
                <a:cubicBezTo>
                  <a:pt x="14763636" y="1138989"/>
                  <a:pt x="14754117" y="2277978"/>
                  <a:pt x="14756122" y="3416967"/>
                </a:cubicBezTo>
                <a:cubicBezTo>
                  <a:pt x="14754955" y="4555956"/>
                  <a:pt x="14759552" y="5697312"/>
                  <a:pt x="14758385" y="6836301"/>
                </a:cubicBezTo>
                <a:lnTo>
                  <a:pt x="11356917" y="6833935"/>
                </a:lnTo>
                <a:close/>
              </a:path>
            </a:pathLst>
          </a:custGeom>
          <a:solidFill>
            <a:schemeClr val="accent1"/>
          </a:solidFill>
          <a:ln>
            <a:noFill/>
          </a:ln>
          <a:effectLst>
            <a:outerShdw blurRad="50800" rotWithShape="0" algn="t"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id="17" name="Google Shape;17;p2"/>
          <p:cNvPicPr preferRelativeResize="0"/>
          <p:nvPr/>
        </p:nvPicPr>
        <p:blipFill rotWithShape="1">
          <a:blip r:embed="rId5">
            <a:alphaModFix/>
          </a:blip>
          <a:srcRect b="0" l="0" r="0" t="0"/>
          <a:stretch/>
        </p:blipFill>
        <p:spPr>
          <a:xfrm>
            <a:off x="138431" y="5311498"/>
            <a:ext cx="2738896" cy="1508514"/>
          </a:xfrm>
          <a:prstGeom prst="rect">
            <a:avLst/>
          </a:prstGeom>
          <a:noFill/>
          <a:ln>
            <a:noFill/>
          </a:ln>
          <a:effectLst>
            <a:outerShdw blurRad="50800" rotWithShape="0" algn="tl" dir="2700000" dist="38100">
              <a:srgbClr val="000000">
                <a:alpha val="40000"/>
              </a:srgbClr>
            </a:outerShdw>
          </a:effectLst>
        </p:spPr>
      </p:pic>
      <p:pic>
        <p:nvPicPr>
          <p:cNvPr id="18" name="Google Shape;18;p2"/>
          <p:cNvPicPr preferRelativeResize="0"/>
          <p:nvPr/>
        </p:nvPicPr>
        <p:blipFill rotWithShape="1">
          <a:blip r:embed="rId6">
            <a:alphaModFix amt="34000"/>
          </a:blip>
          <a:srcRect b="-8773" l="32582" r="8554" t="2399"/>
          <a:stretch/>
        </p:blipFill>
        <p:spPr>
          <a:xfrm rot="5400000">
            <a:off x="5734286" y="-1016167"/>
            <a:ext cx="5455273" cy="7480884"/>
          </a:xfrm>
          <a:prstGeom prst="rtTriangle">
            <a:avLst/>
          </a:prstGeom>
          <a:noFill/>
          <a:ln>
            <a:noFill/>
          </a:ln>
        </p:spPr>
      </p:pic>
      <p:pic>
        <p:nvPicPr>
          <p:cNvPr id="19" name="Google Shape;19;p2"/>
          <p:cNvPicPr preferRelativeResize="0"/>
          <p:nvPr/>
        </p:nvPicPr>
        <p:blipFill rotWithShape="1">
          <a:blip r:embed="rId6">
            <a:alphaModFix amt="34000"/>
          </a:blip>
          <a:srcRect b="673" l="54016" r="11355" t="36081"/>
          <a:stretch/>
        </p:blipFill>
        <p:spPr>
          <a:xfrm rot="-5400000">
            <a:off x="5792642" y="4819952"/>
            <a:ext cx="1719709" cy="2366806"/>
          </a:xfrm>
          <a:prstGeom prst="rtTriangle">
            <a:avLst/>
          </a:prstGeom>
          <a:noFill/>
          <a:ln>
            <a:noFill/>
          </a:ln>
        </p:spPr>
      </p:pic>
      <p:sp>
        <p:nvSpPr>
          <p:cNvPr id="20" name="Google Shape;20;p2"/>
          <p:cNvSpPr txBox="1"/>
          <p:nvPr>
            <p:ph type="title"/>
          </p:nvPr>
        </p:nvSpPr>
        <p:spPr>
          <a:xfrm>
            <a:off x="176047" y="175938"/>
            <a:ext cx="6157185" cy="397264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8000"/>
              <a:buFont typeface="Arial"/>
              <a:buNone/>
              <a:defRPr b="0" i="0" sz="8000" u="none" cap="none" strike="noStrik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09" name="Shape 109"/>
        <p:cNvGrpSpPr/>
        <p:nvPr/>
      </p:nvGrpSpPr>
      <p:grpSpPr>
        <a:xfrm>
          <a:off x="0" y="0"/>
          <a:ext cx="0" cy="0"/>
          <a:chOff x="0" y="0"/>
          <a:chExt cx="0" cy="0"/>
        </a:xfrm>
      </p:grpSpPr>
      <p:sp>
        <p:nvSpPr>
          <p:cNvPr id="110" name="Google Shape;110;p12"/>
          <p:cNvSpPr txBox="1"/>
          <p:nvPr>
            <p:ph idx="10" type="dt"/>
          </p:nvPr>
        </p:nvSpPr>
        <p:spPr>
          <a:xfrm>
            <a:off x="0" y="0"/>
            <a:ext cx="3999900" cy="3999900"/>
          </a:xfrm>
          <a:prstGeom prst="rect">
            <a:avLst/>
          </a:prstGeom>
          <a:noFill/>
          <a:ln>
            <a:noFill/>
          </a:ln>
        </p:spPr>
        <p:txBody>
          <a:bodyPr anchorCtr="0" anchor="t" bIns="60925" lIns="121900" spcFirstLastPara="1" rIns="121900" wrap="square" tIns="60925">
            <a:noAutofit/>
          </a:bodyPr>
          <a:lstStyle>
            <a:lvl1pPr lv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9pPr>
          </a:lstStyle>
          <a:p/>
        </p:txBody>
      </p:sp>
      <p:sp>
        <p:nvSpPr>
          <p:cNvPr id="111" name="Google Shape;111;p12"/>
          <p:cNvSpPr txBox="1"/>
          <p:nvPr>
            <p:ph idx="11" type="ftr"/>
          </p:nvPr>
        </p:nvSpPr>
        <p:spPr>
          <a:xfrm>
            <a:off x="0" y="0"/>
            <a:ext cx="3999900" cy="3999900"/>
          </a:xfrm>
          <a:prstGeom prst="rect">
            <a:avLst/>
          </a:prstGeom>
          <a:noFill/>
          <a:ln>
            <a:noFill/>
          </a:ln>
        </p:spPr>
        <p:txBody>
          <a:bodyPr anchorCtr="0" anchor="t" bIns="60925" lIns="121900" spcFirstLastPara="1" rIns="121900" wrap="square" tIns="60925">
            <a:noAutofit/>
          </a:bodyPr>
          <a:lstStyle>
            <a:lvl1pPr lv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9pPr>
          </a:lstStyle>
          <a:p/>
        </p:txBody>
      </p:sp>
      <p:sp>
        <p:nvSpPr>
          <p:cNvPr id="112" name="Google Shape;112;p12"/>
          <p:cNvSpPr txBox="1"/>
          <p:nvPr>
            <p:ph idx="12" type="sldNum"/>
          </p:nvPr>
        </p:nvSpPr>
        <p:spPr>
          <a:xfrm>
            <a:off x="0" y="0"/>
            <a:ext cx="3999900" cy="3999900"/>
          </a:xfrm>
          <a:prstGeom prst="rect">
            <a:avLst/>
          </a:prstGeom>
          <a:noFill/>
          <a:ln>
            <a:noFill/>
          </a:ln>
        </p:spPr>
        <p:txBody>
          <a:bodyPr anchorCtr="0" anchor="t" bIns="60925" lIns="121900" spcFirstLastPara="1" rIns="121900" wrap="square" tIns="60925">
            <a:noAutofit/>
          </a:bodyPr>
          <a:lstStyle>
            <a:lvl1pPr indent="0" lvl="0" marL="0" marR="0" rtl="0" algn="l">
              <a:lnSpc>
                <a:spcPct val="100000"/>
              </a:lnSpc>
              <a:spcBef>
                <a:spcPts val="0"/>
              </a:spcBef>
              <a:spcAft>
                <a:spcPts val="0"/>
              </a:spcAft>
              <a:buClr>
                <a:srgbClr val="000000"/>
              </a:buClr>
              <a:buSzPts val="1300"/>
              <a:buFont typeface="Arial"/>
              <a:buNone/>
              <a:defRPr b="0" i="0" sz="19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300"/>
              <a:buFont typeface="Arial"/>
              <a:buNone/>
              <a:defRPr b="0" i="0" sz="19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300"/>
              <a:buFont typeface="Arial"/>
              <a:buNone/>
              <a:defRPr b="0" i="0" sz="19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300"/>
              <a:buFont typeface="Arial"/>
              <a:buNone/>
              <a:defRPr b="0" i="0" sz="19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300"/>
              <a:buFont typeface="Arial"/>
              <a:buNone/>
              <a:defRPr b="0" i="0" sz="19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300"/>
              <a:buFont typeface="Arial"/>
              <a:buNone/>
              <a:defRPr b="0" i="0" sz="19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300"/>
              <a:buFont typeface="Arial"/>
              <a:buNone/>
              <a:defRPr b="0" i="0" sz="19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300"/>
              <a:buFont typeface="Arial"/>
              <a:buNone/>
              <a:defRPr b="0" i="0" sz="19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300"/>
              <a:buFont typeface="Arial"/>
              <a:buNone/>
              <a:defRPr b="0" i="0" sz="19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_White">
  <p:cSld name="Blank_White">
    <p:spTree>
      <p:nvGrpSpPr>
        <p:cNvPr id="113" name="Shape 113"/>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type="obj">
  <p:cSld name="OBJECT">
    <p:spTree>
      <p:nvGrpSpPr>
        <p:cNvPr id="114" name="Shape 114"/>
        <p:cNvGrpSpPr/>
        <p:nvPr/>
      </p:nvGrpSpPr>
      <p:grpSpPr>
        <a:xfrm>
          <a:off x="0" y="0"/>
          <a:ext cx="0" cy="0"/>
          <a:chOff x="0" y="0"/>
          <a:chExt cx="0" cy="0"/>
        </a:xfrm>
      </p:grpSpPr>
      <p:sp>
        <p:nvSpPr>
          <p:cNvPr id="115" name="Google Shape;115;p14"/>
          <p:cNvSpPr txBox="1"/>
          <p:nvPr>
            <p:ph type="title"/>
          </p:nvPr>
        </p:nvSpPr>
        <p:spPr>
          <a:xfrm>
            <a:off x="0" y="0"/>
            <a:ext cx="3999900" cy="3999900"/>
          </a:xfrm>
          <a:prstGeom prst="rect">
            <a:avLst/>
          </a:prstGeom>
          <a:noFill/>
          <a:ln>
            <a:noFill/>
          </a:ln>
        </p:spPr>
        <p:txBody>
          <a:bodyPr anchorCtr="0" anchor="t" bIns="60925" lIns="121900" spcFirstLastPara="1" rIns="121900" wrap="square" tIns="60925">
            <a:noAutofit/>
          </a:bodyPr>
          <a:lstStyle>
            <a:lvl1pPr lv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9pPr>
          </a:lstStyle>
          <a:p/>
        </p:txBody>
      </p:sp>
      <p:sp>
        <p:nvSpPr>
          <p:cNvPr id="116" name="Google Shape;116;p14"/>
          <p:cNvSpPr txBox="1"/>
          <p:nvPr>
            <p:ph idx="1" type="body"/>
          </p:nvPr>
        </p:nvSpPr>
        <p:spPr>
          <a:xfrm>
            <a:off x="0" y="0"/>
            <a:ext cx="3999900" cy="3999900"/>
          </a:xfrm>
          <a:prstGeom prst="rect">
            <a:avLst/>
          </a:prstGeom>
          <a:noFill/>
          <a:ln>
            <a:noFill/>
          </a:ln>
        </p:spPr>
        <p:txBody>
          <a:bodyPr anchorCtr="0" anchor="t" bIns="60925" lIns="121900" spcFirstLastPara="1" rIns="121900" wrap="square" tIns="60925">
            <a:noAutofit/>
          </a:bodyPr>
          <a:lstStyle>
            <a:lvl1pPr indent="-228600" lvl="0" marL="45720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9pPr>
          </a:lstStyle>
          <a:p/>
        </p:txBody>
      </p:sp>
      <p:sp>
        <p:nvSpPr>
          <p:cNvPr id="117" name="Google Shape;117;p14"/>
          <p:cNvSpPr txBox="1"/>
          <p:nvPr>
            <p:ph idx="10" type="dt"/>
          </p:nvPr>
        </p:nvSpPr>
        <p:spPr>
          <a:xfrm>
            <a:off x="0" y="0"/>
            <a:ext cx="3999900" cy="3999900"/>
          </a:xfrm>
          <a:prstGeom prst="rect">
            <a:avLst/>
          </a:prstGeom>
          <a:noFill/>
          <a:ln>
            <a:noFill/>
          </a:ln>
        </p:spPr>
        <p:txBody>
          <a:bodyPr anchorCtr="0" anchor="t" bIns="60925" lIns="121900" spcFirstLastPara="1" rIns="121900" wrap="square" tIns="60925">
            <a:noAutofit/>
          </a:bodyPr>
          <a:lstStyle>
            <a:lvl1pPr lv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9pPr>
          </a:lstStyle>
          <a:p/>
        </p:txBody>
      </p:sp>
      <p:sp>
        <p:nvSpPr>
          <p:cNvPr id="118" name="Google Shape;118;p14"/>
          <p:cNvSpPr txBox="1"/>
          <p:nvPr>
            <p:ph idx="11" type="ftr"/>
          </p:nvPr>
        </p:nvSpPr>
        <p:spPr>
          <a:xfrm>
            <a:off x="0" y="0"/>
            <a:ext cx="3999900" cy="3999900"/>
          </a:xfrm>
          <a:prstGeom prst="rect">
            <a:avLst/>
          </a:prstGeom>
          <a:noFill/>
          <a:ln>
            <a:noFill/>
          </a:ln>
        </p:spPr>
        <p:txBody>
          <a:bodyPr anchorCtr="0" anchor="t" bIns="60925" lIns="121900" spcFirstLastPara="1" rIns="121900" wrap="square" tIns="60925">
            <a:noAutofit/>
          </a:bodyPr>
          <a:lstStyle>
            <a:lvl1pPr lv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9pPr>
          </a:lstStyle>
          <a:p/>
        </p:txBody>
      </p:sp>
      <p:sp>
        <p:nvSpPr>
          <p:cNvPr id="119" name="Google Shape;119;p14"/>
          <p:cNvSpPr txBox="1"/>
          <p:nvPr>
            <p:ph idx="12" type="sldNum"/>
          </p:nvPr>
        </p:nvSpPr>
        <p:spPr>
          <a:xfrm>
            <a:off x="0" y="0"/>
            <a:ext cx="3999900" cy="3999900"/>
          </a:xfrm>
          <a:prstGeom prst="rect">
            <a:avLst/>
          </a:prstGeom>
          <a:noFill/>
          <a:ln>
            <a:noFill/>
          </a:ln>
        </p:spPr>
        <p:txBody>
          <a:bodyPr anchorCtr="0" anchor="t" bIns="60925" lIns="121900" spcFirstLastPara="1" rIns="121900" wrap="square" tIns="60925">
            <a:noAutofit/>
          </a:bodyPr>
          <a:lstStyle>
            <a:lvl1pPr indent="0" lvl="0" marL="0" marR="0" rtl="0" algn="l">
              <a:lnSpc>
                <a:spcPct val="100000"/>
              </a:lnSpc>
              <a:spcBef>
                <a:spcPts val="0"/>
              </a:spcBef>
              <a:spcAft>
                <a:spcPts val="0"/>
              </a:spcAft>
              <a:buClr>
                <a:srgbClr val="000000"/>
              </a:buClr>
              <a:buSzPts val="1300"/>
              <a:buFont typeface="Arial"/>
              <a:buNone/>
              <a:defRPr b="0" i="0" sz="19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300"/>
              <a:buFont typeface="Arial"/>
              <a:buNone/>
              <a:defRPr b="0" i="0" sz="19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300"/>
              <a:buFont typeface="Arial"/>
              <a:buNone/>
              <a:defRPr b="0" i="0" sz="19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300"/>
              <a:buFont typeface="Arial"/>
              <a:buNone/>
              <a:defRPr b="0" i="0" sz="19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300"/>
              <a:buFont typeface="Arial"/>
              <a:buNone/>
              <a:defRPr b="0" i="0" sz="19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300"/>
              <a:buFont typeface="Arial"/>
              <a:buNone/>
              <a:defRPr b="0" i="0" sz="19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300"/>
              <a:buFont typeface="Arial"/>
              <a:buNone/>
              <a:defRPr b="0" i="0" sz="19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300"/>
              <a:buFont typeface="Arial"/>
              <a:buNone/>
              <a:defRPr b="0" i="0" sz="19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300"/>
              <a:buFont typeface="Arial"/>
              <a:buNone/>
              <a:defRPr b="0" i="0" sz="19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1" name="Shape 21"/>
        <p:cNvGrpSpPr/>
        <p:nvPr/>
      </p:nvGrpSpPr>
      <p:grpSpPr>
        <a:xfrm>
          <a:off x="0" y="0"/>
          <a:ext cx="0" cy="0"/>
          <a:chOff x="0" y="0"/>
          <a:chExt cx="0" cy="0"/>
        </a:xfrm>
      </p:grpSpPr>
      <p:sp>
        <p:nvSpPr>
          <p:cNvPr id="22" name="Google Shape;22;p3"/>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2"/>
              </a:solidFill>
              <a:latin typeface="Arial"/>
              <a:ea typeface="Arial"/>
              <a:cs typeface="Arial"/>
              <a:sym typeface="Arial"/>
            </a:endParaRPr>
          </a:p>
        </p:txBody>
      </p:sp>
      <p:pic>
        <p:nvPicPr>
          <p:cNvPr id="23" name="Google Shape;23;p3"/>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24" name="Google Shape;24;p3"/>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25" name="Google Shape;25;p3"/>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2"/>
              </a:solidFill>
              <a:latin typeface="Arial"/>
              <a:ea typeface="Arial"/>
              <a:cs typeface="Arial"/>
              <a:sym typeface="Arial"/>
            </a:endParaRPr>
          </a:p>
        </p:txBody>
      </p:sp>
      <p:sp>
        <p:nvSpPr>
          <p:cNvPr id="26" name="Google Shape;26;p3"/>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2"/>
              </a:solidFill>
              <a:latin typeface="Arial"/>
              <a:ea typeface="Arial"/>
              <a:cs typeface="Arial"/>
              <a:sym typeface="Arial"/>
            </a:endParaRPr>
          </a:p>
        </p:txBody>
      </p:sp>
      <p:sp>
        <p:nvSpPr>
          <p:cNvPr id="27" name="Google Shape;27;p3"/>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i="0" lang="en-GB" sz="1400" u="none" cap="none" strike="noStrike">
                <a:solidFill>
                  <a:schemeClr val="accent1"/>
                </a:solidFill>
                <a:latin typeface="Arial"/>
                <a:ea typeface="Arial"/>
                <a:cs typeface="Arial"/>
                <a:sym typeface="Arial"/>
              </a:rPr>
              <a:t>Slide </a:t>
            </a:r>
            <a:fld id="{00000000-1234-1234-1234-123412341234}" type="slidenum">
              <a:rPr b="1" i="0" lang="en-GB" sz="1400" u="none" cap="none" strike="noStrike">
                <a:solidFill>
                  <a:schemeClr val="accent1"/>
                </a:solidFill>
                <a:latin typeface="Arial"/>
                <a:ea typeface="Arial"/>
                <a:cs typeface="Arial"/>
                <a:sym typeface="Arial"/>
              </a:rPr>
              <a:t>‹#›</a:t>
            </a:fld>
            <a:endParaRPr b="1" i="0" sz="1400" u="none" cap="none" strike="noStrike">
              <a:solidFill>
                <a:schemeClr val="accent1"/>
              </a:solidFill>
              <a:latin typeface="Arial"/>
              <a:ea typeface="Arial"/>
              <a:cs typeface="Arial"/>
              <a:sym typeface="Arial"/>
            </a:endParaRPr>
          </a:p>
        </p:txBody>
      </p:sp>
      <p:sp>
        <p:nvSpPr>
          <p:cNvPr id="28" name="Google Shape;28;p3"/>
          <p:cNvSpPr txBox="1"/>
          <p:nvPr/>
        </p:nvSpPr>
        <p:spPr>
          <a:xfrm>
            <a:off x="-24384" y="6562799"/>
            <a:ext cx="4925568"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400" u="none" cap="none" strike="noStrike">
                <a:solidFill>
                  <a:schemeClr val="accent1"/>
                </a:solidFill>
                <a:latin typeface="Arial"/>
                <a:ea typeface="Arial"/>
                <a:cs typeface="Arial"/>
                <a:sym typeface="Arial"/>
              </a:rPr>
              <a:t>SIT-37, 29-31 March 2022</a:t>
            </a:r>
            <a:endParaRPr/>
          </a:p>
        </p:txBody>
      </p:sp>
      <p:sp>
        <p:nvSpPr>
          <p:cNvPr id="29" name="Google Shape;29;p3"/>
          <p:cNvSpPr txBox="1"/>
          <p:nvPr>
            <p:ph idx="1" type="body"/>
          </p:nvPr>
        </p:nvSpPr>
        <p:spPr>
          <a:xfrm>
            <a:off x="324233" y="1558533"/>
            <a:ext cx="11495400" cy="4662871"/>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Noto Sans Symbols"/>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Noto Sans Symbols"/>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Courier New"/>
              <a:buChar char="o"/>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0" name="Google Shape;30;p3"/>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Arial"/>
              <a:buNone/>
              <a:defRPr b="0" i="0" sz="4400" u="none" cap="none" strike="noStrik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31" name="Shape 31"/>
        <p:cNvGrpSpPr/>
        <p:nvPr/>
      </p:nvGrpSpPr>
      <p:grpSpPr>
        <a:xfrm>
          <a:off x="0" y="0"/>
          <a:ext cx="0" cy="0"/>
          <a:chOff x="0" y="0"/>
          <a:chExt cx="0" cy="0"/>
        </a:xfrm>
      </p:grpSpPr>
      <p:sp>
        <p:nvSpPr>
          <p:cNvPr id="32" name="Google Shape;32;p4"/>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pic>
        <p:nvPicPr>
          <p:cNvPr id="33" name="Google Shape;33;p4"/>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34" name="Google Shape;34;p4"/>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35" name="Google Shape;35;p4"/>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sp>
        <p:nvSpPr>
          <p:cNvPr id="36" name="Google Shape;36;p4"/>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sp>
        <p:nvSpPr>
          <p:cNvPr id="37" name="Google Shape;37;p4"/>
          <p:cNvSpPr txBox="1"/>
          <p:nvPr>
            <p:ph idx="1" type="body"/>
          </p:nvPr>
        </p:nvSpPr>
        <p:spPr>
          <a:xfrm>
            <a:off x="386632" y="1445923"/>
            <a:ext cx="5509008" cy="4775482"/>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Noto Sans Symbols"/>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Noto Sans Symbols"/>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Courier New"/>
              <a:buChar char="o"/>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8" name="Google Shape;38;p4"/>
          <p:cNvSpPr txBox="1"/>
          <p:nvPr>
            <p:ph idx="2" type="body"/>
          </p:nvPr>
        </p:nvSpPr>
        <p:spPr>
          <a:xfrm>
            <a:off x="6296361" y="1445923"/>
            <a:ext cx="5509008" cy="4775482"/>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Noto Sans Symbols"/>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Noto Sans Symbols"/>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Courier New"/>
              <a:buChar char="o"/>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9" name="Google Shape;39;p4"/>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GB" sz="1400">
                <a:solidFill>
                  <a:schemeClr val="accent1"/>
                </a:solidFill>
                <a:latin typeface="Arial"/>
                <a:ea typeface="Arial"/>
                <a:cs typeface="Arial"/>
                <a:sym typeface="Arial"/>
              </a:rPr>
              <a:t>Slide </a:t>
            </a:r>
            <a:fld id="{00000000-1234-1234-1234-123412341234}" type="slidenum">
              <a:rPr b="1" lang="en-GB" sz="1400">
                <a:solidFill>
                  <a:schemeClr val="accent1"/>
                </a:solidFill>
                <a:latin typeface="Arial"/>
                <a:ea typeface="Arial"/>
                <a:cs typeface="Arial"/>
                <a:sym typeface="Arial"/>
              </a:rPr>
              <a:t>‹#›</a:t>
            </a:fld>
            <a:endParaRPr b="1" sz="1400">
              <a:solidFill>
                <a:schemeClr val="accent1"/>
              </a:solidFill>
              <a:latin typeface="Arial"/>
              <a:ea typeface="Arial"/>
              <a:cs typeface="Arial"/>
              <a:sym typeface="Arial"/>
            </a:endParaRPr>
          </a:p>
        </p:txBody>
      </p:sp>
      <p:sp>
        <p:nvSpPr>
          <p:cNvPr id="40" name="Google Shape;40;p4"/>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Arial"/>
              <a:buNone/>
              <a:defRPr b="0" i="0" sz="4400" u="none" cap="none" strike="noStrik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1" name="Google Shape;41;p4"/>
          <p:cNvSpPr txBox="1"/>
          <p:nvPr/>
        </p:nvSpPr>
        <p:spPr>
          <a:xfrm>
            <a:off x="-24384" y="6562799"/>
            <a:ext cx="4925568"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400">
                <a:solidFill>
                  <a:schemeClr val="accent1"/>
                </a:solidFill>
                <a:latin typeface="Arial"/>
                <a:ea typeface="Arial"/>
                <a:cs typeface="Arial"/>
                <a:sym typeface="Arial"/>
              </a:rPr>
              <a:t>SIT-37, 29-31 March 2022</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42" name="Shape 42"/>
        <p:cNvGrpSpPr/>
        <p:nvPr/>
      </p:nvGrpSpPr>
      <p:grpSpPr>
        <a:xfrm>
          <a:off x="0" y="0"/>
          <a:ext cx="0" cy="0"/>
          <a:chOff x="0" y="0"/>
          <a:chExt cx="0" cy="0"/>
        </a:xfrm>
      </p:grpSpPr>
      <p:sp>
        <p:nvSpPr>
          <p:cNvPr id="43" name="Google Shape;43;p5"/>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pic>
        <p:nvPicPr>
          <p:cNvPr id="44" name="Google Shape;44;p5"/>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45" name="Google Shape;45;p5"/>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46" name="Google Shape;46;p5"/>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sp>
        <p:nvSpPr>
          <p:cNvPr id="47" name="Google Shape;47;p5"/>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sp>
        <p:nvSpPr>
          <p:cNvPr id="48" name="Google Shape;48;p5"/>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GB" sz="1400">
                <a:solidFill>
                  <a:schemeClr val="accent1"/>
                </a:solidFill>
                <a:latin typeface="Arial"/>
                <a:ea typeface="Arial"/>
                <a:cs typeface="Arial"/>
                <a:sym typeface="Arial"/>
              </a:rPr>
              <a:t>Slide </a:t>
            </a:r>
            <a:fld id="{00000000-1234-1234-1234-123412341234}" type="slidenum">
              <a:rPr b="1" lang="en-GB" sz="1400">
                <a:solidFill>
                  <a:schemeClr val="accent1"/>
                </a:solidFill>
                <a:latin typeface="Arial"/>
                <a:ea typeface="Arial"/>
                <a:cs typeface="Arial"/>
                <a:sym typeface="Arial"/>
              </a:rPr>
              <a:t>‹#›</a:t>
            </a:fld>
            <a:endParaRPr b="1" sz="1400">
              <a:solidFill>
                <a:schemeClr val="accent1"/>
              </a:solidFill>
              <a:latin typeface="Arial"/>
              <a:ea typeface="Arial"/>
              <a:cs typeface="Arial"/>
              <a:sym typeface="Arial"/>
            </a:endParaRPr>
          </a:p>
        </p:txBody>
      </p:sp>
      <p:sp>
        <p:nvSpPr>
          <p:cNvPr id="49" name="Google Shape;49;p5"/>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Arial"/>
              <a:buNone/>
              <a:defRPr b="0" i="0" sz="4400" u="none" cap="none" strike="noStrik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0" name="Google Shape;50;p5"/>
          <p:cNvSpPr txBox="1"/>
          <p:nvPr/>
        </p:nvSpPr>
        <p:spPr>
          <a:xfrm>
            <a:off x="-24384" y="6562799"/>
            <a:ext cx="4925568"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400">
                <a:solidFill>
                  <a:schemeClr val="accent1"/>
                </a:solidFill>
                <a:latin typeface="Arial"/>
                <a:ea typeface="Arial"/>
                <a:cs typeface="Arial"/>
                <a:sym typeface="Arial"/>
              </a:rPr>
              <a:t>SIT-37, 29-31 March 2022</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51" name="Shape 51"/>
        <p:cNvGrpSpPr/>
        <p:nvPr/>
      </p:nvGrpSpPr>
      <p:grpSpPr>
        <a:xfrm>
          <a:off x="0" y="0"/>
          <a:ext cx="0" cy="0"/>
          <a:chOff x="0" y="0"/>
          <a:chExt cx="0" cy="0"/>
        </a:xfrm>
      </p:grpSpPr>
      <p:sp>
        <p:nvSpPr>
          <p:cNvPr id="52" name="Google Shape;52;p6"/>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pic>
        <p:nvPicPr>
          <p:cNvPr id="53" name="Google Shape;53;p6"/>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54" name="Google Shape;54;p6"/>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55" name="Google Shape;55;p6"/>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sp>
        <p:nvSpPr>
          <p:cNvPr id="56" name="Google Shape;56;p6"/>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sp>
        <p:nvSpPr>
          <p:cNvPr id="57" name="Google Shape;57;p6"/>
          <p:cNvSpPr txBox="1"/>
          <p:nvPr>
            <p:ph idx="1" type="body"/>
          </p:nvPr>
        </p:nvSpPr>
        <p:spPr>
          <a:xfrm>
            <a:off x="5180012" y="1373852"/>
            <a:ext cx="6172200" cy="4694402"/>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chemeClr val="dk1"/>
              </a:buClr>
              <a:buSzPts val="3200"/>
              <a:buFont typeface="Noto Sans Symbols"/>
              <a:buChar char="❖"/>
              <a:defRPr b="0" i="0" sz="3200" u="none" cap="none" strike="noStrike">
                <a:solidFill>
                  <a:schemeClr val="dk1"/>
                </a:solidFill>
                <a:latin typeface="Arial"/>
                <a:ea typeface="Arial"/>
                <a:cs typeface="Arial"/>
                <a:sym typeface="Arial"/>
              </a:defRPr>
            </a:lvl1pPr>
            <a:lvl2pPr indent="-406400" lvl="1" marL="914400" marR="0" rtl="0" algn="l">
              <a:lnSpc>
                <a:spcPct val="90000"/>
              </a:lnSpc>
              <a:spcBef>
                <a:spcPts val="500"/>
              </a:spcBef>
              <a:spcAft>
                <a:spcPts val="0"/>
              </a:spcAft>
              <a:buClr>
                <a:schemeClr val="dk1"/>
              </a:buClr>
              <a:buSzPts val="2800"/>
              <a:buFont typeface="Noto Sans Symbols"/>
              <a:buChar char="▪"/>
              <a:defRPr b="0" i="0" sz="2800" u="none" cap="none" strike="noStrike">
                <a:solidFill>
                  <a:schemeClr val="dk1"/>
                </a:solidFill>
                <a:latin typeface="Arial"/>
                <a:ea typeface="Arial"/>
                <a:cs typeface="Arial"/>
                <a:sym typeface="Arial"/>
              </a:defRPr>
            </a:lvl2pPr>
            <a:lvl3pPr indent="-381000" lvl="2" marL="1371600" marR="0" rtl="0" algn="l">
              <a:lnSpc>
                <a:spcPct val="90000"/>
              </a:lnSpc>
              <a:spcBef>
                <a:spcPts val="500"/>
              </a:spcBef>
              <a:spcAft>
                <a:spcPts val="0"/>
              </a:spcAft>
              <a:buClr>
                <a:schemeClr val="dk1"/>
              </a:buClr>
              <a:buSzPts val="2400"/>
              <a:buFont typeface="Courier New"/>
              <a:buChar char="o"/>
              <a:defRPr b="0" i="0" sz="2400" u="none" cap="none" strike="noStrike">
                <a:solidFill>
                  <a:schemeClr val="dk1"/>
                </a:solidFill>
                <a:latin typeface="Arial"/>
                <a:ea typeface="Arial"/>
                <a:cs typeface="Arial"/>
                <a:sym typeface="Arial"/>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8" name="Google Shape;58;p6"/>
          <p:cNvSpPr txBox="1"/>
          <p:nvPr>
            <p:ph idx="2" type="body"/>
          </p:nvPr>
        </p:nvSpPr>
        <p:spPr>
          <a:xfrm>
            <a:off x="839788" y="1373852"/>
            <a:ext cx="3932237" cy="463055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9pPr>
          </a:lstStyle>
          <a:p/>
        </p:txBody>
      </p:sp>
      <p:sp>
        <p:nvSpPr>
          <p:cNvPr id="59" name="Google Shape;59;p6"/>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GB" sz="1400">
                <a:solidFill>
                  <a:schemeClr val="accent1"/>
                </a:solidFill>
                <a:latin typeface="Arial"/>
                <a:ea typeface="Arial"/>
                <a:cs typeface="Arial"/>
                <a:sym typeface="Arial"/>
              </a:rPr>
              <a:t>Slide </a:t>
            </a:r>
            <a:fld id="{00000000-1234-1234-1234-123412341234}" type="slidenum">
              <a:rPr b="1" lang="en-GB" sz="1400">
                <a:solidFill>
                  <a:schemeClr val="accent1"/>
                </a:solidFill>
                <a:latin typeface="Arial"/>
                <a:ea typeface="Arial"/>
                <a:cs typeface="Arial"/>
                <a:sym typeface="Arial"/>
              </a:rPr>
              <a:t>‹#›</a:t>
            </a:fld>
            <a:endParaRPr b="1" sz="1400">
              <a:solidFill>
                <a:schemeClr val="accent1"/>
              </a:solidFill>
              <a:latin typeface="Arial"/>
              <a:ea typeface="Arial"/>
              <a:cs typeface="Arial"/>
              <a:sym typeface="Arial"/>
            </a:endParaRPr>
          </a:p>
        </p:txBody>
      </p:sp>
      <p:sp>
        <p:nvSpPr>
          <p:cNvPr id="60" name="Google Shape;60;p6"/>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Arial"/>
              <a:buNone/>
              <a:defRPr b="0" i="0" sz="4400" u="none" cap="none" strike="noStrik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1" name="Google Shape;61;p6"/>
          <p:cNvSpPr txBox="1"/>
          <p:nvPr/>
        </p:nvSpPr>
        <p:spPr>
          <a:xfrm>
            <a:off x="-24384" y="6562799"/>
            <a:ext cx="4925568"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400">
                <a:solidFill>
                  <a:schemeClr val="accent1"/>
                </a:solidFill>
                <a:latin typeface="Arial"/>
                <a:ea typeface="Arial"/>
                <a:cs typeface="Arial"/>
                <a:sym typeface="Arial"/>
              </a:rPr>
              <a:t>SIT-37, 29-31 March 2022</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68" name="Shape 68"/>
        <p:cNvGrpSpPr/>
        <p:nvPr/>
      </p:nvGrpSpPr>
      <p:grpSpPr>
        <a:xfrm>
          <a:off x="0" y="0"/>
          <a:ext cx="0" cy="0"/>
          <a:chOff x="0" y="0"/>
          <a:chExt cx="0" cy="0"/>
        </a:xfrm>
      </p:grpSpPr>
      <p:sp>
        <p:nvSpPr>
          <p:cNvPr id="69" name="Google Shape;69;p8"/>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70" name="Google Shape;70;p8"/>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71" name="Google Shape;71;p8"/>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72" name="Google Shape;72;p8"/>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73" name="Google Shape;73;p8"/>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74" name="Google Shape;74;p8"/>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Arial"/>
                <a:ea typeface="Arial"/>
                <a:cs typeface="Arial"/>
                <a:sym typeface="Arial"/>
              </a:rPr>
              <a:t>Slide </a:t>
            </a:r>
            <a:fld id="{00000000-1234-1234-1234-123412341234}" type="slidenum">
              <a:rPr b="1" i="0" lang="en-GB" sz="1400" u="none" cap="none" strike="noStrike">
                <a:solidFill>
                  <a:schemeClr val="accent1"/>
                </a:solidFill>
                <a:latin typeface="Arial"/>
                <a:ea typeface="Arial"/>
                <a:cs typeface="Arial"/>
                <a:sym typeface="Arial"/>
              </a:rPr>
              <a:t>‹#›</a:t>
            </a:fld>
            <a:endParaRPr b="1" i="0" sz="1400" u="none" cap="none" strike="noStrike">
              <a:solidFill>
                <a:schemeClr val="accent1"/>
              </a:solidFill>
              <a:latin typeface="Arial"/>
              <a:ea typeface="Arial"/>
              <a:cs typeface="Arial"/>
              <a:sym typeface="Arial"/>
            </a:endParaRPr>
          </a:p>
        </p:txBody>
      </p:sp>
      <p:sp>
        <p:nvSpPr>
          <p:cNvPr id="75" name="Google Shape;75;p8"/>
          <p:cNvSpPr txBox="1"/>
          <p:nvPr/>
        </p:nvSpPr>
        <p:spPr>
          <a:xfrm>
            <a:off x="-24384" y="6562799"/>
            <a:ext cx="4925568"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 name="Google Shape;76;p8"/>
          <p:cNvSpPr txBox="1"/>
          <p:nvPr>
            <p:ph idx="1" type="body"/>
          </p:nvPr>
        </p:nvSpPr>
        <p:spPr>
          <a:xfrm>
            <a:off x="324233" y="1558533"/>
            <a:ext cx="11495400" cy="4662871"/>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Noto Sans Symbols"/>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Noto Sans Symbols"/>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Courier New"/>
              <a:buChar char="o"/>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77" name="Google Shape;77;p8"/>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Arial"/>
              <a:buNone/>
              <a:defRPr b="0" i="0" sz="44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78" name="Shape 78"/>
        <p:cNvGrpSpPr/>
        <p:nvPr/>
      </p:nvGrpSpPr>
      <p:grpSpPr>
        <a:xfrm>
          <a:off x="0" y="0"/>
          <a:ext cx="0" cy="0"/>
          <a:chOff x="0" y="0"/>
          <a:chExt cx="0" cy="0"/>
        </a:xfrm>
      </p:grpSpPr>
      <p:sp>
        <p:nvSpPr>
          <p:cNvPr id="79" name="Google Shape;79;p9"/>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80" name="Google Shape;80;p9"/>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81" name="Google Shape;81;p9"/>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82" name="Google Shape;82;p9"/>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83" name="Google Shape;83;p9"/>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84" name="Google Shape;84;p9"/>
          <p:cNvSpPr txBox="1"/>
          <p:nvPr>
            <p:ph idx="1" type="body"/>
          </p:nvPr>
        </p:nvSpPr>
        <p:spPr>
          <a:xfrm>
            <a:off x="386632" y="1445923"/>
            <a:ext cx="5509008" cy="4775482"/>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Noto Sans Symbols"/>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Noto Sans Symbols"/>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Courier New"/>
              <a:buChar char="o"/>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85" name="Google Shape;85;p9"/>
          <p:cNvSpPr txBox="1"/>
          <p:nvPr>
            <p:ph idx="2" type="body"/>
          </p:nvPr>
        </p:nvSpPr>
        <p:spPr>
          <a:xfrm>
            <a:off x="6296361" y="1445923"/>
            <a:ext cx="5509008" cy="4775482"/>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Noto Sans Symbols"/>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Noto Sans Symbols"/>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Courier New"/>
              <a:buChar char="o"/>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86" name="Google Shape;86;p9"/>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Arial"/>
                <a:ea typeface="Arial"/>
                <a:cs typeface="Arial"/>
                <a:sym typeface="Arial"/>
              </a:rPr>
              <a:t>Slide </a:t>
            </a:r>
            <a:fld id="{00000000-1234-1234-1234-123412341234}" type="slidenum">
              <a:rPr b="1" i="0" lang="en-GB" sz="1400" u="none" cap="none" strike="noStrike">
                <a:solidFill>
                  <a:schemeClr val="accent1"/>
                </a:solidFill>
                <a:latin typeface="Arial"/>
                <a:ea typeface="Arial"/>
                <a:cs typeface="Arial"/>
                <a:sym typeface="Arial"/>
              </a:rPr>
              <a:t>‹#›</a:t>
            </a:fld>
            <a:endParaRPr b="1" i="0" sz="1400" u="none" cap="none" strike="noStrike">
              <a:solidFill>
                <a:schemeClr val="accent1"/>
              </a:solidFill>
              <a:latin typeface="Arial"/>
              <a:ea typeface="Arial"/>
              <a:cs typeface="Arial"/>
              <a:sym typeface="Arial"/>
            </a:endParaRPr>
          </a:p>
        </p:txBody>
      </p:sp>
      <p:sp>
        <p:nvSpPr>
          <p:cNvPr id="87" name="Google Shape;87;p9"/>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Arial"/>
              <a:buNone/>
              <a:defRPr b="0" i="0" sz="44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8" name="Google Shape;88;p9"/>
          <p:cNvSpPr txBox="1"/>
          <p:nvPr/>
        </p:nvSpPr>
        <p:spPr>
          <a:xfrm>
            <a:off x="-24384" y="6562799"/>
            <a:ext cx="4925568"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Arial"/>
                <a:ea typeface="Arial"/>
                <a:cs typeface="Arial"/>
                <a:sym typeface="Arial"/>
              </a:rPr>
              <a:t>CEOS Plenary, 1-4  November 2021</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89" name="Shape 89"/>
        <p:cNvGrpSpPr/>
        <p:nvPr/>
      </p:nvGrpSpPr>
      <p:grpSpPr>
        <a:xfrm>
          <a:off x="0" y="0"/>
          <a:ext cx="0" cy="0"/>
          <a:chOff x="0" y="0"/>
          <a:chExt cx="0" cy="0"/>
        </a:xfrm>
      </p:grpSpPr>
      <p:sp>
        <p:nvSpPr>
          <p:cNvPr id="90" name="Google Shape;90;p10"/>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91" name="Google Shape;91;p10"/>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92" name="Google Shape;92;p10"/>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93" name="Google Shape;93;p10"/>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94" name="Google Shape;94;p10"/>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95" name="Google Shape;95;p10"/>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Arial"/>
                <a:ea typeface="Arial"/>
                <a:cs typeface="Arial"/>
                <a:sym typeface="Arial"/>
              </a:rPr>
              <a:t>Slide </a:t>
            </a:r>
            <a:fld id="{00000000-1234-1234-1234-123412341234}" type="slidenum">
              <a:rPr b="1" i="0" lang="en-GB" sz="1400" u="none" cap="none" strike="noStrike">
                <a:solidFill>
                  <a:schemeClr val="accent1"/>
                </a:solidFill>
                <a:latin typeface="Arial"/>
                <a:ea typeface="Arial"/>
                <a:cs typeface="Arial"/>
                <a:sym typeface="Arial"/>
              </a:rPr>
              <a:t>‹#›</a:t>
            </a:fld>
            <a:endParaRPr b="1" i="0" sz="1400" u="none" cap="none" strike="noStrike">
              <a:solidFill>
                <a:schemeClr val="accent1"/>
              </a:solidFill>
              <a:latin typeface="Arial"/>
              <a:ea typeface="Arial"/>
              <a:cs typeface="Arial"/>
              <a:sym typeface="Arial"/>
            </a:endParaRPr>
          </a:p>
        </p:txBody>
      </p:sp>
      <p:sp>
        <p:nvSpPr>
          <p:cNvPr id="96" name="Google Shape;96;p10"/>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Arial"/>
              <a:buNone/>
              <a:defRPr b="0" i="0" sz="44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7" name="Google Shape;97;p10"/>
          <p:cNvSpPr txBox="1"/>
          <p:nvPr/>
        </p:nvSpPr>
        <p:spPr>
          <a:xfrm>
            <a:off x="-24384" y="6562799"/>
            <a:ext cx="4925568"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Arial"/>
                <a:ea typeface="Arial"/>
                <a:cs typeface="Arial"/>
                <a:sym typeface="Arial"/>
              </a:rPr>
              <a:t>CEOS Plenary, 1-4  November 2021</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98" name="Shape 98"/>
        <p:cNvGrpSpPr/>
        <p:nvPr/>
      </p:nvGrpSpPr>
      <p:grpSpPr>
        <a:xfrm>
          <a:off x="0" y="0"/>
          <a:ext cx="0" cy="0"/>
          <a:chOff x="0" y="0"/>
          <a:chExt cx="0" cy="0"/>
        </a:xfrm>
      </p:grpSpPr>
      <p:sp>
        <p:nvSpPr>
          <p:cNvPr id="99" name="Google Shape;99;p11"/>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100" name="Google Shape;100;p11"/>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101" name="Google Shape;101;p11"/>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102" name="Google Shape;102;p11"/>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103" name="Google Shape;103;p11"/>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104" name="Google Shape;104;p11"/>
          <p:cNvSpPr txBox="1"/>
          <p:nvPr>
            <p:ph idx="1" type="body"/>
          </p:nvPr>
        </p:nvSpPr>
        <p:spPr>
          <a:xfrm>
            <a:off x="5180012" y="1373852"/>
            <a:ext cx="6172200" cy="4694402"/>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chemeClr val="dk1"/>
              </a:buClr>
              <a:buSzPts val="3200"/>
              <a:buFont typeface="Noto Sans Symbols"/>
              <a:buChar char="❖"/>
              <a:defRPr b="0" i="0" sz="3200" u="none" cap="none" strike="noStrike">
                <a:solidFill>
                  <a:schemeClr val="dk1"/>
                </a:solidFill>
                <a:latin typeface="Arial"/>
                <a:ea typeface="Arial"/>
                <a:cs typeface="Arial"/>
                <a:sym typeface="Arial"/>
              </a:defRPr>
            </a:lvl1pPr>
            <a:lvl2pPr indent="-406400" lvl="1" marL="914400" marR="0" rtl="0" algn="l">
              <a:lnSpc>
                <a:spcPct val="90000"/>
              </a:lnSpc>
              <a:spcBef>
                <a:spcPts val="500"/>
              </a:spcBef>
              <a:spcAft>
                <a:spcPts val="0"/>
              </a:spcAft>
              <a:buClr>
                <a:schemeClr val="dk1"/>
              </a:buClr>
              <a:buSzPts val="2800"/>
              <a:buFont typeface="Noto Sans Symbols"/>
              <a:buChar char="▪"/>
              <a:defRPr b="0" i="0" sz="2800" u="none" cap="none" strike="noStrike">
                <a:solidFill>
                  <a:schemeClr val="dk1"/>
                </a:solidFill>
                <a:latin typeface="Arial"/>
                <a:ea typeface="Arial"/>
                <a:cs typeface="Arial"/>
                <a:sym typeface="Arial"/>
              </a:defRPr>
            </a:lvl2pPr>
            <a:lvl3pPr indent="-381000" lvl="2" marL="1371600" marR="0" rtl="0" algn="l">
              <a:lnSpc>
                <a:spcPct val="90000"/>
              </a:lnSpc>
              <a:spcBef>
                <a:spcPts val="500"/>
              </a:spcBef>
              <a:spcAft>
                <a:spcPts val="0"/>
              </a:spcAft>
              <a:buClr>
                <a:schemeClr val="dk1"/>
              </a:buClr>
              <a:buSzPts val="2400"/>
              <a:buFont typeface="Courier New"/>
              <a:buChar char="o"/>
              <a:defRPr b="0" i="0" sz="2400" u="none" cap="none" strike="noStrike">
                <a:solidFill>
                  <a:schemeClr val="dk1"/>
                </a:solidFill>
                <a:latin typeface="Arial"/>
                <a:ea typeface="Arial"/>
                <a:cs typeface="Arial"/>
                <a:sym typeface="Arial"/>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05" name="Google Shape;105;p11"/>
          <p:cNvSpPr txBox="1"/>
          <p:nvPr>
            <p:ph idx="2" type="body"/>
          </p:nvPr>
        </p:nvSpPr>
        <p:spPr>
          <a:xfrm>
            <a:off x="839788" y="1373852"/>
            <a:ext cx="3932237" cy="463055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9pPr>
          </a:lstStyle>
          <a:p/>
        </p:txBody>
      </p:sp>
      <p:sp>
        <p:nvSpPr>
          <p:cNvPr id="106" name="Google Shape;106;p11"/>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Arial"/>
                <a:ea typeface="Arial"/>
                <a:cs typeface="Arial"/>
                <a:sym typeface="Arial"/>
              </a:rPr>
              <a:t>Slide </a:t>
            </a:r>
            <a:fld id="{00000000-1234-1234-1234-123412341234}" type="slidenum">
              <a:rPr b="1" i="0" lang="en-GB" sz="1400" u="none" cap="none" strike="noStrike">
                <a:solidFill>
                  <a:schemeClr val="accent1"/>
                </a:solidFill>
                <a:latin typeface="Arial"/>
                <a:ea typeface="Arial"/>
                <a:cs typeface="Arial"/>
                <a:sym typeface="Arial"/>
              </a:rPr>
              <a:t>‹#›</a:t>
            </a:fld>
            <a:endParaRPr b="1" i="0" sz="1400" u="none" cap="none" strike="noStrike">
              <a:solidFill>
                <a:schemeClr val="accent1"/>
              </a:solidFill>
              <a:latin typeface="Arial"/>
              <a:ea typeface="Arial"/>
              <a:cs typeface="Arial"/>
              <a:sym typeface="Arial"/>
            </a:endParaRPr>
          </a:p>
        </p:txBody>
      </p:sp>
      <p:sp>
        <p:nvSpPr>
          <p:cNvPr id="107" name="Google Shape;107;p11"/>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Arial"/>
              <a:buNone/>
              <a:defRPr b="0" i="0" sz="44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08" name="Google Shape;108;p11"/>
          <p:cNvSpPr txBox="1"/>
          <p:nvPr/>
        </p:nvSpPr>
        <p:spPr>
          <a:xfrm>
            <a:off x="-24384" y="6562799"/>
            <a:ext cx="4925568"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Arial"/>
                <a:ea typeface="Arial"/>
                <a:cs typeface="Arial"/>
                <a:sym typeface="Arial"/>
              </a:rPr>
              <a:t>CEOS Plenary, 1-4  November 2021</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2.png"/><Relationship Id="rId2" Type="http://schemas.openxmlformats.org/officeDocument/2006/relationships/image" Target="../media/image6.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theme" Target="../theme/theme2.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8.png"/><Relationship Id="rId2" Type="http://schemas.openxmlformats.org/officeDocument/2006/relationships/image" Target="../media/image10.png"/><Relationship Id="rId3" Type="http://schemas.openxmlformats.org/officeDocument/2006/relationships/slideLayout" Target="../slideLayouts/slideLayout6.xml"/><Relationship Id="rId4" Type="http://schemas.openxmlformats.org/officeDocument/2006/relationships/slideLayout" Target="../slideLayouts/slideLayout7.xml"/><Relationship Id="rId10" Type="http://schemas.openxmlformats.org/officeDocument/2006/relationships/theme" Target="../theme/theme1.xml"/><Relationship Id="rId9" Type="http://schemas.openxmlformats.org/officeDocument/2006/relationships/slideLayout" Target="../slideLayouts/slideLayout12.xml"/><Relationship Id="rId5" Type="http://schemas.openxmlformats.org/officeDocument/2006/relationships/slideLayout" Target="../slideLayouts/slideLayout8.xml"/><Relationship Id="rId6" Type="http://schemas.openxmlformats.org/officeDocument/2006/relationships/slideLayout" Target="../slideLayouts/slideLayout9.xml"/><Relationship Id="rId7" Type="http://schemas.openxmlformats.org/officeDocument/2006/relationships/slideLayout" Target="../slideLayouts/slideLayout10.xml"/><Relationship Id="rId8"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2"/>
              </a:solidFill>
              <a:latin typeface="Arial"/>
              <a:ea typeface="Arial"/>
              <a:cs typeface="Arial"/>
              <a:sym typeface="Arial"/>
            </a:endParaRPr>
          </a:p>
        </p:txBody>
      </p:sp>
      <p:pic>
        <p:nvPicPr>
          <p:cNvPr id="7" name="Google Shape;7;p1"/>
          <p:cNvPicPr preferRelativeResize="0"/>
          <p:nvPr/>
        </p:nvPicPr>
        <p:blipFill rotWithShape="1">
          <a:blip r:embed="rId1">
            <a:alphaModFix amt="34000"/>
          </a:blip>
          <a:srcRect b="35419" l="51339" r="-2839" t="39269"/>
          <a:stretch/>
        </p:blipFill>
        <p:spPr>
          <a:xfrm flipH="1">
            <a:off x="9304422" y="0"/>
            <a:ext cx="2887578" cy="1037492"/>
          </a:xfrm>
          <a:prstGeom prst="rect">
            <a:avLst/>
          </a:prstGeom>
          <a:noFill/>
          <a:ln>
            <a:noFill/>
          </a:ln>
        </p:spPr>
      </p:pic>
      <p:pic>
        <p:nvPicPr>
          <p:cNvPr id="8" name="Google Shape;8;p1"/>
          <p:cNvPicPr preferRelativeResize="0"/>
          <p:nvPr/>
        </p:nvPicPr>
        <p:blipFill rotWithShape="1">
          <a:blip r:embed="rId2">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9" name="Google Shape;9;p1"/>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2"/>
              </a:solidFill>
              <a:latin typeface="Arial"/>
              <a:ea typeface="Arial"/>
              <a:cs typeface="Arial"/>
              <a:sym typeface="Arial"/>
            </a:endParaRPr>
          </a:p>
        </p:txBody>
      </p:sp>
      <p:sp>
        <p:nvSpPr>
          <p:cNvPr id="10" name="Google Shape;10;p1"/>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2"/>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2" name="Shape 62"/>
        <p:cNvGrpSpPr/>
        <p:nvPr/>
      </p:nvGrpSpPr>
      <p:grpSpPr>
        <a:xfrm>
          <a:off x="0" y="0"/>
          <a:ext cx="0" cy="0"/>
          <a:chOff x="0" y="0"/>
          <a:chExt cx="0" cy="0"/>
        </a:xfrm>
      </p:grpSpPr>
      <p:sp>
        <p:nvSpPr>
          <p:cNvPr id="63" name="Google Shape;63;p7"/>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64" name="Google Shape;64;p7"/>
          <p:cNvPicPr preferRelativeResize="0"/>
          <p:nvPr/>
        </p:nvPicPr>
        <p:blipFill rotWithShape="1">
          <a:blip r:embed="rId1">
            <a:alphaModFix amt="34000"/>
          </a:blip>
          <a:srcRect b="35419" l="51339" r="-2839" t="39269"/>
          <a:stretch/>
        </p:blipFill>
        <p:spPr>
          <a:xfrm flipH="1">
            <a:off x="9304422" y="0"/>
            <a:ext cx="2887578" cy="1037492"/>
          </a:xfrm>
          <a:prstGeom prst="rect">
            <a:avLst/>
          </a:prstGeom>
          <a:noFill/>
          <a:ln>
            <a:noFill/>
          </a:ln>
        </p:spPr>
      </p:pic>
      <p:pic>
        <p:nvPicPr>
          <p:cNvPr id="65" name="Google Shape;65;p7"/>
          <p:cNvPicPr preferRelativeResize="0"/>
          <p:nvPr/>
        </p:nvPicPr>
        <p:blipFill rotWithShape="1">
          <a:blip r:embed="rId2">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66" name="Google Shape;66;p7"/>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67" name="Google Shape;67;p7"/>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53" r:id="rId3"/>
    <p:sldLayoutId id="2147483654" r:id="rId4"/>
    <p:sldLayoutId id="2147483655" r:id="rId5"/>
    <p:sldLayoutId id="2147483656" r:id="rId6"/>
    <p:sldLayoutId id="2147483657" r:id="rId7"/>
    <p:sldLayoutId id="2147483658" r:id="rId8"/>
    <p:sldLayoutId id="2147483659"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15"/>
          <p:cNvSpPr txBox="1"/>
          <p:nvPr>
            <p:ph type="title"/>
          </p:nvPr>
        </p:nvSpPr>
        <p:spPr>
          <a:xfrm>
            <a:off x="176047" y="175938"/>
            <a:ext cx="6157185" cy="3972645"/>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8000"/>
              <a:buFont typeface="Arial"/>
              <a:buNone/>
            </a:pPr>
            <a:r>
              <a:rPr lang="en-GB" sz="7500"/>
              <a:t>SIT-37 Closing Discussion</a:t>
            </a:r>
            <a:endParaRPr sz="7500"/>
          </a:p>
        </p:txBody>
      </p:sp>
      <p:sp>
        <p:nvSpPr>
          <p:cNvPr id="125" name="Google Shape;125;p15"/>
          <p:cNvSpPr/>
          <p:nvPr/>
        </p:nvSpPr>
        <p:spPr>
          <a:xfrm>
            <a:off x="7222284" y="4252682"/>
            <a:ext cx="4832943" cy="2605318"/>
          </a:xfrm>
          <a:prstGeom prst="rect">
            <a:avLst/>
          </a:prstGeom>
          <a:noFill/>
          <a:ln>
            <a:noFill/>
          </a:ln>
        </p:spPr>
        <p:txBody>
          <a:bodyPr anchorCtr="0" anchor="t" bIns="0" lIns="0" spcFirstLastPara="1" rIns="0" wrap="square" tIns="0">
            <a:noAutofit/>
          </a:bodyPr>
          <a:lstStyle/>
          <a:p>
            <a:pPr indent="0" lvl="0" marL="0" marR="0" rtl="0" algn="r">
              <a:lnSpc>
                <a:spcPct val="150000"/>
              </a:lnSpc>
              <a:spcBef>
                <a:spcPts val="0"/>
              </a:spcBef>
              <a:spcAft>
                <a:spcPts val="0"/>
              </a:spcAft>
              <a:buNone/>
            </a:pPr>
            <a:r>
              <a:rPr b="1" lang="en-GB" sz="2200">
                <a:solidFill>
                  <a:schemeClr val="accent1"/>
                </a:solidFill>
              </a:rPr>
              <a:t>SIT Chair Team</a:t>
            </a:r>
            <a:endParaRPr/>
          </a:p>
          <a:p>
            <a:pPr indent="0" lvl="0" marL="0" marR="0" rtl="0" algn="r">
              <a:lnSpc>
                <a:spcPct val="150000"/>
              </a:lnSpc>
              <a:spcBef>
                <a:spcPts val="0"/>
              </a:spcBef>
              <a:spcAft>
                <a:spcPts val="0"/>
              </a:spcAft>
              <a:buNone/>
            </a:pPr>
            <a:r>
              <a:rPr b="1" i="0" lang="en-GB" sz="2200" u="none" cap="none" strike="noStrike">
                <a:solidFill>
                  <a:schemeClr val="accent1"/>
                </a:solidFill>
                <a:latin typeface="Arial"/>
                <a:ea typeface="Arial"/>
                <a:cs typeface="Arial"/>
                <a:sym typeface="Arial"/>
              </a:rPr>
              <a:t>Conference Agenda Item #7.</a:t>
            </a:r>
            <a:r>
              <a:rPr b="1" lang="en-GB" sz="2200">
                <a:solidFill>
                  <a:schemeClr val="accent1"/>
                </a:solidFill>
              </a:rPr>
              <a:t>3</a:t>
            </a:r>
            <a:endParaRPr/>
          </a:p>
          <a:p>
            <a:pPr indent="0" lvl="0" marL="0" marR="0" rtl="0" algn="r">
              <a:lnSpc>
                <a:spcPct val="150000"/>
              </a:lnSpc>
              <a:spcBef>
                <a:spcPts val="0"/>
              </a:spcBef>
              <a:spcAft>
                <a:spcPts val="0"/>
              </a:spcAft>
              <a:buNone/>
            </a:pPr>
            <a:r>
              <a:rPr b="1" i="0" lang="en-GB" sz="2200" u="none" cap="none" strike="noStrike">
                <a:solidFill>
                  <a:schemeClr val="accent1"/>
                </a:solidFill>
                <a:latin typeface="Arial"/>
                <a:ea typeface="Arial"/>
                <a:cs typeface="Arial"/>
                <a:sym typeface="Arial"/>
              </a:rPr>
              <a:t>SIT-37</a:t>
            </a:r>
            <a:endParaRPr b="1" i="0" sz="2200" u="none" cap="none" strike="noStrike">
              <a:solidFill>
                <a:schemeClr val="accent1"/>
              </a:solidFill>
              <a:latin typeface="Arial"/>
              <a:ea typeface="Arial"/>
              <a:cs typeface="Arial"/>
              <a:sym typeface="Arial"/>
            </a:endParaRPr>
          </a:p>
          <a:p>
            <a:pPr indent="0" lvl="0" marL="0" marR="0" rtl="0" algn="r">
              <a:lnSpc>
                <a:spcPct val="150000"/>
              </a:lnSpc>
              <a:spcBef>
                <a:spcPts val="0"/>
              </a:spcBef>
              <a:spcAft>
                <a:spcPts val="0"/>
              </a:spcAft>
              <a:buNone/>
            </a:pPr>
            <a:r>
              <a:rPr b="1" i="0" lang="en-GB" sz="2200" u="none" cap="none" strike="noStrike">
                <a:solidFill>
                  <a:schemeClr val="accent1"/>
                </a:solidFill>
                <a:latin typeface="Arial"/>
                <a:ea typeface="Arial"/>
                <a:cs typeface="Arial"/>
                <a:sym typeface="Arial"/>
              </a:rPr>
              <a:t>Virtual Meeting</a:t>
            </a:r>
            <a:endParaRPr b="1" i="0" sz="2200" u="none" cap="none" strike="noStrike">
              <a:solidFill>
                <a:schemeClr val="accent1"/>
              </a:solidFill>
              <a:latin typeface="Arial"/>
              <a:ea typeface="Arial"/>
              <a:cs typeface="Arial"/>
              <a:sym typeface="Arial"/>
            </a:endParaRPr>
          </a:p>
          <a:p>
            <a:pPr indent="0" lvl="0" marL="0" marR="0" rtl="0" algn="r">
              <a:lnSpc>
                <a:spcPct val="150000"/>
              </a:lnSpc>
              <a:spcBef>
                <a:spcPts val="0"/>
              </a:spcBef>
              <a:spcAft>
                <a:spcPts val="0"/>
              </a:spcAft>
              <a:buNone/>
            </a:pPr>
            <a:r>
              <a:rPr b="1" i="0" lang="en-GB" sz="2200" u="none" cap="none" strike="noStrike">
                <a:solidFill>
                  <a:schemeClr val="accent1"/>
                </a:solidFill>
                <a:latin typeface="Arial"/>
                <a:ea typeface="Arial"/>
                <a:cs typeface="Arial"/>
                <a:sym typeface="Arial"/>
              </a:rPr>
              <a:t>29-31 March 2022</a:t>
            </a:r>
            <a:endParaRPr b="1" i="0" sz="2200" u="none" cap="none" strike="noStrike">
              <a:solidFill>
                <a:schemeClr val="accent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24"/>
          <p:cNvSpPr txBox="1"/>
          <p:nvPr>
            <p:ph idx="1" type="body"/>
          </p:nvPr>
        </p:nvSpPr>
        <p:spPr>
          <a:xfrm>
            <a:off x="398108" y="1313633"/>
            <a:ext cx="11495400" cy="4662900"/>
          </a:xfrm>
          <a:prstGeom prst="rect">
            <a:avLst/>
          </a:prstGeom>
        </p:spPr>
        <p:txBody>
          <a:bodyPr anchorCtr="0" anchor="t" bIns="45700" lIns="91425" spcFirstLastPara="1" rIns="91425" wrap="square" tIns="45700">
            <a:noAutofit/>
          </a:bodyPr>
          <a:lstStyle/>
          <a:p>
            <a:pPr indent="-330200" lvl="0" marL="457200" rtl="0" algn="l">
              <a:lnSpc>
                <a:spcPct val="150000"/>
              </a:lnSpc>
              <a:spcBef>
                <a:spcPts val="1000"/>
              </a:spcBef>
              <a:spcAft>
                <a:spcPts val="0"/>
              </a:spcAft>
              <a:buSzPts val="1600"/>
              <a:buChar char="❖"/>
            </a:pPr>
            <a:r>
              <a:rPr b="1" i="1" lang="en-GB" sz="1600"/>
              <a:t>Issues raised</a:t>
            </a:r>
            <a:endParaRPr b="1" i="1" sz="1600"/>
          </a:p>
          <a:p>
            <a:pPr indent="-330200" lvl="1" marL="914400" rtl="0" algn="l">
              <a:lnSpc>
                <a:spcPct val="150000"/>
              </a:lnSpc>
              <a:spcBef>
                <a:spcPts val="0"/>
              </a:spcBef>
              <a:spcAft>
                <a:spcPts val="0"/>
              </a:spcAft>
              <a:buSzPts val="1600"/>
              <a:buChar char="➢"/>
            </a:pPr>
            <a:r>
              <a:rPr b="1" i="1" lang="en-GB" sz="1600"/>
              <a:t>National inventory user engagement capability in CEOS a strong asset from years of engagement in GFOI via SilvaCarbon</a:t>
            </a:r>
            <a:endParaRPr b="1" i="1" sz="1600"/>
          </a:p>
          <a:p>
            <a:pPr indent="-330200" lvl="1" marL="914400" rtl="0" algn="l">
              <a:lnSpc>
                <a:spcPct val="150000"/>
              </a:lnSpc>
              <a:spcBef>
                <a:spcPts val="0"/>
              </a:spcBef>
              <a:spcAft>
                <a:spcPts val="0"/>
              </a:spcAft>
              <a:buSzPts val="1600"/>
              <a:buChar char="➢"/>
            </a:pPr>
            <a:r>
              <a:rPr b="1" i="1" lang="en-GB" sz="1600"/>
              <a:t>Regional workshops underway to introduce CEOS AFOLU initiatives and products and to collaboratively develop demonstrations of Earth Observations uptake </a:t>
            </a:r>
            <a:endParaRPr b="1" i="1" sz="1600"/>
          </a:p>
          <a:p>
            <a:pPr indent="-330200" lvl="1" marL="914400" rtl="0" algn="l">
              <a:lnSpc>
                <a:spcPct val="150000"/>
              </a:lnSpc>
              <a:spcBef>
                <a:spcPts val="0"/>
              </a:spcBef>
              <a:spcAft>
                <a:spcPts val="0"/>
              </a:spcAft>
              <a:buSzPts val="1600"/>
              <a:buChar char="➢"/>
            </a:pPr>
            <a:r>
              <a:rPr b="1" i="1" lang="en-GB" sz="1600"/>
              <a:t>Looking for NFI/ground-based data for calval of biomass datasets (27 countries in regional workshops)</a:t>
            </a:r>
            <a:endParaRPr b="1" i="1" sz="1600"/>
          </a:p>
          <a:p>
            <a:pPr indent="-330200" lvl="1" marL="914400" rtl="0" algn="l">
              <a:lnSpc>
                <a:spcPct val="150000"/>
              </a:lnSpc>
              <a:spcBef>
                <a:spcPts val="0"/>
              </a:spcBef>
              <a:spcAft>
                <a:spcPts val="0"/>
              </a:spcAft>
              <a:buSzPts val="1600"/>
              <a:buChar char="➢"/>
            </a:pPr>
            <a:r>
              <a:rPr b="1" i="1" lang="en-GB" sz="1600"/>
              <a:t>Plan to include more case studies of biomass in the NASA Biomass dashboard</a:t>
            </a:r>
            <a:endParaRPr b="1" i="1" sz="1600"/>
          </a:p>
          <a:p>
            <a:pPr indent="-330200" lvl="1" marL="914400" rtl="0" algn="l">
              <a:lnSpc>
                <a:spcPct val="150000"/>
              </a:lnSpc>
              <a:spcBef>
                <a:spcPts val="0"/>
              </a:spcBef>
              <a:spcAft>
                <a:spcPts val="0"/>
              </a:spcAft>
              <a:buSzPts val="1600"/>
              <a:buChar char="➢"/>
            </a:pPr>
            <a:r>
              <a:rPr b="1" i="1" lang="en-GB" sz="1600"/>
              <a:t>Aim to validate other CEOS datasets (WorldCover, HILDA+, Copernicus datasets)</a:t>
            </a:r>
            <a:endParaRPr b="1" i="1" sz="1600"/>
          </a:p>
          <a:p>
            <a:pPr indent="-330200" lvl="0" marL="457200" rtl="0" algn="l">
              <a:lnSpc>
                <a:spcPct val="150000"/>
              </a:lnSpc>
              <a:spcBef>
                <a:spcPts val="0"/>
              </a:spcBef>
              <a:spcAft>
                <a:spcPts val="0"/>
              </a:spcAft>
              <a:buSzPts val="1600"/>
              <a:buChar char="❖"/>
            </a:pPr>
            <a:r>
              <a:rPr b="1" i="1" lang="en-GB" sz="1600"/>
              <a:t>Actions recorded</a:t>
            </a:r>
            <a:endParaRPr b="1" i="1" sz="1600"/>
          </a:p>
          <a:p>
            <a:pPr indent="-330200" lvl="1" marL="914400" rtl="0" algn="l">
              <a:lnSpc>
                <a:spcPct val="150000"/>
              </a:lnSpc>
              <a:spcBef>
                <a:spcPts val="0"/>
              </a:spcBef>
              <a:spcAft>
                <a:spcPts val="0"/>
              </a:spcAft>
              <a:buClr>
                <a:srgbClr val="6AA84F"/>
              </a:buClr>
              <a:buSzPts val="1600"/>
              <a:buChar char="➢"/>
            </a:pPr>
            <a:r>
              <a:rPr b="1" i="1" lang="en-GB" sz="1600">
                <a:solidFill>
                  <a:srgbClr val="6AA84F"/>
                </a:solidFill>
              </a:rPr>
              <a:t>CEOS agencies behind the relevant AFOLU products (inc ESA and NASA) are asked to send representatives to the first SilvaCarbon/CEOS Regional Workshop on Biomass measurements to be held in Paraguay in June 2022 as part of the National Inventory User Engagement. SIT Chair will follow up with SilvaCarbon and the product agencies. </a:t>
            </a:r>
            <a:endParaRPr b="1" i="1" sz="1600">
              <a:solidFill>
                <a:srgbClr val="6AA84F"/>
              </a:solidFill>
            </a:endParaRPr>
          </a:p>
          <a:p>
            <a:pPr indent="0" lvl="0" marL="0" rtl="0" algn="l">
              <a:lnSpc>
                <a:spcPct val="150000"/>
              </a:lnSpc>
              <a:spcBef>
                <a:spcPts val="1000"/>
              </a:spcBef>
              <a:spcAft>
                <a:spcPts val="0"/>
              </a:spcAft>
              <a:buNone/>
            </a:pPr>
            <a:r>
              <a:t/>
            </a:r>
            <a:endParaRPr b="1" i="1" sz="1600"/>
          </a:p>
        </p:txBody>
      </p:sp>
      <p:sp>
        <p:nvSpPr>
          <p:cNvPr id="179" name="Google Shape;179;p24"/>
          <p:cNvSpPr txBox="1"/>
          <p:nvPr>
            <p:ph type="title"/>
          </p:nvPr>
        </p:nvSpPr>
        <p:spPr>
          <a:xfrm>
            <a:off x="176048" y="17593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sz="3700"/>
              <a:t>National Inventory User Engagement</a:t>
            </a:r>
            <a:endParaRPr sz="37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25"/>
          <p:cNvSpPr txBox="1"/>
          <p:nvPr>
            <p:ph idx="1" type="body"/>
          </p:nvPr>
        </p:nvSpPr>
        <p:spPr>
          <a:xfrm>
            <a:off x="176050" y="1145775"/>
            <a:ext cx="11740800" cy="4662900"/>
          </a:xfrm>
          <a:prstGeom prst="rect">
            <a:avLst/>
          </a:prstGeom>
        </p:spPr>
        <p:txBody>
          <a:bodyPr anchorCtr="0" anchor="t" bIns="45700" lIns="91425" spcFirstLastPara="1" rIns="91425" wrap="square" tIns="45700">
            <a:noAutofit/>
          </a:bodyPr>
          <a:lstStyle/>
          <a:p>
            <a:pPr indent="-330200" lvl="0" marL="457200" rtl="0" algn="l">
              <a:lnSpc>
                <a:spcPct val="150000"/>
              </a:lnSpc>
              <a:spcBef>
                <a:spcPts val="1000"/>
              </a:spcBef>
              <a:spcAft>
                <a:spcPts val="0"/>
              </a:spcAft>
              <a:buSzPts val="1600"/>
              <a:buChar char="❖"/>
            </a:pPr>
            <a:r>
              <a:rPr b="1" i="1" lang="en-GB" sz="1600"/>
              <a:t>Issues raised</a:t>
            </a:r>
            <a:endParaRPr b="1" i="1" sz="1600"/>
          </a:p>
          <a:p>
            <a:pPr indent="-330200" lvl="1" marL="914400" rtl="0" algn="l">
              <a:lnSpc>
                <a:spcPct val="150000"/>
              </a:lnSpc>
              <a:spcBef>
                <a:spcPts val="0"/>
              </a:spcBef>
              <a:spcAft>
                <a:spcPts val="0"/>
              </a:spcAft>
              <a:buSzPts val="1600"/>
              <a:buChar char="➢"/>
            </a:pPr>
            <a:r>
              <a:rPr b="1" i="1" lang="en-GB" sz="1600"/>
              <a:t>GST V3.1 approved by CEOS Plenary Nov 2021</a:t>
            </a:r>
            <a:endParaRPr b="1" i="1" sz="1600"/>
          </a:p>
          <a:p>
            <a:pPr indent="-330200" lvl="1" marL="914400" rtl="0" algn="l">
              <a:lnSpc>
                <a:spcPct val="150000"/>
              </a:lnSpc>
              <a:spcBef>
                <a:spcPts val="0"/>
              </a:spcBef>
              <a:spcAft>
                <a:spcPts val="0"/>
              </a:spcAft>
              <a:buSzPts val="1600"/>
              <a:buChar char="➢"/>
            </a:pPr>
            <a:r>
              <a:rPr b="1" i="1" lang="en-GB" sz="1600"/>
              <a:t>Actions arising from GST Recommendation now integrated in CEOS Work Plan 2022-2024</a:t>
            </a:r>
            <a:endParaRPr b="1" i="1" sz="1600"/>
          </a:p>
          <a:p>
            <a:pPr indent="-330200" lvl="1" marL="914400" rtl="0" algn="l">
              <a:lnSpc>
                <a:spcPct val="150000"/>
              </a:lnSpc>
              <a:spcBef>
                <a:spcPts val="0"/>
              </a:spcBef>
              <a:spcAft>
                <a:spcPts val="0"/>
              </a:spcAft>
              <a:buSzPts val="1600"/>
              <a:buChar char="➢"/>
            </a:pPr>
            <a:r>
              <a:rPr b="1" i="1" lang="en-GB" sz="1600"/>
              <a:t>Good progress in all areas with close cooperation between the GHG and AFOLU Teams</a:t>
            </a:r>
            <a:endParaRPr b="1" i="1" sz="1600"/>
          </a:p>
          <a:p>
            <a:pPr indent="-330200" lvl="1" marL="914400" rtl="0" algn="l">
              <a:lnSpc>
                <a:spcPct val="150000"/>
              </a:lnSpc>
              <a:spcBef>
                <a:spcPts val="0"/>
              </a:spcBef>
              <a:spcAft>
                <a:spcPts val="0"/>
              </a:spcAft>
              <a:buSzPts val="1600"/>
              <a:buChar char="➢"/>
            </a:pPr>
            <a:r>
              <a:rPr b="1" i="1" lang="en-GB" sz="1600"/>
              <a:t>Several important upcoming meetings will help refine responses to Actions 1,2</a:t>
            </a:r>
            <a:endParaRPr b="1" i="1" sz="1600"/>
          </a:p>
          <a:p>
            <a:pPr indent="-330200" lvl="1" marL="914400" rtl="0" algn="l">
              <a:lnSpc>
                <a:spcPct val="150000"/>
              </a:lnSpc>
              <a:spcBef>
                <a:spcPts val="0"/>
              </a:spcBef>
              <a:spcAft>
                <a:spcPts val="0"/>
              </a:spcAft>
              <a:buSzPts val="1600"/>
              <a:buChar char="➢"/>
            </a:pPr>
            <a:r>
              <a:rPr b="1" i="1" lang="en-GB" sz="1600"/>
              <a:t>Strong CEOS presence and activity at UNFCCC COP26, Nov 2021 and on Systematic Observations report</a:t>
            </a:r>
            <a:endParaRPr b="1" i="1" sz="1600"/>
          </a:p>
          <a:p>
            <a:pPr indent="-330200" lvl="1" marL="914400" rtl="0" algn="l">
              <a:lnSpc>
                <a:spcPct val="150000"/>
              </a:lnSpc>
              <a:spcBef>
                <a:spcPts val="0"/>
              </a:spcBef>
              <a:spcAft>
                <a:spcPts val="0"/>
              </a:spcAft>
              <a:buSzPts val="1600"/>
              <a:buChar char="➢"/>
            </a:pPr>
            <a:r>
              <a:rPr b="1" i="1" lang="en-GB" sz="1600"/>
              <a:t>Many elements of CEOS (WGs, VCs, others) contribute to the work, under SIT Chair leadership</a:t>
            </a:r>
            <a:endParaRPr b="1" i="1" sz="1600"/>
          </a:p>
          <a:p>
            <a:pPr indent="-330200" lvl="1" marL="914400" rtl="0" algn="l">
              <a:lnSpc>
                <a:spcPct val="150000"/>
              </a:lnSpc>
              <a:spcBef>
                <a:spcPts val="0"/>
              </a:spcBef>
              <a:spcAft>
                <a:spcPts val="0"/>
              </a:spcAft>
              <a:buSzPts val="1600"/>
              <a:buChar char="➢"/>
            </a:pPr>
            <a:r>
              <a:rPr b="1" i="1" lang="en-GB" sz="1600"/>
              <a:t>Strong engagement with </a:t>
            </a:r>
            <a:r>
              <a:rPr b="1" i="1" lang="en-GB" sz="1600"/>
              <a:t>individual</a:t>
            </a:r>
            <a:r>
              <a:rPr b="1" i="1" lang="en-GB" sz="1600"/>
              <a:t> </a:t>
            </a:r>
            <a:r>
              <a:rPr b="1" i="1" lang="en-GB" sz="1600"/>
              <a:t>countries</a:t>
            </a:r>
            <a:r>
              <a:rPr b="1" i="1" lang="en-GB" sz="1600"/>
              <a:t> on AFOLU led by SilvaCarbon</a:t>
            </a:r>
            <a:endParaRPr b="1" i="1" sz="1600"/>
          </a:p>
          <a:p>
            <a:pPr indent="-330200" lvl="1" marL="914400" rtl="0" algn="l">
              <a:lnSpc>
                <a:spcPct val="150000"/>
              </a:lnSpc>
              <a:spcBef>
                <a:spcPts val="0"/>
              </a:spcBef>
              <a:spcAft>
                <a:spcPts val="0"/>
              </a:spcAft>
              <a:buSzPts val="1600"/>
              <a:buChar char="➢"/>
            </a:pPr>
            <a:r>
              <a:rPr b="1" i="1" lang="en-GB" sz="1600"/>
              <a:t>Specific cooperation with GEO across board,  notably in Recommendations 7,8 (Ad</a:t>
            </a:r>
            <a:r>
              <a:rPr b="1" i="1" lang="en-GB" sz="1600"/>
              <a:t>aptation and Finance )</a:t>
            </a:r>
            <a:endParaRPr b="1" i="1" sz="1600"/>
          </a:p>
          <a:p>
            <a:pPr indent="-330200" lvl="1" marL="914400" rtl="0" algn="l">
              <a:lnSpc>
                <a:spcPct val="150000"/>
              </a:lnSpc>
              <a:spcBef>
                <a:spcPts val="0"/>
              </a:spcBef>
              <a:spcAft>
                <a:spcPts val="0"/>
              </a:spcAft>
              <a:buSzPts val="1600"/>
              <a:buChar char="➢"/>
            </a:pPr>
            <a:r>
              <a:rPr b="1" i="1" lang="en-GB" sz="1600"/>
              <a:t>Overall excellent </a:t>
            </a:r>
            <a:r>
              <a:rPr b="1" i="1" lang="en-GB" sz="1600"/>
              <a:t>cooperation</a:t>
            </a:r>
            <a:r>
              <a:rPr b="1" i="1" lang="en-GB" sz="1600"/>
              <a:t> with others including UNFCCC, WMO, IMEO, GCOS, etc.</a:t>
            </a:r>
            <a:endParaRPr b="1" i="1" sz="1600"/>
          </a:p>
          <a:p>
            <a:pPr indent="-330200" lvl="0" marL="457200" rtl="0" algn="l">
              <a:lnSpc>
                <a:spcPct val="150000"/>
              </a:lnSpc>
              <a:spcBef>
                <a:spcPts val="0"/>
              </a:spcBef>
              <a:spcAft>
                <a:spcPts val="0"/>
              </a:spcAft>
              <a:buSzPts val="1600"/>
              <a:buChar char="❖"/>
            </a:pPr>
            <a:r>
              <a:rPr b="1" i="1" lang="en-GB" sz="1600"/>
              <a:t>Action and Decisions recorded</a:t>
            </a:r>
            <a:endParaRPr b="1" i="1" sz="1600"/>
          </a:p>
          <a:p>
            <a:pPr indent="-330200" lvl="1" marL="914400" rtl="0" algn="l">
              <a:lnSpc>
                <a:spcPct val="150000"/>
              </a:lnSpc>
              <a:spcBef>
                <a:spcPts val="0"/>
              </a:spcBef>
              <a:spcAft>
                <a:spcPts val="0"/>
              </a:spcAft>
              <a:buSzPts val="1600"/>
              <a:buChar char="➢"/>
            </a:pPr>
            <a:r>
              <a:rPr b="1" i="1" lang="en-GB" sz="1600"/>
              <a:t>None</a:t>
            </a:r>
            <a:endParaRPr b="1" i="1" sz="1600"/>
          </a:p>
          <a:p>
            <a:pPr indent="-330200" lvl="0" marL="457200" rtl="0" algn="l">
              <a:lnSpc>
                <a:spcPct val="150000"/>
              </a:lnSpc>
              <a:spcBef>
                <a:spcPts val="0"/>
              </a:spcBef>
              <a:spcAft>
                <a:spcPts val="0"/>
              </a:spcAft>
              <a:buSzPts val="1600"/>
              <a:buChar char="❖"/>
            </a:pPr>
            <a:r>
              <a:rPr b="1" i="1" lang="en-GB" sz="1600"/>
              <a:t>Documents endorsed</a:t>
            </a:r>
            <a:endParaRPr b="1" i="1" sz="1600"/>
          </a:p>
          <a:p>
            <a:pPr indent="-330200" lvl="1" marL="914400" rtl="0" algn="l">
              <a:lnSpc>
                <a:spcPct val="150000"/>
              </a:lnSpc>
              <a:spcBef>
                <a:spcPts val="0"/>
              </a:spcBef>
              <a:spcAft>
                <a:spcPts val="0"/>
              </a:spcAft>
              <a:buSzPts val="1600"/>
              <a:buChar char="➢"/>
            </a:pPr>
            <a:r>
              <a:rPr b="1" i="1" lang="en-GB" sz="1600"/>
              <a:t>None</a:t>
            </a:r>
            <a:endParaRPr b="1" i="1" sz="1600"/>
          </a:p>
        </p:txBody>
      </p:sp>
      <p:sp>
        <p:nvSpPr>
          <p:cNvPr id="185" name="Google Shape;185;p25"/>
          <p:cNvSpPr txBox="1"/>
          <p:nvPr>
            <p:ph type="title"/>
          </p:nvPr>
        </p:nvSpPr>
        <p:spPr>
          <a:xfrm>
            <a:off x="176048" y="17593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sz="3700"/>
              <a:t>CEOS Strategy for the Global Stocktake</a:t>
            </a:r>
            <a:endParaRPr sz="37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26"/>
          <p:cNvSpPr txBox="1"/>
          <p:nvPr>
            <p:ph idx="1" type="body"/>
          </p:nvPr>
        </p:nvSpPr>
        <p:spPr>
          <a:xfrm>
            <a:off x="348300" y="1245706"/>
            <a:ext cx="11495400" cy="4662900"/>
          </a:xfrm>
          <a:prstGeom prst="rect">
            <a:avLst/>
          </a:prstGeom>
          <a:noFill/>
          <a:ln>
            <a:noFill/>
          </a:ln>
        </p:spPr>
        <p:txBody>
          <a:bodyPr anchorCtr="0" anchor="t" bIns="45700" lIns="91425" spcFirstLastPara="1" rIns="91425" wrap="square" tIns="45700">
            <a:noAutofit/>
          </a:bodyPr>
          <a:lstStyle/>
          <a:p>
            <a:pPr indent="-330200" lvl="0" marL="457200" rtl="0" algn="l">
              <a:lnSpc>
                <a:spcPct val="150000"/>
              </a:lnSpc>
              <a:spcBef>
                <a:spcPts val="1000"/>
              </a:spcBef>
              <a:spcAft>
                <a:spcPts val="0"/>
              </a:spcAft>
              <a:buSzPts val="1600"/>
              <a:buChar char="❖"/>
            </a:pPr>
            <a:r>
              <a:rPr b="1" i="1" lang="en-GB" sz="1600"/>
              <a:t>Issues raised</a:t>
            </a:r>
            <a:endParaRPr b="1" i="1" sz="1600"/>
          </a:p>
          <a:p>
            <a:pPr indent="-330200" lvl="1" marL="914400" rtl="0" algn="l">
              <a:lnSpc>
                <a:spcPct val="150000"/>
              </a:lnSpc>
              <a:spcBef>
                <a:spcPts val="0"/>
              </a:spcBef>
              <a:spcAft>
                <a:spcPts val="0"/>
              </a:spcAft>
              <a:buSzPts val="1600"/>
              <a:buChar char="➢"/>
            </a:pPr>
            <a:r>
              <a:rPr b="1" i="1" lang="en-GB" sz="1600"/>
              <a:t>GST takes stock of the implementation of the Paris Agreement. It is designed</a:t>
            </a:r>
            <a:endParaRPr/>
          </a:p>
          <a:p>
            <a:pPr indent="-330200" lvl="2" marL="1371600" rtl="0" algn="l">
              <a:lnSpc>
                <a:spcPct val="150000"/>
              </a:lnSpc>
              <a:spcBef>
                <a:spcPts val="0"/>
              </a:spcBef>
              <a:spcAft>
                <a:spcPts val="0"/>
              </a:spcAft>
              <a:buSzPts val="1600"/>
              <a:buFont typeface="Courier New"/>
              <a:buChar char="o"/>
            </a:pPr>
            <a:r>
              <a:rPr i="1" lang="en-GB" sz="1600"/>
              <a:t>to enhance ambition and accelerate implementation</a:t>
            </a:r>
            <a:endParaRPr/>
          </a:p>
          <a:p>
            <a:pPr indent="-330200" lvl="2" marL="1371600" rtl="0" algn="l">
              <a:lnSpc>
                <a:spcPct val="150000"/>
              </a:lnSpc>
              <a:spcBef>
                <a:spcPts val="0"/>
              </a:spcBef>
              <a:spcAft>
                <a:spcPts val="0"/>
              </a:spcAft>
              <a:buSzPts val="1600"/>
              <a:buFont typeface="Courier New"/>
              <a:buChar char="o"/>
            </a:pPr>
            <a:r>
              <a:rPr i="1" lang="en-GB" sz="1600"/>
              <a:t>to engage a broad range of actors to catalyse action</a:t>
            </a:r>
            <a:endParaRPr b="1" i="1" sz="1200"/>
          </a:p>
          <a:p>
            <a:pPr indent="-330200" lvl="1" marL="914400" rtl="0" algn="l">
              <a:lnSpc>
                <a:spcPct val="150000"/>
              </a:lnSpc>
              <a:spcBef>
                <a:spcPts val="0"/>
              </a:spcBef>
              <a:spcAft>
                <a:spcPts val="0"/>
              </a:spcAft>
              <a:buSzPts val="1600"/>
              <a:buChar char="➢"/>
            </a:pPr>
            <a:r>
              <a:rPr b="1" i="1" lang="en-GB" sz="1600"/>
              <a:t>Systematic Observation community is ENGAGED to support the GST and submitted a Synthesis Report (SR) to the first Technical Assessment of the GST showcasing the VALUE of EO</a:t>
            </a:r>
            <a:endParaRPr/>
          </a:p>
          <a:p>
            <a:pPr indent="-330200" lvl="1" marL="914400" rtl="0" algn="l">
              <a:lnSpc>
                <a:spcPct val="150000"/>
              </a:lnSpc>
              <a:spcBef>
                <a:spcPts val="0"/>
              </a:spcBef>
              <a:spcAft>
                <a:spcPts val="0"/>
              </a:spcAft>
              <a:buSzPts val="1600"/>
              <a:buChar char="➢"/>
            </a:pPr>
            <a:r>
              <a:rPr b="1" i="1" lang="en-GB" sz="1600"/>
              <a:t>SR lays the groundwork for ADVOCATING a greater role of EO IN UNFCCC for information for and on mitigation and adaptation and on GHG MRV</a:t>
            </a:r>
            <a:endParaRPr/>
          </a:p>
          <a:p>
            <a:pPr indent="-330200" lvl="1" marL="914400" rtl="0" algn="l">
              <a:lnSpc>
                <a:spcPct val="150000"/>
              </a:lnSpc>
              <a:spcBef>
                <a:spcPts val="0"/>
              </a:spcBef>
              <a:spcAft>
                <a:spcPts val="0"/>
              </a:spcAft>
              <a:buSzPts val="1600"/>
              <a:buChar char="➢"/>
            </a:pPr>
            <a:r>
              <a:rPr b="1" i="1" lang="en-GB" sz="1600"/>
              <a:t>SR provides OPPORTUNITIES for future directions and communicates these to Parties</a:t>
            </a:r>
            <a:endParaRPr/>
          </a:p>
          <a:p>
            <a:pPr indent="-330200" lvl="1" marL="914400" rtl="0" algn="l">
              <a:lnSpc>
                <a:spcPct val="150000"/>
              </a:lnSpc>
              <a:spcBef>
                <a:spcPts val="0"/>
              </a:spcBef>
              <a:spcAft>
                <a:spcPts val="0"/>
              </a:spcAft>
              <a:buSzPts val="1600"/>
              <a:buChar char="➢"/>
            </a:pPr>
            <a:r>
              <a:rPr b="1" i="1" lang="en-GB" sz="1600"/>
              <a:t>Update to SR possible (3 months) in advance of next 2 sessions (Nov 22, Jun 23)</a:t>
            </a:r>
            <a:endParaRPr b="1" i="1" sz="1600"/>
          </a:p>
          <a:p>
            <a:pPr indent="-330200" lvl="1" marL="914400" rtl="0" algn="l">
              <a:lnSpc>
                <a:spcPct val="150000"/>
              </a:lnSpc>
              <a:spcBef>
                <a:spcPts val="0"/>
              </a:spcBef>
              <a:spcAft>
                <a:spcPts val="0"/>
              </a:spcAft>
              <a:buSzPts val="1600"/>
              <a:buChar char="➢"/>
            </a:pPr>
            <a:r>
              <a:rPr b="1" i="1" lang="en-GB" sz="1600"/>
              <a:t>CEOS standing mandate under UNFCCC to provide update and share future directions including through a statement to SBSTA at COP27 and participation in Earth information day</a:t>
            </a:r>
            <a:endParaRPr b="1" i="1" sz="1600"/>
          </a:p>
          <a:p>
            <a:pPr indent="-330200" lvl="1" marL="914400" rtl="0" algn="l">
              <a:lnSpc>
                <a:spcPct val="150000"/>
              </a:lnSpc>
              <a:spcBef>
                <a:spcPts val="0"/>
              </a:spcBef>
              <a:spcAft>
                <a:spcPts val="0"/>
              </a:spcAft>
              <a:buSzPts val="1600"/>
              <a:buChar char="➢"/>
            </a:pPr>
            <a:r>
              <a:rPr b="1" i="1" lang="en-GB" sz="1600"/>
              <a:t>Possible COP statement on EO at COP27</a:t>
            </a:r>
            <a:endParaRPr b="1" i="1" sz="1600"/>
          </a:p>
          <a:p>
            <a:pPr indent="0" lvl="1" marL="584200" rtl="0" algn="l">
              <a:lnSpc>
                <a:spcPct val="150000"/>
              </a:lnSpc>
              <a:spcBef>
                <a:spcPts val="0"/>
              </a:spcBef>
              <a:spcAft>
                <a:spcPts val="0"/>
              </a:spcAft>
              <a:buSzPts val="1600"/>
              <a:buNone/>
            </a:pPr>
            <a:r>
              <a:t/>
            </a:r>
            <a:endParaRPr b="1" i="1" sz="1600"/>
          </a:p>
        </p:txBody>
      </p:sp>
      <p:sp>
        <p:nvSpPr>
          <p:cNvPr id="191" name="Google Shape;191;p26"/>
          <p:cNvSpPr txBox="1"/>
          <p:nvPr>
            <p:ph type="title"/>
          </p:nvPr>
        </p:nvSpPr>
        <p:spPr>
          <a:xfrm>
            <a:off x="176048" y="332353"/>
            <a:ext cx="9593700" cy="3654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4400"/>
              <a:buNone/>
            </a:pPr>
            <a:r>
              <a:rPr lang="en-GB" sz="2700"/>
              <a:t>GST Process &amp; Systematic Observations Synthesis Report </a:t>
            </a:r>
            <a:endParaRPr sz="22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27"/>
          <p:cNvSpPr txBox="1"/>
          <p:nvPr>
            <p:ph type="title"/>
          </p:nvPr>
        </p:nvSpPr>
        <p:spPr>
          <a:xfrm>
            <a:off x="176048" y="17593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sz="3600"/>
              <a:t>Session 3: Global Agendas - CEOS Priorities</a:t>
            </a:r>
            <a:endParaRPr sz="36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28"/>
          <p:cNvSpPr txBox="1"/>
          <p:nvPr>
            <p:ph idx="1" type="body"/>
          </p:nvPr>
        </p:nvSpPr>
        <p:spPr>
          <a:xfrm>
            <a:off x="324233" y="1558533"/>
            <a:ext cx="11495400" cy="4662900"/>
          </a:xfrm>
          <a:prstGeom prst="rect">
            <a:avLst/>
          </a:prstGeom>
        </p:spPr>
        <p:txBody>
          <a:bodyPr anchorCtr="0" anchor="t" bIns="45700" lIns="91425" spcFirstLastPara="1" rIns="91425" wrap="square" tIns="45700">
            <a:noAutofit/>
          </a:bodyPr>
          <a:lstStyle/>
          <a:p>
            <a:pPr indent="-330200" lvl="0" marL="457200" rtl="0" algn="l">
              <a:lnSpc>
                <a:spcPct val="150000"/>
              </a:lnSpc>
              <a:spcBef>
                <a:spcPts val="1000"/>
              </a:spcBef>
              <a:spcAft>
                <a:spcPts val="0"/>
              </a:spcAft>
              <a:buSzPts val="1600"/>
              <a:buChar char="❖"/>
            </a:pPr>
            <a:r>
              <a:rPr b="1" i="1" lang="en-GB" sz="1600" u="sng"/>
              <a:t>Summary of discussions</a:t>
            </a:r>
            <a:endParaRPr b="1" i="1" sz="1600" u="sng"/>
          </a:p>
          <a:p>
            <a:pPr indent="-330200" lvl="1" marL="914400" rtl="0" algn="l">
              <a:lnSpc>
                <a:spcPct val="150000"/>
              </a:lnSpc>
              <a:spcBef>
                <a:spcPts val="0"/>
              </a:spcBef>
              <a:spcAft>
                <a:spcPts val="0"/>
              </a:spcAft>
              <a:buSzPts val="1600"/>
              <a:buChar char="➢"/>
            </a:pPr>
            <a:r>
              <a:rPr b="1" i="1" lang="en-GB" sz="1600"/>
              <a:t>The SDG Coordination Group needs to carefully consider its work beyond 2022. To date, we do not have specific plans, but gathering needs from UN Custodian Agencies and countries (via GEO) will be </a:t>
            </a:r>
            <a:r>
              <a:rPr b="1" i="1" lang="en-GB" sz="1600"/>
              <a:t>important</a:t>
            </a:r>
            <a:r>
              <a:rPr b="1" i="1" lang="en-GB" sz="1600"/>
              <a:t>.</a:t>
            </a:r>
            <a:endParaRPr b="1" i="1" sz="1600"/>
          </a:p>
          <a:p>
            <a:pPr indent="-330200" lvl="1" marL="914400" rtl="0" algn="l">
              <a:lnSpc>
                <a:spcPct val="150000"/>
              </a:lnSpc>
              <a:spcBef>
                <a:spcPts val="0"/>
              </a:spcBef>
              <a:spcAft>
                <a:spcPts val="0"/>
              </a:spcAft>
              <a:buSzPts val="1600"/>
              <a:buChar char="➢"/>
            </a:pPr>
            <a:r>
              <a:rPr b="1" i="1" lang="en-GB" sz="1600"/>
              <a:t>The SDG Coordination Group needs to establish regular interactions (e.g. monthly) with the GEO Secretariat and the EO4SDG group to communicate our current accomplishments and explore future plans.</a:t>
            </a:r>
            <a:endParaRPr b="1" i="1" sz="1600"/>
          </a:p>
          <a:p>
            <a:pPr indent="-330200" lvl="0" marL="457200" rtl="0" algn="l">
              <a:lnSpc>
                <a:spcPct val="150000"/>
              </a:lnSpc>
              <a:spcBef>
                <a:spcPts val="0"/>
              </a:spcBef>
              <a:spcAft>
                <a:spcPts val="0"/>
              </a:spcAft>
              <a:buSzPts val="1600"/>
              <a:buChar char="❖"/>
            </a:pPr>
            <a:r>
              <a:rPr b="1" i="1" lang="en-GB" sz="1600" u="sng"/>
              <a:t>Action and Decisions recorded</a:t>
            </a:r>
            <a:endParaRPr b="1" i="1" sz="1600" u="sng"/>
          </a:p>
          <a:p>
            <a:pPr indent="-330200" lvl="1" marL="914400" rtl="0" algn="l">
              <a:lnSpc>
                <a:spcPct val="150000"/>
              </a:lnSpc>
              <a:spcBef>
                <a:spcPts val="0"/>
              </a:spcBef>
              <a:spcAft>
                <a:spcPts val="0"/>
              </a:spcAft>
              <a:buSzPts val="1600"/>
              <a:buChar char="➢"/>
            </a:pPr>
            <a:r>
              <a:rPr b="1" i="1" lang="en-GB" sz="1600"/>
              <a:t>ACTION: CEOS Agencies to r</a:t>
            </a:r>
            <a:r>
              <a:rPr b="1" i="1" lang="en-GB" sz="1600"/>
              <a:t>eview and provide comments on two draft documents that address CEOS capabilities to support SDGs and CEOS expectations for GEO interactions with UN Custodian Agencies and countries.</a:t>
            </a:r>
            <a:endParaRPr b="1" i="1" sz="1600"/>
          </a:p>
          <a:p>
            <a:pPr indent="-330200" lvl="0" marL="457200" rtl="0" algn="l">
              <a:lnSpc>
                <a:spcPct val="150000"/>
              </a:lnSpc>
              <a:spcBef>
                <a:spcPts val="0"/>
              </a:spcBef>
              <a:spcAft>
                <a:spcPts val="0"/>
              </a:spcAft>
              <a:buSzPts val="1600"/>
              <a:buChar char="❖"/>
            </a:pPr>
            <a:r>
              <a:rPr b="1" i="1" lang="en-GB" sz="1600" u="sng"/>
              <a:t>Documents endorsed</a:t>
            </a:r>
            <a:endParaRPr b="1" i="1" sz="1600" u="sng"/>
          </a:p>
          <a:p>
            <a:pPr indent="-330200" lvl="1" marL="914400" rtl="0" algn="l">
              <a:lnSpc>
                <a:spcPct val="150000"/>
              </a:lnSpc>
              <a:spcBef>
                <a:spcPts val="0"/>
              </a:spcBef>
              <a:spcAft>
                <a:spcPts val="0"/>
              </a:spcAft>
              <a:buSzPts val="1600"/>
              <a:buChar char="➢"/>
            </a:pPr>
            <a:r>
              <a:rPr b="1" i="1" lang="en-GB" sz="1600"/>
              <a:t>None</a:t>
            </a:r>
            <a:endParaRPr b="1" i="1" sz="1600"/>
          </a:p>
        </p:txBody>
      </p:sp>
      <p:sp>
        <p:nvSpPr>
          <p:cNvPr id="202" name="Google Shape;202;p28"/>
          <p:cNvSpPr txBox="1"/>
          <p:nvPr>
            <p:ph type="title"/>
          </p:nvPr>
        </p:nvSpPr>
        <p:spPr>
          <a:xfrm>
            <a:off x="176048" y="17593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sz="3600"/>
              <a:t>SDGs</a:t>
            </a:r>
            <a:endParaRPr sz="36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29"/>
          <p:cNvSpPr txBox="1"/>
          <p:nvPr>
            <p:ph idx="1" type="body"/>
          </p:nvPr>
        </p:nvSpPr>
        <p:spPr>
          <a:xfrm>
            <a:off x="324233" y="1558533"/>
            <a:ext cx="11495400" cy="4662900"/>
          </a:xfrm>
          <a:prstGeom prst="rect">
            <a:avLst/>
          </a:prstGeom>
        </p:spPr>
        <p:txBody>
          <a:bodyPr anchorCtr="0" anchor="t" bIns="45700" lIns="91425" spcFirstLastPara="1" rIns="91425" wrap="square" tIns="45700">
            <a:noAutofit/>
          </a:bodyPr>
          <a:lstStyle/>
          <a:p>
            <a:pPr indent="-330200" lvl="0" marL="457200" rtl="0" algn="l">
              <a:lnSpc>
                <a:spcPct val="150000"/>
              </a:lnSpc>
              <a:spcBef>
                <a:spcPts val="1000"/>
              </a:spcBef>
              <a:spcAft>
                <a:spcPts val="0"/>
              </a:spcAft>
              <a:buSzPts val="1600"/>
              <a:buChar char="❖"/>
            </a:pPr>
            <a:r>
              <a:rPr b="1" i="1" lang="en-GB" sz="1600" u="sng"/>
              <a:t>Issue raised</a:t>
            </a:r>
            <a:endParaRPr b="1" i="1" sz="1600" u="sng"/>
          </a:p>
          <a:p>
            <a:pPr indent="-330200" lvl="1" marL="914400" rtl="0" algn="l">
              <a:lnSpc>
                <a:spcPct val="150000"/>
              </a:lnSpc>
              <a:spcBef>
                <a:spcPts val="0"/>
              </a:spcBef>
              <a:spcAft>
                <a:spcPts val="0"/>
              </a:spcAft>
              <a:buSzPts val="1600"/>
              <a:buChar char="➢"/>
            </a:pPr>
            <a:r>
              <a:rPr b="1" i="1" lang="en-GB" sz="1600"/>
              <a:t>The SIT recognizes that the involvement of international donors in the RO, and their effective use of this Demonstrator, is a success, due to the substantive work, for several years, carried out within the WGD in the RO framework.</a:t>
            </a:r>
            <a:endParaRPr b="1" i="1" sz="1600"/>
          </a:p>
          <a:p>
            <a:pPr indent="-330200" lvl="1" marL="914400" rtl="0" algn="l">
              <a:lnSpc>
                <a:spcPct val="150000"/>
              </a:lnSpc>
              <a:spcBef>
                <a:spcPts val="0"/>
              </a:spcBef>
              <a:spcAft>
                <a:spcPts val="0"/>
              </a:spcAft>
              <a:buSzPts val="1600"/>
              <a:buChar char="➢"/>
            </a:pPr>
            <a:r>
              <a:rPr b="1" i="1" lang="en-GB" sz="1600"/>
              <a:t>The WGDisaster echoed the request of the Wildfire pilot to obtain informations from CEOS members of space agencies about potentially suitable space missions capable of active fire monitoring.</a:t>
            </a:r>
            <a:endParaRPr b="1" i="1" sz="1600"/>
          </a:p>
          <a:p>
            <a:pPr indent="-330200" lvl="0" marL="457200" rtl="0" algn="l">
              <a:lnSpc>
                <a:spcPct val="150000"/>
              </a:lnSpc>
              <a:spcBef>
                <a:spcPts val="0"/>
              </a:spcBef>
              <a:spcAft>
                <a:spcPts val="0"/>
              </a:spcAft>
              <a:buSzPts val="1600"/>
              <a:buChar char="❖"/>
            </a:pPr>
            <a:r>
              <a:rPr b="1" i="1" lang="en-GB" sz="1600" u="sng"/>
              <a:t>Action and Decisions recorded</a:t>
            </a:r>
            <a:endParaRPr b="1" i="1" sz="1600" u="sng"/>
          </a:p>
          <a:p>
            <a:pPr indent="-330200" lvl="1" marL="914400" rtl="0" algn="l">
              <a:lnSpc>
                <a:spcPct val="150000"/>
              </a:lnSpc>
              <a:spcBef>
                <a:spcPts val="0"/>
              </a:spcBef>
              <a:spcAft>
                <a:spcPts val="0"/>
              </a:spcAft>
              <a:buSzPts val="1600"/>
              <a:buChar char="➢"/>
            </a:pPr>
            <a:r>
              <a:rPr b="1" i="1" lang="en-GB" sz="1600"/>
              <a:t>CEOS Agencies operating or planning EO missions with a capability in relation to wildfire detection are invited to send details to WGDisasters in support of the Wildfire pilot. </a:t>
            </a:r>
            <a:endParaRPr b="1" i="1" sz="1600"/>
          </a:p>
          <a:p>
            <a:pPr indent="-330200" lvl="0" marL="457200" rtl="0" algn="l">
              <a:lnSpc>
                <a:spcPct val="150000"/>
              </a:lnSpc>
              <a:spcBef>
                <a:spcPts val="0"/>
              </a:spcBef>
              <a:spcAft>
                <a:spcPts val="0"/>
              </a:spcAft>
              <a:buSzPts val="1600"/>
              <a:buChar char="❖"/>
            </a:pPr>
            <a:r>
              <a:rPr b="1" i="1" lang="en-GB" sz="1600" u="sng"/>
              <a:t>Documents endorsed</a:t>
            </a:r>
            <a:endParaRPr b="1" i="1" sz="1600" u="sng"/>
          </a:p>
          <a:p>
            <a:pPr indent="-330200" lvl="1" marL="914400" rtl="0" algn="l">
              <a:lnSpc>
                <a:spcPct val="150000"/>
              </a:lnSpc>
              <a:spcBef>
                <a:spcPts val="0"/>
              </a:spcBef>
              <a:spcAft>
                <a:spcPts val="0"/>
              </a:spcAft>
              <a:buSzPts val="1600"/>
              <a:buChar char="➢"/>
            </a:pPr>
            <a:r>
              <a:rPr b="1" i="1" lang="en-GB" sz="1600"/>
              <a:t>none</a:t>
            </a:r>
            <a:endParaRPr b="1" i="1" sz="1600"/>
          </a:p>
        </p:txBody>
      </p:sp>
      <p:sp>
        <p:nvSpPr>
          <p:cNvPr id="208" name="Google Shape;208;p29"/>
          <p:cNvSpPr txBox="1"/>
          <p:nvPr>
            <p:ph type="title"/>
          </p:nvPr>
        </p:nvSpPr>
        <p:spPr>
          <a:xfrm>
            <a:off x="176048" y="17593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sz="3600"/>
              <a:t>Working Group Disasters</a:t>
            </a:r>
            <a:endParaRPr sz="36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30"/>
          <p:cNvSpPr txBox="1"/>
          <p:nvPr>
            <p:ph idx="1" type="body"/>
          </p:nvPr>
        </p:nvSpPr>
        <p:spPr>
          <a:xfrm>
            <a:off x="324233" y="1558533"/>
            <a:ext cx="11495400" cy="4662900"/>
          </a:xfrm>
          <a:prstGeom prst="rect">
            <a:avLst/>
          </a:prstGeom>
        </p:spPr>
        <p:txBody>
          <a:bodyPr anchorCtr="0" anchor="t" bIns="45700" lIns="91425" spcFirstLastPara="1" rIns="91425" wrap="square" tIns="45700">
            <a:noAutofit/>
          </a:bodyPr>
          <a:lstStyle/>
          <a:p>
            <a:pPr indent="-330200" lvl="0" marL="457200" rtl="0" algn="l">
              <a:lnSpc>
                <a:spcPct val="150000"/>
              </a:lnSpc>
              <a:spcBef>
                <a:spcPts val="1000"/>
              </a:spcBef>
              <a:spcAft>
                <a:spcPts val="0"/>
              </a:spcAft>
              <a:buSzPts val="1600"/>
              <a:buChar char="❖"/>
            </a:pPr>
            <a:r>
              <a:rPr b="1" i="1" lang="en-GB" sz="1600" u="sng"/>
              <a:t>Issue raised</a:t>
            </a:r>
            <a:endParaRPr b="1" i="1" sz="1600" u="sng"/>
          </a:p>
          <a:p>
            <a:pPr indent="-330200" lvl="1" marL="914400" rtl="0" algn="l">
              <a:lnSpc>
                <a:spcPct val="150000"/>
              </a:lnSpc>
              <a:spcBef>
                <a:spcPts val="0"/>
              </a:spcBef>
              <a:spcAft>
                <a:spcPts val="0"/>
              </a:spcAft>
              <a:buSzPts val="1600"/>
              <a:buFont typeface="Calibri"/>
              <a:buChar char="➢"/>
            </a:pPr>
            <a:r>
              <a:rPr lang="en-GB" sz="1600">
                <a:latin typeface="Calibri"/>
                <a:ea typeface="Calibri"/>
                <a:cs typeface="Calibri"/>
                <a:sym typeface="Calibri"/>
              </a:rPr>
              <a:t>Periodic ecosystem height and vertical profile needed for ecosystem monitoring (e.g., via global repeat lidar)</a:t>
            </a:r>
            <a:endParaRPr sz="1600">
              <a:latin typeface="Calibri"/>
              <a:ea typeface="Calibri"/>
              <a:cs typeface="Calibri"/>
              <a:sym typeface="Calibri"/>
            </a:endParaRPr>
          </a:p>
          <a:p>
            <a:pPr indent="-330200" lvl="1" marL="914400" rtl="0" algn="l">
              <a:lnSpc>
                <a:spcPct val="150000"/>
              </a:lnSpc>
              <a:spcBef>
                <a:spcPts val="0"/>
              </a:spcBef>
              <a:spcAft>
                <a:spcPts val="0"/>
              </a:spcAft>
              <a:buSzPts val="1600"/>
              <a:buFont typeface="Calibri"/>
              <a:buChar char="➢"/>
            </a:pPr>
            <a:r>
              <a:rPr lang="en-GB" sz="1600">
                <a:latin typeface="Calibri"/>
                <a:ea typeface="Calibri"/>
                <a:cs typeface="Calibri"/>
                <a:sym typeface="Calibri"/>
              </a:rPr>
              <a:t>Many key higher-level products, such as indicators, are not available; these could either be routinely generated or, alternatively, supported by toolkits that enabled production by users</a:t>
            </a:r>
            <a:endParaRPr b="1" i="1" sz="1600">
              <a:latin typeface="Calibri"/>
              <a:ea typeface="Calibri"/>
              <a:cs typeface="Calibri"/>
              <a:sym typeface="Calibri"/>
            </a:endParaRPr>
          </a:p>
          <a:p>
            <a:pPr indent="-330200" lvl="0" marL="457200" rtl="0" algn="l">
              <a:lnSpc>
                <a:spcPct val="150000"/>
              </a:lnSpc>
              <a:spcBef>
                <a:spcPts val="0"/>
              </a:spcBef>
              <a:spcAft>
                <a:spcPts val="0"/>
              </a:spcAft>
              <a:buSzPts val="1600"/>
              <a:buChar char="❖"/>
            </a:pPr>
            <a:r>
              <a:rPr b="1" i="1" lang="en-GB" sz="1600" u="sng"/>
              <a:t>Action and Decisions recorded</a:t>
            </a:r>
            <a:endParaRPr b="1" i="1" sz="1600" u="sng"/>
          </a:p>
          <a:p>
            <a:pPr indent="-361950" lvl="1" marL="914400" rtl="0" algn="just">
              <a:lnSpc>
                <a:spcPct val="113750"/>
              </a:lnSpc>
              <a:spcBef>
                <a:spcPts val="0"/>
              </a:spcBef>
              <a:spcAft>
                <a:spcPts val="0"/>
              </a:spcAft>
              <a:buSzPts val="2100"/>
              <a:buChar char="➢"/>
            </a:pPr>
            <a:r>
              <a:rPr lang="en-GB" sz="1600">
                <a:solidFill>
                  <a:srgbClr val="000000"/>
                </a:solidFill>
                <a:latin typeface="Calibri"/>
                <a:ea typeface="Calibri"/>
                <a:cs typeface="Calibri"/>
                <a:sym typeface="Calibri"/>
              </a:rPr>
              <a:t>Actio</a:t>
            </a:r>
            <a:r>
              <a:rPr lang="en-GB" sz="1600">
                <a:latin typeface="Calibri"/>
                <a:ea typeface="Calibri"/>
                <a:cs typeface="Calibri"/>
                <a:sym typeface="Calibri"/>
              </a:rPr>
              <a:t>n SIT-37-06:</a:t>
            </a:r>
            <a:r>
              <a:rPr lang="en-GB" sz="1600">
                <a:solidFill>
                  <a:srgbClr val="000000"/>
                </a:solidFill>
                <a:latin typeface="Calibri"/>
                <a:ea typeface="Calibri"/>
                <a:cs typeface="Calibri"/>
                <a:sym typeface="Calibri"/>
              </a:rPr>
              <a:t> CEOS Principals are invited to name a representative to participate in the Biodiversity Discussion Group. (May 2022)</a:t>
            </a:r>
            <a:endParaRPr sz="1600">
              <a:solidFill>
                <a:srgbClr val="000000"/>
              </a:solidFill>
              <a:latin typeface="Calibri"/>
              <a:ea typeface="Calibri"/>
              <a:cs typeface="Calibri"/>
              <a:sym typeface="Calibri"/>
            </a:endParaRPr>
          </a:p>
          <a:p>
            <a:pPr indent="-361950" lvl="2" marL="1371600" rtl="0" algn="just">
              <a:lnSpc>
                <a:spcPct val="113750"/>
              </a:lnSpc>
              <a:spcBef>
                <a:spcPts val="0"/>
              </a:spcBef>
              <a:spcAft>
                <a:spcPts val="0"/>
              </a:spcAft>
              <a:buSzPts val="2100"/>
              <a:buChar char="■"/>
            </a:pPr>
            <a:r>
              <a:rPr i="1" lang="en-GB" sz="1600">
                <a:solidFill>
                  <a:srgbClr val="000000"/>
                </a:solidFill>
                <a:latin typeface="Calibri"/>
                <a:ea typeface="Calibri"/>
                <a:cs typeface="Calibri"/>
                <a:sym typeface="Calibri"/>
              </a:rPr>
              <a:t>Rationale: The engagement of CEOS agencies is needed to bring sufficient capacity to the group.</a:t>
            </a:r>
            <a:endParaRPr i="1" sz="1600">
              <a:solidFill>
                <a:srgbClr val="000000"/>
              </a:solidFill>
              <a:latin typeface="Calibri"/>
              <a:ea typeface="Calibri"/>
              <a:cs typeface="Calibri"/>
              <a:sym typeface="Calibri"/>
            </a:endParaRPr>
          </a:p>
          <a:p>
            <a:pPr indent="-361950" lvl="1" marL="914400" rtl="0" algn="just">
              <a:lnSpc>
                <a:spcPct val="113750"/>
              </a:lnSpc>
              <a:spcBef>
                <a:spcPts val="0"/>
              </a:spcBef>
              <a:spcAft>
                <a:spcPts val="0"/>
              </a:spcAft>
              <a:buSzPts val="2100"/>
              <a:buChar char="➢"/>
            </a:pPr>
            <a:r>
              <a:rPr lang="en-GB" sz="1600">
                <a:solidFill>
                  <a:srgbClr val="000000"/>
                </a:solidFill>
                <a:latin typeface="Calibri"/>
                <a:ea typeface="Calibri"/>
                <a:cs typeface="Calibri"/>
                <a:sym typeface="Calibri"/>
              </a:rPr>
              <a:t>Action</a:t>
            </a:r>
            <a:r>
              <a:rPr lang="en-GB" sz="1600">
                <a:latin typeface="Calibri"/>
                <a:ea typeface="Calibri"/>
                <a:cs typeface="Calibri"/>
                <a:sym typeface="Calibri"/>
              </a:rPr>
              <a:t> SIT-37-07</a:t>
            </a:r>
            <a:r>
              <a:rPr lang="en-GB" sz="1600">
                <a:solidFill>
                  <a:srgbClr val="000000"/>
                </a:solidFill>
                <a:latin typeface="Calibri"/>
                <a:ea typeface="Calibri"/>
                <a:cs typeface="Calibri"/>
                <a:sym typeface="Calibri"/>
              </a:rPr>
              <a:t>: CEOS Principals are invited to offer a second co-lead for the CEOS Biodiversity Activity. (June 2022)</a:t>
            </a:r>
            <a:endParaRPr sz="1600">
              <a:solidFill>
                <a:srgbClr val="000000"/>
              </a:solidFill>
              <a:latin typeface="Calibri"/>
              <a:ea typeface="Calibri"/>
              <a:cs typeface="Calibri"/>
              <a:sym typeface="Calibri"/>
            </a:endParaRPr>
          </a:p>
          <a:p>
            <a:pPr indent="-361950" lvl="2" marL="1371600" rtl="0" algn="just">
              <a:lnSpc>
                <a:spcPct val="113750"/>
              </a:lnSpc>
              <a:spcBef>
                <a:spcPts val="0"/>
              </a:spcBef>
              <a:spcAft>
                <a:spcPts val="0"/>
              </a:spcAft>
              <a:buSzPts val="2100"/>
              <a:buChar char="■"/>
            </a:pPr>
            <a:r>
              <a:rPr i="1" lang="en-GB" sz="1600">
                <a:solidFill>
                  <a:srgbClr val="000000"/>
                </a:solidFill>
                <a:latin typeface="Calibri"/>
                <a:ea typeface="Calibri"/>
                <a:cs typeface="Calibri"/>
                <a:sym typeface="Calibri"/>
              </a:rPr>
              <a:t>Rationale:  Securing an additional co-lead would provide the level of leadership needed to further the activity, and is a priority.</a:t>
            </a:r>
            <a:endParaRPr b="1" i="1" sz="2100"/>
          </a:p>
          <a:p>
            <a:pPr indent="-330200" lvl="0" marL="457200" rtl="0" algn="l">
              <a:lnSpc>
                <a:spcPct val="150000"/>
              </a:lnSpc>
              <a:spcBef>
                <a:spcPts val="0"/>
              </a:spcBef>
              <a:spcAft>
                <a:spcPts val="0"/>
              </a:spcAft>
              <a:buSzPts val="1600"/>
              <a:buChar char="❖"/>
            </a:pPr>
            <a:r>
              <a:rPr b="1" i="1" lang="en-GB" sz="1600" u="sng"/>
              <a:t>Documents endorsed</a:t>
            </a:r>
            <a:endParaRPr b="1" i="1" sz="1600" u="sng"/>
          </a:p>
          <a:p>
            <a:pPr indent="-330200" lvl="1" marL="914400" rtl="0" algn="l">
              <a:lnSpc>
                <a:spcPct val="150000"/>
              </a:lnSpc>
              <a:spcBef>
                <a:spcPts val="0"/>
              </a:spcBef>
              <a:spcAft>
                <a:spcPts val="0"/>
              </a:spcAft>
              <a:buSzPts val="1600"/>
              <a:buChar char="➢"/>
            </a:pPr>
            <a:r>
              <a:rPr b="1" i="1" lang="en-GB" sz="1600"/>
              <a:t>None</a:t>
            </a:r>
            <a:endParaRPr b="1" i="1" sz="1600"/>
          </a:p>
        </p:txBody>
      </p:sp>
      <p:sp>
        <p:nvSpPr>
          <p:cNvPr id="214" name="Google Shape;214;p30"/>
          <p:cNvSpPr txBox="1"/>
          <p:nvPr>
            <p:ph type="title"/>
          </p:nvPr>
        </p:nvSpPr>
        <p:spPr>
          <a:xfrm>
            <a:off x="176048" y="17593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sz="3600"/>
              <a:t>Biodiversity</a:t>
            </a:r>
            <a:endParaRPr sz="36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31"/>
          <p:cNvSpPr txBox="1"/>
          <p:nvPr>
            <p:ph idx="1" type="body"/>
          </p:nvPr>
        </p:nvSpPr>
        <p:spPr>
          <a:xfrm>
            <a:off x="324233" y="1558533"/>
            <a:ext cx="11495400" cy="4662900"/>
          </a:xfrm>
          <a:prstGeom prst="rect">
            <a:avLst/>
          </a:prstGeom>
        </p:spPr>
        <p:txBody>
          <a:bodyPr anchorCtr="0" anchor="t" bIns="45700" lIns="91425" spcFirstLastPara="1" rIns="91425" wrap="square" tIns="45700">
            <a:noAutofit/>
          </a:bodyPr>
          <a:lstStyle/>
          <a:p>
            <a:pPr indent="-330200" lvl="0" marL="457200" rtl="0" algn="l">
              <a:lnSpc>
                <a:spcPct val="150000"/>
              </a:lnSpc>
              <a:spcBef>
                <a:spcPts val="1000"/>
              </a:spcBef>
              <a:spcAft>
                <a:spcPts val="0"/>
              </a:spcAft>
              <a:buSzPts val="1600"/>
              <a:buChar char="❖"/>
            </a:pPr>
            <a:r>
              <a:rPr b="1" i="1" lang="en-GB" sz="1600" u="sng"/>
              <a:t>Issues raised</a:t>
            </a:r>
            <a:endParaRPr b="1" i="1" sz="1600" u="sng"/>
          </a:p>
          <a:p>
            <a:pPr indent="-330200" lvl="1" marL="914400" rtl="0" algn="l">
              <a:lnSpc>
                <a:spcPct val="150000"/>
              </a:lnSpc>
              <a:spcBef>
                <a:spcPts val="0"/>
              </a:spcBef>
              <a:spcAft>
                <a:spcPts val="0"/>
              </a:spcAft>
              <a:buSzPts val="1600"/>
              <a:buChar char="➢"/>
            </a:pPr>
            <a:r>
              <a:rPr b="1" i="1" lang="en-GB" sz="1600"/>
              <a:t>Three informative presentations by CNES, EC and NOAA with different experiences and perspectives but also with commonalities (e.g. no competition with private sector; parallel use of public and commercial missions.; </a:t>
            </a:r>
            <a:r>
              <a:rPr b="1" i="1" lang="en-GB" sz="1600"/>
              <a:t>Public agencies control the involvement of the part of New Space they interact with</a:t>
            </a:r>
            <a:r>
              <a:rPr b="1" i="1" lang="en-GB" sz="1600"/>
              <a:t>).</a:t>
            </a:r>
            <a:endParaRPr b="1" i="1" sz="1600"/>
          </a:p>
          <a:p>
            <a:pPr indent="-330200" lvl="1" marL="914400" rtl="0" algn="l">
              <a:lnSpc>
                <a:spcPct val="150000"/>
              </a:lnSpc>
              <a:spcBef>
                <a:spcPts val="0"/>
              </a:spcBef>
              <a:spcAft>
                <a:spcPts val="0"/>
              </a:spcAft>
              <a:buSzPts val="1600"/>
              <a:buChar char="➢"/>
            </a:pPr>
            <a:r>
              <a:rPr b="1" i="1" lang="en-GB" sz="1600"/>
              <a:t>Several questions and issues raised (e.g. data continuity, data policy, data quality).</a:t>
            </a:r>
            <a:endParaRPr b="1" i="1" sz="1600"/>
          </a:p>
          <a:p>
            <a:pPr indent="-330200" lvl="1" marL="914400" rtl="0" algn="l">
              <a:lnSpc>
                <a:spcPct val="150000"/>
              </a:lnSpc>
              <a:spcBef>
                <a:spcPts val="0"/>
              </a:spcBef>
              <a:spcAft>
                <a:spcPts val="0"/>
              </a:spcAft>
              <a:buSzPts val="1600"/>
              <a:buChar char="➢"/>
            </a:pPr>
            <a:r>
              <a:rPr b="1" i="1" lang="en-GB" sz="1600"/>
              <a:t>Several positive appreciations from participants showing </a:t>
            </a:r>
            <a:r>
              <a:rPr b="1" i="1" lang="en-GB" sz="1600"/>
              <a:t>general</a:t>
            </a:r>
            <a:r>
              <a:rPr b="1" i="1" lang="en-GB" sz="1600"/>
              <a:t> high interest to continue the </a:t>
            </a:r>
            <a:r>
              <a:rPr b="1" i="1" lang="en-GB" sz="1600"/>
              <a:t>discussion</a:t>
            </a:r>
            <a:r>
              <a:rPr b="1" i="1" lang="en-GB" sz="1600"/>
              <a:t>.</a:t>
            </a:r>
            <a:endParaRPr b="1" i="1" sz="1600"/>
          </a:p>
          <a:p>
            <a:pPr indent="-330200" lvl="0" marL="457200" rtl="0" algn="l">
              <a:lnSpc>
                <a:spcPct val="150000"/>
              </a:lnSpc>
              <a:spcBef>
                <a:spcPts val="0"/>
              </a:spcBef>
              <a:spcAft>
                <a:spcPts val="0"/>
              </a:spcAft>
              <a:buSzPts val="1600"/>
              <a:buChar char="❖"/>
            </a:pPr>
            <a:r>
              <a:rPr b="1" i="1" lang="en-GB" sz="1600" u="sng"/>
              <a:t>Action and Decisions recorded</a:t>
            </a:r>
            <a:endParaRPr b="1" i="1" sz="1600" u="sng"/>
          </a:p>
          <a:p>
            <a:pPr indent="-330200" lvl="1" marL="914400" rtl="0" algn="l">
              <a:lnSpc>
                <a:spcPct val="150000"/>
              </a:lnSpc>
              <a:spcBef>
                <a:spcPts val="0"/>
              </a:spcBef>
              <a:spcAft>
                <a:spcPts val="0"/>
              </a:spcAft>
              <a:buSzPts val="1600"/>
              <a:buChar char="➢"/>
            </a:pPr>
            <a:r>
              <a:rPr b="1" i="1" lang="en-GB" sz="1600"/>
              <a:t>CEOS agencies are invited to provide </a:t>
            </a:r>
            <a:r>
              <a:rPr b="1" i="1" lang="en-GB" sz="1600"/>
              <a:t>suggestions</a:t>
            </a:r>
            <a:r>
              <a:rPr b="1" i="1" lang="en-GB" sz="1600"/>
              <a:t> to the SIT Chair Team on topics to explore at the SIT TW to further develop the “New Space and Future CEOS Theme”.</a:t>
            </a:r>
            <a:endParaRPr b="1" i="1" sz="1600"/>
          </a:p>
          <a:p>
            <a:pPr indent="-330200" lvl="1" marL="914400" rtl="0" algn="l">
              <a:lnSpc>
                <a:spcPct val="150000"/>
              </a:lnSpc>
              <a:spcBef>
                <a:spcPts val="0"/>
              </a:spcBef>
              <a:spcAft>
                <a:spcPts val="0"/>
              </a:spcAft>
              <a:buSzPts val="1600"/>
              <a:buChar char="➢"/>
            </a:pPr>
            <a:r>
              <a:rPr b="1" i="1" lang="en-GB" sz="1600"/>
              <a:t>CEOS Chair amenable to continue the discussion at CEOS Plenary.</a:t>
            </a:r>
            <a:endParaRPr b="1" i="1" sz="1600"/>
          </a:p>
          <a:p>
            <a:pPr indent="-330200" lvl="0" marL="457200" rtl="0" algn="l">
              <a:lnSpc>
                <a:spcPct val="150000"/>
              </a:lnSpc>
              <a:spcBef>
                <a:spcPts val="0"/>
              </a:spcBef>
              <a:spcAft>
                <a:spcPts val="0"/>
              </a:spcAft>
              <a:buSzPts val="1600"/>
              <a:buChar char="❖"/>
            </a:pPr>
            <a:r>
              <a:rPr b="1" i="1" lang="en-GB" sz="1600" u="sng"/>
              <a:t>Documents endorsed</a:t>
            </a:r>
            <a:endParaRPr b="1" i="1" sz="1600" u="sng"/>
          </a:p>
          <a:p>
            <a:pPr indent="-330200" lvl="1" marL="914400" rtl="0" algn="l">
              <a:lnSpc>
                <a:spcPct val="150000"/>
              </a:lnSpc>
              <a:spcBef>
                <a:spcPts val="0"/>
              </a:spcBef>
              <a:spcAft>
                <a:spcPts val="0"/>
              </a:spcAft>
              <a:buSzPts val="1600"/>
              <a:buChar char="➢"/>
            </a:pPr>
            <a:r>
              <a:rPr b="1" i="1" lang="en-GB" sz="1600"/>
              <a:t>None</a:t>
            </a:r>
            <a:endParaRPr b="1" i="1" sz="1600"/>
          </a:p>
        </p:txBody>
      </p:sp>
      <p:sp>
        <p:nvSpPr>
          <p:cNvPr id="220" name="Google Shape;220;p31"/>
          <p:cNvSpPr txBox="1"/>
          <p:nvPr>
            <p:ph type="title"/>
          </p:nvPr>
        </p:nvSpPr>
        <p:spPr>
          <a:xfrm>
            <a:off x="176048" y="17593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sz="3600"/>
              <a:t>Session 4: New Space &amp; Future CEOS</a:t>
            </a:r>
            <a:endParaRPr sz="36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32"/>
          <p:cNvSpPr txBox="1"/>
          <p:nvPr>
            <p:ph type="title"/>
          </p:nvPr>
        </p:nvSpPr>
        <p:spPr>
          <a:xfrm>
            <a:off x="176048" y="17593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sz="3600"/>
              <a:t>Session 5: Working Teams Business</a:t>
            </a:r>
            <a:endParaRPr sz="36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33"/>
          <p:cNvSpPr txBox="1"/>
          <p:nvPr>
            <p:ph type="title"/>
          </p:nvPr>
        </p:nvSpPr>
        <p:spPr>
          <a:xfrm>
            <a:off x="135873" y="16253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sz="3100"/>
              <a:t>CEOS ARD: Oversight Group Update &amp; General Status</a:t>
            </a:r>
            <a:endParaRPr sz="3100"/>
          </a:p>
        </p:txBody>
      </p:sp>
      <p:sp>
        <p:nvSpPr>
          <p:cNvPr id="231" name="Google Shape;231;p33"/>
          <p:cNvSpPr txBox="1"/>
          <p:nvPr>
            <p:ph idx="1" type="body"/>
          </p:nvPr>
        </p:nvSpPr>
        <p:spPr>
          <a:xfrm>
            <a:off x="324233" y="1329933"/>
            <a:ext cx="11495400" cy="4662900"/>
          </a:xfrm>
          <a:prstGeom prst="rect">
            <a:avLst/>
          </a:prstGeom>
        </p:spPr>
        <p:txBody>
          <a:bodyPr anchorCtr="0" anchor="t" bIns="45700" lIns="91425" spcFirstLastPara="1" rIns="91425" wrap="square" tIns="45700">
            <a:noAutofit/>
          </a:bodyPr>
          <a:lstStyle/>
          <a:p>
            <a:pPr indent="-330200" lvl="0" marL="457200" rtl="0" algn="l">
              <a:lnSpc>
                <a:spcPct val="150000"/>
              </a:lnSpc>
              <a:spcBef>
                <a:spcPts val="1000"/>
              </a:spcBef>
              <a:spcAft>
                <a:spcPts val="0"/>
              </a:spcAft>
              <a:buSzPts val="1600"/>
              <a:buChar char="❖"/>
            </a:pPr>
            <a:r>
              <a:rPr b="1" i="1" lang="en-GB" sz="1600"/>
              <a:t>Issues raised</a:t>
            </a:r>
            <a:endParaRPr b="1" i="1" sz="1600"/>
          </a:p>
          <a:p>
            <a:pPr indent="-330200" lvl="1" marL="914400" rtl="0" algn="l">
              <a:lnSpc>
                <a:spcPct val="150000"/>
              </a:lnSpc>
              <a:spcBef>
                <a:spcPts val="0"/>
              </a:spcBef>
              <a:spcAft>
                <a:spcPts val="0"/>
              </a:spcAft>
              <a:buSzPts val="1600"/>
              <a:buChar char="➢"/>
            </a:pPr>
            <a:r>
              <a:rPr b="1" i="1" lang="en-GB" sz="1600"/>
              <a:t>Oversight Group TORs presented to SIT-37 for endorsement</a:t>
            </a:r>
            <a:endParaRPr b="1" i="1" sz="1600"/>
          </a:p>
          <a:p>
            <a:pPr indent="-330200" lvl="1" marL="914400" rtl="0" algn="l">
              <a:lnSpc>
                <a:spcPct val="150000"/>
              </a:lnSpc>
              <a:spcBef>
                <a:spcPts val="0"/>
              </a:spcBef>
              <a:spcAft>
                <a:spcPts val="0"/>
              </a:spcAft>
              <a:buSzPts val="1600"/>
              <a:buChar char="➢"/>
            </a:pPr>
            <a:r>
              <a:rPr b="1" i="1" lang="en-GB" sz="1600"/>
              <a:t>Strong participation, notably from VCs</a:t>
            </a:r>
            <a:endParaRPr b="1" i="1" sz="1600"/>
          </a:p>
          <a:p>
            <a:pPr indent="-330200" lvl="1" marL="914400" rtl="0" algn="l">
              <a:lnSpc>
                <a:spcPct val="150000"/>
              </a:lnSpc>
              <a:spcBef>
                <a:spcPts val="0"/>
              </a:spcBef>
              <a:spcAft>
                <a:spcPts val="0"/>
              </a:spcAft>
              <a:buSzPts val="1600"/>
              <a:buChar char="➢"/>
            </a:pPr>
            <a:r>
              <a:rPr b="1" i="1" lang="en-GB" sz="1600"/>
              <a:t>New CARD4L Datasets: ESA Sentinel-2 Level-2A, DLR EnMAP Surface Reflectance</a:t>
            </a:r>
            <a:endParaRPr b="1" i="1" sz="1600"/>
          </a:p>
          <a:p>
            <a:pPr indent="-330200" lvl="1" marL="914400" rtl="0" algn="l">
              <a:lnSpc>
                <a:spcPct val="150000"/>
              </a:lnSpc>
              <a:spcBef>
                <a:spcPts val="0"/>
              </a:spcBef>
              <a:spcAft>
                <a:spcPts val="0"/>
              </a:spcAft>
              <a:buSzPts val="1600"/>
              <a:buChar char="➢"/>
            </a:pPr>
            <a:r>
              <a:rPr b="1" i="1" lang="en-GB" sz="1600"/>
              <a:t>Under peer review: Element84 Sentinel-2 Level-2A, Sentinel-1 RTC (Sinergise &amp; Digital Earth Africa)</a:t>
            </a:r>
            <a:endParaRPr b="1" i="1" sz="1600"/>
          </a:p>
          <a:p>
            <a:pPr indent="-330200" lvl="1" marL="914400" rtl="0" algn="l">
              <a:lnSpc>
                <a:spcPct val="150000"/>
              </a:lnSpc>
              <a:spcBef>
                <a:spcPts val="0"/>
              </a:spcBef>
              <a:spcAft>
                <a:spcPts val="0"/>
              </a:spcAft>
              <a:buSzPts val="1600"/>
              <a:buChar char="➢"/>
            </a:pPr>
            <a:r>
              <a:rPr b="1" i="1" lang="en-GB" sz="1600"/>
              <a:t>New Aquatic Reflectance (AR) PFS</a:t>
            </a:r>
            <a:endParaRPr b="1" i="1" sz="1600"/>
          </a:p>
          <a:p>
            <a:pPr indent="-330200" lvl="1" marL="914400" rtl="0" algn="l">
              <a:lnSpc>
                <a:spcPct val="150000"/>
              </a:lnSpc>
              <a:spcBef>
                <a:spcPts val="0"/>
              </a:spcBef>
              <a:spcAft>
                <a:spcPts val="0"/>
              </a:spcAft>
              <a:buSzPts val="1600"/>
              <a:buChar char="➢"/>
            </a:pPr>
            <a:r>
              <a:rPr b="1" i="1" lang="en-GB" sz="1600"/>
              <a:t>Key forward priorities: standardisation topics and improved discovery and access (CEOS leadership on ARD for, e.g., New Space (SIT Chair theme))</a:t>
            </a:r>
            <a:endParaRPr b="1" i="1" sz="1600"/>
          </a:p>
          <a:p>
            <a:pPr indent="-330200" lvl="0" marL="457200" rtl="0" algn="l">
              <a:lnSpc>
                <a:spcPct val="150000"/>
              </a:lnSpc>
              <a:spcBef>
                <a:spcPts val="0"/>
              </a:spcBef>
              <a:spcAft>
                <a:spcPts val="0"/>
              </a:spcAft>
              <a:buSzPts val="1600"/>
              <a:buChar char="❖"/>
            </a:pPr>
            <a:r>
              <a:rPr b="1" i="1" lang="en-GB" sz="1600"/>
              <a:t>Action and Decisions recorded</a:t>
            </a:r>
            <a:endParaRPr b="1" i="1" sz="1600"/>
          </a:p>
          <a:p>
            <a:pPr indent="-330200" lvl="1" marL="914400" rtl="0" algn="l">
              <a:lnSpc>
                <a:spcPct val="150000"/>
              </a:lnSpc>
              <a:spcBef>
                <a:spcPts val="0"/>
              </a:spcBef>
              <a:spcAft>
                <a:spcPts val="0"/>
              </a:spcAft>
              <a:buSzPts val="1600"/>
              <a:buChar char="➢"/>
            </a:pPr>
            <a:r>
              <a:rPr b="1" i="1" lang="en-GB" sz="1600"/>
              <a:t>The CEOS-ARD Oversight Group Terms of Reference were endorsed (and SIT Chair will confirm whether the SIT Chair Terms of Reference need to be updated to accommodate the ARD Oversight Group reporting - ACTION)</a:t>
            </a:r>
            <a:endParaRPr b="1" i="1" sz="1600"/>
          </a:p>
          <a:p>
            <a:pPr indent="-330200" lvl="0" marL="457200" rtl="0" algn="l">
              <a:lnSpc>
                <a:spcPct val="150000"/>
              </a:lnSpc>
              <a:spcBef>
                <a:spcPts val="0"/>
              </a:spcBef>
              <a:spcAft>
                <a:spcPts val="0"/>
              </a:spcAft>
              <a:buSzPts val="1600"/>
              <a:buChar char="❖"/>
            </a:pPr>
            <a:r>
              <a:rPr b="1" i="1" lang="en-GB" sz="1600"/>
              <a:t>Documents endorsed</a:t>
            </a:r>
            <a:endParaRPr b="1" i="1" sz="1600"/>
          </a:p>
          <a:p>
            <a:pPr indent="-330200" lvl="1" marL="914400" rtl="0" algn="l">
              <a:lnSpc>
                <a:spcPct val="150000"/>
              </a:lnSpc>
              <a:spcBef>
                <a:spcPts val="0"/>
              </a:spcBef>
              <a:spcAft>
                <a:spcPts val="0"/>
              </a:spcAft>
              <a:buSzPts val="1600"/>
              <a:buChar char="➢"/>
            </a:pPr>
            <a:r>
              <a:rPr b="1" i="1" lang="en-GB" sz="1600"/>
              <a:t>CEOS-ARD Oversight Group Terms of Reference</a:t>
            </a:r>
            <a:endParaRPr b="1" i="1" sz="1600"/>
          </a:p>
          <a:p>
            <a:pPr indent="0" lvl="0" marL="914400" rtl="0" algn="l">
              <a:lnSpc>
                <a:spcPct val="150000"/>
              </a:lnSpc>
              <a:spcBef>
                <a:spcPts val="1000"/>
              </a:spcBef>
              <a:spcAft>
                <a:spcPts val="0"/>
              </a:spcAft>
              <a:buNone/>
            </a:pPr>
            <a:r>
              <a:t/>
            </a:r>
            <a:endParaRPr b="1" i="1" sz="16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16"/>
          <p:cNvSpPr txBox="1"/>
          <p:nvPr>
            <p:ph idx="1" type="body"/>
          </p:nvPr>
        </p:nvSpPr>
        <p:spPr>
          <a:xfrm>
            <a:off x="324225" y="1258099"/>
            <a:ext cx="11495400" cy="4963200"/>
          </a:xfrm>
          <a:prstGeom prst="rect">
            <a:avLst/>
          </a:prstGeom>
        </p:spPr>
        <p:txBody>
          <a:bodyPr anchorCtr="0" anchor="t" bIns="45700" lIns="91425" spcFirstLastPara="1" rIns="91425" wrap="square" tIns="45700">
            <a:noAutofit/>
          </a:bodyPr>
          <a:lstStyle/>
          <a:p>
            <a:pPr indent="-330200" lvl="0" marL="457200" rtl="0" algn="l">
              <a:lnSpc>
                <a:spcPct val="150000"/>
              </a:lnSpc>
              <a:spcBef>
                <a:spcPts val="1000"/>
              </a:spcBef>
              <a:spcAft>
                <a:spcPts val="0"/>
              </a:spcAft>
              <a:buSzPts val="1600"/>
              <a:buChar char="❖"/>
            </a:pPr>
            <a:r>
              <a:rPr b="1" i="1" lang="en-GB" sz="1600" u="sng"/>
              <a:t>Issue raised</a:t>
            </a:r>
            <a:endParaRPr b="1" i="1" sz="1600" u="sng"/>
          </a:p>
          <a:p>
            <a:pPr indent="-330200" lvl="1" marL="914400" rtl="0" algn="l">
              <a:lnSpc>
                <a:spcPct val="150000"/>
              </a:lnSpc>
              <a:spcBef>
                <a:spcPts val="0"/>
              </a:spcBef>
              <a:spcAft>
                <a:spcPts val="0"/>
              </a:spcAft>
              <a:buSzPts val="1600"/>
              <a:buChar char="➢"/>
            </a:pPr>
            <a:r>
              <a:rPr b="1" i="1" lang="en-GB" sz="1600"/>
              <a:t>Emerging societal challenges like environment or food security, increasingly impacted by climate change  require more than ever, a global coordinated response from all governments &amp; organisations including CEOS.</a:t>
            </a:r>
            <a:endParaRPr b="1" i="1" sz="1600"/>
          </a:p>
          <a:p>
            <a:pPr indent="-330200" lvl="1" marL="914400" rtl="0" algn="l">
              <a:lnSpc>
                <a:spcPct val="150000"/>
              </a:lnSpc>
              <a:spcBef>
                <a:spcPts val="0"/>
              </a:spcBef>
              <a:spcAft>
                <a:spcPts val="0"/>
              </a:spcAft>
              <a:buSzPts val="1600"/>
              <a:buChar char="➢"/>
            </a:pPr>
            <a:r>
              <a:rPr b="1" i="1" lang="en-GB" sz="1600"/>
              <a:t>I</a:t>
            </a:r>
            <a:r>
              <a:rPr b="1" i="1" lang="en-GB" sz="1600"/>
              <a:t>n last decade, revolution of EO world with outstanding public EO satellite programmes e.g. Copernicus, and  with a large number of commercial constellations of small satellites (New Space), enabling new or improved services to Users.</a:t>
            </a:r>
            <a:endParaRPr b="1" i="1" sz="1600"/>
          </a:p>
          <a:p>
            <a:pPr indent="-330200" lvl="1" marL="914400" rtl="0" algn="l">
              <a:lnSpc>
                <a:spcPct val="150000"/>
              </a:lnSpc>
              <a:spcBef>
                <a:spcPts val="0"/>
              </a:spcBef>
              <a:spcAft>
                <a:spcPts val="0"/>
              </a:spcAft>
              <a:buSzPts val="1600"/>
              <a:buChar char="➢"/>
            </a:pPr>
            <a:r>
              <a:rPr b="1" i="1" lang="en-GB" sz="1600"/>
              <a:t>Several societal challenges and international initiatives tackled by CEOS require a coordinated support from several CEOS entities across CEOS e.g. </a:t>
            </a:r>
            <a:r>
              <a:rPr b="1" i="1" lang="en-GB" sz="1600"/>
              <a:t>climate</a:t>
            </a:r>
            <a:r>
              <a:rPr b="1" i="1" lang="en-GB" sz="1600"/>
              <a:t> change.</a:t>
            </a:r>
            <a:endParaRPr b="1" i="1" sz="1600"/>
          </a:p>
          <a:p>
            <a:pPr indent="-330200" lvl="0" marL="457200" rtl="0" algn="l">
              <a:lnSpc>
                <a:spcPct val="150000"/>
              </a:lnSpc>
              <a:spcBef>
                <a:spcPts val="0"/>
              </a:spcBef>
              <a:spcAft>
                <a:spcPts val="0"/>
              </a:spcAft>
              <a:buSzPts val="1600"/>
              <a:buChar char="❖"/>
            </a:pPr>
            <a:r>
              <a:rPr b="1" i="1" lang="en-GB" sz="1600" u="sng"/>
              <a:t>Action and Decisions recorded</a:t>
            </a:r>
            <a:endParaRPr b="1" i="1" sz="1600" u="sng"/>
          </a:p>
          <a:p>
            <a:pPr indent="-330200" lvl="1" marL="914400" rtl="0" algn="l">
              <a:lnSpc>
                <a:spcPct val="150000"/>
              </a:lnSpc>
              <a:spcBef>
                <a:spcPts val="0"/>
              </a:spcBef>
              <a:spcAft>
                <a:spcPts val="0"/>
              </a:spcAft>
              <a:buSzPts val="1600"/>
              <a:buChar char="➢"/>
            </a:pPr>
            <a:r>
              <a:rPr b="1" i="1" lang="en-GB" sz="1600"/>
              <a:t>None</a:t>
            </a:r>
            <a:endParaRPr b="1" i="1" sz="1600"/>
          </a:p>
          <a:p>
            <a:pPr indent="-330200" lvl="0" marL="457200" rtl="0" algn="l">
              <a:lnSpc>
                <a:spcPct val="150000"/>
              </a:lnSpc>
              <a:spcBef>
                <a:spcPts val="0"/>
              </a:spcBef>
              <a:spcAft>
                <a:spcPts val="0"/>
              </a:spcAft>
              <a:buSzPts val="1600"/>
              <a:buChar char="❖"/>
            </a:pPr>
            <a:r>
              <a:rPr b="1" i="1" lang="en-GB" sz="1600" u="sng"/>
              <a:t>Documents endorsed</a:t>
            </a:r>
            <a:endParaRPr b="1" i="1" sz="1600" u="sng"/>
          </a:p>
          <a:p>
            <a:pPr indent="-330200" lvl="1" marL="914400" rtl="0" algn="l">
              <a:lnSpc>
                <a:spcPct val="150000"/>
              </a:lnSpc>
              <a:spcBef>
                <a:spcPts val="0"/>
              </a:spcBef>
              <a:spcAft>
                <a:spcPts val="0"/>
              </a:spcAft>
              <a:buSzPts val="1600"/>
              <a:buChar char="➢"/>
            </a:pPr>
            <a:r>
              <a:rPr b="1" i="1" lang="en-GB" sz="1600"/>
              <a:t>None</a:t>
            </a:r>
            <a:endParaRPr b="1" i="1" sz="1600"/>
          </a:p>
        </p:txBody>
      </p:sp>
      <p:sp>
        <p:nvSpPr>
          <p:cNvPr id="131" name="Google Shape;131;p16"/>
          <p:cNvSpPr txBox="1"/>
          <p:nvPr>
            <p:ph type="title"/>
          </p:nvPr>
        </p:nvSpPr>
        <p:spPr>
          <a:xfrm>
            <a:off x="176048" y="17593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sz="3700"/>
              <a:t>Welcome and Opening Remarks</a:t>
            </a:r>
            <a:endParaRPr sz="37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34"/>
          <p:cNvSpPr txBox="1"/>
          <p:nvPr>
            <p:ph idx="1" type="body"/>
          </p:nvPr>
        </p:nvSpPr>
        <p:spPr>
          <a:xfrm>
            <a:off x="324233" y="1558533"/>
            <a:ext cx="11495400" cy="4662900"/>
          </a:xfrm>
          <a:prstGeom prst="rect">
            <a:avLst/>
          </a:prstGeom>
        </p:spPr>
        <p:txBody>
          <a:bodyPr anchorCtr="0" anchor="t" bIns="45700" lIns="91425" spcFirstLastPara="1" rIns="91425" wrap="square" tIns="45700">
            <a:noAutofit/>
          </a:bodyPr>
          <a:lstStyle/>
          <a:p>
            <a:pPr indent="-330200" lvl="0" marL="457200" rtl="0" algn="l">
              <a:lnSpc>
                <a:spcPct val="150000"/>
              </a:lnSpc>
              <a:spcBef>
                <a:spcPts val="1000"/>
              </a:spcBef>
              <a:spcAft>
                <a:spcPts val="0"/>
              </a:spcAft>
              <a:buSzPts val="1600"/>
              <a:buChar char="❖"/>
            </a:pPr>
            <a:r>
              <a:rPr b="1" i="1" lang="en-GB" sz="1600"/>
              <a:t>Issue raised</a:t>
            </a:r>
            <a:endParaRPr b="1" i="1" sz="1600"/>
          </a:p>
          <a:p>
            <a:pPr indent="-330200" lvl="1" marL="914400" rtl="0" algn="l">
              <a:lnSpc>
                <a:spcPct val="150000"/>
              </a:lnSpc>
              <a:spcBef>
                <a:spcPts val="0"/>
              </a:spcBef>
              <a:spcAft>
                <a:spcPts val="0"/>
              </a:spcAft>
              <a:buSzPts val="1600"/>
              <a:buChar char="➢"/>
            </a:pPr>
            <a:r>
              <a:rPr b="1" i="1" lang="en-GB" sz="1600"/>
              <a:t>Ocean Carbon from Space Workshop held in Feb 2022</a:t>
            </a:r>
            <a:endParaRPr b="1" i="1" sz="1600"/>
          </a:p>
          <a:p>
            <a:pPr indent="-330200" lvl="1" marL="914400" rtl="0" algn="l">
              <a:lnSpc>
                <a:spcPct val="150000"/>
              </a:lnSpc>
              <a:spcBef>
                <a:spcPts val="0"/>
              </a:spcBef>
              <a:spcAft>
                <a:spcPts val="0"/>
              </a:spcAft>
              <a:buSzPts val="1600"/>
              <a:buChar char="➢"/>
            </a:pPr>
            <a:r>
              <a:rPr b="1" i="1" lang="en-GB" sz="1600"/>
              <a:t>Community white paper gathering the workshop’s outcome and recommendations to be published in Aquatic Carbon From Space Earth Science Reviews special issue (May 2022)</a:t>
            </a:r>
            <a:endParaRPr b="1" i="1" sz="1600"/>
          </a:p>
          <a:p>
            <a:pPr indent="-330200" lvl="1" marL="914400" rtl="0" algn="l">
              <a:lnSpc>
                <a:spcPct val="150000"/>
              </a:lnSpc>
              <a:spcBef>
                <a:spcPts val="0"/>
              </a:spcBef>
              <a:spcAft>
                <a:spcPts val="0"/>
              </a:spcAft>
              <a:buSzPts val="1600"/>
              <a:buChar char="➢"/>
            </a:pPr>
            <a:r>
              <a:rPr b="1" i="1" lang="en-GB" sz="1600"/>
              <a:t>Plan for development by OCR-VC of the Aquatic Carbon Roadmap in the time frame of next 2-3 years</a:t>
            </a:r>
            <a:endParaRPr b="1" i="1" sz="1600"/>
          </a:p>
          <a:p>
            <a:pPr indent="-330200" lvl="2" marL="1371600" rtl="0" algn="l">
              <a:lnSpc>
                <a:spcPct val="150000"/>
              </a:lnSpc>
              <a:spcBef>
                <a:spcPts val="0"/>
              </a:spcBef>
              <a:spcAft>
                <a:spcPts val="0"/>
              </a:spcAft>
              <a:buSzPts val="1600"/>
              <a:buChar char="■"/>
            </a:pPr>
            <a:r>
              <a:rPr b="1" i="1" lang="en-GB" sz="1600"/>
              <a:t>Summarize what is known right now about the Aquatic Carbon and its role in the global carbon cycle</a:t>
            </a:r>
            <a:endParaRPr b="1" i="1" sz="1600"/>
          </a:p>
          <a:p>
            <a:pPr indent="-330200" lvl="2" marL="1371600" rtl="0" algn="l">
              <a:lnSpc>
                <a:spcPct val="150000"/>
              </a:lnSpc>
              <a:spcBef>
                <a:spcPts val="0"/>
              </a:spcBef>
              <a:spcAft>
                <a:spcPts val="0"/>
              </a:spcAft>
              <a:buSzPts val="1600"/>
              <a:buChar char="■"/>
            </a:pPr>
            <a:r>
              <a:rPr b="1" i="1" lang="en-GB" sz="1600"/>
              <a:t>Identify which variables can be provided in the context of global integrated carbon monitoring</a:t>
            </a:r>
            <a:endParaRPr b="1" i="1" sz="1600"/>
          </a:p>
          <a:p>
            <a:pPr indent="-330200" lvl="2" marL="1371600" rtl="0" algn="l">
              <a:lnSpc>
                <a:spcPct val="150000"/>
              </a:lnSpc>
              <a:spcBef>
                <a:spcPts val="0"/>
              </a:spcBef>
              <a:spcAft>
                <a:spcPts val="0"/>
              </a:spcAft>
              <a:buSzPts val="1600"/>
              <a:buChar char="■"/>
            </a:pPr>
            <a:r>
              <a:rPr b="1" i="1" lang="en-GB" sz="1600"/>
              <a:t>Provide a roadmap towards filling the main knowledge gaps, focusing on a few major gaps to which all agencies can contribute.</a:t>
            </a:r>
            <a:endParaRPr b="1" i="1" sz="1600"/>
          </a:p>
          <a:p>
            <a:pPr indent="-330200" lvl="0" marL="457200" rtl="0" algn="l">
              <a:lnSpc>
                <a:spcPct val="150000"/>
              </a:lnSpc>
              <a:spcBef>
                <a:spcPts val="0"/>
              </a:spcBef>
              <a:spcAft>
                <a:spcPts val="0"/>
              </a:spcAft>
              <a:buSzPts val="1600"/>
              <a:buChar char="❖"/>
            </a:pPr>
            <a:r>
              <a:rPr b="1" i="1" lang="en-GB" sz="1600"/>
              <a:t>Actions</a:t>
            </a:r>
            <a:endParaRPr b="1" i="1" sz="1600"/>
          </a:p>
          <a:p>
            <a:pPr indent="0" lvl="0" marL="0" rtl="0" algn="l">
              <a:lnSpc>
                <a:spcPct val="150000"/>
              </a:lnSpc>
              <a:spcBef>
                <a:spcPts val="1000"/>
              </a:spcBef>
              <a:spcAft>
                <a:spcPts val="0"/>
              </a:spcAft>
              <a:buNone/>
            </a:pPr>
            <a:r>
              <a:t/>
            </a:r>
            <a:endParaRPr b="1" i="1" sz="1600"/>
          </a:p>
        </p:txBody>
      </p:sp>
      <p:sp>
        <p:nvSpPr>
          <p:cNvPr id="237" name="Google Shape;237;p34"/>
          <p:cNvSpPr txBox="1"/>
          <p:nvPr>
            <p:ph type="title"/>
          </p:nvPr>
        </p:nvSpPr>
        <p:spPr>
          <a:xfrm>
            <a:off x="176048" y="17593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sz="3600"/>
              <a:t>Update on Aquatic Carbon</a:t>
            </a:r>
            <a:endParaRPr sz="360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35"/>
          <p:cNvSpPr txBox="1"/>
          <p:nvPr>
            <p:ph idx="1" type="body"/>
          </p:nvPr>
        </p:nvSpPr>
        <p:spPr>
          <a:xfrm>
            <a:off x="324233" y="1558533"/>
            <a:ext cx="11495400" cy="4662900"/>
          </a:xfrm>
          <a:prstGeom prst="rect">
            <a:avLst/>
          </a:prstGeom>
        </p:spPr>
        <p:txBody>
          <a:bodyPr anchorCtr="0" anchor="t" bIns="45700" lIns="91425" spcFirstLastPara="1" rIns="91425" wrap="square" tIns="45700">
            <a:noAutofit/>
          </a:bodyPr>
          <a:lstStyle/>
          <a:p>
            <a:pPr indent="-330200" lvl="0" marL="457200" rtl="0" algn="l">
              <a:lnSpc>
                <a:spcPct val="150000"/>
              </a:lnSpc>
              <a:spcBef>
                <a:spcPts val="1000"/>
              </a:spcBef>
              <a:spcAft>
                <a:spcPts val="0"/>
              </a:spcAft>
              <a:buSzPts val="1600"/>
              <a:buChar char="❖"/>
            </a:pPr>
            <a:r>
              <a:rPr b="1" i="1" lang="en-GB" sz="1600"/>
              <a:t>Issue raised</a:t>
            </a:r>
            <a:endParaRPr b="1" i="1" sz="1600"/>
          </a:p>
          <a:p>
            <a:pPr indent="-330200" lvl="1" marL="914400" rtl="0" algn="l">
              <a:lnSpc>
                <a:spcPct val="150000"/>
              </a:lnSpc>
              <a:spcBef>
                <a:spcPts val="0"/>
              </a:spcBef>
              <a:spcAft>
                <a:spcPts val="0"/>
              </a:spcAft>
              <a:buSzPts val="1600"/>
              <a:buChar char="➢"/>
            </a:pPr>
            <a:r>
              <a:rPr b="1" i="1" lang="en-GB" sz="1600"/>
              <a:t>AC-VC team on developing this whitepaper “Monitoring Surface PM2.5: An International Constellation Approach to Enhancing the Role of Satellite Observations” with the objective to strengthen the role of satellite missions with aerosol observation capabilities in monitoring particulate pollution of air</a:t>
            </a:r>
            <a:endParaRPr b="1" i="1" sz="1600"/>
          </a:p>
          <a:p>
            <a:pPr indent="-330200" lvl="0" marL="457200" rtl="0" algn="l">
              <a:lnSpc>
                <a:spcPct val="150000"/>
              </a:lnSpc>
              <a:spcBef>
                <a:spcPts val="0"/>
              </a:spcBef>
              <a:spcAft>
                <a:spcPts val="0"/>
              </a:spcAft>
              <a:buSzPts val="1600"/>
              <a:buChar char="❖"/>
            </a:pPr>
            <a:r>
              <a:rPr b="1" i="1" lang="en-GB" sz="1600"/>
              <a:t>Action and Decisions recorded</a:t>
            </a:r>
            <a:endParaRPr b="1" i="1" sz="1600"/>
          </a:p>
          <a:p>
            <a:pPr indent="-330200" lvl="1" marL="914400" rtl="0" algn="l">
              <a:lnSpc>
                <a:spcPct val="150000"/>
              </a:lnSpc>
              <a:spcBef>
                <a:spcPts val="0"/>
              </a:spcBef>
              <a:spcAft>
                <a:spcPts val="0"/>
              </a:spcAft>
              <a:buSzPts val="1600"/>
              <a:buChar char="➢"/>
            </a:pPr>
            <a:r>
              <a:rPr b="1" i="1" lang="en-GB" sz="1600"/>
              <a:t>None</a:t>
            </a:r>
            <a:endParaRPr b="1" i="1" sz="1600"/>
          </a:p>
          <a:p>
            <a:pPr indent="-330200" lvl="0" marL="457200" rtl="0" algn="l">
              <a:lnSpc>
                <a:spcPct val="150000"/>
              </a:lnSpc>
              <a:spcBef>
                <a:spcPts val="0"/>
              </a:spcBef>
              <a:spcAft>
                <a:spcPts val="0"/>
              </a:spcAft>
              <a:buSzPts val="1600"/>
              <a:buChar char="❖"/>
            </a:pPr>
            <a:r>
              <a:rPr b="1" i="1" lang="en-GB" sz="1600"/>
              <a:t>Documents endorsed</a:t>
            </a:r>
            <a:endParaRPr b="1" i="1" sz="1600"/>
          </a:p>
          <a:p>
            <a:pPr indent="-330200" lvl="1" marL="914400" rtl="0" algn="l">
              <a:lnSpc>
                <a:spcPct val="150000"/>
              </a:lnSpc>
              <a:spcBef>
                <a:spcPts val="0"/>
              </a:spcBef>
              <a:spcAft>
                <a:spcPts val="0"/>
              </a:spcAft>
              <a:buSzPts val="1600"/>
              <a:buChar char="➢"/>
            </a:pPr>
            <a:r>
              <a:rPr b="1" i="1" lang="en-GB" sz="1600"/>
              <a:t>None</a:t>
            </a:r>
            <a:endParaRPr b="1" i="1" sz="1600"/>
          </a:p>
        </p:txBody>
      </p:sp>
      <p:sp>
        <p:nvSpPr>
          <p:cNvPr id="243" name="Google Shape;243;p35"/>
          <p:cNvSpPr txBox="1"/>
          <p:nvPr>
            <p:ph type="title"/>
          </p:nvPr>
        </p:nvSpPr>
        <p:spPr>
          <a:xfrm>
            <a:off x="176048" y="17593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sz="3600"/>
              <a:t>AC-VC Issues</a:t>
            </a:r>
            <a:endParaRPr sz="36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36"/>
          <p:cNvSpPr txBox="1"/>
          <p:nvPr>
            <p:ph idx="1" type="body"/>
          </p:nvPr>
        </p:nvSpPr>
        <p:spPr>
          <a:xfrm>
            <a:off x="324233" y="1558533"/>
            <a:ext cx="11495400" cy="4662900"/>
          </a:xfrm>
          <a:prstGeom prst="rect">
            <a:avLst/>
          </a:prstGeom>
        </p:spPr>
        <p:txBody>
          <a:bodyPr anchorCtr="0" anchor="t" bIns="45700" lIns="91425" spcFirstLastPara="1" rIns="91425" wrap="square" tIns="45700">
            <a:noAutofit/>
          </a:bodyPr>
          <a:lstStyle/>
          <a:p>
            <a:pPr indent="-330200" lvl="0" marL="457200" rtl="0" algn="l">
              <a:lnSpc>
                <a:spcPct val="150000"/>
              </a:lnSpc>
              <a:spcBef>
                <a:spcPts val="1000"/>
              </a:spcBef>
              <a:spcAft>
                <a:spcPts val="0"/>
              </a:spcAft>
              <a:buSzPts val="1600"/>
              <a:buChar char="❖"/>
            </a:pPr>
            <a:r>
              <a:rPr b="1" i="1" lang="en-GB" sz="1600"/>
              <a:t>Issues raised</a:t>
            </a:r>
            <a:endParaRPr b="1" i="1" sz="1600"/>
          </a:p>
          <a:p>
            <a:pPr indent="-330200" lvl="1" marL="914400" rtl="0" algn="l">
              <a:lnSpc>
                <a:spcPct val="150000"/>
              </a:lnSpc>
              <a:spcBef>
                <a:spcPts val="0"/>
              </a:spcBef>
              <a:spcAft>
                <a:spcPts val="0"/>
              </a:spcAft>
              <a:buSzPts val="1600"/>
              <a:buChar char="➢"/>
            </a:pPr>
            <a:r>
              <a:rPr b="1" i="1" lang="en-GB" sz="1600"/>
              <a:t>Focused in on a practical plan for trial cooperation: plan and implement a data intercomparison of GHGSat (in orbit) with a range of CEOS missions.. TROPOMI, GOSAT, S-2, PRISMA and others as our technical experts mutually decide. And when MethaneSat is launched in 2023 we would aim to do the same again, including to help its CO2 product refinement</a:t>
            </a:r>
            <a:endParaRPr b="1" i="1" sz="1600"/>
          </a:p>
          <a:p>
            <a:pPr indent="0" lvl="0" marL="914400" rtl="0" algn="l">
              <a:lnSpc>
                <a:spcPct val="150000"/>
              </a:lnSpc>
              <a:spcBef>
                <a:spcPts val="1000"/>
              </a:spcBef>
              <a:spcAft>
                <a:spcPts val="0"/>
              </a:spcAft>
              <a:buNone/>
            </a:pPr>
            <a:r>
              <a:t/>
            </a:r>
            <a:endParaRPr b="1" i="1" sz="1600"/>
          </a:p>
          <a:p>
            <a:pPr indent="-330200" lvl="0" marL="457200" rtl="0" algn="l">
              <a:lnSpc>
                <a:spcPct val="150000"/>
              </a:lnSpc>
              <a:spcBef>
                <a:spcPts val="1000"/>
              </a:spcBef>
              <a:spcAft>
                <a:spcPts val="0"/>
              </a:spcAft>
              <a:buSzPts val="1600"/>
              <a:buChar char="❖"/>
            </a:pPr>
            <a:r>
              <a:rPr b="1" i="1" lang="en-GB" sz="1600"/>
              <a:t>Action and Decisions recorded</a:t>
            </a:r>
            <a:endParaRPr b="1" i="1" sz="1600"/>
          </a:p>
          <a:p>
            <a:pPr indent="-330200" lvl="1" marL="914400" rtl="0" algn="l">
              <a:lnSpc>
                <a:spcPct val="150000"/>
              </a:lnSpc>
              <a:spcBef>
                <a:spcPts val="0"/>
              </a:spcBef>
              <a:spcAft>
                <a:spcPts val="0"/>
              </a:spcAft>
              <a:buSzPts val="1600"/>
              <a:buChar char="➢"/>
            </a:pPr>
            <a:r>
              <a:rPr b="1" i="1" lang="en-GB" sz="1600"/>
              <a:t>SIT Chair Team will engage our experts in AC-VC, WGCV, GHG and AFOLU Roadmap Teams to support the concept note required for the IMEO Scientific Oversight Committee to progress a CEOS-IMEO cooperation (ACTION)</a:t>
            </a:r>
            <a:endParaRPr b="1" i="1" sz="1600"/>
          </a:p>
          <a:p>
            <a:pPr indent="0" lvl="0" marL="0" rtl="0" algn="l">
              <a:lnSpc>
                <a:spcPct val="150000"/>
              </a:lnSpc>
              <a:spcBef>
                <a:spcPts val="1000"/>
              </a:spcBef>
              <a:spcAft>
                <a:spcPts val="0"/>
              </a:spcAft>
              <a:buNone/>
            </a:pPr>
            <a:r>
              <a:t/>
            </a:r>
            <a:endParaRPr b="1" i="1" sz="1600"/>
          </a:p>
        </p:txBody>
      </p:sp>
      <p:sp>
        <p:nvSpPr>
          <p:cNvPr id="249" name="Google Shape;249;p36"/>
          <p:cNvSpPr txBox="1"/>
          <p:nvPr>
            <p:ph type="title"/>
          </p:nvPr>
        </p:nvSpPr>
        <p:spPr>
          <a:xfrm>
            <a:off x="176048" y="17593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sz="3600"/>
              <a:t>IMEO</a:t>
            </a:r>
            <a:endParaRPr sz="360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37"/>
          <p:cNvSpPr txBox="1"/>
          <p:nvPr>
            <p:ph type="title"/>
          </p:nvPr>
        </p:nvSpPr>
        <p:spPr>
          <a:xfrm>
            <a:off x="176048" y="17593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sz="3600"/>
              <a:t>Session 6: Oceans</a:t>
            </a:r>
            <a:endParaRPr sz="360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38"/>
          <p:cNvSpPr txBox="1"/>
          <p:nvPr>
            <p:ph idx="1" type="body"/>
          </p:nvPr>
        </p:nvSpPr>
        <p:spPr>
          <a:xfrm>
            <a:off x="324233" y="1558533"/>
            <a:ext cx="11495400" cy="4662900"/>
          </a:xfrm>
          <a:prstGeom prst="rect">
            <a:avLst/>
          </a:prstGeom>
        </p:spPr>
        <p:txBody>
          <a:bodyPr anchorCtr="0" anchor="t" bIns="45700" lIns="91425" spcFirstLastPara="1" rIns="91425" wrap="square" tIns="45700">
            <a:noAutofit/>
          </a:bodyPr>
          <a:lstStyle/>
          <a:p>
            <a:pPr indent="-330200" lvl="0" marL="457200" rtl="0" algn="l">
              <a:lnSpc>
                <a:spcPct val="150000"/>
              </a:lnSpc>
              <a:spcBef>
                <a:spcPts val="1000"/>
              </a:spcBef>
              <a:spcAft>
                <a:spcPts val="0"/>
              </a:spcAft>
              <a:buSzPts val="1600"/>
              <a:buChar char="❖"/>
            </a:pPr>
            <a:r>
              <a:rPr b="1" i="1" lang="en-GB" sz="1600" u="sng"/>
              <a:t>Issue raised</a:t>
            </a:r>
            <a:endParaRPr b="1" i="1" sz="1600" u="sng"/>
          </a:p>
          <a:p>
            <a:pPr indent="-330200" lvl="1" marL="914400" rtl="0" algn="l">
              <a:lnSpc>
                <a:spcPct val="150000"/>
              </a:lnSpc>
              <a:spcBef>
                <a:spcPts val="0"/>
              </a:spcBef>
              <a:spcAft>
                <a:spcPts val="0"/>
              </a:spcAft>
              <a:buSzPts val="1600"/>
              <a:buChar char="➢"/>
            </a:pPr>
            <a:r>
              <a:rPr b="1" i="1" lang="en-GB" sz="1600"/>
              <a:t>18 members from several CEOS entities</a:t>
            </a:r>
            <a:endParaRPr b="1" i="1" sz="1600"/>
          </a:p>
          <a:p>
            <a:pPr indent="-330200" lvl="1" marL="914400" rtl="0" algn="l">
              <a:lnSpc>
                <a:spcPct val="150000"/>
              </a:lnSpc>
              <a:spcBef>
                <a:spcPts val="0"/>
              </a:spcBef>
              <a:spcAft>
                <a:spcPts val="0"/>
              </a:spcAft>
              <a:buSzPts val="1600"/>
              <a:buChar char="➢"/>
            </a:pPr>
            <a:r>
              <a:rPr b="1" i="1" lang="en-GB" sz="1600"/>
              <a:t>Questionnaire prepared for </a:t>
            </a:r>
            <a:r>
              <a:rPr b="1" i="1" lang="en-GB" sz="1600"/>
              <a:t>identifying in coming months</a:t>
            </a:r>
            <a:r>
              <a:rPr b="1" i="1" lang="en-GB" sz="1600"/>
              <a:t>:	</a:t>
            </a:r>
            <a:endParaRPr b="1" i="1" sz="1600"/>
          </a:p>
          <a:p>
            <a:pPr indent="-330200" lvl="2" marL="1371600" rtl="0" algn="l">
              <a:lnSpc>
                <a:spcPct val="150000"/>
              </a:lnSpc>
              <a:spcBef>
                <a:spcPts val="0"/>
              </a:spcBef>
              <a:spcAft>
                <a:spcPts val="0"/>
              </a:spcAft>
              <a:buSzPts val="1600"/>
              <a:buChar char="■"/>
            </a:pPr>
            <a:r>
              <a:rPr b="1" i="1" lang="en-GB" sz="1600"/>
              <a:t>all ongoing activities within CEOS, </a:t>
            </a:r>
            <a:endParaRPr b="1" i="1" sz="1600"/>
          </a:p>
          <a:p>
            <a:pPr indent="-330200" lvl="2" marL="1371600" rtl="0" algn="l">
              <a:lnSpc>
                <a:spcPct val="150000"/>
              </a:lnSpc>
              <a:spcBef>
                <a:spcPts val="0"/>
              </a:spcBef>
              <a:spcAft>
                <a:spcPts val="0"/>
              </a:spcAft>
              <a:buSzPts val="1600"/>
              <a:buChar char="■"/>
            </a:pPr>
            <a:r>
              <a:rPr b="1" i="1" lang="en-GB" sz="1600"/>
              <a:t>the main external stakeholders and initiatives to serve in priority.</a:t>
            </a:r>
            <a:endParaRPr b="1" i="1" sz="1600"/>
          </a:p>
          <a:p>
            <a:pPr indent="-330200" lvl="2" marL="1371600" rtl="0" algn="l">
              <a:lnSpc>
                <a:spcPct val="150000"/>
              </a:lnSpc>
              <a:spcBef>
                <a:spcPts val="0"/>
              </a:spcBef>
              <a:spcAft>
                <a:spcPts val="0"/>
              </a:spcAft>
              <a:buSzPts val="1600"/>
              <a:buChar char="■"/>
            </a:pPr>
            <a:r>
              <a:rPr b="1" i="1" lang="en-GB" sz="1600"/>
              <a:t>commonalities, synergies and gaps</a:t>
            </a:r>
            <a:endParaRPr b="1" i="1" sz="1600"/>
          </a:p>
          <a:p>
            <a:pPr indent="-330200" lvl="1" marL="914400" rtl="0" algn="l">
              <a:lnSpc>
                <a:spcPct val="150000"/>
              </a:lnSpc>
              <a:spcBef>
                <a:spcPts val="0"/>
              </a:spcBef>
              <a:spcAft>
                <a:spcPts val="0"/>
              </a:spcAft>
              <a:buSzPts val="1600"/>
              <a:buChar char="➢"/>
            </a:pPr>
            <a:r>
              <a:rPr b="1" i="1" lang="en-GB" sz="1600"/>
              <a:t>Study Report with Findings &amp; Recommendations @ Plenary</a:t>
            </a:r>
            <a:endParaRPr b="1" i="1" sz="1600"/>
          </a:p>
          <a:p>
            <a:pPr indent="-330200" lvl="0" marL="457200" rtl="0" algn="l">
              <a:lnSpc>
                <a:spcPct val="150000"/>
              </a:lnSpc>
              <a:spcBef>
                <a:spcPts val="0"/>
              </a:spcBef>
              <a:spcAft>
                <a:spcPts val="0"/>
              </a:spcAft>
              <a:buSzPts val="1600"/>
              <a:buChar char="❖"/>
            </a:pPr>
            <a:r>
              <a:rPr b="1" i="1" lang="en-GB" sz="1600" u="sng"/>
              <a:t>Action and Decisions recorded</a:t>
            </a:r>
            <a:endParaRPr b="1" i="1" sz="1600" u="sng"/>
          </a:p>
          <a:p>
            <a:pPr indent="-330200" lvl="1" marL="914400" rtl="0" algn="l">
              <a:lnSpc>
                <a:spcPct val="150000"/>
              </a:lnSpc>
              <a:spcBef>
                <a:spcPts val="0"/>
              </a:spcBef>
              <a:spcAft>
                <a:spcPts val="0"/>
              </a:spcAft>
              <a:buSzPts val="1600"/>
              <a:buChar char="➢"/>
            </a:pPr>
            <a:r>
              <a:rPr b="1" i="1" lang="en-GB" sz="1600"/>
              <a:t>None</a:t>
            </a:r>
            <a:endParaRPr b="1" i="1" sz="1600">
              <a:solidFill>
                <a:srgbClr val="FF0000"/>
              </a:solidFill>
            </a:endParaRPr>
          </a:p>
          <a:p>
            <a:pPr indent="-330200" lvl="0" marL="457200" rtl="0" algn="l">
              <a:lnSpc>
                <a:spcPct val="150000"/>
              </a:lnSpc>
              <a:spcBef>
                <a:spcPts val="0"/>
              </a:spcBef>
              <a:spcAft>
                <a:spcPts val="0"/>
              </a:spcAft>
              <a:buSzPts val="1600"/>
              <a:buChar char="❖"/>
            </a:pPr>
            <a:r>
              <a:rPr b="1" i="1" lang="en-GB" sz="1600" u="sng"/>
              <a:t>Documents endorsed</a:t>
            </a:r>
            <a:endParaRPr b="1" i="1" sz="1600" u="sng"/>
          </a:p>
          <a:p>
            <a:pPr indent="-330200" lvl="1" marL="914400" rtl="0" algn="l">
              <a:lnSpc>
                <a:spcPct val="150000"/>
              </a:lnSpc>
              <a:spcBef>
                <a:spcPts val="0"/>
              </a:spcBef>
              <a:spcAft>
                <a:spcPts val="0"/>
              </a:spcAft>
              <a:buSzPts val="1600"/>
              <a:buChar char="➢"/>
            </a:pPr>
            <a:r>
              <a:rPr b="1" i="1" lang="en-GB" sz="1600"/>
              <a:t>None</a:t>
            </a:r>
            <a:endParaRPr b="1" i="1" sz="1600"/>
          </a:p>
        </p:txBody>
      </p:sp>
      <p:sp>
        <p:nvSpPr>
          <p:cNvPr id="260" name="Google Shape;260;p38"/>
          <p:cNvSpPr txBox="1"/>
          <p:nvPr>
            <p:ph type="title"/>
          </p:nvPr>
        </p:nvSpPr>
        <p:spPr>
          <a:xfrm>
            <a:off x="176048" y="17593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sz="3600"/>
              <a:t>Oceans Coordination Team</a:t>
            </a:r>
            <a:endParaRPr sz="360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39"/>
          <p:cNvSpPr txBox="1"/>
          <p:nvPr>
            <p:ph idx="1" type="body"/>
          </p:nvPr>
        </p:nvSpPr>
        <p:spPr>
          <a:xfrm>
            <a:off x="348308" y="1575908"/>
            <a:ext cx="11495400" cy="4662900"/>
          </a:xfrm>
          <a:prstGeom prst="rect">
            <a:avLst/>
          </a:prstGeom>
        </p:spPr>
        <p:txBody>
          <a:bodyPr anchorCtr="0" anchor="t" bIns="45700" lIns="91425" spcFirstLastPara="1" rIns="91425" wrap="square" tIns="45700">
            <a:noAutofit/>
          </a:bodyPr>
          <a:lstStyle/>
          <a:p>
            <a:pPr indent="-330200" lvl="0" marL="457200" rtl="0" algn="l">
              <a:lnSpc>
                <a:spcPct val="150000"/>
              </a:lnSpc>
              <a:spcBef>
                <a:spcPts val="1000"/>
              </a:spcBef>
              <a:spcAft>
                <a:spcPts val="0"/>
              </a:spcAft>
              <a:buSzPts val="1600"/>
              <a:buChar char="❖"/>
            </a:pPr>
            <a:r>
              <a:rPr b="1" i="1" lang="en-GB" sz="1600" u="sng"/>
              <a:t>CEOS-COAST</a:t>
            </a:r>
            <a:endParaRPr b="1" i="1" sz="1600" u="sng"/>
          </a:p>
          <a:p>
            <a:pPr indent="-330200" lvl="1" marL="914400" rtl="0" algn="l">
              <a:lnSpc>
                <a:spcPct val="150000"/>
              </a:lnSpc>
              <a:spcBef>
                <a:spcPts val="0"/>
              </a:spcBef>
              <a:spcAft>
                <a:spcPts val="0"/>
              </a:spcAft>
              <a:buSzPts val="1600"/>
              <a:buChar char="➢"/>
            </a:pPr>
            <a:r>
              <a:rPr b="1" i="1" lang="en-GB" sz="1600"/>
              <a:t>Stakeholder engagement very active since SIT-36</a:t>
            </a:r>
            <a:endParaRPr b="1" i="1" sz="1600"/>
          </a:p>
          <a:p>
            <a:pPr indent="-330200" lvl="1" marL="914400" rtl="0" algn="l">
              <a:lnSpc>
                <a:spcPct val="150000"/>
              </a:lnSpc>
              <a:spcBef>
                <a:spcPts val="0"/>
              </a:spcBef>
              <a:spcAft>
                <a:spcPts val="0"/>
              </a:spcAft>
              <a:buSzPts val="1600"/>
              <a:buChar char="➢"/>
            </a:pPr>
            <a:r>
              <a:rPr b="1" i="1" lang="en-GB" sz="1600"/>
              <a:t>‘Exceptional strides’ on t</a:t>
            </a:r>
            <a:r>
              <a:rPr b="1" i="1" lang="en-GB" sz="1600"/>
              <a:t>raining</a:t>
            </a:r>
            <a:r>
              <a:rPr b="1" i="1" lang="en-GB" sz="1600"/>
              <a:t> and work on products using EAIL (CEOS SEO support) </a:t>
            </a:r>
            <a:endParaRPr b="1" i="1" sz="1600"/>
          </a:p>
          <a:p>
            <a:pPr indent="-330200" lvl="1" marL="914400" rtl="0" algn="l">
              <a:lnSpc>
                <a:spcPct val="150000"/>
              </a:lnSpc>
              <a:spcBef>
                <a:spcPts val="0"/>
              </a:spcBef>
              <a:spcAft>
                <a:spcPts val="0"/>
              </a:spcAft>
              <a:buSzPts val="1600"/>
              <a:buChar char="➢"/>
            </a:pPr>
            <a:r>
              <a:rPr b="1" i="1" lang="en-GB" sz="1600"/>
              <a:t>A</a:t>
            </a:r>
            <a:r>
              <a:rPr b="1" i="1" lang="en-GB" sz="1600"/>
              <a:t>dvancing thematic products</a:t>
            </a:r>
            <a:endParaRPr b="1" i="1" sz="1600"/>
          </a:p>
          <a:p>
            <a:pPr indent="-330200" lvl="0" marL="457200" rtl="0" algn="l">
              <a:lnSpc>
                <a:spcPct val="150000"/>
              </a:lnSpc>
              <a:spcBef>
                <a:spcPts val="0"/>
              </a:spcBef>
              <a:spcAft>
                <a:spcPts val="0"/>
              </a:spcAft>
              <a:buSzPts val="1600"/>
              <a:buChar char="❖"/>
            </a:pPr>
            <a:r>
              <a:rPr b="1" i="1" lang="en-GB" sz="1600" u="sng"/>
              <a:t>COVERAGE</a:t>
            </a:r>
            <a:endParaRPr b="1" i="1" sz="1600" u="sng"/>
          </a:p>
          <a:p>
            <a:pPr indent="-330200" lvl="1" marL="914400" rtl="0" algn="l">
              <a:lnSpc>
                <a:spcPct val="150000"/>
              </a:lnSpc>
              <a:spcBef>
                <a:spcPts val="0"/>
              </a:spcBef>
              <a:spcAft>
                <a:spcPts val="0"/>
              </a:spcAft>
              <a:buSzPts val="1600"/>
              <a:buChar char="➢"/>
            </a:pPr>
            <a:r>
              <a:rPr b="1" i="1" lang="en-GB" sz="1600"/>
              <a:t>Collaborative advancement of COVERAGE Ocean Shot during Phase-C project</a:t>
            </a:r>
            <a:endParaRPr b="1" i="1" sz="1600"/>
          </a:p>
          <a:p>
            <a:pPr indent="-330200" lvl="1" marL="914400" rtl="0" algn="l">
              <a:lnSpc>
                <a:spcPct val="150000"/>
              </a:lnSpc>
              <a:spcBef>
                <a:spcPts val="0"/>
              </a:spcBef>
              <a:spcAft>
                <a:spcPts val="0"/>
              </a:spcAft>
              <a:buSzPts val="1600"/>
              <a:buChar char="➢"/>
            </a:pPr>
            <a:r>
              <a:rPr b="1" i="1" lang="en-GB" sz="1600"/>
              <a:t>Linkage to UN-SDG 14: “life below water”, emphasizing the role of Earth Observations</a:t>
            </a:r>
            <a:endParaRPr b="1" i="1" sz="1600"/>
          </a:p>
          <a:p>
            <a:pPr indent="-330200" lvl="1" marL="914400" rtl="0" algn="l">
              <a:lnSpc>
                <a:spcPct val="150000"/>
              </a:lnSpc>
              <a:spcBef>
                <a:spcPts val="0"/>
              </a:spcBef>
              <a:spcAft>
                <a:spcPts val="0"/>
              </a:spcAft>
              <a:buSzPts val="1600"/>
              <a:buChar char="➢"/>
            </a:pPr>
            <a:r>
              <a:rPr b="1" i="1" lang="en-GB" sz="1600"/>
              <a:t>Alignment &amp; Coordination with relevant Decade U.S. and IOC efforts</a:t>
            </a:r>
            <a:endParaRPr b="1" i="1" sz="1600"/>
          </a:p>
        </p:txBody>
      </p:sp>
      <p:sp>
        <p:nvSpPr>
          <p:cNvPr id="266" name="Google Shape;266;p39"/>
          <p:cNvSpPr txBox="1"/>
          <p:nvPr>
            <p:ph type="title"/>
          </p:nvPr>
        </p:nvSpPr>
        <p:spPr>
          <a:xfrm>
            <a:off x="176048" y="17593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sz="3600"/>
              <a:t>Update on Contributions to the UN Decade</a:t>
            </a:r>
            <a:endParaRPr sz="3600"/>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40"/>
          <p:cNvSpPr txBox="1"/>
          <p:nvPr>
            <p:ph idx="1" type="body"/>
          </p:nvPr>
        </p:nvSpPr>
        <p:spPr>
          <a:xfrm>
            <a:off x="324233" y="1558533"/>
            <a:ext cx="11495400" cy="4662900"/>
          </a:xfrm>
          <a:prstGeom prst="rect">
            <a:avLst/>
          </a:prstGeom>
        </p:spPr>
        <p:txBody>
          <a:bodyPr anchorCtr="0" anchor="t" bIns="45700" lIns="91425" spcFirstLastPara="1" rIns="91425" wrap="square" tIns="45700">
            <a:noAutofit/>
          </a:bodyPr>
          <a:lstStyle/>
          <a:p>
            <a:pPr indent="-330200" lvl="0" marL="457200" rtl="0" algn="l">
              <a:lnSpc>
                <a:spcPct val="150000"/>
              </a:lnSpc>
              <a:spcBef>
                <a:spcPts val="1000"/>
              </a:spcBef>
              <a:spcAft>
                <a:spcPts val="0"/>
              </a:spcAft>
              <a:buSzPts val="1600"/>
              <a:buChar char="❖"/>
            </a:pPr>
            <a:r>
              <a:rPr b="1" i="1" lang="en-GB" sz="1600"/>
              <a:t>Issue raised</a:t>
            </a:r>
            <a:endParaRPr b="1" i="1" sz="1600"/>
          </a:p>
          <a:p>
            <a:pPr indent="-330200" lvl="1" marL="914400" rtl="0" algn="l">
              <a:lnSpc>
                <a:spcPct val="150000"/>
              </a:lnSpc>
              <a:spcBef>
                <a:spcPts val="0"/>
              </a:spcBef>
              <a:spcAft>
                <a:spcPts val="0"/>
              </a:spcAft>
              <a:buSzPts val="1600"/>
              <a:buChar char="➢"/>
            </a:pPr>
            <a:r>
              <a:rPr b="1" i="1" lang="en-GB" sz="1600"/>
              <a:t>Broad update on CEOS-GEO coordination meeting</a:t>
            </a:r>
            <a:endParaRPr b="1" i="1" sz="1600"/>
          </a:p>
          <a:p>
            <a:pPr indent="-330200" lvl="1" marL="914400" rtl="0" algn="l">
              <a:lnSpc>
                <a:spcPct val="150000"/>
              </a:lnSpc>
              <a:spcBef>
                <a:spcPts val="0"/>
              </a:spcBef>
              <a:spcAft>
                <a:spcPts val="0"/>
              </a:spcAft>
              <a:buSzPts val="1600"/>
              <a:buChar char="➢"/>
            </a:pPr>
            <a:r>
              <a:rPr b="1" i="1" lang="en-GB" sz="1600"/>
              <a:t>On</a:t>
            </a:r>
            <a:r>
              <a:rPr b="1" i="1" lang="en-GB" sz="1600"/>
              <a:t> climate, we noted that there are substantive items on CEOS-GEO collaboration of adaptation and finance which were agreed </a:t>
            </a:r>
            <a:endParaRPr b="1" i="1" sz="1600"/>
          </a:p>
          <a:p>
            <a:pPr indent="-330200" lvl="1" marL="914400" rtl="0" algn="l">
              <a:lnSpc>
                <a:spcPct val="150000"/>
              </a:lnSpc>
              <a:spcBef>
                <a:spcPts val="0"/>
              </a:spcBef>
              <a:spcAft>
                <a:spcPts val="0"/>
              </a:spcAft>
              <a:buSzPts val="1600"/>
              <a:buChar char="➢"/>
            </a:pPr>
            <a:r>
              <a:t/>
            </a:r>
            <a:endParaRPr b="1" i="1" sz="1600"/>
          </a:p>
          <a:p>
            <a:pPr indent="-330200" lvl="0" marL="457200" rtl="0" algn="l">
              <a:lnSpc>
                <a:spcPct val="150000"/>
              </a:lnSpc>
              <a:spcBef>
                <a:spcPts val="0"/>
              </a:spcBef>
              <a:spcAft>
                <a:spcPts val="0"/>
              </a:spcAft>
              <a:buSzPts val="1600"/>
              <a:buChar char="❖"/>
            </a:pPr>
            <a:r>
              <a:rPr b="1" i="1" lang="en-GB" sz="1600"/>
              <a:t>Action and Decisions recorded</a:t>
            </a:r>
            <a:endParaRPr b="1" i="1" sz="1600"/>
          </a:p>
          <a:p>
            <a:pPr indent="-330200" lvl="1" marL="914400" rtl="0" algn="l">
              <a:lnSpc>
                <a:spcPct val="150000"/>
              </a:lnSpc>
              <a:spcBef>
                <a:spcPts val="0"/>
              </a:spcBef>
              <a:spcAft>
                <a:spcPts val="0"/>
              </a:spcAft>
              <a:buSzPts val="1600"/>
              <a:buChar char="➢"/>
            </a:pPr>
            <a:r>
              <a:rPr b="1" i="1" lang="en-GB" sz="1600"/>
              <a:t>None</a:t>
            </a:r>
            <a:endParaRPr b="1" i="1" sz="1600"/>
          </a:p>
          <a:p>
            <a:pPr indent="-330200" lvl="0" marL="457200" rtl="0" algn="l">
              <a:lnSpc>
                <a:spcPct val="150000"/>
              </a:lnSpc>
              <a:spcBef>
                <a:spcPts val="0"/>
              </a:spcBef>
              <a:spcAft>
                <a:spcPts val="0"/>
              </a:spcAft>
              <a:buSzPts val="1600"/>
              <a:buChar char="❖"/>
            </a:pPr>
            <a:r>
              <a:rPr b="1" i="1" lang="en-GB" sz="1600"/>
              <a:t>Documents endorsed</a:t>
            </a:r>
            <a:endParaRPr b="1" i="1" sz="1600"/>
          </a:p>
          <a:p>
            <a:pPr indent="-330200" lvl="1" marL="914400" rtl="0" algn="l">
              <a:lnSpc>
                <a:spcPct val="150000"/>
              </a:lnSpc>
              <a:spcBef>
                <a:spcPts val="0"/>
              </a:spcBef>
              <a:spcAft>
                <a:spcPts val="0"/>
              </a:spcAft>
              <a:buSzPts val="1600"/>
              <a:buChar char="➢"/>
            </a:pPr>
            <a:r>
              <a:rPr b="1" i="1" lang="en-GB" sz="1600"/>
              <a:t>None</a:t>
            </a:r>
            <a:endParaRPr b="1" i="1" sz="1600"/>
          </a:p>
        </p:txBody>
      </p:sp>
      <p:sp>
        <p:nvSpPr>
          <p:cNvPr id="272" name="Google Shape;272;p40"/>
          <p:cNvSpPr txBox="1"/>
          <p:nvPr>
            <p:ph type="title"/>
          </p:nvPr>
        </p:nvSpPr>
        <p:spPr>
          <a:xfrm>
            <a:off x="176048" y="17593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sz="3700"/>
              <a:t>CEOS-GEO Coordination Update</a:t>
            </a:r>
            <a:endParaRPr sz="370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41"/>
          <p:cNvSpPr txBox="1"/>
          <p:nvPr>
            <p:ph idx="1" type="body"/>
          </p:nvPr>
        </p:nvSpPr>
        <p:spPr>
          <a:xfrm>
            <a:off x="324233" y="1558533"/>
            <a:ext cx="11495400" cy="4662900"/>
          </a:xfrm>
          <a:prstGeom prst="rect">
            <a:avLst/>
          </a:prstGeom>
        </p:spPr>
        <p:txBody>
          <a:bodyPr anchorCtr="0" anchor="t" bIns="45700" lIns="91425" spcFirstLastPara="1" rIns="91425" wrap="square" tIns="45700">
            <a:noAutofit/>
          </a:bodyPr>
          <a:lstStyle/>
          <a:p>
            <a:pPr indent="-330200" lvl="0" marL="457200" rtl="0" algn="l">
              <a:lnSpc>
                <a:spcPct val="150000"/>
              </a:lnSpc>
              <a:spcBef>
                <a:spcPts val="1000"/>
              </a:spcBef>
              <a:spcAft>
                <a:spcPts val="0"/>
              </a:spcAft>
              <a:buSzPts val="1600"/>
              <a:buChar char="❖"/>
            </a:pPr>
            <a:r>
              <a:rPr b="1" i="1" lang="en-GB" sz="1600"/>
              <a:t>Issue raised</a:t>
            </a:r>
            <a:endParaRPr b="1" i="1" sz="1600"/>
          </a:p>
          <a:p>
            <a:pPr indent="-330200" lvl="1" marL="914400" rtl="0" algn="l">
              <a:lnSpc>
                <a:spcPct val="150000"/>
              </a:lnSpc>
              <a:spcBef>
                <a:spcPts val="0"/>
              </a:spcBef>
              <a:spcAft>
                <a:spcPts val="0"/>
              </a:spcAft>
              <a:buSzPts val="1600"/>
              <a:buChar char="➢"/>
            </a:pPr>
            <a:r>
              <a:rPr b="1" i="1" lang="en-GB" sz="1600"/>
              <a:t>Lack of CEO to succeed Marie-Claire Greening a major concern</a:t>
            </a:r>
            <a:endParaRPr b="1" i="1" sz="1600"/>
          </a:p>
          <a:p>
            <a:pPr indent="-330200" lvl="1" marL="914400" rtl="0" algn="l">
              <a:lnSpc>
                <a:spcPct val="150000"/>
              </a:lnSpc>
              <a:spcBef>
                <a:spcPts val="0"/>
              </a:spcBef>
              <a:spcAft>
                <a:spcPts val="0"/>
              </a:spcAft>
              <a:buSzPts val="1600"/>
              <a:buChar char="➢"/>
            </a:pPr>
            <a:r>
              <a:rPr b="1" i="1" lang="en-GB" sz="1600"/>
              <a:t>CSA </a:t>
            </a:r>
            <a:r>
              <a:rPr b="1" i="1" lang="en-GB" sz="1600"/>
              <a:t>nominated</a:t>
            </a:r>
            <a:r>
              <a:rPr b="1" i="1" lang="en-GB" sz="1600"/>
              <a:t> as candidate for CEOS Chair 2024, in line with geographical cycle</a:t>
            </a:r>
            <a:endParaRPr b="1" i="1" sz="1600"/>
          </a:p>
          <a:p>
            <a:pPr indent="-330200" lvl="1" marL="914400" rtl="0" algn="l">
              <a:lnSpc>
                <a:spcPct val="150000"/>
              </a:lnSpc>
              <a:spcBef>
                <a:spcPts val="0"/>
              </a:spcBef>
              <a:spcAft>
                <a:spcPts val="0"/>
              </a:spcAft>
              <a:buSzPts val="1600"/>
              <a:buChar char="➢"/>
            </a:pPr>
            <a:r>
              <a:t/>
            </a:r>
            <a:endParaRPr b="1" i="1" sz="1600"/>
          </a:p>
          <a:p>
            <a:pPr indent="0" lvl="0" marL="914400" rtl="0" algn="l">
              <a:lnSpc>
                <a:spcPct val="150000"/>
              </a:lnSpc>
              <a:spcBef>
                <a:spcPts val="1000"/>
              </a:spcBef>
              <a:spcAft>
                <a:spcPts val="0"/>
              </a:spcAft>
              <a:buNone/>
            </a:pPr>
            <a:r>
              <a:t/>
            </a:r>
            <a:endParaRPr b="1" i="1" sz="1600"/>
          </a:p>
        </p:txBody>
      </p:sp>
      <p:sp>
        <p:nvSpPr>
          <p:cNvPr id="278" name="Google Shape;278;p41"/>
          <p:cNvSpPr txBox="1"/>
          <p:nvPr>
            <p:ph type="title"/>
          </p:nvPr>
        </p:nvSpPr>
        <p:spPr>
          <a:xfrm>
            <a:off x="176048" y="17593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sz="3600"/>
              <a:t>CEOS Plenary Session Discussion</a:t>
            </a:r>
            <a:endParaRPr sz="36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17"/>
          <p:cNvSpPr txBox="1"/>
          <p:nvPr>
            <p:ph idx="1" type="body"/>
          </p:nvPr>
        </p:nvSpPr>
        <p:spPr>
          <a:xfrm>
            <a:off x="324233" y="1558533"/>
            <a:ext cx="11495400" cy="4662900"/>
          </a:xfrm>
          <a:prstGeom prst="rect">
            <a:avLst/>
          </a:prstGeom>
        </p:spPr>
        <p:txBody>
          <a:bodyPr anchorCtr="0" anchor="t" bIns="45700" lIns="91425" spcFirstLastPara="1" rIns="91425" wrap="square" tIns="45700">
            <a:noAutofit/>
          </a:bodyPr>
          <a:lstStyle/>
          <a:p>
            <a:pPr indent="-330200" lvl="0" marL="457200" rtl="0" algn="l">
              <a:lnSpc>
                <a:spcPct val="150000"/>
              </a:lnSpc>
              <a:spcBef>
                <a:spcPts val="1000"/>
              </a:spcBef>
              <a:spcAft>
                <a:spcPts val="0"/>
              </a:spcAft>
              <a:buSzPts val="1600"/>
              <a:buChar char="❖"/>
            </a:pPr>
            <a:r>
              <a:rPr b="1" lang="en-GB" sz="1600" u="sng"/>
              <a:t>Issue raised</a:t>
            </a:r>
            <a:endParaRPr b="1" sz="1600" u="sng"/>
          </a:p>
          <a:p>
            <a:pPr indent="-330200" lvl="1" marL="914400" rtl="0" algn="l">
              <a:lnSpc>
                <a:spcPct val="150000"/>
              </a:lnSpc>
              <a:spcBef>
                <a:spcPts val="0"/>
              </a:spcBef>
              <a:spcAft>
                <a:spcPts val="0"/>
              </a:spcAft>
              <a:buSzPts val="1600"/>
              <a:buChar char="➢"/>
            </a:pPr>
            <a:r>
              <a:rPr b="1" lang="en-GB" sz="1600"/>
              <a:t>CEOS 2022-2024 Work Plan was endorsed </a:t>
            </a:r>
            <a:r>
              <a:rPr b="1" lang="en-GB" sz="1600"/>
              <a:t>prior</a:t>
            </a:r>
            <a:r>
              <a:rPr b="1" lang="en-GB" sz="1600"/>
              <a:t> to SIT-37 on 21st March 2022.</a:t>
            </a:r>
            <a:endParaRPr b="1" sz="1600"/>
          </a:p>
          <a:p>
            <a:pPr indent="-330200" lvl="1" marL="914400" rtl="0" algn="l">
              <a:lnSpc>
                <a:spcPct val="150000"/>
              </a:lnSpc>
              <a:spcBef>
                <a:spcPts val="0"/>
              </a:spcBef>
              <a:spcAft>
                <a:spcPts val="0"/>
              </a:spcAft>
              <a:buSzPts val="1600"/>
              <a:buChar char="➢"/>
            </a:pPr>
            <a:r>
              <a:rPr b="1" lang="en-GB" sz="1600"/>
              <a:t>A new chapter on “</a:t>
            </a:r>
            <a:r>
              <a:rPr b="1" i="1" lang="en-GB" sz="1600"/>
              <a:t>Observations in Support of the Global Stocktake of the UNFCCC</a:t>
            </a:r>
            <a:r>
              <a:rPr b="1" lang="en-GB" sz="1600"/>
              <a:t>” has been added.</a:t>
            </a:r>
            <a:endParaRPr b="1" sz="1600"/>
          </a:p>
          <a:p>
            <a:pPr indent="-330200" lvl="1" marL="914400" rtl="0" algn="l">
              <a:lnSpc>
                <a:spcPct val="150000"/>
              </a:lnSpc>
              <a:spcBef>
                <a:spcPts val="0"/>
              </a:spcBef>
              <a:spcAft>
                <a:spcPts val="0"/>
              </a:spcAft>
              <a:buSzPts val="1600"/>
              <a:buChar char="➢"/>
            </a:pPr>
            <a:r>
              <a:rPr b="1" lang="en-GB" sz="1600"/>
              <a:t>45 </a:t>
            </a:r>
            <a:r>
              <a:rPr b="1" lang="en-GB" sz="1600"/>
              <a:t>deliverables</a:t>
            </a:r>
            <a:r>
              <a:rPr b="1" lang="en-GB" sz="1600"/>
              <a:t> (as defined in the CEOS 2021-2023 Work Plan) have been completed over the last year.</a:t>
            </a:r>
            <a:endParaRPr b="1" sz="1600"/>
          </a:p>
          <a:p>
            <a:pPr indent="-330200" lvl="1" marL="914400" rtl="0" algn="l">
              <a:lnSpc>
                <a:spcPct val="150000"/>
              </a:lnSpc>
              <a:spcBef>
                <a:spcPts val="0"/>
              </a:spcBef>
              <a:spcAft>
                <a:spcPts val="0"/>
              </a:spcAft>
              <a:buSzPts val="1600"/>
              <a:buChar char="➢"/>
            </a:pPr>
            <a:r>
              <a:rPr b="1" lang="en-GB" sz="1600"/>
              <a:t>For 2022-2024, 130 Deliverables have been defined, including 78 carried over from the CEOS 2021-2023 Work Plan and 52 newly created this year.</a:t>
            </a:r>
            <a:endParaRPr b="1" sz="1600"/>
          </a:p>
          <a:p>
            <a:pPr indent="-330200" lvl="1" marL="914400" rtl="0" algn="l">
              <a:lnSpc>
                <a:spcPct val="150000"/>
              </a:lnSpc>
              <a:spcBef>
                <a:spcPts val="0"/>
              </a:spcBef>
              <a:spcAft>
                <a:spcPts val="0"/>
              </a:spcAft>
              <a:buSzPts val="1600"/>
              <a:buChar char="➢"/>
            </a:pPr>
            <a:r>
              <a:rPr b="1" lang="en-GB" sz="1600"/>
              <a:t>81 Deliverables are due to be completed in 2022, 37 in 2023 and 12 have a longevity of 2024 or beyond.</a:t>
            </a:r>
            <a:endParaRPr b="1" sz="1600"/>
          </a:p>
          <a:p>
            <a:pPr indent="-330200" lvl="0" marL="457200" rtl="0" algn="l">
              <a:lnSpc>
                <a:spcPct val="150000"/>
              </a:lnSpc>
              <a:spcBef>
                <a:spcPts val="0"/>
              </a:spcBef>
              <a:spcAft>
                <a:spcPts val="0"/>
              </a:spcAft>
              <a:buSzPts val="1600"/>
              <a:buChar char="❖"/>
            </a:pPr>
            <a:r>
              <a:rPr b="1" lang="en-GB" sz="1600" u="sng"/>
              <a:t>Action and Decisions recorded</a:t>
            </a:r>
            <a:endParaRPr b="1" sz="1600" u="sng"/>
          </a:p>
          <a:p>
            <a:pPr indent="-330200" lvl="1" marL="914400" rtl="0" algn="l">
              <a:lnSpc>
                <a:spcPct val="150000"/>
              </a:lnSpc>
              <a:spcBef>
                <a:spcPts val="0"/>
              </a:spcBef>
              <a:spcAft>
                <a:spcPts val="0"/>
              </a:spcAft>
              <a:buSzPts val="1600"/>
              <a:buChar char="➢"/>
            </a:pPr>
            <a:r>
              <a:rPr b="1" lang="en-GB" sz="1600"/>
              <a:t>None</a:t>
            </a:r>
            <a:endParaRPr b="1" sz="1600"/>
          </a:p>
          <a:p>
            <a:pPr indent="-330200" lvl="0" marL="457200" rtl="0" algn="l">
              <a:lnSpc>
                <a:spcPct val="150000"/>
              </a:lnSpc>
              <a:spcBef>
                <a:spcPts val="0"/>
              </a:spcBef>
              <a:spcAft>
                <a:spcPts val="0"/>
              </a:spcAft>
              <a:buSzPts val="1600"/>
              <a:buChar char="❖"/>
            </a:pPr>
            <a:r>
              <a:rPr b="1" lang="en-GB" sz="1600"/>
              <a:t>Documents endorsed</a:t>
            </a:r>
            <a:endParaRPr b="1" sz="1600"/>
          </a:p>
          <a:p>
            <a:pPr indent="-330200" lvl="1" marL="914400" rtl="0" algn="l">
              <a:lnSpc>
                <a:spcPct val="150000"/>
              </a:lnSpc>
              <a:spcBef>
                <a:spcPts val="0"/>
              </a:spcBef>
              <a:spcAft>
                <a:spcPts val="0"/>
              </a:spcAft>
              <a:buSzPts val="1600"/>
              <a:buChar char="➢"/>
            </a:pPr>
            <a:r>
              <a:rPr b="1" lang="en-GB" sz="1600"/>
              <a:t>None</a:t>
            </a:r>
            <a:endParaRPr b="1" sz="1600"/>
          </a:p>
        </p:txBody>
      </p:sp>
      <p:sp>
        <p:nvSpPr>
          <p:cNvPr id="137" name="Google Shape;137;p17"/>
          <p:cNvSpPr txBox="1"/>
          <p:nvPr>
            <p:ph type="title"/>
          </p:nvPr>
        </p:nvSpPr>
        <p:spPr>
          <a:xfrm>
            <a:off x="176048" y="17593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sz="3700"/>
              <a:t>CEOS </a:t>
            </a:r>
            <a:r>
              <a:rPr lang="en-GB" sz="3700"/>
              <a:t>2022-2024 </a:t>
            </a:r>
            <a:r>
              <a:rPr lang="en-GB" sz="3700"/>
              <a:t>Work Plan - Highlights</a:t>
            </a:r>
            <a:endParaRPr sz="37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18"/>
          <p:cNvSpPr txBox="1"/>
          <p:nvPr>
            <p:ph type="title"/>
          </p:nvPr>
        </p:nvSpPr>
        <p:spPr>
          <a:xfrm>
            <a:off x="176048" y="17593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sz="3700"/>
              <a:t>Progress on CEOS Chair Priorities</a:t>
            </a:r>
            <a:endParaRPr sz="3700"/>
          </a:p>
        </p:txBody>
      </p:sp>
      <p:sp>
        <p:nvSpPr>
          <p:cNvPr id="143" name="Google Shape;143;p18"/>
          <p:cNvSpPr txBox="1"/>
          <p:nvPr>
            <p:ph idx="1" type="body"/>
          </p:nvPr>
        </p:nvSpPr>
        <p:spPr>
          <a:xfrm>
            <a:off x="0" y="1073725"/>
            <a:ext cx="11811000" cy="5367600"/>
          </a:xfrm>
          <a:prstGeom prst="rect">
            <a:avLst/>
          </a:prstGeom>
        </p:spPr>
        <p:txBody>
          <a:bodyPr anchorCtr="0" anchor="t" bIns="45700" lIns="91425" spcFirstLastPara="1" rIns="91425" wrap="square" tIns="45700">
            <a:noAutofit/>
          </a:bodyPr>
          <a:lstStyle/>
          <a:p>
            <a:pPr indent="0" lvl="0" marL="457200" rtl="0" algn="l">
              <a:lnSpc>
                <a:spcPct val="115000"/>
              </a:lnSpc>
              <a:spcBef>
                <a:spcPts val="1000"/>
              </a:spcBef>
              <a:spcAft>
                <a:spcPts val="0"/>
              </a:spcAft>
              <a:buNone/>
            </a:pPr>
            <a:r>
              <a:rPr b="1" i="1" lang="en-GB" sz="1600"/>
              <a:t>I</a:t>
            </a:r>
            <a:r>
              <a:rPr b="1" i="1" lang="en-GB" sz="1600"/>
              <a:t>ssue raised</a:t>
            </a:r>
            <a:endParaRPr b="1" i="1" sz="1600"/>
          </a:p>
          <a:p>
            <a:pPr indent="0" lvl="0" marL="457200" rtl="0" algn="l">
              <a:lnSpc>
                <a:spcPct val="115000"/>
              </a:lnSpc>
              <a:spcBef>
                <a:spcPts val="1000"/>
              </a:spcBef>
              <a:spcAft>
                <a:spcPts val="0"/>
              </a:spcAft>
              <a:buNone/>
            </a:pPr>
            <a:r>
              <a:t/>
            </a:r>
            <a:endParaRPr b="1" i="1" sz="1600"/>
          </a:p>
          <a:p>
            <a:pPr indent="-330200" lvl="1" marL="914400" rtl="0" algn="just">
              <a:lnSpc>
                <a:spcPct val="115000"/>
              </a:lnSpc>
              <a:spcBef>
                <a:spcPts val="500"/>
              </a:spcBef>
              <a:spcAft>
                <a:spcPts val="0"/>
              </a:spcAft>
              <a:buSzPts val="1600"/>
              <a:buChar char="➢"/>
            </a:pPr>
            <a:r>
              <a:rPr b="1" lang="en-GB" sz="1600"/>
              <a:t>Ensuring long-term sustainability of CEOS Strategies:</a:t>
            </a:r>
            <a:r>
              <a:rPr lang="en-GB" sz="1600"/>
              <a:t> </a:t>
            </a:r>
            <a:endParaRPr sz="1600"/>
          </a:p>
          <a:p>
            <a:pPr indent="-330200" lvl="2" marL="1371600" rtl="0" algn="just">
              <a:lnSpc>
                <a:spcPct val="115000"/>
              </a:lnSpc>
              <a:spcBef>
                <a:spcPts val="0"/>
              </a:spcBef>
              <a:spcAft>
                <a:spcPts val="0"/>
              </a:spcAft>
              <a:buSzPts val="1600"/>
              <a:buChar char="■"/>
            </a:pPr>
            <a:r>
              <a:rPr lang="en-GB" sz="1600" u="sng"/>
              <a:t>Identify Demonstrators and R&amp;D</a:t>
            </a:r>
            <a:r>
              <a:rPr lang="en-GB" sz="1600"/>
              <a:t> activities across CEOS. A prime c</a:t>
            </a:r>
            <a:r>
              <a:rPr lang="en-GB" sz="1600"/>
              <a:t>andidate is the</a:t>
            </a:r>
            <a:r>
              <a:rPr b="1" lang="en-GB" sz="1600"/>
              <a:t> WGD’s Recovery Observatory (connection with GEO DRR)</a:t>
            </a:r>
            <a:endParaRPr b="1" sz="1600"/>
          </a:p>
          <a:p>
            <a:pPr indent="-330200" lvl="2" marL="1371600" rtl="0" algn="just">
              <a:lnSpc>
                <a:spcPct val="115000"/>
              </a:lnSpc>
              <a:spcBef>
                <a:spcPts val="0"/>
              </a:spcBef>
              <a:spcAft>
                <a:spcPts val="0"/>
              </a:spcAft>
              <a:buSzPts val="1600"/>
              <a:buChar char="■"/>
            </a:pPr>
            <a:r>
              <a:rPr lang="en-GB" sz="1600" u="sng"/>
              <a:t>Develop synergies:</a:t>
            </a:r>
            <a:r>
              <a:rPr lang="en-GB" sz="1600"/>
              <a:t> engagement with GEO is fundamental. Engagement: </a:t>
            </a:r>
            <a:r>
              <a:rPr b="1" lang="en-GB" sz="1600"/>
              <a:t>GEOGLOWS - important flagship</a:t>
            </a:r>
            <a:endParaRPr b="1" sz="1600"/>
          </a:p>
          <a:p>
            <a:pPr indent="-330200" lvl="1" marL="914400" rtl="0" algn="just">
              <a:lnSpc>
                <a:spcPct val="115000"/>
              </a:lnSpc>
              <a:spcBef>
                <a:spcPts val="0"/>
              </a:spcBef>
              <a:spcAft>
                <a:spcPts val="0"/>
              </a:spcAft>
              <a:buSzPts val="1600"/>
              <a:buChar char="➢"/>
            </a:pPr>
            <a:r>
              <a:rPr b="1" lang="en-GB" sz="1600"/>
              <a:t>CEOS support to the UNFCCC GST:</a:t>
            </a:r>
            <a:endParaRPr b="1" sz="1600"/>
          </a:p>
          <a:p>
            <a:pPr indent="-330200" lvl="2" marL="1371600" rtl="0" algn="just">
              <a:lnSpc>
                <a:spcPct val="115000"/>
              </a:lnSpc>
              <a:spcBef>
                <a:spcPts val="0"/>
              </a:spcBef>
              <a:spcAft>
                <a:spcPts val="0"/>
              </a:spcAft>
              <a:buSzPts val="1600"/>
              <a:buChar char="■"/>
            </a:pPr>
            <a:r>
              <a:rPr lang="en-GB" sz="1600" u="sng"/>
              <a:t>Support the GST :</a:t>
            </a:r>
            <a:r>
              <a:rPr lang="en-GB" sz="1600"/>
              <a:t> </a:t>
            </a:r>
            <a:r>
              <a:rPr b="1" lang="en-GB" sz="1600"/>
              <a:t>AFOLU </a:t>
            </a:r>
            <a:r>
              <a:rPr lang="en-GB" sz="1600"/>
              <a:t>&amp; </a:t>
            </a:r>
            <a:r>
              <a:rPr b="1" lang="en-GB" sz="1600"/>
              <a:t>GHG roadmap</a:t>
            </a:r>
            <a:r>
              <a:rPr lang="en-GB" sz="1600"/>
              <a:t> and ensure that </a:t>
            </a:r>
            <a:r>
              <a:rPr b="1" lang="en-GB" sz="1600"/>
              <a:t>MicroCARB </a:t>
            </a:r>
            <a:r>
              <a:rPr lang="en-GB" sz="1600"/>
              <a:t>and</a:t>
            </a:r>
            <a:r>
              <a:rPr b="1" lang="en-GB" sz="1600"/>
              <a:t> Merlin </a:t>
            </a:r>
            <a:r>
              <a:rPr lang="en-GB" sz="1600"/>
              <a:t>will support the GST </a:t>
            </a:r>
            <a:endParaRPr sz="1600"/>
          </a:p>
          <a:p>
            <a:pPr indent="-330200" lvl="2" marL="1371600" rtl="0" algn="just">
              <a:lnSpc>
                <a:spcPct val="115000"/>
              </a:lnSpc>
              <a:spcBef>
                <a:spcPts val="0"/>
              </a:spcBef>
              <a:spcAft>
                <a:spcPts val="0"/>
              </a:spcAft>
              <a:buSzPts val="1600"/>
              <a:buChar char="■"/>
            </a:pPr>
            <a:r>
              <a:rPr lang="en-GB" sz="1600" u="sng"/>
              <a:t>BIOMASS protocol</a:t>
            </a:r>
            <a:r>
              <a:rPr lang="en-GB" sz="1600"/>
              <a:t>: enhancing ongoing </a:t>
            </a:r>
            <a:r>
              <a:rPr lang="en-GB" sz="1600"/>
              <a:t>activities by </a:t>
            </a:r>
            <a:r>
              <a:rPr b="1" lang="en-GB" sz="1600"/>
              <a:t>supporting the GEO-TREE secretariat</a:t>
            </a:r>
            <a:r>
              <a:rPr lang="en-GB" sz="1600"/>
              <a:t> and </a:t>
            </a:r>
            <a:r>
              <a:rPr b="1" lang="en-GB" sz="1600"/>
              <a:t>funding two BIOMASS protocol sites</a:t>
            </a:r>
            <a:endParaRPr b="1" sz="1600"/>
          </a:p>
          <a:p>
            <a:pPr indent="-330200" lvl="2" marL="1371600" rtl="0" algn="just">
              <a:lnSpc>
                <a:spcPct val="115000"/>
              </a:lnSpc>
              <a:spcBef>
                <a:spcPts val="0"/>
              </a:spcBef>
              <a:spcAft>
                <a:spcPts val="0"/>
              </a:spcAft>
              <a:buSzPts val="1600"/>
              <a:buChar char="■"/>
            </a:pPr>
            <a:r>
              <a:rPr b="1" lang="en-GB" sz="1600"/>
              <a:t> </a:t>
            </a:r>
            <a:r>
              <a:rPr lang="en-GB" sz="1600" u="sng"/>
              <a:t>Engage with countries for adaptation and mitigation</a:t>
            </a:r>
            <a:r>
              <a:rPr lang="en-GB" sz="1600"/>
              <a:t>: </a:t>
            </a:r>
            <a:r>
              <a:rPr b="1" lang="en-GB" sz="1600"/>
              <a:t>provide SCO use cases</a:t>
            </a:r>
            <a:r>
              <a:rPr lang="en-GB" sz="1600"/>
              <a:t> and </a:t>
            </a:r>
            <a:r>
              <a:rPr b="1" lang="en-GB" sz="1600"/>
              <a:t>support National GHG inventory</a:t>
            </a:r>
            <a:r>
              <a:rPr lang="en-GB" sz="1600"/>
              <a:t> </a:t>
            </a:r>
            <a:r>
              <a:rPr b="1" lang="en-GB" sz="1600"/>
              <a:t>development</a:t>
            </a:r>
            <a:endParaRPr b="1" sz="1600"/>
          </a:p>
          <a:p>
            <a:pPr indent="-330200" lvl="1" marL="914400" rtl="0" algn="just">
              <a:lnSpc>
                <a:spcPct val="115000"/>
              </a:lnSpc>
              <a:spcBef>
                <a:spcPts val="0"/>
              </a:spcBef>
              <a:spcAft>
                <a:spcPts val="0"/>
              </a:spcAft>
              <a:buSzPts val="1600"/>
              <a:buChar char="➢"/>
            </a:pPr>
            <a:r>
              <a:rPr b="1" lang="en-GB" sz="1600"/>
              <a:t>CEOS support to CEOS CAL-VAL initiatives: </a:t>
            </a:r>
            <a:endParaRPr sz="1600"/>
          </a:p>
          <a:p>
            <a:pPr indent="-330200" lvl="2" marL="1371600" rtl="0" algn="just">
              <a:lnSpc>
                <a:spcPct val="115000"/>
              </a:lnSpc>
              <a:spcBef>
                <a:spcPts val="0"/>
              </a:spcBef>
              <a:spcAft>
                <a:spcPts val="0"/>
              </a:spcAft>
              <a:buSzPts val="1600"/>
              <a:buChar char="■"/>
            </a:pPr>
            <a:r>
              <a:rPr lang="en-GB" sz="1600"/>
              <a:t>Support to the cross calibration of thermal infrared measurement: </a:t>
            </a:r>
            <a:r>
              <a:rPr b="1" lang="en-GB" sz="1600"/>
              <a:t>definition of a common network of in situ calibration site to harmonize calibration methods for thermal infrared measurements </a:t>
            </a:r>
            <a:r>
              <a:rPr lang="en-GB" sz="1600"/>
              <a:t>taking advantage of previous work done in the “LST Product Validation BEst Practice Protocol” written by the LPV WGCV subgroup. </a:t>
            </a:r>
            <a:endParaRPr sz="1600"/>
          </a:p>
          <a:p>
            <a:pPr indent="-330200" lvl="2" marL="1371600" rtl="0" algn="just">
              <a:lnSpc>
                <a:spcPct val="115000"/>
              </a:lnSpc>
              <a:spcBef>
                <a:spcPts val="0"/>
              </a:spcBef>
              <a:spcAft>
                <a:spcPts val="0"/>
              </a:spcAft>
              <a:buSzPts val="1600"/>
              <a:buChar char="■"/>
            </a:pPr>
            <a:r>
              <a:rPr lang="en-GB" sz="1600" u="sng"/>
              <a:t>Connection</a:t>
            </a:r>
            <a:r>
              <a:rPr lang="en-GB" sz="1600"/>
              <a:t> made with </a:t>
            </a:r>
            <a:r>
              <a:rPr b="1" lang="en-GB" sz="1600"/>
              <a:t>NASA/JPL (SBG) </a:t>
            </a:r>
            <a:r>
              <a:rPr lang="en-GB" sz="1600"/>
              <a:t>and </a:t>
            </a:r>
            <a:r>
              <a:rPr b="1" lang="en-GB" sz="1600"/>
              <a:t>CSIRO (Aquawatch)</a:t>
            </a:r>
            <a:r>
              <a:rPr lang="en-GB" sz="1600"/>
              <a:t>,</a:t>
            </a:r>
            <a:r>
              <a:rPr b="1" lang="en-GB" sz="1600"/>
              <a:t> </a:t>
            </a:r>
            <a:r>
              <a:rPr lang="en-GB" sz="1600"/>
              <a:t>other </a:t>
            </a:r>
            <a:r>
              <a:rPr lang="en-GB" sz="1600" u="sng"/>
              <a:t>missions of interest</a:t>
            </a:r>
            <a:r>
              <a:rPr lang="en-GB" sz="1600"/>
              <a:t> </a:t>
            </a:r>
            <a:r>
              <a:rPr b="1" lang="en-GB" sz="1600"/>
              <a:t>LSTM (ESA/Copernicus)</a:t>
            </a:r>
            <a:r>
              <a:rPr lang="en-GB" sz="1600"/>
              <a:t> and </a:t>
            </a:r>
            <a:r>
              <a:rPr b="1" lang="en-GB" sz="1600"/>
              <a:t>Trishna (CNES/ISRO)</a:t>
            </a:r>
            <a:r>
              <a:rPr lang="en-GB" sz="1600"/>
              <a:t> </a:t>
            </a:r>
            <a:endParaRPr sz="1600"/>
          </a:p>
          <a:p>
            <a:pPr indent="0" lvl="0" marL="457200" rtl="0" algn="l">
              <a:lnSpc>
                <a:spcPct val="115000"/>
              </a:lnSpc>
              <a:spcBef>
                <a:spcPts val="1000"/>
              </a:spcBef>
              <a:spcAft>
                <a:spcPts val="0"/>
              </a:spcAft>
              <a:buNone/>
            </a:pPr>
            <a:r>
              <a:t/>
            </a:r>
            <a:endParaRPr sz="16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19"/>
          <p:cNvSpPr txBox="1"/>
          <p:nvPr>
            <p:ph idx="1" type="body"/>
          </p:nvPr>
        </p:nvSpPr>
        <p:spPr>
          <a:xfrm>
            <a:off x="324233" y="1558533"/>
            <a:ext cx="11495400" cy="4662900"/>
          </a:xfrm>
          <a:prstGeom prst="rect">
            <a:avLst/>
          </a:prstGeom>
        </p:spPr>
        <p:txBody>
          <a:bodyPr anchorCtr="0" anchor="t" bIns="45700" lIns="91425" spcFirstLastPara="1" rIns="91425" wrap="square" tIns="45700">
            <a:noAutofit/>
          </a:bodyPr>
          <a:lstStyle/>
          <a:p>
            <a:pPr indent="-330200" lvl="0" marL="457200" rtl="0" algn="l">
              <a:lnSpc>
                <a:spcPct val="150000"/>
              </a:lnSpc>
              <a:spcBef>
                <a:spcPts val="1000"/>
              </a:spcBef>
              <a:spcAft>
                <a:spcPts val="0"/>
              </a:spcAft>
              <a:buSzPts val="1600"/>
              <a:buChar char="❖"/>
            </a:pPr>
            <a:r>
              <a:rPr b="1" i="1" lang="en-GB" sz="1600" u="sng"/>
              <a:t>Summary of discussions</a:t>
            </a:r>
            <a:endParaRPr b="1" i="1" sz="1600" u="sng"/>
          </a:p>
          <a:p>
            <a:pPr indent="-330200" lvl="1" marL="914400" rtl="0" algn="l">
              <a:lnSpc>
                <a:spcPct val="150000"/>
              </a:lnSpc>
              <a:spcBef>
                <a:spcPts val="0"/>
              </a:spcBef>
              <a:spcAft>
                <a:spcPts val="0"/>
              </a:spcAft>
              <a:buSzPts val="1600"/>
              <a:buChar char="➢"/>
            </a:pPr>
            <a:r>
              <a:rPr b="1" i="1" lang="en-GB" sz="1600"/>
              <a:t>The SEO will investigate user metrics for the ODC Sandbox to understand its impact.</a:t>
            </a:r>
            <a:endParaRPr b="1" i="1" sz="1600"/>
          </a:p>
          <a:p>
            <a:pPr indent="-330200" lvl="1" marL="914400" rtl="0" algn="l">
              <a:lnSpc>
                <a:spcPct val="150000"/>
              </a:lnSpc>
              <a:spcBef>
                <a:spcPts val="0"/>
              </a:spcBef>
              <a:spcAft>
                <a:spcPts val="0"/>
              </a:spcAft>
              <a:buSzPts val="1600"/>
              <a:buChar char="➢"/>
            </a:pPr>
            <a:r>
              <a:rPr b="1" i="1" lang="en-GB" sz="1600"/>
              <a:t>The SEO will connect with Marc Dowell and the AFOLU/GST team to communicate the outcomes of the Land Cover Dataset assessment. </a:t>
            </a:r>
            <a:endParaRPr b="1" i="1" sz="1600"/>
          </a:p>
          <a:p>
            <a:pPr indent="-330200" lvl="1" marL="914400" rtl="0" algn="l">
              <a:lnSpc>
                <a:spcPct val="150000"/>
              </a:lnSpc>
              <a:spcBef>
                <a:spcPts val="0"/>
              </a:spcBef>
              <a:spcAft>
                <a:spcPts val="0"/>
              </a:spcAft>
              <a:buSzPts val="1600"/>
              <a:buChar char="➢"/>
            </a:pPr>
            <a:r>
              <a:rPr b="1" i="1" lang="en-GB" sz="1600"/>
              <a:t>The SEO will report the progress of the new Soil Organic Carbon task to the AFOLU/GST team as that initiative evolves.</a:t>
            </a:r>
            <a:endParaRPr b="1" i="1" sz="1600"/>
          </a:p>
          <a:p>
            <a:pPr indent="-330200" lvl="0" marL="457200" rtl="0" algn="l">
              <a:lnSpc>
                <a:spcPct val="150000"/>
              </a:lnSpc>
              <a:spcBef>
                <a:spcPts val="0"/>
              </a:spcBef>
              <a:spcAft>
                <a:spcPts val="0"/>
              </a:spcAft>
              <a:buSzPts val="1600"/>
              <a:buChar char="❖"/>
            </a:pPr>
            <a:r>
              <a:rPr b="1" i="1" lang="en-GB" sz="1600" u="sng"/>
              <a:t>Action and Decisions recorded</a:t>
            </a:r>
            <a:endParaRPr b="1" i="1" sz="1600" u="sng"/>
          </a:p>
          <a:p>
            <a:pPr indent="-330200" lvl="1" marL="914400" rtl="0" algn="l">
              <a:lnSpc>
                <a:spcPct val="150000"/>
              </a:lnSpc>
              <a:spcBef>
                <a:spcPts val="0"/>
              </a:spcBef>
              <a:spcAft>
                <a:spcPts val="0"/>
              </a:spcAft>
              <a:buSzPts val="1600"/>
              <a:buChar char="➢"/>
            </a:pPr>
            <a:r>
              <a:rPr b="1" i="1" lang="en-GB" sz="1600"/>
              <a:t>None</a:t>
            </a:r>
            <a:endParaRPr b="1" i="1" sz="1600"/>
          </a:p>
          <a:p>
            <a:pPr indent="-330200" lvl="0" marL="457200" rtl="0" algn="l">
              <a:lnSpc>
                <a:spcPct val="150000"/>
              </a:lnSpc>
              <a:spcBef>
                <a:spcPts val="0"/>
              </a:spcBef>
              <a:spcAft>
                <a:spcPts val="0"/>
              </a:spcAft>
              <a:buSzPts val="1600"/>
              <a:buChar char="❖"/>
            </a:pPr>
            <a:r>
              <a:rPr b="1" i="1" lang="en-GB" sz="1600" u="sng"/>
              <a:t>Documents endorsed</a:t>
            </a:r>
            <a:endParaRPr b="1" i="1" sz="1600" u="sng"/>
          </a:p>
          <a:p>
            <a:pPr indent="-330200" lvl="1" marL="914400" rtl="0" algn="l">
              <a:lnSpc>
                <a:spcPct val="150000"/>
              </a:lnSpc>
              <a:spcBef>
                <a:spcPts val="0"/>
              </a:spcBef>
              <a:spcAft>
                <a:spcPts val="0"/>
              </a:spcAft>
              <a:buSzPts val="1600"/>
              <a:buChar char="➢"/>
            </a:pPr>
            <a:r>
              <a:rPr b="1" i="1" lang="en-GB" sz="1600"/>
              <a:t>None</a:t>
            </a:r>
            <a:endParaRPr b="1" i="1" sz="1600"/>
          </a:p>
        </p:txBody>
      </p:sp>
      <p:sp>
        <p:nvSpPr>
          <p:cNvPr id="149" name="Google Shape;149;p19"/>
          <p:cNvSpPr txBox="1"/>
          <p:nvPr>
            <p:ph type="title"/>
          </p:nvPr>
        </p:nvSpPr>
        <p:spPr>
          <a:xfrm>
            <a:off x="176048" y="17593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sz="3700"/>
              <a:t>SEO Report</a:t>
            </a:r>
            <a:endParaRPr sz="37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20"/>
          <p:cNvSpPr txBox="1"/>
          <p:nvPr>
            <p:ph idx="1" type="body"/>
          </p:nvPr>
        </p:nvSpPr>
        <p:spPr>
          <a:xfrm>
            <a:off x="324233" y="1558533"/>
            <a:ext cx="11495400" cy="4662900"/>
          </a:xfrm>
          <a:prstGeom prst="rect">
            <a:avLst/>
          </a:prstGeom>
        </p:spPr>
        <p:txBody>
          <a:bodyPr anchorCtr="0" anchor="t" bIns="45700" lIns="91425" spcFirstLastPara="1" rIns="91425" wrap="square" tIns="45700">
            <a:noAutofit/>
          </a:bodyPr>
          <a:lstStyle/>
          <a:p>
            <a:pPr indent="-330200" lvl="0" marL="457200" rtl="0" algn="l">
              <a:lnSpc>
                <a:spcPct val="150000"/>
              </a:lnSpc>
              <a:spcBef>
                <a:spcPts val="1000"/>
              </a:spcBef>
              <a:spcAft>
                <a:spcPts val="0"/>
              </a:spcAft>
              <a:buSzPts val="1600"/>
              <a:buChar char="❖"/>
            </a:pPr>
            <a:r>
              <a:rPr b="1" i="1" lang="en-GB" sz="1600"/>
              <a:t>Issue raised</a:t>
            </a:r>
            <a:endParaRPr b="1" i="1" sz="1600"/>
          </a:p>
          <a:p>
            <a:pPr indent="-330200" lvl="1" marL="914400" rtl="0" algn="l">
              <a:lnSpc>
                <a:spcPct val="150000"/>
              </a:lnSpc>
              <a:spcBef>
                <a:spcPts val="0"/>
              </a:spcBef>
              <a:spcAft>
                <a:spcPts val="0"/>
              </a:spcAft>
              <a:buSzPts val="1600"/>
              <a:buChar char="➢"/>
            </a:pPr>
            <a:r>
              <a:rPr b="1" i="1" lang="en-GB" sz="1600"/>
              <a:t>Use Case work continues to demonstrate value of CDRs for decision/policy making</a:t>
            </a:r>
            <a:endParaRPr b="1" i="1" sz="1600"/>
          </a:p>
          <a:p>
            <a:pPr indent="-330200" lvl="1" marL="914400" rtl="0" algn="l">
              <a:lnSpc>
                <a:spcPct val="150000"/>
              </a:lnSpc>
              <a:spcBef>
                <a:spcPts val="0"/>
              </a:spcBef>
              <a:spcAft>
                <a:spcPts val="0"/>
              </a:spcAft>
              <a:buSzPts val="1600"/>
              <a:buChar char="➢"/>
            </a:pPr>
            <a:r>
              <a:rPr b="1" i="1" lang="en-GB" sz="1600"/>
              <a:t>GCOS IP update 2022 and CEOS Response will be 2023-24</a:t>
            </a:r>
            <a:endParaRPr b="1" i="1" sz="1600"/>
          </a:p>
          <a:p>
            <a:pPr indent="-330200" lvl="2" marL="1371600" rtl="0" algn="l">
              <a:lnSpc>
                <a:spcPct val="150000"/>
              </a:lnSpc>
              <a:spcBef>
                <a:spcPts val="0"/>
              </a:spcBef>
              <a:spcAft>
                <a:spcPts val="0"/>
              </a:spcAft>
              <a:buSzPts val="1600"/>
              <a:buChar char="■"/>
            </a:pPr>
            <a:r>
              <a:rPr b="1" i="1" lang="en-GB" sz="1600"/>
              <a:t>Continuous evolution of WGClimate frame wrt CDR requirements </a:t>
            </a:r>
            <a:r>
              <a:rPr b="1" i="1" lang="en-GB" sz="1600"/>
              <a:t> </a:t>
            </a:r>
            <a:endParaRPr b="1" i="1" sz="1600"/>
          </a:p>
          <a:p>
            <a:pPr indent="-330200" lvl="1" marL="914400" rtl="0" algn="l">
              <a:lnSpc>
                <a:spcPct val="150000"/>
              </a:lnSpc>
              <a:spcBef>
                <a:spcPts val="0"/>
              </a:spcBef>
              <a:spcAft>
                <a:spcPts val="0"/>
              </a:spcAft>
              <a:buSzPts val="1600"/>
              <a:buChar char="➢"/>
            </a:pPr>
            <a:r>
              <a:rPr b="1" i="1" lang="en-GB" sz="1600"/>
              <a:t>Several COP26 engagements noted and pledges made</a:t>
            </a:r>
            <a:endParaRPr b="1" i="1" sz="1600"/>
          </a:p>
          <a:p>
            <a:pPr indent="-330200" lvl="1" marL="914400" rtl="0" algn="l">
              <a:lnSpc>
                <a:spcPct val="150000"/>
              </a:lnSpc>
              <a:spcBef>
                <a:spcPts val="0"/>
              </a:spcBef>
              <a:spcAft>
                <a:spcPts val="0"/>
              </a:spcAft>
              <a:buSzPts val="1600"/>
              <a:buChar char="➢"/>
            </a:pPr>
            <a:r>
              <a:rPr b="1" i="1" lang="en-GB" sz="1600"/>
              <a:t>UNOOSA wants to sharpen its Space4Climate programme and is collecting information in institutions and programmes (with UKSA). WGClimate will reply</a:t>
            </a:r>
            <a:endParaRPr b="1" i="1" sz="1600"/>
          </a:p>
          <a:p>
            <a:pPr indent="-330200" lvl="0" marL="457200" rtl="0" algn="l">
              <a:lnSpc>
                <a:spcPct val="150000"/>
              </a:lnSpc>
              <a:spcBef>
                <a:spcPts val="0"/>
              </a:spcBef>
              <a:spcAft>
                <a:spcPts val="0"/>
              </a:spcAft>
              <a:buSzPts val="1600"/>
              <a:buChar char="❖"/>
            </a:pPr>
            <a:r>
              <a:rPr b="1" i="1" lang="en-GB" sz="1600"/>
              <a:t>Action and Decisions recorded</a:t>
            </a:r>
            <a:endParaRPr b="1" i="1" sz="1600"/>
          </a:p>
          <a:p>
            <a:pPr indent="-330200" lvl="1" marL="914400" rtl="0" algn="l">
              <a:lnSpc>
                <a:spcPct val="150000"/>
              </a:lnSpc>
              <a:spcBef>
                <a:spcPts val="0"/>
              </a:spcBef>
              <a:spcAft>
                <a:spcPts val="0"/>
              </a:spcAft>
              <a:buSzPts val="1600"/>
              <a:buChar char="➢"/>
            </a:pPr>
            <a:r>
              <a:rPr b="1" i="1" lang="en-GB" sz="1600"/>
              <a:t>N/A</a:t>
            </a:r>
            <a:endParaRPr b="1" i="1" sz="1600"/>
          </a:p>
          <a:p>
            <a:pPr indent="-330200" lvl="0" marL="457200" rtl="0" algn="l">
              <a:lnSpc>
                <a:spcPct val="150000"/>
              </a:lnSpc>
              <a:spcBef>
                <a:spcPts val="0"/>
              </a:spcBef>
              <a:spcAft>
                <a:spcPts val="0"/>
              </a:spcAft>
              <a:buSzPts val="1600"/>
              <a:buChar char="❖"/>
            </a:pPr>
            <a:r>
              <a:rPr b="1" i="1" lang="en-GB" sz="1600"/>
              <a:t>Documents endorsed</a:t>
            </a:r>
            <a:endParaRPr b="1" i="1" sz="1600"/>
          </a:p>
          <a:p>
            <a:pPr indent="-330200" lvl="1" marL="914400" rtl="0" algn="l">
              <a:lnSpc>
                <a:spcPct val="150000"/>
              </a:lnSpc>
              <a:spcBef>
                <a:spcPts val="0"/>
              </a:spcBef>
              <a:spcAft>
                <a:spcPts val="0"/>
              </a:spcAft>
              <a:buSzPts val="1600"/>
              <a:buChar char="➢"/>
            </a:pPr>
            <a:r>
              <a:rPr b="1" i="1" lang="en-GB" sz="1600"/>
              <a:t>N/A</a:t>
            </a:r>
            <a:endParaRPr b="1" i="1" sz="1600"/>
          </a:p>
        </p:txBody>
      </p:sp>
      <p:sp>
        <p:nvSpPr>
          <p:cNvPr id="155" name="Google Shape;155;p20"/>
          <p:cNvSpPr txBox="1"/>
          <p:nvPr>
            <p:ph type="title"/>
          </p:nvPr>
        </p:nvSpPr>
        <p:spPr>
          <a:xfrm>
            <a:off x="176048" y="17593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sz="3000"/>
              <a:t>WGClimate Report on COP-26 Outcomes &amp; Use Case Studies progress</a:t>
            </a:r>
            <a:endParaRPr sz="26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21"/>
          <p:cNvSpPr txBox="1"/>
          <p:nvPr>
            <p:ph idx="1" type="body"/>
          </p:nvPr>
        </p:nvSpPr>
        <p:spPr>
          <a:xfrm>
            <a:off x="324233" y="1558533"/>
            <a:ext cx="11495400" cy="4662900"/>
          </a:xfrm>
          <a:prstGeom prst="rect">
            <a:avLst/>
          </a:prstGeom>
        </p:spPr>
        <p:txBody>
          <a:bodyPr anchorCtr="0" anchor="t" bIns="45700" lIns="91425" spcFirstLastPara="1" rIns="91425" wrap="square" tIns="45700">
            <a:noAutofit/>
          </a:bodyPr>
          <a:lstStyle/>
          <a:p>
            <a:pPr indent="-330200" lvl="0" marL="457200" rtl="0" algn="l">
              <a:lnSpc>
                <a:spcPct val="150000"/>
              </a:lnSpc>
              <a:spcBef>
                <a:spcPts val="1000"/>
              </a:spcBef>
              <a:spcAft>
                <a:spcPts val="0"/>
              </a:spcAft>
              <a:buSzPts val="1600"/>
              <a:buChar char="❖"/>
            </a:pPr>
            <a:r>
              <a:rPr b="1" i="1" lang="en-GB" sz="1600"/>
              <a:t>Issues raised</a:t>
            </a:r>
            <a:endParaRPr b="1" i="1" sz="1600"/>
          </a:p>
          <a:p>
            <a:pPr indent="-330200" lvl="1" marL="914400" rtl="0" algn="l">
              <a:lnSpc>
                <a:spcPct val="150000"/>
              </a:lnSpc>
              <a:spcBef>
                <a:spcPts val="0"/>
              </a:spcBef>
              <a:spcAft>
                <a:spcPts val="0"/>
              </a:spcAft>
              <a:buSzPts val="1600"/>
              <a:buChar char="➢"/>
            </a:pPr>
            <a:r>
              <a:rPr b="1" i="1" lang="en-GB" sz="1600"/>
              <a:t>Prototype inventory products for COP-26 via the CEOS GST Data Portal</a:t>
            </a:r>
            <a:endParaRPr b="1" i="1" sz="1600"/>
          </a:p>
          <a:p>
            <a:pPr indent="-330200" lvl="1" marL="914400" rtl="0" algn="l">
              <a:lnSpc>
                <a:spcPct val="150000"/>
              </a:lnSpc>
              <a:spcBef>
                <a:spcPts val="0"/>
              </a:spcBef>
              <a:spcAft>
                <a:spcPts val="0"/>
              </a:spcAft>
              <a:buSzPts val="1600"/>
              <a:buChar char="➢"/>
            </a:pPr>
            <a:r>
              <a:rPr b="1" i="1" lang="en-GB" sz="1600"/>
              <a:t>Need to define requirements for reporting fluxes / emissions from satellite data for policy / science. </a:t>
            </a:r>
            <a:endParaRPr b="1" i="1" sz="1600"/>
          </a:p>
          <a:p>
            <a:pPr indent="-330200" lvl="1" marL="914400" rtl="0" algn="l">
              <a:lnSpc>
                <a:spcPct val="150000"/>
              </a:lnSpc>
              <a:spcBef>
                <a:spcPts val="0"/>
              </a:spcBef>
              <a:spcAft>
                <a:spcPts val="0"/>
              </a:spcAft>
              <a:buSzPts val="1600"/>
              <a:buChar char="➢"/>
            </a:pPr>
            <a:r>
              <a:rPr b="1" i="1" lang="en-GB" sz="1600"/>
              <a:t>Next steps are TBD for operationalizing reporting of emissions / fluxes</a:t>
            </a:r>
            <a:endParaRPr b="1" i="1" sz="1600"/>
          </a:p>
          <a:p>
            <a:pPr indent="-330200" lvl="1" marL="914400" rtl="0" algn="l">
              <a:lnSpc>
                <a:spcPct val="150000"/>
              </a:lnSpc>
              <a:spcBef>
                <a:spcPts val="0"/>
              </a:spcBef>
              <a:spcAft>
                <a:spcPts val="0"/>
              </a:spcAft>
              <a:buSzPts val="1600"/>
              <a:buChar char="➢"/>
            </a:pPr>
            <a:r>
              <a:rPr b="1" i="1" lang="en-GB" sz="1600"/>
              <a:t>Need to identify and exercise links in which science community can interact and contribute to WMO and UN sponsored efforts to use atmospheric data for quantifying emissions</a:t>
            </a:r>
            <a:endParaRPr b="1" i="1" sz="1600"/>
          </a:p>
          <a:p>
            <a:pPr indent="-330200" lvl="1" marL="914400" rtl="0" algn="l">
              <a:lnSpc>
                <a:spcPct val="150000"/>
              </a:lnSpc>
              <a:spcBef>
                <a:spcPts val="0"/>
              </a:spcBef>
              <a:spcAft>
                <a:spcPts val="0"/>
              </a:spcAft>
              <a:buSzPts val="1600"/>
              <a:buChar char="➢"/>
            </a:pPr>
            <a:r>
              <a:rPr b="1" i="1" lang="en-GB" sz="1600"/>
              <a:t>GHG-AFOLU Workshop addressed evolving policy needs, eg: A global (data assimilation) system supporting monitoring and verification Paris Agreement should be able to rely on earth observation data for a comprehensive picture for the decades to come. </a:t>
            </a:r>
            <a:endParaRPr b="1" i="1" sz="1600"/>
          </a:p>
          <a:p>
            <a:pPr indent="-330200" lvl="1" marL="914400" rtl="0" algn="l">
              <a:lnSpc>
                <a:spcPct val="150000"/>
              </a:lnSpc>
              <a:spcBef>
                <a:spcPts val="0"/>
              </a:spcBef>
              <a:spcAft>
                <a:spcPts val="0"/>
              </a:spcAft>
              <a:buSzPts val="1600"/>
              <a:buChar char="➢"/>
            </a:pPr>
            <a:r>
              <a:rPr b="1" i="1" lang="en-GB" sz="1600"/>
              <a:t>Workshop report will be ready for TW</a:t>
            </a:r>
            <a:endParaRPr b="1" i="1" sz="1600"/>
          </a:p>
          <a:p>
            <a:pPr indent="0" lvl="0" marL="457200" rtl="0" algn="l">
              <a:lnSpc>
                <a:spcPct val="150000"/>
              </a:lnSpc>
              <a:spcBef>
                <a:spcPts val="1000"/>
              </a:spcBef>
              <a:spcAft>
                <a:spcPts val="0"/>
              </a:spcAft>
              <a:buNone/>
            </a:pPr>
            <a:r>
              <a:t/>
            </a:r>
            <a:endParaRPr b="1" i="1" sz="1600"/>
          </a:p>
        </p:txBody>
      </p:sp>
      <p:sp>
        <p:nvSpPr>
          <p:cNvPr id="161" name="Google Shape;161;p21"/>
          <p:cNvSpPr txBox="1"/>
          <p:nvPr>
            <p:ph type="title"/>
          </p:nvPr>
        </p:nvSpPr>
        <p:spPr>
          <a:xfrm>
            <a:off x="176048" y="17593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sz="3700"/>
              <a:t>GHG Roadmap Update</a:t>
            </a:r>
            <a:endParaRPr sz="37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22"/>
          <p:cNvSpPr txBox="1"/>
          <p:nvPr>
            <p:ph idx="1" type="body"/>
          </p:nvPr>
        </p:nvSpPr>
        <p:spPr>
          <a:xfrm>
            <a:off x="348308" y="1155108"/>
            <a:ext cx="11495400" cy="4662900"/>
          </a:xfrm>
          <a:prstGeom prst="rect">
            <a:avLst/>
          </a:prstGeom>
        </p:spPr>
        <p:txBody>
          <a:bodyPr anchorCtr="0" anchor="t" bIns="45700" lIns="91425" spcFirstLastPara="1" rIns="91425" wrap="square" tIns="45700">
            <a:noAutofit/>
          </a:bodyPr>
          <a:lstStyle/>
          <a:p>
            <a:pPr indent="-330200" lvl="0" marL="457200" rtl="0" algn="l">
              <a:lnSpc>
                <a:spcPct val="150000"/>
              </a:lnSpc>
              <a:spcBef>
                <a:spcPts val="1000"/>
              </a:spcBef>
              <a:spcAft>
                <a:spcPts val="0"/>
              </a:spcAft>
              <a:buSzPts val="1600"/>
              <a:buChar char="❖"/>
            </a:pPr>
            <a:r>
              <a:rPr b="1" i="1" lang="en-GB" sz="1600"/>
              <a:t>Issue raised</a:t>
            </a:r>
            <a:endParaRPr b="1" i="1" sz="1600"/>
          </a:p>
          <a:p>
            <a:pPr indent="-330200" lvl="1" marL="914400" rtl="0" algn="l">
              <a:lnSpc>
                <a:spcPct val="150000"/>
              </a:lnSpc>
              <a:spcBef>
                <a:spcPts val="0"/>
              </a:spcBef>
              <a:spcAft>
                <a:spcPts val="0"/>
              </a:spcAft>
              <a:buSzPts val="1600"/>
              <a:buChar char="➢"/>
            </a:pPr>
            <a:r>
              <a:rPr i="1" lang="en-GB" sz="1600"/>
              <a:t>Comprehensive AFOLU Roadmap to be developed including:</a:t>
            </a:r>
            <a:endParaRPr i="1" sz="1600"/>
          </a:p>
          <a:p>
            <a:pPr indent="-330200" lvl="2" marL="1371600" rtl="0" algn="l">
              <a:lnSpc>
                <a:spcPct val="150000"/>
              </a:lnSpc>
              <a:spcBef>
                <a:spcPts val="0"/>
              </a:spcBef>
              <a:spcAft>
                <a:spcPts val="0"/>
              </a:spcAft>
              <a:buSzPts val="1600"/>
              <a:buChar char="■"/>
            </a:pPr>
            <a:r>
              <a:rPr i="1" lang="en-GB" sz="1600"/>
              <a:t>GHG-AFOLU integration</a:t>
            </a:r>
            <a:endParaRPr i="1" sz="1600"/>
          </a:p>
          <a:p>
            <a:pPr indent="-330200" lvl="2" marL="1371600" rtl="0" algn="l">
              <a:lnSpc>
                <a:spcPct val="150000"/>
              </a:lnSpc>
              <a:spcBef>
                <a:spcPts val="0"/>
              </a:spcBef>
              <a:spcAft>
                <a:spcPts val="0"/>
              </a:spcAft>
              <a:buSzPts val="1600"/>
              <a:buChar char="■"/>
            </a:pPr>
            <a:r>
              <a:rPr i="1" lang="en-GB" sz="1600"/>
              <a:t>National and stakeholder engagement</a:t>
            </a:r>
            <a:endParaRPr i="1" sz="1600"/>
          </a:p>
          <a:p>
            <a:pPr indent="-330200" lvl="2" marL="1371600" rtl="0" algn="l">
              <a:lnSpc>
                <a:spcPct val="150000"/>
              </a:lnSpc>
              <a:spcBef>
                <a:spcPts val="0"/>
              </a:spcBef>
              <a:spcAft>
                <a:spcPts val="0"/>
              </a:spcAft>
              <a:buSzPts val="1600"/>
              <a:buChar char="■"/>
            </a:pPr>
            <a:r>
              <a:rPr i="1" lang="en-GB" sz="1600"/>
              <a:t>Enhancement to CH4/N2O</a:t>
            </a:r>
            <a:endParaRPr i="1" sz="1600"/>
          </a:p>
          <a:p>
            <a:pPr indent="-330200" lvl="2" marL="1371600" rtl="0" algn="l">
              <a:lnSpc>
                <a:spcPct val="150000"/>
              </a:lnSpc>
              <a:spcBef>
                <a:spcPts val="0"/>
              </a:spcBef>
              <a:spcAft>
                <a:spcPts val="0"/>
              </a:spcAft>
              <a:buSzPts val="1600"/>
              <a:buChar char="■"/>
            </a:pPr>
            <a:r>
              <a:rPr i="1" lang="en-GB" sz="1600"/>
              <a:t>Stakeholder Engagement.</a:t>
            </a:r>
            <a:endParaRPr i="1" sz="1600"/>
          </a:p>
          <a:p>
            <a:pPr indent="-330200" lvl="1" marL="914400" rtl="0" algn="l">
              <a:lnSpc>
                <a:spcPct val="150000"/>
              </a:lnSpc>
              <a:spcBef>
                <a:spcPts val="0"/>
              </a:spcBef>
              <a:spcAft>
                <a:spcPts val="0"/>
              </a:spcAft>
              <a:buSzPts val="1600"/>
              <a:buChar char="➢"/>
            </a:pPr>
            <a:r>
              <a:rPr i="1" lang="en-GB" sz="1600"/>
              <a:t>A</a:t>
            </a:r>
            <a:r>
              <a:rPr i="1" lang="en-GB" sz="1600"/>
              <a:t> framework for long-term (~ 15+ years) coordination of CEOS agency observing programmes in support of the needs of society for AFOLU-related information, with a focus on the needs and ambition cycle of the Global Stocktake of the Paris Climate Agreement.</a:t>
            </a:r>
            <a:r>
              <a:rPr b="1" i="1" lang="en-GB" sz="1600"/>
              <a:t> </a:t>
            </a:r>
            <a:r>
              <a:rPr b="1" i="1" lang="en-GB" sz="1600"/>
              <a:t>A guiding vision for long term space agency coordination around AFOLU. </a:t>
            </a:r>
            <a:endParaRPr b="1" i="1" sz="1600"/>
          </a:p>
          <a:p>
            <a:pPr indent="-330200" lvl="1" marL="914400" rtl="0" algn="l">
              <a:lnSpc>
                <a:spcPct val="150000"/>
              </a:lnSpc>
              <a:spcBef>
                <a:spcPts val="0"/>
              </a:spcBef>
              <a:spcAft>
                <a:spcPts val="0"/>
              </a:spcAft>
              <a:buSzPts val="1600"/>
              <a:buChar char="➢"/>
            </a:pPr>
            <a:r>
              <a:rPr b="1" i="1" lang="en-GB" sz="1600"/>
              <a:t>Virtual only effort will be challenging - looking to meet around LSI or TW in ESRIN in Sep</a:t>
            </a:r>
            <a:endParaRPr b="1" i="1" sz="1600"/>
          </a:p>
          <a:p>
            <a:pPr indent="-330200" lvl="1" marL="914400" rtl="0" algn="l">
              <a:lnSpc>
                <a:spcPct val="150000"/>
              </a:lnSpc>
              <a:spcBef>
                <a:spcPts val="0"/>
              </a:spcBef>
              <a:spcAft>
                <a:spcPts val="0"/>
              </a:spcAft>
              <a:buSzPts val="1600"/>
              <a:buChar char="➢"/>
            </a:pPr>
            <a:r>
              <a:rPr b="1" i="1" lang="en-GB" sz="1600"/>
              <a:t>Asking for Principal support to volunteer term representation &amp; travel</a:t>
            </a:r>
            <a:endParaRPr b="1" i="1" sz="1600"/>
          </a:p>
          <a:p>
            <a:pPr indent="-330200" lvl="1" marL="914400" rtl="0" algn="l">
              <a:lnSpc>
                <a:spcPct val="150000"/>
              </a:lnSpc>
              <a:spcBef>
                <a:spcPts val="0"/>
              </a:spcBef>
              <a:spcAft>
                <a:spcPts val="0"/>
              </a:spcAft>
              <a:buSzPts val="1600"/>
              <a:buChar char="➢"/>
            </a:pPr>
            <a:r>
              <a:rPr b="1" i="1" lang="en-GB" sz="1600"/>
              <a:t>Hoping for continued agency support on product harmonization efforts (Biomass in particular - with CEOS Biomass Protocol) </a:t>
            </a:r>
            <a:endParaRPr b="1" i="1" sz="1600"/>
          </a:p>
          <a:p>
            <a:pPr indent="-330200" lvl="0" marL="457200" rtl="0" algn="l">
              <a:lnSpc>
                <a:spcPct val="150000"/>
              </a:lnSpc>
              <a:spcBef>
                <a:spcPts val="0"/>
              </a:spcBef>
              <a:spcAft>
                <a:spcPts val="0"/>
              </a:spcAft>
              <a:buSzPts val="1600"/>
              <a:buChar char="❖"/>
            </a:pPr>
            <a:r>
              <a:t/>
            </a:r>
            <a:endParaRPr b="1" i="1" sz="1600"/>
          </a:p>
        </p:txBody>
      </p:sp>
      <p:sp>
        <p:nvSpPr>
          <p:cNvPr id="167" name="Google Shape;167;p22"/>
          <p:cNvSpPr txBox="1"/>
          <p:nvPr>
            <p:ph type="title"/>
          </p:nvPr>
        </p:nvSpPr>
        <p:spPr>
          <a:xfrm>
            <a:off x="176048" y="17593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sz="3700"/>
              <a:t>AFOLU </a:t>
            </a:r>
            <a:r>
              <a:rPr lang="en-GB" sz="3700"/>
              <a:t>Roadmap Update</a:t>
            </a:r>
            <a:endParaRPr sz="37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23"/>
          <p:cNvSpPr txBox="1"/>
          <p:nvPr>
            <p:ph idx="1" type="body"/>
          </p:nvPr>
        </p:nvSpPr>
        <p:spPr>
          <a:xfrm>
            <a:off x="348308" y="1405283"/>
            <a:ext cx="11495400" cy="4662900"/>
          </a:xfrm>
          <a:prstGeom prst="rect">
            <a:avLst/>
          </a:prstGeom>
        </p:spPr>
        <p:txBody>
          <a:bodyPr anchorCtr="0" anchor="t" bIns="45700" lIns="91425" spcFirstLastPara="1" rIns="91425" wrap="square" tIns="45700">
            <a:noAutofit/>
          </a:bodyPr>
          <a:lstStyle/>
          <a:p>
            <a:pPr indent="-330200" lvl="0" marL="457200" rtl="0" algn="l">
              <a:lnSpc>
                <a:spcPct val="150000"/>
              </a:lnSpc>
              <a:spcBef>
                <a:spcPts val="1000"/>
              </a:spcBef>
              <a:spcAft>
                <a:spcPts val="0"/>
              </a:spcAft>
              <a:buSzPts val="1600"/>
              <a:buChar char="❖"/>
            </a:pPr>
            <a:r>
              <a:rPr b="1" i="1" lang="en-GB" sz="1600"/>
              <a:t>Issue raised</a:t>
            </a:r>
            <a:endParaRPr b="1" i="1" sz="1600"/>
          </a:p>
          <a:p>
            <a:pPr indent="-330200" lvl="1" marL="914400" rtl="0" algn="l">
              <a:lnSpc>
                <a:spcPct val="150000"/>
              </a:lnSpc>
              <a:spcBef>
                <a:spcPts val="0"/>
              </a:spcBef>
              <a:spcAft>
                <a:spcPts val="0"/>
              </a:spcAft>
              <a:buSzPts val="1600"/>
              <a:buChar char="➢"/>
            </a:pPr>
            <a:r>
              <a:rPr b="1" i="1" lang="en-GB" sz="1600"/>
              <a:t>GEO-TREES an initiative to fund the collection of ground based reference data for above ground forest biomass validation following the CEOS biomass cal/val protocol has been kicked-off in 2021.</a:t>
            </a:r>
            <a:endParaRPr b="1" i="1" sz="1600"/>
          </a:p>
          <a:p>
            <a:pPr indent="-330200" lvl="1" marL="914400" rtl="0" algn="l">
              <a:lnSpc>
                <a:spcPct val="150000"/>
              </a:lnSpc>
              <a:spcBef>
                <a:spcPts val="0"/>
              </a:spcBef>
              <a:spcAft>
                <a:spcPts val="0"/>
              </a:spcAft>
              <a:buSzPts val="1600"/>
              <a:buChar char="➢"/>
            </a:pPr>
            <a:r>
              <a:rPr b="1" i="1" lang="en-GB" sz="1600"/>
              <a:t>CNES is funding a project office for two years, recruiting of a project office is currently ongoing</a:t>
            </a:r>
            <a:endParaRPr b="1" i="1" sz="1600"/>
          </a:p>
          <a:p>
            <a:pPr indent="-330200" lvl="1" marL="914400" rtl="0" algn="l">
              <a:lnSpc>
                <a:spcPct val="150000"/>
              </a:lnSpc>
              <a:spcBef>
                <a:spcPts val="0"/>
              </a:spcBef>
              <a:spcAft>
                <a:spcPts val="0"/>
              </a:spcAft>
              <a:buSzPts val="1600"/>
              <a:buChar char="➢"/>
            </a:pPr>
            <a:r>
              <a:rPr b="1" i="1" lang="en-GB" sz="1600"/>
              <a:t>First engagement calls with potential funding partners have been positive with CNES and ESA committing to fund a first set of reference site. </a:t>
            </a:r>
            <a:endParaRPr b="1" i="1" sz="1600"/>
          </a:p>
          <a:p>
            <a:pPr indent="-330200" lvl="1" marL="914400" rtl="0" algn="l">
              <a:lnSpc>
                <a:spcPct val="150000"/>
              </a:lnSpc>
              <a:spcBef>
                <a:spcPts val="0"/>
              </a:spcBef>
              <a:spcAft>
                <a:spcPts val="0"/>
              </a:spcAft>
              <a:buSzPts val="1600"/>
              <a:buChar char="➢"/>
            </a:pPr>
            <a:r>
              <a:rPr b="1" i="1" lang="en-GB" sz="1600"/>
              <a:t>Global ecological networks (ForestGeo, ForestPlots, TMFO and others) are fully engaged and committed to support the activity.</a:t>
            </a:r>
            <a:endParaRPr b="1" i="1" sz="1600"/>
          </a:p>
          <a:p>
            <a:pPr indent="-330200" lvl="1" marL="914400" rtl="0" algn="l">
              <a:lnSpc>
                <a:spcPct val="150000"/>
              </a:lnSpc>
              <a:spcBef>
                <a:spcPts val="0"/>
              </a:spcBef>
              <a:spcAft>
                <a:spcPts val="0"/>
              </a:spcAft>
              <a:buSzPts val="1600"/>
              <a:buChar char="➢"/>
            </a:pPr>
            <a:r>
              <a:rPr b="1" i="1" lang="en-GB" sz="1600"/>
              <a:t>The current funding gap to reach the full implementation of the network is 30 MEur.</a:t>
            </a:r>
            <a:endParaRPr b="1" i="1" sz="1600"/>
          </a:p>
          <a:p>
            <a:pPr indent="-330200" lvl="0" marL="457200" rtl="0" algn="l">
              <a:lnSpc>
                <a:spcPct val="150000"/>
              </a:lnSpc>
              <a:spcBef>
                <a:spcPts val="0"/>
              </a:spcBef>
              <a:spcAft>
                <a:spcPts val="0"/>
              </a:spcAft>
              <a:buSzPts val="1600"/>
              <a:buChar char="❖"/>
            </a:pPr>
            <a:r>
              <a:rPr b="1" i="1" lang="en-GB" sz="1600"/>
              <a:t>Action and Decisions recorded</a:t>
            </a:r>
            <a:endParaRPr b="1" i="1" sz="1600"/>
          </a:p>
          <a:p>
            <a:pPr indent="-330200" lvl="1" marL="914400" rtl="0" algn="l">
              <a:lnSpc>
                <a:spcPct val="150000"/>
              </a:lnSpc>
              <a:spcBef>
                <a:spcPts val="0"/>
              </a:spcBef>
              <a:spcAft>
                <a:spcPts val="0"/>
              </a:spcAft>
              <a:buSzPts val="1600"/>
              <a:buChar char="➢"/>
            </a:pPr>
            <a:r>
              <a:rPr b="1" i="1" lang="en-GB" sz="1600"/>
              <a:t>None</a:t>
            </a:r>
            <a:endParaRPr b="1" i="1" sz="1600"/>
          </a:p>
          <a:p>
            <a:pPr indent="-330200" lvl="0" marL="457200" rtl="0" algn="l">
              <a:lnSpc>
                <a:spcPct val="150000"/>
              </a:lnSpc>
              <a:spcBef>
                <a:spcPts val="0"/>
              </a:spcBef>
              <a:spcAft>
                <a:spcPts val="0"/>
              </a:spcAft>
              <a:buSzPts val="1600"/>
              <a:buChar char="❖"/>
            </a:pPr>
            <a:r>
              <a:rPr b="1" i="1" lang="en-GB" sz="1600"/>
              <a:t>Documents endorsed</a:t>
            </a:r>
            <a:endParaRPr b="1" i="1" sz="1600"/>
          </a:p>
          <a:p>
            <a:pPr indent="-330200" lvl="1" marL="914400" rtl="0" algn="l">
              <a:lnSpc>
                <a:spcPct val="150000"/>
              </a:lnSpc>
              <a:spcBef>
                <a:spcPts val="0"/>
              </a:spcBef>
              <a:spcAft>
                <a:spcPts val="0"/>
              </a:spcAft>
              <a:buSzPts val="1600"/>
              <a:buChar char="➢"/>
            </a:pPr>
            <a:r>
              <a:rPr b="1" i="1" lang="en-GB" sz="1600"/>
              <a:t>None</a:t>
            </a:r>
            <a:endParaRPr b="1" i="1" sz="1600"/>
          </a:p>
        </p:txBody>
      </p:sp>
      <p:sp>
        <p:nvSpPr>
          <p:cNvPr id="173" name="Google Shape;173;p23"/>
          <p:cNvSpPr txBox="1"/>
          <p:nvPr>
            <p:ph type="title"/>
          </p:nvPr>
        </p:nvSpPr>
        <p:spPr>
          <a:xfrm>
            <a:off x="176048" y="17593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sz="3700"/>
              <a:t>GEO-TREES</a:t>
            </a:r>
            <a:endParaRPr sz="3700"/>
          </a:p>
        </p:txBody>
      </p:sp>
    </p:spTree>
  </p:cSld>
  <p:clrMapOvr>
    <a:masterClrMapping/>
  </p:clrMapOvr>
</p:sld>
</file>

<file path=ppt/theme/theme1.xml><?xml version="1.0" encoding="utf-8"?>
<a:theme xmlns:a="http://schemas.openxmlformats.org/drawingml/2006/main" xmlns:r="http://schemas.openxmlformats.org/officeDocument/2006/relationships" name="ceos">
  <a:themeElements>
    <a:clrScheme name="Custom 2">
      <a:dk1>
        <a:srgbClr val="000000"/>
      </a:dk1>
      <a:lt1>
        <a:srgbClr val="FFFFFF"/>
      </a:lt1>
      <a:dk2>
        <a:srgbClr val="44546A"/>
      </a:dk2>
      <a:lt2>
        <a:srgbClr val="E7E6E6"/>
      </a:lt2>
      <a:accent1>
        <a:srgbClr val="33445F"/>
      </a:accent1>
      <a:accent2>
        <a:srgbClr val="A3CB34"/>
      </a:accent2>
      <a:accent3>
        <a:srgbClr val="C1666B"/>
      </a:accent3>
      <a:accent4>
        <a:srgbClr val="DDDDDD"/>
      </a:accent4>
      <a:accent5>
        <a:srgbClr val="7BC0D7"/>
      </a:accent5>
      <a:accent6>
        <a:srgbClr val="D1462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eos">
  <a:themeElements>
    <a:clrScheme name="Custom 2">
      <a:dk1>
        <a:srgbClr val="000000"/>
      </a:dk1>
      <a:lt1>
        <a:srgbClr val="FFFFFF"/>
      </a:lt1>
      <a:dk2>
        <a:srgbClr val="44546A"/>
      </a:dk2>
      <a:lt2>
        <a:srgbClr val="E7E6E6"/>
      </a:lt2>
      <a:accent1>
        <a:srgbClr val="33445F"/>
      </a:accent1>
      <a:accent2>
        <a:srgbClr val="A3CB34"/>
      </a:accent2>
      <a:accent3>
        <a:srgbClr val="C1666B"/>
      </a:accent3>
      <a:accent4>
        <a:srgbClr val="DDDDDD"/>
      </a:accent4>
      <a:accent5>
        <a:srgbClr val="7BC0D7"/>
      </a:accent5>
      <a:accent6>
        <a:srgbClr val="D1462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