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7" r:id="rId4"/>
  </p:sldMasterIdLst>
  <p:notesMasterIdLst>
    <p:notesMasterId r:id="rId5"/>
  </p:notesMasterIdLst>
  <p:sldIdLst>
    <p:sldId id="256" r:id="rId6"/>
  </p:sldIdLst>
  <p:sldSz cy="6859575" cx="12195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1">
          <p15:clr>
            <a:srgbClr val="A4A3A4"/>
          </p15:clr>
        </p15:guide>
        <p15:guide id="2" pos="3842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1" orient="horz"/>
        <p:guide pos="3842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alt und Bild">
  <p:cSld name="Inhalt und Bild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485999" y="648000"/>
            <a:ext cx="11221200" cy="7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486000" y="1591200"/>
            <a:ext cx="5482800" cy="43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/>
          <p:nvPr>
            <p:ph idx="2" type="pic"/>
          </p:nvPr>
        </p:nvSpPr>
        <p:spPr>
          <a:xfrm>
            <a:off x="6224400" y="1591200"/>
            <a:ext cx="5482800" cy="4338000"/>
          </a:xfrm>
          <a:prstGeom prst="rect">
            <a:avLst/>
          </a:prstGeom>
          <a:noFill/>
          <a:ln>
            <a:noFill/>
          </a:ln>
        </p:spPr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1529999" y="126000"/>
            <a:ext cx="101772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486000" y="126000"/>
            <a:ext cx="10440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DLR.de  •  Chart </a:t>
            </a: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folie" showMasterSp="0">
  <p:cSld name="Titelfoli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\\psf\Host\Users\cd\Desktop\Startbild_16zu9-E.jpg" id="22" name="Google Shape;22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5" cy="685641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"/>
          <p:cNvSpPr txBox="1"/>
          <p:nvPr>
            <p:ph type="ctrTitle"/>
          </p:nvPr>
        </p:nvSpPr>
        <p:spPr>
          <a:xfrm>
            <a:off x="878399" y="1573200"/>
            <a:ext cx="10864800" cy="7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2400"/>
              <a:buFont typeface="Arial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subTitle"/>
          </p:nvPr>
        </p:nvSpPr>
        <p:spPr>
          <a:xfrm>
            <a:off x="878399" y="2430000"/>
            <a:ext cx="10864800" cy="115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300"/>
              </a:spcBef>
              <a:spcAft>
                <a:spcPts val="0"/>
              </a:spcAft>
              <a:buClr>
                <a:srgbClr val="686868"/>
              </a:buClr>
              <a:buSzPts val="2400"/>
              <a:buFont typeface="Arial"/>
              <a:buNone/>
              <a:defRPr sz="2400">
                <a:solidFill>
                  <a:srgbClr val="68686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1529999" y="126000"/>
            <a:ext cx="101772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486000" y="126000"/>
            <a:ext cx="10440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DLR.de  •  Chart </a:t>
            </a: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7" name="Google Shape;2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2930" y="5598000"/>
            <a:ext cx="1080000" cy="956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Inhalt">
  <p:cSld name="Titel und Inhal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485999" y="648000"/>
            <a:ext cx="11221200" cy="7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486000" y="1591200"/>
            <a:ext cx="11221200" cy="43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1529999" y="126000"/>
            <a:ext cx="101772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486000" y="126000"/>
            <a:ext cx="10440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DLR.de  •  Chart </a:t>
            </a: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in Inhalt links">
  <p:cSld name="Ein Inhalt link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85999" y="648000"/>
            <a:ext cx="11221200" cy="7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86000" y="1591200"/>
            <a:ext cx="5482800" cy="43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1" type="ftr"/>
          </p:nvPr>
        </p:nvSpPr>
        <p:spPr>
          <a:xfrm>
            <a:off x="1529999" y="126000"/>
            <a:ext cx="101772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486000" y="126000"/>
            <a:ext cx="10440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DLR.de  •  Chart </a:t>
            </a: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wei Inhalte">
  <p:cSld name="Zwei Inhalt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485999" y="648000"/>
            <a:ext cx="11221200" cy="7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" type="body"/>
          </p:nvPr>
        </p:nvSpPr>
        <p:spPr>
          <a:xfrm>
            <a:off x="486000" y="1591200"/>
            <a:ext cx="5482800" cy="43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1529999" y="126000"/>
            <a:ext cx="101772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486000" y="126000"/>
            <a:ext cx="10440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DLR.de  •  Chart </a:t>
            </a: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6224400" y="1591200"/>
            <a:ext cx="5482800" cy="43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leich">
  <p:cSld name="Vergleich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idx="1" type="body"/>
          </p:nvPr>
        </p:nvSpPr>
        <p:spPr>
          <a:xfrm>
            <a:off x="485999" y="1591200"/>
            <a:ext cx="5482800" cy="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/>
            </a:lvl1pPr>
            <a:lvl2pPr indent="-342900" lvl="1" marL="9144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2" type="body"/>
          </p:nvPr>
        </p:nvSpPr>
        <p:spPr>
          <a:xfrm>
            <a:off x="6224399" y="1591200"/>
            <a:ext cx="5482800" cy="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/>
            </a:lvl1pPr>
            <a:lvl2pPr indent="-342900" lvl="1" marL="9144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type="title"/>
          </p:nvPr>
        </p:nvSpPr>
        <p:spPr>
          <a:xfrm>
            <a:off x="485999" y="648000"/>
            <a:ext cx="11221200" cy="7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486000" y="2141999"/>
            <a:ext cx="5482800" cy="37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6224400" y="2142000"/>
            <a:ext cx="5482800" cy="37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1" type="ftr"/>
          </p:nvPr>
        </p:nvSpPr>
        <p:spPr>
          <a:xfrm>
            <a:off x="1529999" y="126000"/>
            <a:ext cx="101772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2" type="sldNum"/>
          </p:nvPr>
        </p:nvSpPr>
        <p:spPr>
          <a:xfrm>
            <a:off x="486000" y="126000"/>
            <a:ext cx="10440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DLR.de  •  Chart </a:t>
            </a: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r Titel">
  <p:cSld name="Nur Titel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/>
          <p:nvPr>
            <p:ph type="title"/>
          </p:nvPr>
        </p:nvSpPr>
        <p:spPr>
          <a:xfrm>
            <a:off x="485999" y="648000"/>
            <a:ext cx="11221200" cy="7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1529999" y="126000"/>
            <a:ext cx="101772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486000" y="126000"/>
            <a:ext cx="10440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DLR.de  •  Chart </a:t>
            </a: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r">
  <p:cSld name="Le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idx="11" type="ftr"/>
          </p:nvPr>
        </p:nvSpPr>
        <p:spPr>
          <a:xfrm>
            <a:off x="1529999" y="126000"/>
            <a:ext cx="101772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486000" y="126000"/>
            <a:ext cx="10440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DLR.de  •  Chart </a:t>
            </a: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r ohne Hintergrund" showMasterSp="0">
  <p:cSld name="Leer ohne Hintergrund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idx="11" type="ftr"/>
          </p:nvPr>
        </p:nvSpPr>
        <p:spPr>
          <a:xfrm>
            <a:off x="1529999" y="126000"/>
            <a:ext cx="101772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2" type="sldNum"/>
          </p:nvPr>
        </p:nvSpPr>
        <p:spPr>
          <a:xfrm>
            <a:off x="486000" y="126000"/>
            <a:ext cx="10440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DLR.de  •  Chart </a:t>
            </a: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olie-03.png" id="10" name="Google Shape;10;p1"/>
          <p:cNvPicPr preferRelativeResize="0"/>
          <p:nvPr/>
        </p:nvPicPr>
        <p:blipFill rotWithShape="1">
          <a:blip r:embed="rId1">
            <a:alphaModFix/>
          </a:blip>
          <a:srcRect b="0" l="0" r="0" t="89587"/>
          <a:stretch/>
        </p:blipFill>
        <p:spPr>
          <a:xfrm>
            <a:off x="1588" y="6143625"/>
            <a:ext cx="1218565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 txBox="1"/>
          <p:nvPr>
            <p:ph type="title"/>
          </p:nvPr>
        </p:nvSpPr>
        <p:spPr>
          <a:xfrm>
            <a:off x="485999" y="648000"/>
            <a:ext cx="11221200" cy="7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68686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485999" y="1591200"/>
            <a:ext cx="11221200" cy="43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1529999" y="126000"/>
            <a:ext cx="101772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68686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486000" y="126000"/>
            <a:ext cx="1044000" cy="1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68686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68686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68686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68686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68686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68686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68686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68686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Clr>
                <a:srgbClr val="68686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68686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DLR.de  •  Chart </a:t>
            </a: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phoenix.de/mission-enmap-a-2730959.html?ref=suche" TargetMode="External"/><Relationship Id="rId4" Type="http://schemas.openxmlformats.org/officeDocument/2006/relationships/hyperlink" Target="https://www.dlr.de/content/en/articles/news/2022/01/20220302_to-space-from-bremen-via-hanover-and-florida.html" TargetMode="External"/><Relationship Id="rId5" Type="http://schemas.openxmlformats.org/officeDocument/2006/relationships/hyperlink" Target="https://www.dlr.de/content/en/articles/news/2022/01/20220330_environmental-data-for-researchers-worldwide.html" TargetMode="External"/><Relationship Id="rId6" Type="http://schemas.openxmlformats.org/officeDocument/2006/relationships/hyperlink" Target="https://www.enmap.org/" TargetMode="Externa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92931" y="549474"/>
            <a:ext cx="6850275" cy="7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686868"/>
              </a:buClr>
              <a:buSzPts val="2800"/>
              <a:buFont typeface="Arial"/>
              <a:buNone/>
            </a:pPr>
            <a:r>
              <a:rPr lang="en-GB" sz="2800"/>
              <a:t>Next generation Hyperspectral Mission</a:t>
            </a:r>
            <a:br>
              <a:rPr lang="en-GB"/>
            </a:br>
            <a:r>
              <a:rPr lang="en-GB" sz="1800">
                <a:solidFill>
                  <a:srgbClr val="FF0000"/>
                </a:solidFill>
              </a:rPr>
              <a:t>ready for launch with SpaceX </a:t>
            </a:r>
            <a:br>
              <a:rPr lang="en-GB" sz="1800">
                <a:solidFill>
                  <a:srgbClr val="FF0000"/>
                </a:solidFill>
              </a:rPr>
            </a:br>
            <a:r>
              <a:rPr lang="en-GB" sz="1800">
                <a:solidFill>
                  <a:srgbClr val="FF0000"/>
                </a:solidFill>
              </a:rPr>
              <a:t>on Friday April 1</a:t>
            </a:r>
            <a:r>
              <a:rPr baseline="30000" lang="en-GB" sz="1800">
                <a:solidFill>
                  <a:srgbClr val="FF0000"/>
                </a:solidFill>
              </a:rPr>
              <a:t>st </a:t>
            </a:r>
            <a:r>
              <a:rPr lang="en-GB" sz="1800">
                <a:solidFill>
                  <a:srgbClr val="FF0000"/>
                </a:solidFill>
              </a:rPr>
              <a:t>18:24 MEZ (12:24 EDT)</a:t>
            </a:r>
            <a:br>
              <a:rPr lang="en-GB" sz="1800">
                <a:solidFill>
                  <a:srgbClr val="FF0000"/>
                </a:solidFill>
              </a:rPr>
            </a:br>
            <a:br>
              <a:rPr lang="en-GB" sz="1800">
                <a:solidFill>
                  <a:srgbClr val="FF0000"/>
                </a:solidFill>
              </a:rPr>
            </a:br>
            <a:r>
              <a:rPr lang="en-GB" sz="1800">
                <a:solidFill>
                  <a:srgbClr val="FF0000"/>
                </a:solidFill>
              </a:rPr>
              <a:t>livestream (starting 1h before launch):</a:t>
            </a:r>
            <a:r>
              <a:rPr lang="en-GB" sz="1800"/>
              <a:t> </a:t>
            </a:r>
            <a:br>
              <a:rPr lang="en-GB" sz="1800"/>
            </a:br>
            <a:r>
              <a:rPr b="0" lang="en-GB" sz="1600" u="sng">
                <a:solidFill>
                  <a:schemeClr val="hlink"/>
                </a:solidFill>
                <a:hlinkClick r:id="rId3"/>
              </a:rPr>
              <a:t>https://www.phoenix.de/mission-enmap-a-2730959.html?ref=suche</a:t>
            </a:r>
            <a:br>
              <a:rPr lang="en-GB" sz="1800"/>
            </a:br>
            <a:br>
              <a:rPr lang="en-GB" sz="1800"/>
            </a:br>
            <a:br>
              <a:rPr lang="en-GB"/>
            </a:br>
            <a:br>
              <a:rPr lang="en-GB"/>
            </a:br>
            <a:br>
              <a:rPr baseline="30000" lang="en-GB"/>
            </a:br>
            <a:r>
              <a:rPr lang="en-GB"/>
              <a:t> </a:t>
            </a:r>
            <a:endParaRPr/>
          </a:p>
        </p:txBody>
      </p:sp>
      <p:sp>
        <p:nvSpPr>
          <p:cNvPr id="67" name="Google Shape;67;p11"/>
          <p:cNvSpPr txBox="1"/>
          <p:nvPr>
            <p:ph idx="1" type="body"/>
          </p:nvPr>
        </p:nvSpPr>
        <p:spPr>
          <a:xfrm>
            <a:off x="120923" y="2692194"/>
            <a:ext cx="7776864" cy="43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GB" sz="1600"/>
              <a:t>some previews: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</a:pPr>
            <a:r>
              <a:rPr lang="en-GB" sz="1050" u="sng">
                <a:solidFill>
                  <a:schemeClr val="hlink"/>
                </a:solidFill>
                <a:hlinkClick r:id="rId4"/>
              </a:rPr>
              <a:t>https://www.dlr.de/content/en/articles/news/2022/01/20220302_to-space-from-bremen-via-hanover-and-florida.html</a:t>
            </a:r>
            <a:endParaRPr sz="105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</a:pPr>
            <a:r>
              <a:rPr lang="en-GB" sz="1050" u="sng">
                <a:solidFill>
                  <a:schemeClr val="hlink"/>
                </a:solidFill>
                <a:hlinkClick r:id="rId5"/>
              </a:rPr>
              <a:t>https://www.dlr.de/content/en/articles/news/2022/01/20220330_environmental-data-for-researchers-worldwide.html</a:t>
            </a:r>
            <a:br>
              <a:rPr lang="en-GB" sz="1000"/>
            </a:br>
            <a:endParaRPr sz="1000"/>
          </a:p>
          <a:p>
            <a:pPr indent="-180000" lvl="0" marL="1800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/>
              <a:t>6 months commissioning phase</a:t>
            </a:r>
            <a:endParaRPr sz="1600"/>
          </a:p>
          <a:p>
            <a:pPr indent="-180000" lvl="0" marL="18000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GB" sz="1600"/>
              <a:t>Data freely available for scientists worldwide, archive and proposal for new acquisitions; check out </a:t>
            </a:r>
            <a:r>
              <a:rPr lang="en-GB" sz="1600" u="sng">
                <a:solidFill>
                  <a:schemeClr val="hlink"/>
                </a:solidFill>
                <a:hlinkClick r:id="rId6"/>
              </a:rPr>
              <a:t>https://www.enmap.org</a:t>
            </a:r>
            <a:r>
              <a:rPr lang="en-GB" sz="1600"/>
              <a:t> for more details and info</a:t>
            </a:r>
            <a:endParaRPr sz="16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GB" sz="1600"/>
              <a:t>:</a:t>
            </a:r>
            <a:endParaRPr sz="1600"/>
          </a:p>
        </p:txBody>
      </p:sp>
      <p:pic>
        <p:nvPicPr>
          <p:cNvPr id="68" name="Google Shape;68;p1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043206" y="0"/>
            <a:ext cx="5151969" cy="6859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64939" y="4976939"/>
            <a:ext cx="3208237" cy="1718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LR-Präsentation 16:9 Englisch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arissa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