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</p:sldIdLst>
  <p:sldSz cy="6859575" cx="12195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1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1" orient="horz"/>
        <p:guide pos="3842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und Bild">
  <p:cSld name="Inhalt und Bild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86000" y="1591200"/>
            <a:ext cx="54828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>
            <p:ph idx="2" type="pic"/>
          </p:nvPr>
        </p:nvSpPr>
        <p:spPr>
          <a:xfrm>
            <a:off x="6224400" y="1591200"/>
            <a:ext cx="5482800" cy="43380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showMasterSp="0">
  <p:cSld name="Titelfoli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psf\Host\Users\cd\Desktop\Startbild_16zu9-E.jpg"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878399" y="1573200"/>
            <a:ext cx="108648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2400"/>
              <a:buFont typeface="Arial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878399" y="2430000"/>
            <a:ext cx="108648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Clr>
                <a:srgbClr val="686868"/>
              </a:buClr>
              <a:buSzPts val="2400"/>
              <a:buFont typeface="Arial"/>
              <a:buNone/>
              <a:defRPr sz="2400">
                <a:solidFill>
                  <a:srgbClr val="68686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930" y="5598000"/>
            <a:ext cx="1080000" cy="956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>
  <p:cSld name="Titel und Inhal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486000" y="1591200"/>
            <a:ext cx="112212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in Inhalt links">
  <p:cSld name="Ein Inhalt link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86000" y="1591200"/>
            <a:ext cx="54828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>
  <p:cSld name="Zwei Inhalt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86000" y="1591200"/>
            <a:ext cx="54828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24400" y="1591200"/>
            <a:ext cx="54828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>
  <p:cSld name="Vergleich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idx="1" type="body"/>
          </p:nvPr>
        </p:nvSpPr>
        <p:spPr>
          <a:xfrm>
            <a:off x="485999" y="1591200"/>
            <a:ext cx="5482800" cy="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6224399" y="1591200"/>
            <a:ext cx="5482800" cy="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86000" y="2141999"/>
            <a:ext cx="5482800" cy="3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224400" y="2142000"/>
            <a:ext cx="5482800" cy="3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>
  <p:cSld name="Nur Tite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>
  <p:cSld name="Le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 ohne Hintergrund" showMasterSp="0">
  <p:cSld name="Leer ohne Hintergrund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lie-03.png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89587"/>
          <a:stretch/>
        </p:blipFill>
        <p:spPr>
          <a:xfrm>
            <a:off x="1588" y="6143625"/>
            <a:ext cx="1218565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85999" y="1591200"/>
            <a:ext cx="11221200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Clr>
                <a:srgbClr val="68686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8686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DLR.de  •  Chart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phoenix.de/mission-enmap-a-2730959.html?ref=suche" TargetMode="External"/><Relationship Id="rId4" Type="http://schemas.openxmlformats.org/officeDocument/2006/relationships/hyperlink" Target="https://www.dlr.de/content/en/articles/news/2022/01/20220302_to-space-from-bremen-via-hanover-and-florida.html" TargetMode="External"/><Relationship Id="rId5" Type="http://schemas.openxmlformats.org/officeDocument/2006/relationships/hyperlink" Target="https://www.dlr.de/content/en/articles/news/2022/01/20220330_environmental-data-for-researchers-worldwide.html" TargetMode="External"/><Relationship Id="rId6" Type="http://schemas.openxmlformats.org/officeDocument/2006/relationships/hyperlink" Target="https://www.enmap.org/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92931" y="549474"/>
            <a:ext cx="6850275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SzPts val="2800"/>
              <a:buFont typeface="Arial"/>
              <a:buNone/>
            </a:pPr>
            <a:r>
              <a:rPr lang="en-GB" sz="2800"/>
              <a:t>Next generation Hyperspectral Mission</a:t>
            </a:r>
            <a:br>
              <a:rPr lang="en-GB"/>
            </a:br>
            <a:r>
              <a:rPr lang="en-GB" sz="1800">
                <a:solidFill>
                  <a:srgbClr val="FF0000"/>
                </a:solidFill>
              </a:rPr>
              <a:t>ready for launch with SpaceX </a:t>
            </a:r>
            <a:br>
              <a:rPr lang="en-GB" sz="1800">
                <a:solidFill>
                  <a:srgbClr val="FF0000"/>
                </a:solidFill>
              </a:rPr>
            </a:br>
            <a:r>
              <a:rPr lang="en-GB" sz="1800">
                <a:solidFill>
                  <a:srgbClr val="FF0000"/>
                </a:solidFill>
              </a:rPr>
              <a:t>on Friday April 1</a:t>
            </a:r>
            <a:r>
              <a:rPr baseline="30000" lang="en-GB" sz="1800">
                <a:solidFill>
                  <a:srgbClr val="FF0000"/>
                </a:solidFill>
              </a:rPr>
              <a:t>st </a:t>
            </a:r>
            <a:r>
              <a:rPr lang="en-GB" sz="1800">
                <a:solidFill>
                  <a:srgbClr val="FF0000"/>
                </a:solidFill>
              </a:rPr>
              <a:t>18:24 MEZ (12:24 EDT)</a:t>
            </a:r>
            <a:br>
              <a:rPr lang="en-GB" sz="1800">
                <a:solidFill>
                  <a:srgbClr val="FF0000"/>
                </a:solidFill>
              </a:rPr>
            </a:br>
            <a:br>
              <a:rPr lang="en-GB" sz="1800">
                <a:solidFill>
                  <a:srgbClr val="FF0000"/>
                </a:solidFill>
              </a:rPr>
            </a:br>
            <a:r>
              <a:rPr lang="en-GB" sz="1800">
                <a:solidFill>
                  <a:srgbClr val="FF0000"/>
                </a:solidFill>
              </a:rPr>
              <a:t>livestream (starting 1h before launch):</a:t>
            </a:r>
            <a:r>
              <a:rPr lang="en-GB" sz="1800"/>
              <a:t> </a:t>
            </a:r>
            <a:br>
              <a:rPr lang="en-GB" sz="1800"/>
            </a:br>
            <a:r>
              <a:rPr b="0" lang="en-GB" sz="1600" u="sng">
                <a:solidFill>
                  <a:schemeClr val="hlink"/>
                </a:solidFill>
                <a:hlinkClick r:id="rId3"/>
              </a:rPr>
              <a:t>https://www.phoenix.de/mission-enmap-a-2730959.html?ref=suche</a:t>
            </a:r>
            <a:br>
              <a:rPr lang="en-GB" sz="1800"/>
            </a:br>
            <a:br>
              <a:rPr lang="en-GB" sz="1800"/>
            </a:br>
            <a:br>
              <a:rPr lang="en-GB"/>
            </a:br>
            <a:br>
              <a:rPr lang="en-GB"/>
            </a:br>
            <a:br>
              <a:rPr baseline="30000" lang="en-GB"/>
            </a:br>
            <a:r>
              <a:rPr lang="en-GB"/>
              <a:t> </a:t>
            </a:r>
            <a:endParaRPr/>
          </a:p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120923" y="2692194"/>
            <a:ext cx="7776864" cy="43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/>
              <a:t>some previews: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</a:pPr>
            <a:r>
              <a:rPr lang="en-GB" sz="1050" u="sng">
                <a:solidFill>
                  <a:schemeClr val="hlink"/>
                </a:solidFill>
                <a:hlinkClick r:id="rId4"/>
              </a:rPr>
              <a:t>https://www.dlr.de/content/en/articles/news/2022/01/20220302_to-space-from-bremen-via-hanover-and-florida.html</a:t>
            </a:r>
            <a:endParaRPr sz="105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</a:pPr>
            <a:r>
              <a:rPr lang="en-GB" sz="1050" u="sng">
                <a:solidFill>
                  <a:schemeClr val="hlink"/>
                </a:solidFill>
                <a:hlinkClick r:id="rId5"/>
              </a:rPr>
              <a:t>https://www.dlr.de/content/en/articles/news/2022/01/20220330_environmental-data-for-researchers-worldwide.html</a:t>
            </a:r>
            <a:br>
              <a:rPr lang="en-GB" sz="1000"/>
            </a:br>
            <a:endParaRPr sz="1000"/>
          </a:p>
          <a:p>
            <a:pPr indent="-180000" lvl="0" marL="1800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6 months commissioning phase</a:t>
            </a:r>
            <a:endParaRPr sz="1600"/>
          </a:p>
          <a:p>
            <a:pPr indent="-180000" lvl="0" marL="1800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Data freely available for scientists worldwide, archive and proposal for new acquisitions; check out </a:t>
            </a:r>
            <a:r>
              <a:rPr lang="en-GB" sz="1600" u="sng">
                <a:solidFill>
                  <a:schemeClr val="hlink"/>
                </a:solidFill>
                <a:hlinkClick r:id="rId6"/>
              </a:rPr>
              <a:t>https://www.enmap.org</a:t>
            </a:r>
            <a:r>
              <a:rPr lang="en-GB" sz="1600"/>
              <a:t> for more details and info</a:t>
            </a:r>
            <a:endParaRPr sz="16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/>
              <a:t>:</a:t>
            </a:r>
            <a:endParaRPr sz="1600"/>
          </a:p>
        </p:txBody>
      </p:sp>
      <p:pic>
        <p:nvPicPr>
          <p:cNvPr id="68" name="Google Shape;68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43206" y="0"/>
            <a:ext cx="5151969" cy="685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64939" y="4976939"/>
            <a:ext cx="3208237" cy="171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LR-Präsentation 16:9 Englisch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