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8" roundtripDataSignature="AMtx7mjZ6o2QGqgT7/OtYwJUyBpzlN3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i.org/10.4031/MTSJ.55.3.45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42848" y="2344356"/>
            <a:ext cx="8336357" cy="71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2800"/>
              <a:t>Contributions to the UN Decade</a:t>
            </a:r>
            <a:br>
              <a:rPr lang="en-US" sz="2800"/>
            </a:br>
            <a:r>
              <a:rPr lang="en-US" sz="2800"/>
              <a:t>of Ocean Science for Sustainable Development</a:t>
            </a:r>
            <a:endParaRPr sz="2800"/>
          </a:p>
        </p:txBody>
      </p:sp>
      <p:sp>
        <p:nvSpPr>
          <p:cNvPr id="67" name="Google Shape;67;p1"/>
          <p:cNvSpPr/>
          <p:nvPr/>
        </p:nvSpPr>
        <p:spPr>
          <a:xfrm>
            <a:off x="7192377" y="5254026"/>
            <a:ext cx="4832943" cy="2374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Jorge Vazquez &amp; Vardis Tsontos, NASA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Conference Agenda Item # 6.2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</a:t>
            </a:r>
            <a:r>
              <a:rPr b="1" i="0" lang="en-US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9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"/>
          <p:cNvGrpSpPr/>
          <p:nvPr/>
        </p:nvGrpSpPr>
        <p:grpSpPr>
          <a:xfrm>
            <a:off x="406145" y="290618"/>
            <a:ext cx="6970709" cy="1181130"/>
            <a:chOff x="1023601" y="1888461"/>
            <a:chExt cx="6970709" cy="1181130"/>
          </a:xfrm>
        </p:grpSpPr>
        <p:grpSp>
          <p:nvGrpSpPr>
            <p:cNvPr id="69" name="Google Shape;69;p1"/>
            <p:cNvGrpSpPr/>
            <p:nvPr/>
          </p:nvGrpSpPr>
          <p:grpSpPr>
            <a:xfrm>
              <a:off x="1023601" y="1888461"/>
              <a:ext cx="6970709" cy="983267"/>
              <a:chOff x="582564" y="1860584"/>
              <a:chExt cx="6970709" cy="983267"/>
            </a:xfrm>
          </p:grpSpPr>
          <p:grpSp>
            <p:nvGrpSpPr>
              <p:cNvPr id="70" name="Google Shape;70;p1"/>
              <p:cNvGrpSpPr/>
              <p:nvPr/>
            </p:nvGrpSpPr>
            <p:grpSpPr>
              <a:xfrm>
                <a:off x="1590727" y="2152820"/>
                <a:ext cx="5962546" cy="691031"/>
                <a:chOff x="927965" y="1922263"/>
                <a:chExt cx="5962546" cy="691031"/>
              </a:xfrm>
            </p:grpSpPr>
            <p:sp>
              <p:nvSpPr>
                <p:cNvPr id="71" name="Google Shape;71;p1"/>
                <p:cNvSpPr txBox="1"/>
                <p:nvPr/>
              </p:nvSpPr>
              <p:spPr>
                <a:xfrm>
                  <a:off x="927965" y="1922263"/>
                  <a:ext cx="3065827" cy="6274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36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COVERAGE</a:t>
                  </a:r>
                  <a:endParaRPr/>
                </a:p>
              </p:txBody>
            </p:sp>
            <p:sp>
              <p:nvSpPr>
                <p:cNvPr id="72" name="Google Shape;72;p1"/>
                <p:cNvSpPr txBox="1"/>
                <p:nvPr/>
              </p:nvSpPr>
              <p:spPr>
                <a:xfrm>
                  <a:off x="3824684" y="1985878"/>
                  <a:ext cx="3065827" cy="6274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5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CEOS Ocean Variables Enabling</a:t>
                  </a:r>
                  <a:endParaRPr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5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Research &amp; Applications for GEO</a:t>
                  </a:r>
                  <a:endParaRPr/>
                </a:p>
              </p:txBody>
            </p:sp>
          </p:grpSp>
          <p:pic>
            <p:nvPicPr>
              <p:cNvPr id="73" name="Google Shape;73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82564" y="1860584"/>
                <a:ext cx="1008163" cy="87273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4" name="Google Shape;74;p1"/>
            <p:cNvSpPr txBox="1"/>
            <p:nvPr/>
          </p:nvSpPr>
          <p:spPr>
            <a:xfrm>
              <a:off x="2238866" y="2700259"/>
              <a:ext cx="27751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https://coverage.ceos.org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/>
          <p:nvPr>
            <p:ph type="title"/>
          </p:nvPr>
        </p:nvSpPr>
        <p:spPr>
          <a:xfrm>
            <a:off x="2037842" y="237212"/>
            <a:ext cx="6948559" cy="59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/>
              <a:t>Contributions to the UN Decade</a:t>
            </a:r>
            <a:endParaRPr sz="3600"/>
          </a:p>
        </p:txBody>
      </p:sp>
      <p:sp>
        <p:nvSpPr>
          <p:cNvPr id="81" name="Google Shape;81;p2"/>
          <p:cNvSpPr txBox="1"/>
          <p:nvPr/>
        </p:nvSpPr>
        <p:spPr>
          <a:xfrm>
            <a:off x="127262" y="1073115"/>
            <a:ext cx="12064738" cy="5547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CEOS COVERAGE Initiative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Cross-cutting, Multidisciplinary, interagency collaboration involving the CEOS Ocean VCs, GEO-MBON &amp; GEO-Blue Planet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00" u="sng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COVERAGE Serving as</a:t>
            </a:r>
            <a:r>
              <a:rPr b="0" i="0" lang="en-US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Cumulative CEOS contribution to the UN Decade of Ocean Science for Sustainable Development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Joint CEOS liaison points with the IOC on the UN Decade Process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en-US" sz="1600" u="sng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Ocean Shot</a:t>
            </a:r>
            <a:r>
              <a:rPr b="0" i="0" lang="en-US" sz="1600" u="sng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” Concept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Collaborative advancement of COVERAGE </a:t>
            </a:r>
            <a:r>
              <a:rPr b="0" i="1" lang="en-US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Ocean Shot </a:t>
            </a:r>
            <a:r>
              <a:rPr b="0" i="0" lang="en-US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during Phase-C project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Concept proposal submitted to Ocean Decade U.S. (National Academy of Science committee) in December 2020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Next Generation Data Service Infrastructure for a Digitally Integrated Ocean Observing System</a:t>
            </a:r>
            <a:br>
              <a:rPr b="0" i="1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in Support of Marine Science and Ecosystem-Based Management</a:t>
            </a:r>
            <a:r>
              <a:rPr b="0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Linkage to UN-SDG 14: “life below water”, emphasizing  the role of Earth Observations and improved data infrastructures in supporting ecosystem-based management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Presented at the Ocean Decade U.S. launch meeting in February 2021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Published in special edition of Marine Technology Society Journal (June 2021) </a:t>
            </a:r>
            <a:r>
              <a:rPr b="0" i="0" lang="en-US" sz="16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https://doi.org/10.4031/MTSJ.55.3.45</a:t>
            </a:r>
            <a:endParaRPr b="0" i="0" sz="1600" u="sng" cap="none" strike="noStrike">
              <a:solidFill>
                <a:srgbClr val="0563C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COVERAGE concept of digitally integrated, interoperable ocean observing data systems adopted by Decade US program and announced in April 2022 as 1 of 5 core themes (entitled “Ocean of Data”) to be developed and advanced to funding agencies.</a:t>
            </a:r>
            <a:endParaRPr b="0" i="0" sz="1600" u="sng" cap="none" strike="noStrike">
              <a:solidFill>
                <a:srgbClr val="0563C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Alignment &amp; Coordination with relevant Decade U.S. and IOC efforts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CEOS-COAST, Digital Twins of the Oceans (DITTO), Marine Life 2030, Animal Bourne Ocean Sensors (AniBOS-GOOS)</a:t>
            </a:r>
            <a:endParaRPr/>
          </a:p>
        </p:txBody>
      </p:sp>
      <p:grpSp>
        <p:nvGrpSpPr>
          <p:cNvPr id="82" name="Google Shape;82;p2"/>
          <p:cNvGrpSpPr/>
          <p:nvPr/>
        </p:nvGrpSpPr>
        <p:grpSpPr>
          <a:xfrm>
            <a:off x="9040564" y="2372808"/>
            <a:ext cx="3024174" cy="700330"/>
            <a:chOff x="9400033" y="6378799"/>
            <a:chExt cx="2329924" cy="484925"/>
          </a:xfrm>
        </p:grpSpPr>
        <p:pic>
          <p:nvPicPr>
            <p:cNvPr id="83" name="Google Shape;83;p2"/>
            <p:cNvPicPr preferRelativeResize="0"/>
            <p:nvPr/>
          </p:nvPicPr>
          <p:blipFill rotWithShape="1">
            <a:blip r:embed="rId4">
              <a:alphaModFix/>
            </a:blip>
            <a:srcRect b="0" l="44624" r="0" t="0"/>
            <a:stretch/>
          </p:blipFill>
          <p:spPr>
            <a:xfrm>
              <a:off x="9400033" y="6378800"/>
              <a:ext cx="909460" cy="4849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4" name="Google Shape;84;p2"/>
            <p:cNvGrpSpPr/>
            <p:nvPr/>
          </p:nvGrpSpPr>
          <p:grpSpPr>
            <a:xfrm>
              <a:off x="10373346" y="6378799"/>
              <a:ext cx="1356611" cy="479201"/>
              <a:chOff x="9862685" y="59621"/>
              <a:chExt cx="2136982" cy="754855"/>
            </a:xfrm>
          </p:grpSpPr>
          <p:pic>
            <p:nvPicPr>
              <p:cNvPr id="85" name="Google Shape;85;p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862685" y="59621"/>
                <a:ext cx="1307549" cy="71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1263143" y="80711"/>
                <a:ext cx="736524" cy="7337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7" name="Google Shape;87;p2"/>
          <p:cNvGrpSpPr/>
          <p:nvPr/>
        </p:nvGrpSpPr>
        <p:grpSpPr>
          <a:xfrm>
            <a:off x="302354" y="84150"/>
            <a:ext cx="1655728" cy="831769"/>
            <a:chOff x="302354" y="84150"/>
            <a:chExt cx="1655728" cy="831769"/>
          </a:xfrm>
        </p:grpSpPr>
        <p:pic>
          <p:nvPicPr>
            <p:cNvPr id="88" name="Google Shape;88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2354" y="84150"/>
              <a:ext cx="960838" cy="831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2"/>
            <p:cNvSpPr/>
            <p:nvPr/>
          </p:nvSpPr>
          <p:spPr>
            <a:xfrm>
              <a:off x="901381" y="84150"/>
              <a:ext cx="10567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779ECB"/>
                  </a:solidFill>
                  <a:latin typeface="Arial"/>
                  <a:ea typeface="Arial"/>
                  <a:cs typeface="Arial"/>
                  <a:sym typeface="Arial"/>
                </a:rPr>
                <a:t>COVERAGE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Tsontos, Vardis M (US 398P)</dc:creator>
</cp:coreProperties>
</file>