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7"/>
  </p:notesMasterIdLst>
  <p:sldIdLst>
    <p:sldId id="256" r:id="rId2"/>
    <p:sldId id="261" r:id="rId3"/>
    <p:sldId id="264" r:id="rId4"/>
    <p:sldId id="268" r:id="rId5"/>
    <p:sldId id="266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5618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2730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1793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5738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5" name="Google Shape;25;p3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5" name="Google Shape;35;p4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4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6" name="Google Shape;46;p5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5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5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5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0" name="Google Shape;50;p5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5" name="Google Shape;55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6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6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1" name="Google Shape;61;p6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7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11555705" cy="439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sz="3600" dirty="0"/>
              <a:t>AC-VC Atmospheric Composition Virtual Constellation 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Whitepaper: “</a:t>
            </a:r>
            <a:r>
              <a:rPr lang="en-US" sz="3600" i="1" dirty="0"/>
              <a:t>Monitoring Surface PM2.5: </a:t>
            </a:r>
            <a:br>
              <a:rPr lang="en-US" sz="3600" i="1" dirty="0"/>
            </a:br>
            <a:r>
              <a:rPr lang="en-US" sz="3600" i="1" dirty="0"/>
              <a:t>An International Constellation Approach </a:t>
            </a:r>
            <a:br>
              <a:rPr lang="en-US" sz="3600" i="1" dirty="0"/>
            </a:br>
            <a:r>
              <a:rPr lang="en-US" sz="3600" i="1" dirty="0"/>
              <a:t>to Enhancing the Role of </a:t>
            </a:r>
            <a:br>
              <a:rPr lang="en-US" sz="3600" i="1" dirty="0"/>
            </a:br>
            <a:r>
              <a:rPr lang="en-US" sz="3600" i="1" dirty="0"/>
              <a:t>Satellite Observations</a:t>
            </a:r>
            <a:r>
              <a:rPr lang="en-US" sz="3600" dirty="0"/>
              <a:t>”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/>
              <a:t>B. Veihelmann, ESA, AC-VC Co-Chair</a:t>
            </a:r>
            <a:br>
              <a:rPr lang="en-US" sz="2400" dirty="0"/>
            </a:br>
            <a:r>
              <a:rPr lang="en-US" sz="2400" dirty="0"/>
              <a:t>S. </a:t>
            </a:r>
            <a:r>
              <a:rPr lang="en-US" sz="2400" dirty="0" err="1"/>
              <a:t>Kondragunta</a:t>
            </a:r>
            <a:r>
              <a:rPr lang="en-US" sz="2400" dirty="0"/>
              <a:t>, NOAA, AC-VC </a:t>
            </a:r>
            <a:r>
              <a:rPr lang="en-US" sz="2400" dirty="0"/>
              <a:t>Topical Lead AQ Aerosol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endParaRPr sz="3600" dirty="0"/>
          </a:p>
        </p:txBody>
      </p:sp>
      <p:sp>
        <p:nvSpPr>
          <p:cNvPr id="67" name="Google Shape;67;p7"/>
          <p:cNvSpPr/>
          <p:nvPr/>
        </p:nvSpPr>
        <p:spPr>
          <a:xfrm>
            <a:off x="4398264" y="4672584"/>
            <a:ext cx="7656963" cy="2185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Conference Agenda Item 5.3</a:t>
            </a:r>
            <a:endParaRPr dirty="0"/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</a:t>
            </a:r>
            <a:endParaRPr sz="22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Virtual Meeting</a:t>
            </a:r>
            <a:endParaRPr sz="22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29-31 March 2022</a:t>
            </a:r>
            <a:endParaRPr sz="22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324233" y="2148840"/>
            <a:ext cx="5089015" cy="3843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Room for improvement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Collaborative constellation approach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Not covered by other inter-agency coordinating groups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AC-VC gathered experts on 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400" dirty="0"/>
              <a:t>aerosol observations 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400" dirty="0"/>
              <a:t>air quality modelling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Whitepaper with actionable recommendations</a:t>
            </a: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title"/>
          </p:nvPr>
        </p:nvSpPr>
        <p:spPr>
          <a:xfrm>
            <a:off x="167039" y="108373"/>
            <a:ext cx="9571546" cy="864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GB" dirty="0"/>
              <a:t>Purpose</a:t>
            </a:r>
            <a:endParaRPr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795" y="2012018"/>
            <a:ext cx="7607205" cy="4279053"/>
          </a:xfrm>
          <a:prstGeom prst="rect">
            <a:avLst/>
          </a:prstGeom>
        </p:spPr>
      </p:pic>
      <p:sp>
        <p:nvSpPr>
          <p:cNvPr id="6" name="Google Shape;93;p11"/>
          <p:cNvSpPr txBox="1">
            <a:spLocks/>
          </p:cNvSpPr>
          <p:nvPr/>
        </p:nvSpPr>
        <p:spPr>
          <a:xfrm>
            <a:off x="324233" y="1316937"/>
            <a:ext cx="11291695" cy="112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Objective: </a:t>
            </a:r>
            <a:r>
              <a:rPr lang="en-US" sz="1800" b="1" dirty="0"/>
              <a:t>Strengthen the role of satellite missions with aerosol observation capabilities in monitoring particulate pollution of air </a:t>
            </a:r>
          </a:p>
          <a:p>
            <a:pPr marL="228600" indent="-50800">
              <a:spcBef>
                <a:spcPts val="0"/>
              </a:spcBef>
              <a:buFont typeface="Noto Sans Symbol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8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324233" y="1371600"/>
            <a:ext cx="11495400" cy="4849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Title: “</a:t>
            </a:r>
            <a:r>
              <a:rPr lang="en-US" sz="1800" i="1" dirty="0"/>
              <a:t>Monitoring Surface PM2.5: An International Constellation Approach to Enhancing the Role of Satellite Observations</a:t>
            </a:r>
            <a:r>
              <a:rPr lang="en-US" sz="1800" dirty="0"/>
              <a:t>”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Authors: 35 from academia and space agencies, led by S. </a:t>
            </a:r>
            <a:r>
              <a:rPr lang="en-US" sz="1800" dirty="0" err="1"/>
              <a:t>Kondragunta</a:t>
            </a:r>
            <a:r>
              <a:rPr lang="en-US" sz="1800" dirty="0"/>
              <a:t> (NOAA) and B. Veihelmann (ESA)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Executive Summary (1/2 page)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Recommendations (1 page)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Detailed discussion: status, needs, best practices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400" dirty="0"/>
              <a:t>Satellite sensors that bring PM information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400" dirty="0"/>
              <a:t>Satellite products and consistency 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400" dirty="0"/>
              <a:t>Approaches to constrain particulate pollution levels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400" dirty="0"/>
              <a:t>Validation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References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Appendices</a:t>
            </a: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title"/>
          </p:nvPr>
        </p:nvSpPr>
        <p:spPr>
          <a:xfrm>
            <a:off x="167039" y="108373"/>
            <a:ext cx="9571546" cy="864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dirty="0"/>
              <a:t>White Paper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220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324233" y="1318690"/>
            <a:ext cx="11546342" cy="5246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/>
              <a:t>Exploit NRT information from meteorological imagers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/>
              <a:t>Exploit information from multi-angle </a:t>
            </a:r>
            <a:r>
              <a:rPr lang="en-US" sz="1600" dirty="0" err="1"/>
              <a:t>polarimetric</a:t>
            </a:r>
            <a:r>
              <a:rPr lang="en-US" sz="1600" dirty="0"/>
              <a:t> imagers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/>
              <a:t>Exploit vertical information from spectrometers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/>
              <a:t>Develop synergetic aerosol retrievals from multiple sensors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/>
              <a:t>Enhance consistency of aerosol products (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dirty="0"/>
              <a:t>AEROSAT)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/>
              <a:t>Enhance radiometric consistency of space-borne sensors (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dirty="0"/>
              <a:t>GSICS)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/>
              <a:t>Develop </a:t>
            </a:r>
            <a:r>
              <a:rPr lang="en-US" sz="1600" dirty="0" smtClean="0"/>
              <a:t>fast forward operators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/>
              <a:t>for assimilation of satellite observations 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/>
              <a:t>Improve consistency of aerosol representation in models and satellite products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/>
              <a:t>Improve uncertainty estimates in satellite aerosol products,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 smtClean="0"/>
              <a:t>Improve </a:t>
            </a:r>
            <a:r>
              <a:rPr lang="en-US" sz="1600" dirty="0"/>
              <a:t>aerosol models </a:t>
            </a:r>
            <a:r>
              <a:rPr lang="en-US" sz="1600" dirty="0" smtClean="0"/>
              <a:t>Level-2 assimilation </a:t>
            </a:r>
            <a:r>
              <a:rPr lang="en-US" sz="1600" dirty="0"/>
              <a:t>schemes (</a:t>
            </a:r>
            <a:r>
              <a:rPr lang="en-US" sz="1600" dirty="0">
                <a:sym typeface="Wingdings" panose="05000000000000000000" pitchFamily="2" charset="2"/>
              </a:rPr>
              <a:t> AEROCOM)</a:t>
            </a:r>
            <a:endParaRPr lang="en-US" sz="16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/>
              <a:t>Develop schemes for assimilation of Level-1 satellite data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 smtClean="0"/>
              <a:t>Develop </a:t>
            </a:r>
            <a:r>
              <a:rPr lang="en-US" sz="1600" dirty="0"/>
              <a:t>data processing tools incl. machine learning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/>
              <a:t>Create ground-based validation supersites with comprehensive sets of sensors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/>
              <a:t>Enhance ground-based observation infrastructure including low-cost PM sensors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1600" dirty="0"/>
              <a:t>Facilitate data access</a:t>
            </a:r>
          </a:p>
          <a:p>
            <a:pPr marL="228600" lvl="0" indent="-508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000"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title"/>
          </p:nvPr>
        </p:nvSpPr>
        <p:spPr>
          <a:xfrm>
            <a:off x="167039" y="108373"/>
            <a:ext cx="9571546" cy="864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dirty="0"/>
              <a:t>Recommendations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9325361" y="2096512"/>
            <a:ext cx="1579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Satellite Products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25361" y="4015228"/>
            <a:ext cx="17860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Interface with Model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25361" y="5361038"/>
            <a:ext cx="971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Validation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8339328" y="1318690"/>
            <a:ext cx="731520" cy="1863422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Brace 11"/>
          <p:cNvSpPr/>
          <p:nvPr/>
        </p:nvSpPr>
        <p:spPr>
          <a:xfrm>
            <a:off x="8339328" y="3290746"/>
            <a:ext cx="731520" cy="1756742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Brace 12"/>
          <p:cNvSpPr/>
          <p:nvPr/>
        </p:nvSpPr>
        <p:spPr>
          <a:xfrm>
            <a:off x="8339328" y="5156122"/>
            <a:ext cx="731520" cy="717610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89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324233" y="1124713"/>
            <a:ext cx="11495400" cy="5096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endParaRPr lang="en-US" sz="1800" dirty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Provide WP to CEOS for discussion and review at SIT Technical Workshop (Sep 2022)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endParaRPr lang="en-US" sz="1800" dirty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ts val="1800"/>
            </a:pPr>
            <a:r>
              <a:rPr lang="en-US" sz="1800" dirty="0"/>
              <a:t>Present WP at CEOS Plenary Meeting for endorsement (Nov/Dec 2022)</a:t>
            </a: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1600"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title"/>
          </p:nvPr>
        </p:nvSpPr>
        <p:spPr>
          <a:xfrm>
            <a:off x="167039" y="108373"/>
            <a:ext cx="9571546" cy="864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dirty="0"/>
              <a:t>Way Forward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89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347</Words>
  <Application>Microsoft Office PowerPoint</Application>
  <PresentationFormat>Widescreen</PresentationFormat>
  <Paragraphs>50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Courier New</vt:lpstr>
      <vt:lpstr>Noto Sans Symbols</vt:lpstr>
      <vt:lpstr>Wingdings</vt:lpstr>
      <vt:lpstr>ceos</vt:lpstr>
      <vt:lpstr>AC-VC Atmospheric Composition Virtual Constellation   Whitepaper: “Monitoring Surface PM2.5:  An International Constellation Approach  to Enhancing the Role of  Satellite Observations”  B. Veihelmann, ESA, AC-VC Co-Chair S. Kondragunta, NOAA, AC-VC Topical Lead AQ Aerosol    </vt:lpstr>
      <vt:lpstr>Purpose</vt:lpstr>
      <vt:lpstr>White Paper</vt:lpstr>
      <vt:lpstr>Recommendations</vt:lpstr>
      <vt:lpstr>Way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SIT-37 Presentation Template and Guidance</dc:title>
  <dc:creator>Ben Veihelmann</dc:creator>
  <cp:lastModifiedBy>Ben Veihelmann</cp:lastModifiedBy>
  <cp:revision>48</cp:revision>
  <dcterms:modified xsi:type="dcterms:W3CDTF">2022-03-22T13:07:28Z</dcterms:modified>
</cp:coreProperties>
</file>