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a1ce75460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1a1ce75460_0_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0f966a279_2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20f966a279_2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d56a54271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1d56a54271_0_1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d56a54271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1d56a54271_0_2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d56a54271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1d56a54271_0_3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d56a5427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11d56a54271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d3d187dc3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11d3d187dc3_0_22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d3d187dc3_0_3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1d3d187dc3_0_30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d3d187dc3_0_15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11d3d187dc3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d3d187dc3_0_3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1d3d187dc3_0_37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d56a542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1d56a54271_0_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d3d187dc3_0_5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g11d3d187dc3_0_52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d56a54271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1d56a54271_0_1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2.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Arial"/>
                <a:ea typeface="Arial"/>
                <a:cs typeface="Arial"/>
                <a:sym typeface="Arial"/>
              </a:rPr>
              <a:t>SIT-37, 29-31 March 2022</a:t>
            </a:r>
            <a:endParaRPr/>
          </a:p>
        </p:txBody>
      </p:sp>
      <p:sp>
        <p:nvSpPr>
          <p:cNvPr id="29" name="Google Shape;29;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SIT-37, 29-31 March 2022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ceos.org/ard/files/PFS/AR/v1.0/CARD4L_Product_Family_Specification_Aquatic_Reflectance-v1.0.pdf"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ceos.org/ard/files/CEOS_ARD_Governance_Framework_18-October-2021.pdf" TargetMode="External"/><Relationship Id="rId4" Type="http://schemas.openxmlformats.org/officeDocument/2006/relationships/hyperlink" Target="https://ceos.org/document_management/Meetings/Plenary/35/Documents/PFS_bare_template_v1.0.docx" TargetMode="External"/><Relationship Id="rId5" Type="http://schemas.openxmlformats.org/officeDocument/2006/relationships/hyperlink" Target="https://ceos.org/ard/files/CEOS_Analysis_Ready_Data_Strategy_2021_18-October-202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ceos.org/document_management/Meetings/SIT/SIT-37/Documents/CEOS%20ARD%20Oversight%20Group%20Terms%20of%20Reference%20v1.0%2015%20March%20202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ceos.org/ard/index.html#datasets"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7135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CEOS-ARD</a:t>
            </a:r>
            <a:endParaRPr sz="4600"/>
          </a:p>
          <a:p>
            <a:pPr indent="0" lvl="0" marL="0" rtl="0" algn="l">
              <a:lnSpc>
                <a:spcPct val="90000"/>
              </a:lnSpc>
              <a:spcBef>
                <a:spcPts val="0"/>
              </a:spcBef>
              <a:spcAft>
                <a:spcPts val="0"/>
              </a:spcAft>
              <a:buClr>
                <a:schemeClr val="lt1"/>
              </a:buClr>
              <a:buSzPts val="8000"/>
              <a:buFont typeface="Arial"/>
              <a:buNone/>
            </a:pPr>
            <a:r>
              <a:t/>
            </a:r>
            <a:endParaRPr sz="4600"/>
          </a:p>
          <a:p>
            <a:pPr indent="0" lvl="0" marL="0" rtl="0" algn="l">
              <a:lnSpc>
                <a:spcPct val="90000"/>
              </a:lnSpc>
              <a:spcBef>
                <a:spcPts val="0"/>
              </a:spcBef>
              <a:spcAft>
                <a:spcPts val="0"/>
              </a:spcAft>
              <a:buClr>
                <a:schemeClr val="lt1"/>
              </a:buClr>
              <a:buSzPts val="8000"/>
              <a:buFont typeface="Arial"/>
              <a:buNone/>
            </a:pPr>
            <a:r>
              <a:rPr lang="en-GB" sz="4600"/>
              <a:t>Oversight Group</a:t>
            </a:r>
            <a:r>
              <a:rPr lang="en-GB" sz="4600"/>
              <a:t> </a:t>
            </a:r>
            <a:r>
              <a:rPr lang="en-GB" sz="4600"/>
              <a:t>Update &amp; General Status</a:t>
            </a:r>
            <a:endParaRPr sz="4600"/>
          </a:p>
        </p:txBody>
      </p:sp>
      <p:sp>
        <p:nvSpPr>
          <p:cNvPr id="67" name="Google Shape;67;p7"/>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rPr b="1" lang="en-GB" sz="1900">
                <a:solidFill>
                  <a:schemeClr val="accent1"/>
                </a:solidFill>
              </a:rPr>
              <a:t>Ferran Gascon, ESA</a:t>
            </a:r>
            <a:endParaRPr b="1" sz="1900">
              <a:solidFill>
                <a:schemeClr val="accent1"/>
              </a:solidFill>
            </a:endParaRPr>
          </a:p>
          <a:p>
            <a:pPr indent="0" lvl="0" marL="0" marR="0" rtl="0" algn="r">
              <a:lnSpc>
                <a:spcPct val="150000"/>
              </a:lnSpc>
              <a:spcBef>
                <a:spcPts val="0"/>
              </a:spcBef>
              <a:spcAft>
                <a:spcPts val="0"/>
              </a:spcAft>
              <a:buNone/>
            </a:pPr>
            <a:r>
              <a:rPr b="1" lang="en-GB" sz="1900">
                <a:solidFill>
                  <a:schemeClr val="accent1"/>
                </a:solidFill>
              </a:rPr>
              <a:t>Steve Labahn, USGS</a:t>
            </a:r>
            <a:endParaRPr b="1" sz="1900">
              <a:solidFill>
                <a:schemeClr val="accent1"/>
              </a:solidFill>
            </a:endParaRPr>
          </a:p>
          <a:p>
            <a:pPr indent="0" lvl="0" marL="0" marR="0" rtl="0" algn="r">
              <a:lnSpc>
                <a:spcPct val="150000"/>
              </a:lnSpc>
              <a:spcBef>
                <a:spcPts val="0"/>
              </a:spcBef>
              <a:spcAft>
                <a:spcPts val="0"/>
              </a:spcAft>
              <a:buNone/>
            </a:pPr>
            <a:r>
              <a:rPr b="1" i="0" lang="en-GB" sz="1900" u="none" cap="none" strike="noStrike">
                <a:solidFill>
                  <a:schemeClr val="accent1"/>
                </a:solidFill>
                <a:latin typeface="Arial"/>
                <a:ea typeface="Arial"/>
                <a:cs typeface="Arial"/>
                <a:sym typeface="Arial"/>
              </a:rPr>
              <a:t>Agenda Item #5.1</a:t>
            </a:r>
            <a:endParaRPr sz="1100"/>
          </a:p>
          <a:p>
            <a:pPr indent="0" lvl="0" marL="0" marR="0" rtl="0" algn="r">
              <a:lnSpc>
                <a:spcPct val="150000"/>
              </a:lnSpc>
              <a:spcBef>
                <a:spcPts val="0"/>
              </a:spcBef>
              <a:spcAft>
                <a:spcPts val="0"/>
              </a:spcAft>
              <a:buNone/>
            </a:pPr>
            <a:r>
              <a:rPr b="1" i="0" lang="en-GB" sz="1900" u="none" cap="none" strike="noStrike">
                <a:solidFill>
                  <a:schemeClr val="accent1"/>
                </a:solidFill>
                <a:latin typeface="Arial"/>
                <a:ea typeface="Arial"/>
                <a:cs typeface="Arial"/>
                <a:sym typeface="Arial"/>
              </a:rPr>
              <a:t>SIT-37</a:t>
            </a:r>
            <a:endParaRPr b="1" i="0" sz="19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i="0" lang="en-GB" sz="1900" u="none" cap="none" strike="noStrike">
                <a:solidFill>
                  <a:schemeClr val="accent1"/>
                </a:solidFill>
                <a:latin typeface="Arial"/>
                <a:ea typeface="Arial"/>
                <a:cs typeface="Arial"/>
                <a:sym typeface="Arial"/>
              </a:rPr>
              <a:t>Virtual Meeting</a:t>
            </a:r>
            <a:endParaRPr b="1" i="0" sz="19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i="0" lang="en-GB" sz="1900" u="none" cap="none" strike="noStrike">
                <a:solidFill>
                  <a:schemeClr val="accent1"/>
                </a:solidFill>
                <a:latin typeface="Arial"/>
                <a:ea typeface="Arial"/>
                <a:cs typeface="Arial"/>
                <a:sym typeface="Arial"/>
              </a:rPr>
              <a:t>29-31 March 2022</a:t>
            </a:r>
            <a:endParaRPr b="1" i="0" sz="19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idx="1" type="body"/>
          </p:nvPr>
        </p:nvSpPr>
        <p:spPr>
          <a:xfrm>
            <a:off x="101600" y="1463200"/>
            <a:ext cx="6261600" cy="4639800"/>
          </a:xfrm>
          <a:prstGeom prst="rect">
            <a:avLst/>
          </a:prstGeom>
          <a:noFill/>
          <a:ln>
            <a:noFill/>
          </a:ln>
        </p:spPr>
        <p:txBody>
          <a:bodyPr anchorCtr="0" anchor="ctr" bIns="91425" lIns="91425" spcFirstLastPara="1" rIns="91425" wrap="square" tIns="91425">
            <a:noAutofit/>
          </a:bodyPr>
          <a:lstStyle/>
          <a:p>
            <a:pPr indent="-361950" lvl="0" marL="457200" marR="0" rtl="0" algn="l">
              <a:lnSpc>
                <a:spcPct val="100000"/>
              </a:lnSpc>
              <a:spcBef>
                <a:spcPts val="1200"/>
              </a:spcBef>
              <a:spcAft>
                <a:spcPts val="0"/>
              </a:spcAft>
              <a:buClr>
                <a:schemeClr val="dk1"/>
              </a:buClr>
              <a:buSzPts val="2100"/>
              <a:buChar char="●"/>
            </a:pPr>
            <a:r>
              <a:rPr lang="en-GB" sz="2100">
                <a:solidFill>
                  <a:schemeClr val="dk1"/>
                </a:solidFill>
              </a:rPr>
              <a:t>Aquatic Reflectance (AR) PFS was recently finalised (</a:t>
            </a:r>
            <a:r>
              <a:rPr lang="en-GB" sz="2100" u="sng">
                <a:solidFill>
                  <a:schemeClr val="hlink"/>
                </a:solidFill>
                <a:hlinkClick r:id="rId3"/>
              </a:rPr>
              <a:t>Link</a:t>
            </a:r>
            <a:r>
              <a:rPr lang="en-GB" sz="2100">
                <a:solidFill>
                  <a:schemeClr val="dk1"/>
                </a:solidFill>
              </a:rPr>
              <a:t>)</a:t>
            </a:r>
            <a:endParaRPr sz="2100">
              <a:solidFill>
                <a:schemeClr val="dk1"/>
              </a:solidFill>
            </a:endParaRPr>
          </a:p>
          <a:p>
            <a:pPr indent="-361950" lvl="0" marL="457200" marR="0" rtl="0" algn="l">
              <a:lnSpc>
                <a:spcPct val="100000"/>
              </a:lnSpc>
              <a:spcBef>
                <a:spcPts val="1200"/>
              </a:spcBef>
              <a:spcAft>
                <a:spcPts val="0"/>
              </a:spcAft>
              <a:buClr>
                <a:schemeClr val="dk1"/>
              </a:buClr>
              <a:buSzPts val="2100"/>
              <a:buChar char="●"/>
            </a:pPr>
            <a:r>
              <a:rPr lang="en-GB" sz="2100">
                <a:solidFill>
                  <a:schemeClr val="dk1"/>
                </a:solidFill>
              </a:rPr>
              <a:t>Inland water bodies and nearshore coastal regions</a:t>
            </a:r>
            <a:endParaRPr sz="2100">
              <a:solidFill>
                <a:schemeClr val="dk1"/>
              </a:solidFill>
            </a:endParaRPr>
          </a:p>
          <a:p>
            <a:pPr indent="-361950" lvl="0" marL="457200" marR="0" rtl="0" algn="l">
              <a:lnSpc>
                <a:spcPct val="100000"/>
              </a:lnSpc>
              <a:spcBef>
                <a:spcPts val="1200"/>
              </a:spcBef>
              <a:spcAft>
                <a:spcPts val="0"/>
              </a:spcAft>
              <a:buClr>
                <a:schemeClr val="dk1"/>
              </a:buClr>
              <a:buSzPts val="2100"/>
              <a:buChar char="●"/>
            </a:pPr>
            <a:r>
              <a:rPr lang="en-GB" sz="2100">
                <a:solidFill>
                  <a:schemeClr val="dk1"/>
                </a:solidFill>
              </a:rPr>
              <a:t>Preliminary self-assessment of the USGS AR product has been completed</a:t>
            </a:r>
            <a:endParaRPr sz="2100">
              <a:solidFill>
                <a:schemeClr val="dk1"/>
              </a:solidFill>
            </a:endParaRPr>
          </a:p>
          <a:p>
            <a:pPr indent="-361950" lvl="0" marL="457200" marR="0" rtl="0" algn="l">
              <a:lnSpc>
                <a:spcPct val="100000"/>
              </a:lnSpc>
              <a:spcBef>
                <a:spcPts val="1200"/>
              </a:spcBef>
              <a:spcAft>
                <a:spcPts val="0"/>
              </a:spcAft>
              <a:buClr>
                <a:schemeClr val="dk1"/>
              </a:buClr>
              <a:buSzPts val="2100"/>
              <a:buChar char="●"/>
            </a:pPr>
            <a:r>
              <a:rPr lang="en-GB" sz="2100">
                <a:solidFill>
                  <a:schemeClr val="dk1"/>
                </a:solidFill>
              </a:rPr>
              <a:t>Thanks to GEO AquaWatch, LSI, team at USGS and other contributing experts</a:t>
            </a:r>
            <a:endParaRPr sz="2100">
              <a:solidFill>
                <a:schemeClr val="dk1"/>
              </a:solidFill>
            </a:endParaRPr>
          </a:p>
        </p:txBody>
      </p:sp>
      <p:sp>
        <p:nvSpPr>
          <p:cNvPr id="123" name="Google Shape;123;p16"/>
          <p:cNvSpPr txBox="1"/>
          <p:nvPr>
            <p:ph type="title"/>
          </p:nvPr>
        </p:nvSpPr>
        <p:spPr>
          <a:xfrm>
            <a:off x="176050" y="175950"/>
            <a:ext cx="98433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2700"/>
              <a:t>Aquatic Reflectance (AR) PFS</a:t>
            </a:r>
            <a:endParaRPr sz="2700"/>
          </a:p>
        </p:txBody>
      </p:sp>
      <p:pic>
        <p:nvPicPr>
          <p:cNvPr id="124" name="Google Shape;124;p16"/>
          <p:cNvPicPr preferRelativeResize="0"/>
          <p:nvPr/>
        </p:nvPicPr>
        <p:blipFill>
          <a:blip r:embed="rId4">
            <a:alphaModFix/>
          </a:blip>
          <a:stretch>
            <a:fillRect/>
          </a:stretch>
        </p:blipFill>
        <p:spPr>
          <a:xfrm>
            <a:off x="6625700" y="2244899"/>
            <a:ext cx="5488425" cy="2620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176050" y="175950"/>
            <a:ext cx="98433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2700"/>
              <a:t>PFS Status (Current)</a:t>
            </a:r>
            <a:endParaRPr sz="2700"/>
          </a:p>
        </p:txBody>
      </p:sp>
      <p:pic>
        <p:nvPicPr>
          <p:cNvPr id="135" name="Google Shape;135;p18"/>
          <p:cNvPicPr preferRelativeResize="0"/>
          <p:nvPr/>
        </p:nvPicPr>
        <p:blipFill rotWithShape="1">
          <a:blip r:embed="rId3">
            <a:alphaModFix/>
          </a:blip>
          <a:srcRect b="49372" l="0" r="0" t="0"/>
          <a:stretch/>
        </p:blipFill>
        <p:spPr>
          <a:xfrm>
            <a:off x="291275" y="1560400"/>
            <a:ext cx="11414750" cy="43191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176050" y="175950"/>
            <a:ext cx="98433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2700"/>
              <a:t>PFS Status (Being Developed)</a:t>
            </a:r>
            <a:endParaRPr sz="2700"/>
          </a:p>
        </p:txBody>
      </p:sp>
      <p:pic>
        <p:nvPicPr>
          <p:cNvPr id="141" name="Google Shape;141;p19"/>
          <p:cNvPicPr preferRelativeResize="0"/>
          <p:nvPr/>
        </p:nvPicPr>
        <p:blipFill rotWithShape="1">
          <a:blip r:embed="rId3">
            <a:alphaModFix/>
          </a:blip>
          <a:srcRect b="0" l="14877" r="16119" t="51200"/>
          <a:stretch/>
        </p:blipFill>
        <p:spPr>
          <a:xfrm>
            <a:off x="2072350" y="1751875"/>
            <a:ext cx="7862125" cy="4155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idx="1" type="body"/>
          </p:nvPr>
        </p:nvSpPr>
        <p:spPr>
          <a:xfrm>
            <a:off x="511950" y="1452525"/>
            <a:ext cx="11168100" cy="46398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100000"/>
              </a:lnSpc>
              <a:spcBef>
                <a:spcPts val="1200"/>
              </a:spcBef>
              <a:spcAft>
                <a:spcPts val="0"/>
              </a:spcAft>
              <a:buClr>
                <a:schemeClr val="dk1"/>
              </a:buClr>
              <a:buSzPts val="1800"/>
              <a:buChar char="●"/>
            </a:pPr>
            <a:r>
              <a:rPr lang="en-GB" sz="1800">
                <a:solidFill>
                  <a:schemeClr val="dk1"/>
                </a:solidFill>
              </a:rPr>
              <a:t>Standardisation</a:t>
            </a:r>
            <a:endParaRPr sz="1800">
              <a:solidFill>
                <a:schemeClr val="dk1"/>
              </a:solidFill>
            </a:endParaRPr>
          </a:p>
          <a:p>
            <a:pPr indent="-342900" lvl="1" marL="914400" marR="0" rtl="0" algn="l">
              <a:lnSpc>
                <a:spcPct val="100000"/>
              </a:lnSpc>
              <a:spcBef>
                <a:spcPts val="1200"/>
              </a:spcBef>
              <a:spcAft>
                <a:spcPts val="0"/>
              </a:spcAft>
              <a:buClr>
                <a:schemeClr val="dk1"/>
              </a:buClr>
              <a:buSzPts val="1800"/>
              <a:buChar char="○"/>
            </a:pPr>
            <a:r>
              <a:rPr lang="en-GB" sz="1800">
                <a:solidFill>
                  <a:schemeClr val="dk1"/>
                </a:solidFill>
              </a:rPr>
              <a:t>Overwhelming request for standardisation of CEOS-ARD from government and commercial sectors</a:t>
            </a:r>
            <a:endParaRPr sz="1800">
              <a:solidFill>
                <a:schemeClr val="dk1"/>
              </a:solidFill>
            </a:endParaRPr>
          </a:p>
          <a:p>
            <a:pPr indent="-342900" lvl="1" marL="914400" marR="0" rtl="0" algn="l">
              <a:lnSpc>
                <a:spcPct val="100000"/>
              </a:lnSpc>
              <a:spcBef>
                <a:spcPts val="1200"/>
              </a:spcBef>
              <a:spcAft>
                <a:spcPts val="0"/>
              </a:spcAft>
              <a:buClr>
                <a:schemeClr val="dk1"/>
              </a:buClr>
              <a:buSzPts val="1800"/>
              <a:buChar char="○"/>
            </a:pPr>
            <a:r>
              <a:rPr lang="en-GB" sz="1800">
                <a:solidFill>
                  <a:schemeClr val="dk1"/>
                </a:solidFill>
              </a:rPr>
              <a:t>Standardisation is likely necessary for widespread engagement in CEOS-ARD</a:t>
            </a:r>
            <a:endParaRPr sz="1800">
              <a:solidFill>
                <a:schemeClr val="dk1"/>
              </a:solidFill>
            </a:endParaRPr>
          </a:p>
          <a:p>
            <a:pPr indent="-342900" lvl="1" marL="914400" marR="0" rtl="0" algn="l">
              <a:lnSpc>
                <a:spcPct val="100000"/>
              </a:lnSpc>
              <a:spcBef>
                <a:spcPts val="1200"/>
              </a:spcBef>
              <a:spcAft>
                <a:spcPts val="0"/>
              </a:spcAft>
              <a:buClr>
                <a:schemeClr val="dk1"/>
              </a:buClr>
              <a:buSzPts val="1800"/>
              <a:buChar char="○"/>
            </a:pPr>
            <a:r>
              <a:rPr lang="en-GB" sz="1800" u="sng">
                <a:solidFill>
                  <a:schemeClr val="dk1"/>
                </a:solidFill>
              </a:rPr>
              <a:t>CEOS-ARD OG will take this discussion </a:t>
            </a:r>
            <a:r>
              <a:rPr lang="en-GB" sz="1800" u="sng">
                <a:solidFill>
                  <a:schemeClr val="dk1"/>
                </a:solidFill>
              </a:rPr>
              <a:t>forward</a:t>
            </a:r>
            <a:r>
              <a:rPr lang="en-GB" sz="1800" u="sng">
                <a:solidFill>
                  <a:schemeClr val="dk1"/>
                </a:solidFill>
              </a:rPr>
              <a:t> in partnership with standardising authorities such as OGC, IEEE</a:t>
            </a:r>
            <a:endParaRPr sz="1800" u="sng">
              <a:solidFill>
                <a:schemeClr val="dk1"/>
              </a:solidFill>
            </a:endParaRPr>
          </a:p>
          <a:p>
            <a:pPr indent="-342900" lvl="0" marL="457200" marR="0" rtl="0" algn="l">
              <a:lnSpc>
                <a:spcPct val="100000"/>
              </a:lnSpc>
              <a:spcBef>
                <a:spcPts val="1200"/>
              </a:spcBef>
              <a:spcAft>
                <a:spcPts val="0"/>
              </a:spcAft>
              <a:buClr>
                <a:schemeClr val="dk1"/>
              </a:buClr>
              <a:buSzPts val="1800"/>
              <a:buChar char="●"/>
            </a:pPr>
            <a:r>
              <a:rPr lang="en-GB" sz="1800">
                <a:solidFill>
                  <a:schemeClr val="dk1"/>
                </a:solidFill>
              </a:rPr>
              <a:t>CEOS-ARD STAC Sprint (March 1-3)</a:t>
            </a:r>
            <a:endParaRPr sz="1800">
              <a:solidFill>
                <a:schemeClr val="dk1"/>
              </a:solidFill>
            </a:endParaRPr>
          </a:p>
          <a:p>
            <a:pPr indent="-342900" lvl="1" marL="914400" marR="0" rtl="0" algn="l">
              <a:lnSpc>
                <a:spcPct val="100000"/>
              </a:lnSpc>
              <a:spcBef>
                <a:spcPts val="1200"/>
              </a:spcBef>
              <a:spcAft>
                <a:spcPts val="0"/>
              </a:spcAft>
              <a:buClr>
                <a:schemeClr val="dk1"/>
              </a:buClr>
              <a:buSzPts val="1800"/>
              <a:buChar char="○"/>
            </a:pPr>
            <a:r>
              <a:rPr lang="en-GB" sz="1800">
                <a:solidFill>
                  <a:schemeClr val="dk1"/>
                </a:solidFill>
              </a:rPr>
              <a:t>SpatioTemporal Asset Catalog (STAC): common specification to describe a range of geospatial metadata, so it can more easily be indexed and </a:t>
            </a:r>
            <a:r>
              <a:rPr lang="en-GB" sz="1800">
                <a:solidFill>
                  <a:schemeClr val="dk1"/>
                </a:solidFill>
              </a:rPr>
              <a:t>discovered</a:t>
            </a:r>
            <a:r>
              <a:rPr lang="en-GB" sz="1800">
                <a:solidFill>
                  <a:schemeClr val="dk1"/>
                </a:solidFill>
              </a:rPr>
              <a:t> by building interoperable catalogues</a:t>
            </a:r>
            <a:endParaRPr sz="1800">
              <a:solidFill>
                <a:schemeClr val="dk1"/>
              </a:solidFill>
            </a:endParaRPr>
          </a:p>
          <a:p>
            <a:pPr indent="-342900" lvl="1" marL="914400" marR="0" rtl="0" algn="l">
              <a:lnSpc>
                <a:spcPct val="100000"/>
              </a:lnSpc>
              <a:spcBef>
                <a:spcPts val="1200"/>
              </a:spcBef>
              <a:spcAft>
                <a:spcPts val="0"/>
              </a:spcAft>
              <a:buClr>
                <a:schemeClr val="dk1"/>
              </a:buClr>
              <a:buSzPts val="1800"/>
              <a:buChar char="○"/>
            </a:pPr>
            <a:r>
              <a:rPr lang="en-GB" sz="1800">
                <a:solidFill>
                  <a:schemeClr val="dk1"/>
                </a:solidFill>
              </a:rPr>
              <a:t>Work ongoing on CEOS-ARD extension (mapping CARD4L requirements to STAC fields)</a:t>
            </a:r>
            <a:endParaRPr sz="1800">
              <a:solidFill>
                <a:schemeClr val="dk1"/>
              </a:solidFill>
            </a:endParaRPr>
          </a:p>
          <a:p>
            <a:pPr indent="-342900" lvl="1" marL="914400" marR="0" rtl="0" algn="l">
              <a:lnSpc>
                <a:spcPct val="100000"/>
              </a:lnSpc>
              <a:spcBef>
                <a:spcPts val="1200"/>
              </a:spcBef>
              <a:spcAft>
                <a:spcPts val="0"/>
              </a:spcAft>
              <a:buClr>
                <a:schemeClr val="dk1"/>
              </a:buClr>
              <a:buSzPts val="1800"/>
              <a:buChar char="○"/>
            </a:pPr>
            <a:r>
              <a:rPr lang="en-GB" sz="1800">
                <a:solidFill>
                  <a:schemeClr val="dk1"/>
                </a:solidFill>
              </a:rPr>
              <a:t>Also covers processing provenance and validation</a:t>
            </a:r>
            <a:endParaRPr sz="1800">
              <a:solidFill>
                <a:schemeClr val="dk1"/>
              </a:solidFill>
            </a:endParaRPr>
          </a:p>
          <a:p>
            <a:pPr indent="-342900" lvl="0" marL="457200" marR="0" rtl="0" algn="l">
              <a:lnSpc>
                <a:spcPct val="100000"/>
              </a:lnSpc>
              <a:spcBef>
                <a:spcPts val="1200"/>
              </a:spcBef>
              <a:spcAft>
                <a:spcPts val="0"/>
              </a:spcAft>
              <a:buClr>
                <a:schemeClr val="dk1"/>
              </a:buClr>
              <a:buSzPts val="1800"/>
              <a:buChar char="●"/>
            </a:pPr>
            <a:r>
              <a:rPr lang="en-GB" sz="1800">
                <a:solidFill>
                  <a:schemeClr val="dk1"/>
                </a:solidFill>
              </a:rPr>
              <a:t>CEOS-ARD OG now revising template PFS</a:t>
            </a:r>
            <a:endParaRPr sz="1800">
              <a:solidFill>
                <a:schemeClr val="dk1"/>
              </a:solidFill>
            </a:endParaRPr>
          </a:p>
          <a:p>
            <a:pPr indent="-342900" lvl="1" marL="914400" marR="0" rtl="0" algn="l">
              <a:lnSpc>
                <a:spcPct val="100000"/>
              </a:lnSpc>
              <a:spcBef>
                <a:spcPts val="1200"/>
              </a:spcBef>
              <a:spcAft>
                <a:spcPts val="0"/>
              </a:spcAft>
              <a:buClr>
                <a:schemeClr val="dk1"/>
              </a:buClr>
              <a:buSzPts val="1800"/>
              <a:buChar char="○"/>
            </a:pPr>
            <a:r>
              <a:rPr lang="en-GB" sz="1800">
                <a:solidFill>
                  <a:schemeClr val="dk1"/>
                </a:solidFill>
              </a:rPr>
              <a:t>VC representative input critical to move us ‘beyond land’ – providing great insight</a:t>
            </a:r>
            <a:endParaRPr sz="1800">
              <a:solidFill>
                <a:schemeClr val="dk1"/>
              </a:solidFill>
            </a:endParaRPr>
          </a:p>
          <a:p>
            <a:pPr indent="-342900" lvl="0" marL="457200" marR="0" rtl="0" algn="l">
              <a:lnSpc>
                <a:spcPct val="100000"/>
              </a:lnSpc>
              <a:spcBef>
                <a:spcPts val="1200"/>
              </a:spcBef>
              <a:spcAft>
                <a:spcPts val="0"/>
              </a:spcAft>
              <a:buClr>
                <a:schemeClr val="dk1"/>
              </a:buClr>
              <a:buSzPts val="1800"/>
              <a:buChar char="●"/>
            </a:pPr>
            <a:r>
              <a:rPr lang="en-GB" sz="1800">
                <a:solidFill>
                  <a:schemeClr val="dk1"/>
                </a:solidFill>
              </a:rPr>
              <a:t>EUMETSAT team provid</a:t>
            </a:r>
            <a:r>
              <a:rPr lang="en-GB" sz="1800">
                <a:solidFill>
                  <a:schemeClr val="dk1"/>
                </a:solidFill>
              </a:rPr>
              <a:t>ing</a:t>
            </a:r>
            <a:r>
              <a:rPr lang="en-GB" sz="1800">
                <a:solidFill>
                  <a:schemeClr val="dk1"/>
                </a:solidFill>
              </a:rPr>
              <a:t> briefing on their atmospheric composition ARD</a:t>
            </a:r>
            <a:endParaRPr sz="1800">
              <a:solidFill>
                <a:schemeClr val="dk1"/>
              </a:solidFill>
            </a:endParaRPr>
          </a:p>
        </p:txBody>
      </p:sp>
      <p:sp>
        <p:nvSpPr>
          <p:cNvPr id="147" name="Google Shape;147;p20"/>
          <p:cNvSpPr txBox="1"/>
          <p:nvPr>
            <p:ph type="title"/>
          </p:nvPr>
        </p:nvSpPr>
        <p:spPr>
          <a:xfrm>
            <a:off x="176050" y="175950"/>
            <a:ext cx="98433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2700"/>
              <a:t>Some recent CEOS-ARD OG topics (for information)</a:t>
            </a:r>
            <a:endParaRPr sz="2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176047" y="1166538"/>
            <a:ext cx="6157200" cy="397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Thank you!</a:t>
            </a:r>
            <a:endParaRPr sz="7500"/>
          </a:p>
          <a:p>
            <a:pPr indent="0" lvl="0" marL="0" rtl="0" algn="l">
              <a:lnSpc>
                <a:spcPct val="90000"/>
              </a:lnSpc>
              <a:spcBef>
                <a:spcPts val="0"/>
              </a:spcBef>
              <a:spcAft>
                <a:spcPts val="0"/>
              </a:spcAft>
              <a:buClr>
                <a:schemeClr val="lt1"/>
              </a:buClr>
              <a:buSzPts val="8000"/>
              <a:buFont typeface="Arial"/>
              <a:buNone/>
            </a:pPr>
            <a:r>
              <a:t/>
            </a:r>
            <a:endParaRPr sz="7500"/>
          </a:p>
          <a:p>
            <a:pPr indent="0" lvl="0" marL="0" rtl="0" algn="l">
              <a:lnSpc>
                <a:spcPct val="90000"/>
              </a:lnSpc>
              <a:spcBef>
                <a:spcPts val="0"/>
              </a:spcBef>
              <a:spcAft>
                <a:spcPts val="0"/>
              </a:spcAft>
              <a:buClr>
                <a:schemeClr val="lt1"/>
              </a:buClr>
              <a:buSzPts val="8000"/>
              <a:buFont typeface="Arial"/>
              <a:buNone/>
            </a:pPr>
            <a:r>
              <a:rPr lang="en-GB" sz="7500"/>
              <a:t>Questions?</a:t>
            </a:r>
            <a:endParaRPr sz="7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lang="en-GB"/>
              <a:t>Background</a:t>
            </a:r>
            <a:endParaRPr/>
          </a:p>
          <a:p>
            <a:pPr indent="-406400" lvl="0" marL="457200" rtl="0" algn="l">
              <a:lnSpc>
                <a:spcPct val="100000"/>
              </a:lnSpc>
              <a:spcBef>
                <a:spcPts val="600"/>
              </a:spcBef>
              <a:spcAft>
                <a:spcPts val="0"/>
              </a:spcAft>
              <a:buSzPts val="2800"/>
              <a:buChar char="❖"/>
            </a:pPr>
            <a:r>
              <a:rPr lang="en-GB"/>
              <a:t>CEOS-ARD Oversight Group Terms of Reference (For Endorsement)</a:t>
            </a:r>
            <a:endParaRPr/>
          </a:p>
          <a:p>
            <a:pPr indent="-406400" lvl="0" marL="457200" rtl="0" algn="l">
              <a:lnSpc>
                <a:spcPct val="100000"/>
              </a:lnSpc>
              <a:spcBef>
                <a:spcPts val="600"/>
              </a:spcBef>
              <a:spcAft>
                <a:spcPts val="0"/>
              </a:spcAft>
              <a:buSzPts val="2800"/>
              <a:buChar char="❖"/>
            </a:pPr>
            <a:r>
              <a:rPr lang="en-GB"/>
              <a:t>Other CEOS-ARD Updates</a:t>
            </a:r>
            <a:endParaRPr/>
          </a:p>
          <a:p>
            <a:pPr indent="-381000" lvl="1" marL="914400" rtl="0" algn="l">
              <a:lnSpc>
                <a:spcPct val="100000"/>
              </a:lnSpc>
              <a:spcBef>
                <a:spcPts val="600"/>
              </a:spcBef>
              <a:spcAft>
                <a:spcPts val="0"/>
              </a:spcAft>
              <a:buSzPts val="2400"/>
              <a:buChar char="▪"/>
            </a:pPr>
            <a:r>
              <a:rPr lang="en-GB"/>
              <a:t>CEOS-ARD for Land Updates (Steve Labahn, USGS, LSI-VC Co-Lead)</a:t>
            </a:r>
            <a:endParaRPr/>
          </a:p>
          <a:p>
            <a:pPr indent="-355600" lvl="2" marL="1371600" rtl="0" algn="l">
              <a:lnSpc>
                <a:spcPct val="100000"/>
              </a:lnSpc>
              <a:spcBef>
                <a:spcPts val="600"/>
              </a:spcBef>
              <a:spcAft>
                <a:spcPts val="0"/>
              </a:spcAft>
              <a:buSzPts val="2000"/>
              <a:buChar char="o"/>
            </a:pPr>
            <a:r>
              <a:rPr lang="en-GB"/>
              <a:t>Product Assessments</a:t>
            </a:r>
            <a:endParaRPr/>
          </a:p>
          <a:p>
            <a:pPr indent="-355600" lvl="2" marL="1371600" rtl="0" algn="l">
              <a:lnSpc>
                <a:spcPct val="100000"/>
              </a:lnSpc>
              <a:spcBef>
                <a:spcPts val="600"/>
              </a:spcBef>
              <a:spcAft>
                <a:spcPts val="0"/>
              </a:spcAft>
              <a:buSzPts val="2000"/>
              <a:buChar char="o"/>
            </a:pPr>
            <a:r>
              <a:rPr lang="en-GB"/>
              <a:t>PFS Updates: Aquatic Reflectance</a:t>
            </a:r>
            <a:endParaRPr/>
          </a:p>
          <a:p>
            <a:pPr indent="-381000" lvl="1" marL="914400" rtl="0" algn="l">
              <a:lnSpc>
                <a:spcPct val="100000"/>
              </a:lnSpc>
              <a:spcBef>
                <a:spcPts val="600"/>
              </a:spcBef>
              <a:spcAft>
                <a:spcPts val="600"/>
              </a:spcAft>
              <a:buSzPts val="2400"/>
              <a:buChar char="▪"/>
            </a:pPr>
            <a:r>
              <a:rPr lang="en-GB"/>
              <a:t>Recent topics: STAC, Standardisation</a:t>
            </a:r>
            <a:endParaRPr/>
          </a:p>
        </p:txBody>
      </p:sp>
      <p:sp>
        <p:nvSpPr>
          <p:cNvPr id="73" name="Google Shape;73;p8"/>
          <p:cNvSpPr txBox="1"/>
          <p:nvPr>
            <p:ph type="title"/>
          </p:nvPr>
        </p:nvSpPr>
        <p:spPr>
          <a:xfrm>
            <a:off x="167039" y="108373"/>
            <a:ext cx="9571546" cy="86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Presentation 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idx="1" type="body"/>
          </p:nvPr>
        </p:nvSpPr>
        <p:spPr>
          <a:xfrm>
            <a:off x="101550" y="1384625"/>
            <a:ext cx="11988900" cy="4699500"/>
          </a:xfrm>
          <a:prstGeom prst="rect">
            <a:avLst/>
          </a:prstGeom>
          <a:noFill/>
          <a:ln>
            <a:noFill/>
          </a:ln>
        </p:spPr>
        <p:txBody>
          <a:bodyPr anchorCtr="0" anchor="ctr" bIns="91425" lIns="91425" spcFirstLastPara="1" rIns="91425" wrap="square" tIns="91425">
            <a:noAutofit/>
          </a:bodyPr>
          <a:lstStyle/>
          <a:p>
            <a:pPr indent="-355600" lvl="0" marL="457200" marR="0" rtl="0" algn="l">
              <a:lnSpc>
                <a:spcPct val="100000"/>
              </a:lnSpc>
              <a:spcBef>
                <a:spcPts val="6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CEOS Analysis Ready Data broadened to be ‘beyond land’.</a:t>
            </a:r>
            <a:endParaRPr b="0" i="0" sz="2000" u="none" cap="none" strike="noStrike">
              <a:solidFill>
                <a:srgbClr val="000000"/>
              </a:solidFill>
              <a:latin typeface="Arial"/>
              <a:ea typeface="Arial"/>
              <a:cs typeface="Arial"/>
              <a:sym typeface="Arial"/>
            </a:endParaRPr>
          </a:p>
          <a:p>
            <a:pPr indent="-355600" lvl="0" marL="457200" marR="0" rtl="0" algn="l">
              <a:lnSpc>
                <a:spcPct val="100000"/>
              </a:lnSpc>
              <a:spcBef>
                <a:spcPts val="18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Governance framework for CEOS Analysis Ready Data (CEOS-ARD) endorsed at CEOS Plenary 2021</a:t>
            </a:r>
            <a:endParaRPr b="0" i="0" sz="2000" u="none" cap="none" strike="noStrike">
              <a:solidFill>
                <a:srgbClr val="000000"/>
              </a:solidFill>
              <a:latin typeface="Arial"/>
              <a:ea typeface="Arial"/>
              <a:cs typeface="Arial"/>
              <a:sym typeface="Arial"/>
            </a:endParaRPr>
          </a:p>
          <a:p>
            <a:pPr indent="-355600" lvl="1" marL="914400" marR="0" rtl="0" algn="l">
              <a:lnSpc>
                <a:spcPct val="100000"/>
              </a:lnSpc>
              <a:spcBef>
                <a:spcPts val="1800"/>
              </a:spcBef>
              <a:spcAft>
                <a:spcPts val="0"/>
              </a:spcAft>
              <a:buClr>
                <a:srgbClr val="000000"/>
              </a:buClr>
              <a:buSzPts val="2000"/>
              <a:buFont typeface="Arial"/>
              <a:buChar char="○"/>
            </a:pPr>
            <a:r>
              <a:rPr lang="en-GB" sz="2000" u="sng">
                <a:solidFill>
                  <a:schemeClr val="hlink"/>
                </a:solidFill>
                <a:hlinkClick r:id="rId3"/>
              </a:rPr>
              <a:t>Available here</a:t>
            </a:r>
            <a:endParaRPr sz="2000"/>
          </a:p>
          <a:p>
            <a:pPr indent="-355600" lvl="1" marL="914400" marR="0" rtl="0" algn="l">
              <a:lnSpc>
                <a:spcPct val="100000"/>
              </a:lnSpc>
              <a:spcBef>
                <a:spcPts val="1800"/>
              </a:spcBef>
              <a:spcAft>
                <a:spcPts val="0"/>
              </a:spcAft>
              <a:buClr>
                <a:srgbClr val="000000"/>
              </a:buClr>
              <a:buSzPts val="2000"/>
              <a:buFont typeface="Arial"/>
              <a:buChar char="○"/>
            </a:pPr>
            <a:r>
              <a:rPr lang="en-GB" sz="2000"/>
              <a:t>F</a:t>
            </a:r>
            <a:r>
              <a:rPr b="0" i="0" lang="en-GB" sz="2000" u="none" cap="none" strike="noStrike">
                <a:solidFill>
                  <a:srgbClr val="000000"/>
                </a:solidFill>
                <a:latin typeface="Arial"/>
                <a:ea typeface="Arial"/>
                <a:cs typeface="Arial"/>
                <a:sym typeface="Arial"/>
              </a:rPr>
              <a:t>ormalises the process LSI-VC has used for CARD4L and generalises it</a:t>
            </a:r>
            <a:endParaRPr b="0" i="0" sz="2000" u="none" cap="none" strike="noStrike">
              <a:solidFill>
                <a:srgbClr val="000000"/>
              </a:solidFill>
              <a:latin typeface="Arial"/>
              <a:ea typeface="Arial"/>
              <a:cs typeface="Arial"/>
              <a:sym typeface="Arial"/>
            </a:endParaRPr>
          </a:p>
          <a:p>
            <a:pPr indent="-355600" lvl="1" marL="914400" marR="0" rtl="0" algn="l">
              <a:lnSpc>
                <a:spcPct val="100000"/>
              </a:lnSpc>
              <a:spcBef>
                <a:spcPts val="1800"/>
              </a:spcBef>
              <a:spcAft>
                <a:spcPts val="0"/>
              </a:spcAft>
              <a:buSzPts val="2000"/>
              <a:buChar char="○"/>
            </a:pPr>
            <a:r>
              <a:rPr lang="en-GB" sz="2000"/>
              <a:t>References the CEOS-ARD Oversight Group, which was also initiated at CEOS Plenary 2021 as a result </a:t>
            </a:r>
            <a:endParaRPr sz="2000"/>
          </a:p>
          <a:p>
            <a:pPr indent="-355600" lvl="0" marL="457200" marR="0" rtl="0" algn="l">
              <a:lnSpc>
                <a:spcPct val="100000"/>
              </a:lnSpc>
              <a:spcBef>
                <a:spcPts val="1800"/>
              </a:spcBef>
              <a:spcAft>
                <a:spcPts val="0"/>
              </a:spcAft>
              <a:buClr>
                <a:srgbClr val="000000"/>
              </a:buClr>
              <a:buSzPts val="2000"/>
              <a:buFont typeface="Arial"/>
              <a:buChar char="●"/>
            </a:pPr>
            <a:r>
              <a:rPr lang="en-GB" sz="2000"/>
              <a:t>Other key documents:</a:t>
            </a:r>
            <a:endParaRPr sz="2000"/>
          </a:p>
          <a:p>
            <a:pPr indent="-355600" lvl="1" marL="914400" marR="0" rtl="0" algn="l">
              <a:lnSpc>
                <a:spcPct val="100000"/>
              </a:lnSpc>
              <a:spcBef>
                <a:spcPts val="1800"/>
              </a:spcBef>
              <a:spcAft>
                <a:spcPts val="0"/>
              </a:spcAft>
              <a:buClr>
                <a:srgbClr val="000000"/>
              </a:buClr>
              <a:buSzPts val="2000"/>
              <a:buFont typeface="Arial"/>
              <a:buChar char="○"/>
            </a:pPr>
            <a:r>
              <a:rPr b="0" i="0" lang="en-GB" sz="2000" u="sng" cap="none" strike="noStrike">
                <a:solidFill>
                  <a:schemeClr val="hlink"/>
                </a:solidFill>
                <a:latin typeface="Arial"/>
                <a:ea typeface="Arial"/>
                <a:cs typeface="Arial"/>
                <a:sym typeface="Arial"/>
                <a:hlinkClick r:id="rId4"/>
              </a:rPr>
              <a:t>Template for Product Family Specifications</a:t>
            </a:r>
            <a:endParaRPr sz="2000"/>
          </a:p>
          <a:p>
            <a:pPr indent="-355600" lvl="1" marL="914400" marR="0" rtl="0" algn="l">
              <a:lnSpc>
                <a:spcPct val="100000"/>
              </a:lnSpc>
              <a:spcBef>
                <a:spcPts val="1800"/>
              </a:spcBef>
              <a:spcAft>
                <a:spcPts val="1800"/>
              </a:spcAft>
              <a:buSzPts val="2000"/>
              <a:buChar char="○"/>
            </a:pPr>
            <a:r>
              <a:rPr lang="en-GB" sz="2000" u="sng">
                <a:solidFill>
                  <a:schemeClr val="hlink"/>
                </a:solidFill>
                <a:hlinkClick r:id="rId5"/>
              </a:rPr>
              <a:t>CEOS-ARD Strategy 2021</a:t>
            </a:r>
            <a:endParaRPr sz="2000"/>
          </a:p>
        </p:txBody>
      </p:sp>
      <p:sp>
        <p:nvSpPr>
          <p:cNvPr id="79" name="Google Shape;79;p9"/>
          <p:cNvSpPr txBox="1"/>
          <p:nvPr>
            <p:ph type="title"/>
          </p:nvPr>
        </p:nvSpPr>
        <p:spPr>
          <a:xfrm>
            <a:off x="176053" y="175950"/>
            <a:ext cx="47532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Background</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idx="1" type="body"/>
          </p:nvPr>
        </p:nvSpPr>
        <p:spPr>
          <a:xfrm>
            <a:off x="101600" y="990600"/>
            <a:ext cx="11988900" cy="5257800"/>
          </a:xfrm>
          <a:prstGeom prst="rect">
            <a:avLst/>
          </a:prstGeom>
          <a:noFill/>
          <a:ln>
            <a:noFill/>
          </a:ln>
        </p:spPr>
        <p:txBody>
          <a:bodyPr anchorCtr="0" anchor="ctr" bIns="91425" lIns="91425" spcFirstLastPara="1" rIns="91425" wrap="square" tIns="91425">
            <a:noAutofit/>
          </a:bodyPr>
          <a:lstStyle/>
          <a:p>
            <a:pPr indent="-374650" lvl="0" marL="4572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Identified as a core component of the CEOS</a:t>
            </a:r>
            <a:r>
              <a:rPr lang="en-GB" sz="2300"/>
              <a:t>-</a:t>
            </a:r>
            <a:r>
              <a:rPr b="0" i="0" lang="en-GB" sz="2300" u="none" cap="none" strike="noStrike">
                <a:solidFill>
                  <a:srgbClr val="000000"/>
                </a:solidFill>
                <a:latin typeface="Arial"/>
                <a:ea typeface="Arial"/>
                <a:cs typeface="Arial"/>
                <a:sym typeface="Arial"/>
              </a:rPr>
              <a:t>ARD Governance Framework.</a:t>
            </a:r>
            <a:endParaRPr b="0" i="0" sz="23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Act as a forum for all matters related to CEOS</a:t>
            </a:r>
            <a:r>
              <a:rPr lang="en-GB" sz="2300"/>
              <a:t>-</a:t>
            </a:r>
            <a:r>
              <a:rPr b="0" i="0" lang="en-GB" sz="2300" u="none" cap="none" strike="noStrike">
                <a:solidFill>
                  <a:srgbClr val="000000"/>
                </a:solidFill>
                <a:latin typeface="Arial"/>
                <a:ea typeface="Arial"/>
                <a:cs typeface="Arial"/>
                <a:sym typeface="Arial"/>
              </a:rPr>
              <a:t>ARD.</a:t>
            </a:r>
            <a:endParaRPr b="0" i="0" sz="23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Representatives from the CEOS Virtual Constellations are integral to the effort going forward, as these are the CEOS entities with the technical expertise to recommend, develop and maintain Product Family Specifications.</a:t>
            </a:r>
            <a:endParaRPr b="0" i="0" sz="23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Also provide:</a:t>
            </a:r>
            <a:endParaRPr b="0" i="0" sz="2300" u="none" cap="none" strike="noStrike">
              <a:solidFill>
                <a:srgbClr val="000000"/>
              </a:solidFill>
              <a:latin typeface="Arial"/>
              <a:ea typeface="Arial"/>
              <a:cs typeface="Arial"/>
              <a:sym typeface="Arial"/>
            </a:endParaRPr>
          </a:p>
          <a:p>
            <a:pPr indent="-374650" lvl="1" marL="914400" marR="0" rtl="0" algn="l">
              <a:lnSpc>
                <a:spcPct val="100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Strong coordination across CEOS</a:t>
            </a:r>
            <a:endParaRPr b="0" i="0" sz="2300" u="none" cap="none" strike="noStrike">
              <a:solidFill>
                <a:srgbClr val="000000"/>
              </a:solidFill>
              <a:latin typeface="Arial"/>
              <a:ea typeface="Arial"/>
              <a:cs typeface="Arial"/>
              <a:sym typeface="Arial"/>
            </a:endParaRPr>
          </a:p>
          <a:p>
            <a:pPr indent="-374650" lvl="1" marL="914400" marR="0" rtl="0" algn="l">
              <a:lnSpc>
                <a:spcPct val="100000"/>
              </a:lnSpc>
              <a:spcBef>
                <a:spcPts val="1200"/>
              </a:spcBef>
              <a:spcAft>
                <a:spcPts val="120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Promote CEOS</a:t>
            </a:r>
            <a:r>
              <a:rPr lang="en-GB" sz="2300"/>
              <a:t>-</a:t>
            </a:r>
            <a:r>
              <a:rPr b="0" i="0" lang="en-GB" sz="2300" u="none" cap="none" strike="noStrike">
                <a:solidFill>
                  <a:srgbClr val="000000"/>
                </a:solidFill>
                <a:latin typeface="Arial"/>
                <a:ea typeface="Arial"/>
                <a:cs typeface="Arial"/>
                <a:sym typeface="Arial"/>
              </a:rPr>
              <a:t>ARD in a unified way</a:t>
            </a:r>
            <a:endParaRPr b="0" i="0" sz="2300" u="none" cap="none" strike="noStrike">
              <a:solidFill>
                <a:srgbClr val="000000"/>
              </a:solidFill>
              <a:latin typeface="Arial"/>
              <a:ea typeface="Arial"/>
              <a:cs typeface="Arial"/>
              <a:sym typeface="Arial"/>
            </a:endParaRPr>
          </a:p>
        </p:txBody>
      </p:sp>
      <p:sp>
        <p:nvSpPr>
          <p:cNvPr id="85" name="Google Shape;85;p10"/>
          <p:cNvSpPr txBox="1"/>
          <p:nvPr>
            <p:ph type="title"/>
          </p:nvPr>
        </p:nvSpPr>
        <p:spPr>
          <a:xfrm>
            <a:off x="176050" y="175950"/>
            <a:ext cx="94191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CEOS-ARD Oversight Group</a:t>
            </a:r>
            <a:endParaRPr/>
          </a:p>
          <a:p>
            <a:pPr indent="0" lvl="0" marL="0" rtl="0" algn="l">
              <a:lnSpc>
                <a:spcPct val="90000"/>
              </a:lnSpc>
              <a:spcBef>
                <a:spcPts val="0"/>
              </a:spcBef>
              <a:spcAft>
                <a:spcPts val="0"/>
              </a:spcAft>
              <a:buSzPts val="4400"/>
              <a:buNone/>
            </a:pPr>
            <a:r>
              <a:t/>
            </a:r>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ph type="title"/>
          </p:nvPr>
        </p:nvSpPr>
        <p:spPr>
          <a:xfrm>
            <a:off x="176051" y="175950"/>
            <a:ext cx="91047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CEOS-ARD OG </a:t>
            </a:r>
            <a:r>
              <a:rPr lang="en-GB"/>
              <a:t>Members</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SzPts val="4400"/>
              <a:buNone/>
            </a:pPr>
            <a:r>
              <a:t/>
            </a:r>
            <a:endParaRPr/>
          </a:p>
        </p:txBody>
      </p:sp>
      <p:sp>
        <p:nvSpPr>
          <p:cNvPr id="91" name="Google Shape;91;p11"/>
          <p:cNvSpPr txBox="1"/>
          <p:nvPr/>
        </p:nvSpPr>
        <p:spPr>
          <a:xfrm>
            <a:off x="1411050" y="1287525"/>
            <a:ext cx="9369900" cy="4710000"/>
          </a:xfrm>
          <a:prstGeom prst="rect">
            <a:avLst/>
          </a:prstGeom>
          <a:noFill/>
          <a:ln>
            <a:noFill/>
          </a:ln>
        </p:spPr>
        <p:txBody>
          <a:bodyPr anchorCtr="0" anchor="t" bIns="91425" lIns="91425" spcFirstLastPara="1" rIns="91425" wrap="square" tIns="91425">
            <a:spAutoFit/>
          </a:bodyPr>
          <a:lstStyle/>
          <a:p>
            <a:pPr indent="0" lvl="0" marL="514350" rtl="0" algn="just">
              <a:spcBef>
                <a:spcPts val="0"/>
              </a:spcBef>
              <a:spcAft>
                <a:spcPts val="0"/>
              </a:spcAft>
              <a:buNone/>
            </a:pPr>
            <a:r>
              <a:rPr lang="en-GB" sz="2100">
                <a:solidFill>
                  <a:schemeClr val="dk1"/>
                </a:solidFill>
                <a:latin typeface="Calibri"/>
                <a:ea typeface="Calibri"/>
                <a:cs typeface="Calibri"/>
                <a:sym typeface="Calibri"/>
              </a:rPr>
              <a:t>Ferran Gascon (Lead)					SIT Chair Team</a:t>
            </a:r>
            <a:endParaRPr sz="2100">
              <a:solidFill>
                <a:schemeClr val="dk1"/>
              </a:solidFill>
              <a:latin typeface="Calibri"/>
              <a:ea typeface="Calibri"/>
              <a:cs typeface="Calibri"/>
              <a:sym typeface="Calibri"/>
            </a:endParaRPr>
          </a:p>
          <a:p>
            <a:pPr indent="0" lvl="0" marL="514350" rtl="0" algn="just">
              <a:spcBef>
                <a:spcPts val="0"/>
              </a:spcBef>
              <a:spcAft>
                <a:spcPts val="0"/>
              </a:spcAft>
              <a:buClr>
                <a:schemeClr val="dk1"/>
              </a:buClr>
              <a:buSzPts val="1100"/>
              <a:buFont typeface="Arial"/>
              <a:buNone/>
            </a:pPr>
            <a:r>
              <a:rPr lang="en-GB" sz="2100">
                <a:solidFill>
                  <a:schemeClr val="dk1"/>
                </a:solidFill>
                <a:latin typeface="Calibri"/>
                <a:ea typeface="Calibri"/>
                <a:cs typeface="Calibri"/>
                <a:sym typeface="Calibri"/>
              </a:rPr>
              <a:t>Matthew Steventon						Secretariat</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Andreia Siqueira						LSI-VC</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Steve Labahn							LSI-VC</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Peter Strobl								LSI-VC</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Maycira Costa							OCR-VC</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Mark Higgins							OST-VC</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Raj Kumar Sharma						OSVW-VC</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Ed Armstrong							SST-VC</a:t>
            </a:r>
            <a:endParaRPr sz="2100">
              <a:solidFill>
                <a:schemeClr val="dk1"/>
              </a:solidFill>
              <a:latin typeface="Calibri"/>
              <a:ea typeface="Calibri"/>
              <a:cs typeface="Calibri"/>
              <a:sym typeface="Calibri"/>
            </a:endParaRPr>
          </a:p>
          <a:p>
            <a:pPr indent="0" lvl="0" marL="514350" rtl="0" algn="just">
              <a:spcBef>
                <a:spcPts val="0"/>
              </a:spcBef>
              <a:spcAft>
                <a:spcPts val="0"/>
              </a:spcAft>
              <a:buClr>
                <a:schemeClr val="dk1"/>
              </a:buClr>
              <a:buSzPts val="1100"/>
              <a:buFont typeface="Arial"/>
              <a:buNone/>
            </a:pPr>
            <a:r>
              <a:rPr lang="en-GB" sz="2100">
                <a:solidFill>
                  <a:schemeClr val="dk1"/>
                </a:solidFill>
                <a:latin typeface="Calibri"/>
                <a:ea typeface="Calibri"/>
                <a:cs typeface="Calibri"/>
                <a:sym typeface="Calibri"/>
              </a:rPr>
              <a:t>Chris Kidd								P-VC</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Medhavy Thankappan					WGCV</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Philippe Goryl							WGCV</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Makoto Natsuisaka						WGISS</a:t>
            </a:r>
            <a:endParaRPr sz="2100">
              <a:solidFill>
                <a:schemeClr val="dk1"/>
              </a:solidFill>
              <a:latin typeface="Calibri"/>
              <a:ea typeface="Calibri"/>
              <a:cs typeface="Calibri"/>
              <a:sym typeface="Calibri"/>
            </a:endParaRPr>
          </a:p>
          <a:p>
            <a:pPr indent="0" lvl="0" marL="514350" rtl="0" algn="just">
              <a:spcBef>
                <a:spcPts val="0"/>
              </a:spcBef>
              <a:spcAft>
                <a:spcPts val="0"/>
              </a:spcAft>
              <a:buNone/>
            </a:pPr>
            <a:r>
              <a:rPr lang="en-GB" sz="2100">
                <a:solidFill>
                  <a:schemeClr val="dk1"/>
                </a:solidFill>
                <a:latin typeface="Calibri"/>
                <a:ea typeface="Calibri"/>
                <a:cs typeface="Calibri"/>
                <a:sym typeface="Calibri"/>
              </a:rPr>
              <a:t>Jorge Del Rio Vera						WGCapD</a:t>
            </a:r>
            <a:endParaRPr sz="2100">
              <a:solidFill>
                <a:schemeClr val="dk1"/>
              </a:solidFill>
              <a:latin typeface="Calibri"/>
              <a:ea typeface="Calibri"/>
              <a:cs typeface="Calibri"/>
              <a:sym typeface="Calibri"/>
            </a:endParaRPr>
          </a:p>
        </p:txBody>
      </p:sp>
      <p:sp>
        <p:nvSpPr>
          <p:cNvPr id="92" name="Google Shape;92;p11"/>
          <p:cNvSpPr txBox="1"/>
          <p:nvPr/>
        </p:nvSpPr>
        <p:spPr>
          <a:xfrm>
            <a:off x="1411050" y="5879200"/>
            <a:ext cx="92127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a:solidFill>
                  <a:schemeClr val="dk1"/>
                </a:solidFill>
                <a:latin typeface="Calibri"/>
                <a:ea typeface="Calibri"/>
                <a:cs typeface="Calibri"/>
                <a:sym typeface="Calibri"/>
              </a:rPr>
              <a:t>Mailing list</a:t>
            </a:r>
            <a:r>
              <a:rPr b="1" lang="en-GB" sz="2300">
                <a:solidFill>
                  <a:schemeClr val="dk1"/>
                </a:solidFill>
                <a:latin typeface="Calibri"/>
                <a:ea typeface="Calibri"/>
                <a:cs typeface="Calibri"/>
                <a:sym typeface="Calibri"/>
              </a:rPr>
              <a:t>: ard-oversight-group@lists.ceos.org</a:t>
            </a:r>
            <a:endParaRPr b="1" sz="2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txBox="1"/>
          <p:nvPr>
            <p:ph idx="1" type="body"/>
          </p:nvPr>
        </p:nvSpPr>
        <p:spPr>
          <a:xfrm>
            <a:off x="101600" y="1463200"/>
            <a:ext cx="9415200" cy="4639800"/>
          </a:xfrm>
          <a:prstGeom prst="rect">
            <a:avLst/>
          </a:prstGeom>
          <a:noFill/>
          <a:ln>
            <a:noFill/>
          </a:ln>
        </p:spPr>
        <p:txBody>
          <a:bodyPr anchorCtr="0" anchor="ctr" bIns="91425" lIns="91425" spcFirstLastPara="1" rIns="91425" wrap="square" tIns="91425">
            <a:noAutofit/>
          </a:bodyPr>
          <a:lstStyle/>
          <a:p>
            <a:pPr indent="-400050" lvl="0" marL="457200" marR="0" rtl="0" algn="l">
              <a:lnSpc>
                <a:spcPct val="100000"/>
              </a:lnSpc>
              <a:spcBef>
                <a:spcPts val="1200"/>
              </a:spcBef>
              <a:spcAft>
                <a:spcPts val="0"/>
              </a:spcAft>
              <a:buSzPts val="2700"/>
              <a:buChar char="●"/>
            </a:pPr>
            <a:r>
              <a:rPr lang="en-GB" sz="2700"/>
              <a:t>Present Terms of Reference for CEOS-ARD OG at SIT-37</a:t>
            </a:r>
            <a:endParaRPr sz="2700"/>
          </a:p>
          <a:p>
            <a:pPr indent="-400050" lvl="0" marL="457200" marR="0" rtl="0" algn="l">
              <a:lnSpc>
                <a:spcPct val="100000"/>
              </a:lnSpc>
              <a:spcBef>
                <a:spcPts val="1200"/>
              </a:spcBef>
              <a:spcAft>
                <a:spcPts val="0"/>
              </a:spcAft>
              <a:buSzPts val="2700"/>
              <a:buChar char="●"/>
            </a:pPr>
            <a:r>
              <a:rPr lang="en-GB" sz="2700"/>
              <a:t>Elaborates and clarifies the role of the group beyond what appears in the CEOS-ARD Governance Framework</a:t>
            </a:r>
            <a:endParaRPr sz="2700"/>
          </a:p>
          <a:p>
            <a:pPr indent="-400050" lvl="0" marL="457200" marR="0" rtl="0" algn="l">
              <a:lnSpc>
                <a:spcPct val="100000"/>
              </a:lnSpc>
              <a:spcBef>
                <a:spcPts val="1200"/>
              </a:spcBef>
              <a:spcAft>
                <a:spcPts val="0"/>
              </a:spcAft>
              <a:buSzPts val="2700"/>
              <a:buChar char="●"/>
            </a:pPr>
            <a:r>
              <a:rPr lang="en-GB" sz="2700"/>
              <a:t>Document </a:t>
            </a:r>
            <a:r>
              <a:rPr lang="en-GB" sz="2700" u="sng">
                <a:solidFill>
                  <a:schemeClr val="hlink"/>
                </a:solidFill>
                <a:hlinkClick r:id="rId3"/>
              </a:rPr>
              <a:t>here</a:t>
            </a:r>
            <a:endParaRPr sz="2700"/>
          </a:p>
          <a:p>
            <a:pPr indent="-400050" lvl="0" marL="457200" marR="0" rtl="0" algn="l">
              <a:lnSpc>
                <a:spcPct val="100000"/>
              </a:lnSpc>
              <a:spcBef>
                <a:spcPts val="1200"/>
              </a:spcBef>
              <a:spcAft>
                <a:spcPts val="0"/>
              </a:spcAft>
              <a:buSzPts val="2700"/>
              <a:buChar char="●"/>
            </a:pPr>
            <a:r>
              <a:rPr lang="en-GB" sz="2700"/>
              <a:t>Covers: Mission Statement, Scope of Activities, Membership and Leadership, Meetings</a:t>
            </a:r>
            <a:endParaRPr sz="2700"/>
          </a:p>
        </p:txBody>
      </p:sp>
      <p:sp>
        <p:nvSpPr>
          <p:cNvPr id="98" name="Google Shape;98;p12"/>
          <p:cNvSpPr txBox="1"/>
          <p:nvPr>
            <p:ph type="title"/>
          </p:nvPr>
        </p:nvSpPr>
        <p:spPr>
          <a:xfrm>
            <a:off x="176050" y="175950"/>
            <a:ext cx="98433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3500"/>
              <a:t>Terms of Reference</a:t>
            </a:r>
            <a:endParaRPr sz="3500"/>
          </a:p>
          <a:p>
            <a:pPr indent="0" lvl="0" marL="0" rtl="0" algn="l">
              <a:lnSpc>
                <a:spcPct val="90000"/>
              </a:lnSpc>
              <a:spcBef>
                <a:spcPts val="0"/>
              </a:spcBef>
              <a:spcAft>
                <a:spcPts val="0"/>
              </a:spcAft>
              <a:buClr>
                <a:schemeClr val="dk1"/>
              </a:buClr>
              <a:buSzPts val="1100"/>
              <a:buFont typeface="Arial"/>
              <a:buNone/>
            </a:pPr>
            <a:r>
              <a:t/>
            </a:r>
            <a:endParaRPr sz="3500"/>
          </a:p>
          <a:p>
            <a:pPr indent="0" lvl="0" marL="0" rtl="0" algn="l">
              <a:lnSpc>
                <a:spcPct val="90000"/>
              </a:lnSpc>
              <a:spcBef>
                <a:spcPts val="0"/>
              </a:spcBef>
              <a:spcAft>
                <a:spcPts val="0"/>
              </a:spcAft>
              <a:buSzPts val="4400"/>
              <a:buNone/>
            </a:pPr>
            <a:r>
              <a:t/>
            </a:r>
            <a:endParaRPr sz="3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3"/>
          <p:cNvSpPr txBox="1"/>
          <p:nvPr>
            <p:ph idx="1" type="body"/>
          </p:nvPr>
        </p:nvSpPr>
        <p:spPr>
          <a:xfrm>
            <a:off x="101600" y="1423150"/>
            <a:ext cx="11232300" cy="4908600"/>
          </a:xfrm>
          <a:prstGeom prst="rect">
            <a:avLst/>
          </a:prstGeom>
          <a:noFill/>
          <a:ln>
            <a:noFill/>
          </a:ln>
        </p:spPr>
        <p:txBody>
          <a:bodyPr anchorCtr="0" anchor="ctr" bIns="91425" lIns="91425" spcFirstLastPara="1" rIns="91425" wrap="square" tIns="91425">
            <a:noAutofit/>
          </a:bodyPr>
          <a:lstStyle/>
          <a:p>
            <a:pPr indent="-336550" lvl="0" marL="457200" marR="0" rtl="0" algn="l">
              <a:lnSpc>
                <a:spcPct val="100000"/>
              </a:lnSpc>
              <a:spcBef>
                <a:spcPts val="0"/>
              </a:spcBef>
              <a:spcAft>
                <a:spcPts val="0"/>
              </a:spcAft>
              <a:buSzPts val="1700"/>
              <a:buChar char="●"/>
            </a:pPr>
            <a:r>
              <a:rPr lang="en-GB" sz="1700"/>
              <a:t>CEOS coordination on ARD</a:t>
            </a:r>
            <a:endParaRPr sz="1700"/>
          </a:p>
          <a:p>
            <a:pPr indent="-336550" lvl="0" marL="457200" marR="0" rtl="0" algn="l">
              <a:lnSpc>
                <a:spcPct val="100000"/>
              </a:lnSpc>
              <a:spcBef>
                <a:spcPts val="500"/>
              </a:spcBef>
              <a:spcAft>
                <a:spcPts val="0"/>
              </a:spcAft>
              <a:buSzPts val="1700"/>
              <a:buChar char="●"/>
            </a:pPr>
            <a:r>
              <a:rPr lang="en-GB" sz="1700"/>
              <a:t>Maintenance of the CEOS-ARD Strategy and CEOS-ARD Governance Framework</a:t>
            </a:r>
            <a:endParaRPr sz="1700"/>
          </a:p>
          <a:p>
            <a:pPr indent="-336550" lvl="0" marL="457200" marR="0" rtl="0" algn="l">
              <a:lnSpc>
                <a:spcPct val="100000"/>
              </a:lnSpc>
              <a:spcBef>
                <a:spcPts val="500"/>
              </a:spcBef>
              <a:spcAft>
                <a:spcPts val="0"/>
              </a:spcAft>
              <a:buSzPts val="1700"/>
              <a:buChar char="●"/>
            </a:pPr>
            <a:r>
              <a:rPr lang="en-GB" sz="1700"/>
              <a:t>Support and guidance to data providers</a:t>
            </a:r>
            <a:endParaRPr sz="1700"/>
          </a:p>
          <a:p>
            <a:pPr indent="-336550" lvl="0" marL="457200" marR="0" rtl="0" algn="l">
              <a:lnSpc>
                <a:spcPct val="100000"/>
              </a:lnSpc>
              <a:spcBef>
                <a:spcPts val="500"/>
              </a:spcBef>
              <a:spcAft>
                <a:spcPts val="0"/>
              </a:spcAft>
              <a:buSzPts val="1700"/>
              <a:buChar char="●"/>
            </a:pPr>
            <a:r>
              <a:rPr lang="en-GB" sz="1700"/>
              <a:t>Coordination of CEOS-ARD Product Family Specifications (PFS)</a:t>
            </a:r>
            <a:endParaRPr sz="1700"/>
          </a:p>
          <a:p>
            <a:pPr indent="-336550" lvl="0" marL="457200" marR="0" rtl="0" algn="l">
              <a:lnSpc>
                <a:spcPct val="100000"/>
              </a:lnSpc>
              <a:spcBef>
                <a:spcPts val="500"/>
              </a:spcBef>
              <a:spcAft>
                <a:spcPts val="0"/>
              </a:spcAft>
              <a:buSzPts val="1700"/>
              <a:buChar char="●"/>
            </a:pPr>
            <a:r>
              <a:rPr lang="en-GB" sz="1700"/>
              <a:t>Template PFS</a:t>
            </a:r>
            <a:endParaRPr sz="1700"/>
          </a:p>
          <a:p>
            <a:pPr indent="-336550" lvl="0" marL="457200" marR="0" rtl="0" algn="l">
              <a:lnSpc>
                <a:spcPct val="100000"/>
              </a:lnSpc>
              <a:spcBef>
                <a:spcPts val="500"/>
              </a:spcBef>
              <a:spcAft>
                <a:spcPts val="0"/>
              </a:spcAft>
              <a:buSzPts val="1700"/>
              <a:buChar char="●"/>
            </a:pPr>
            <a:r>
              <a:rPr lang="en-GB" sz="1700"/>
              <a:t>Technical topics related to CEOS-ARD: accessibility and utilisation, data discovery mechanisms, data and metadata formats, STAC, pilots, etc.</a:t>
            </a:r>
            <a:endParaRPr sz="1700"/>
          </a:p>
          <a:p>
            <a:pPr indent="-336550" lvl="0" marL="457200" marR="0" rtl="0" algn="l">
              <a:lnSpc>
                <a:spcPct val="100000"/>
              </a:lnSpc>
              <a:spcBef>
                <a:spcPts val="500"/>
              </a:spcBef>
              <a:spcAft>
                <a:spcPts val="0"/>
              </a:spcAft>
              <a:buSzPts val="1700"/>
              <a:buChar char="●"/>
            </a:pPr>
            <a:r>
              <a:rPr lang="en-GB" sz="1700"/>
              <a:t>CEOS-ARD representation to broader community</a:t>
            </a:r>
            <a:endParaRPr sz="1700"/>
          </a:p>
          <a:p>
            <a:pPr indent="-336550" lvl="0" marL="457200" marR="0" rtl="0" algn="l">
              <a:lnSpc>
                <a:spcPct val="100000"/>
              </a:lnSpc>
              <a:spcBef>
                <a:spcPts val="500"/>
              </a:spcBef>
              <a:spcAft>
                <a:spcPts val="0"/>
              </a:spcAft>
              <a:buSzPts val="1700"/>
              <a:buChar char="●"/>
            </a:pPr>
            <a:r>
              <a:rPr lang="en-GB" sz="1700"/>
              <a:t>Coordination of outreach activities: webinars, conference representation, promotion and information resources (CEOS-ARD website, presentations, flyers/brochures, etc.)</a:t>
            </a:r>
            <a:endParaRPr sz="1700"/>
          </a:p>
          <a:p>
            <a:pPr indent="-336550" lvl="0" marL="457200" marR="0" rtl="0" algn="l">
              <a:lnSpc>
                <a:spcPct val="100000"/>
              </a:lnSpc>
              <a:spcBef>
                <a:spcPts val="500"/>
              </a:spcBef>
              <a:spcAft>
                <a:spcPts val="0"/>
              </a:spcAft>
              <a:buSzPts val="1700"/>
              <a:buChar char="●"/>
            </a:pPr>
            <a:r>
              <a:rPr lang="en-GB" sz="1700"/>
              <a:t>Championing the ARD concept and providing guidance for the community</a:t>
            </a:r>
            <a:endParaRPr sz="1700"/>
          </a:p>
          <a:p>
            <a:pPr indent="-336550" lvl="0" marL="457200" marR="0" rtl="0" algn="l">
              <a:lnSpc>
                <a:spcPct val="100000"/>
              </a:lnSpc>
              <a:spcBef>
                <a:spcPts val="500"/>
              </a:spcBef>
              <a:spcAft>
                <a:spcPts val="0"/>
              </a:spcAft>
              <a:buSzPts val="1700"/>
              <a:buChar char="●"/>
            </a:pPr>
            <a:r>
              <a:rPr lang="en-GB" sz="1700"/>
              <a:t>Primary external focal point for CEOS on matters related to ARD</a:t>
            </a:r>
            <a:endParaRPr sz="1700"/>
          </a:p>
          <a:p>
            <a:pPr indent="-336550" lvl="0" marL="457200" marR="0" rtl="0" algn="l">
              <a:lnSpc>
                <a:spcPct val="100000"/>
              </a:lnSpc>
              <a:spcBef>
                <a:spcPts val="500"/>
              </a:spcBef>
              <a:spcAft>
                <a:spcPts val="0"/>
              </a:spcAft>
              <a:buSzPts val="1700"/>
              <a:buChar char="●"/>
            </a:pPr>
            <a:r>
              <a:rPr lang="en-GB" sz="1700"/>
              <a:t>Represent CEOS on matters related to the further standardisation of ARD in the wider community</a:t>
            </a:r>
            <a:endParaRPr sz="1700"/>
          </a:p>
          <a:p>
            <a:pPr indent="0" lvl="0" marL="0" marR="0" rtl="0" algn="l">
              <a:lnSpc>
                <a:spcPct val="100000"/>
              </a:lnSpc>
              <a:spcBef>
                <a:spcPts val="500"/>
              </a:spcBef>
              <a:spcAft>
                <a:spcPts val="0"/>
              </a:spcAft>
              <a:buNone/>
            </a:pPr>
            <a:r>
              <a:t/>
            </a:r>
            <a:endParaRPr sz="1700"/>
          </a:p>
          <a:p>
            <a:pPr indent="-355600" lvl="0" marL="457200" marR="0" rtl="0" algn="l">
              <a:lnSpc>
                <a:spcPct val="100000"/>
              </a:lnSpc>
              <a:spcBef>
                <a:spcPts val="500"/>
              </a:spcBef>
              <a:spcAft>
                <a:spcPts val="500"/>
              </a:spcAft>
              <a:buClr>
                <a:srgbClr val="CC0000"/>
              </a:buClr>
              <a:buSzPts val="2000"/>
              <a:buChar char="●"/>
            </a:pPr>
            <a:r>
              <a:rPr b="1" lang="en-GB" sz="2000" u="sng">
                <a:solidFill>
                  <a:srgbClr val="CC0000"/>
                </a:solidFill>
              </a:rPr>
              <a:t>Decision:</a:t>
            </a:r>
            <a:r>
              <a:rPr b="1" lang="en-GB" sz="2000">
                <a:solidFill>
                  <a:srgbClr val="CC0000"/>
                </a:solidFill>
              </a:rPr>
              <a:t> Endorsement of CEOS-ARD Oversight Group Terms of Reference is requested</a:t>
            </a:r>
            <a:endParaRPr b="1" sz="2000">
              <a:solidFill>
                <a:srgbClr val="CC0000"/>
              </a:solidFill>
            </a:endParaRPr>
          </a:p>
        </p:txBody>
      </p:sp>
      <p:sp>
        <p:nvSpPr>
          <p:cNvPr id="104" name="Google Shape;104;p13"/>
          <p:cNvSpPr txBox="1"/>
          <p:nvPr>
            <p:ph type="title"/>
          </p:nvPr>
        </p:nvSpPr>
        <p:spPr>
          <a:xfrm>
            <a:off x="176050" y="175950"/>
            <a:ext cx="9843300" cy="581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3500"/>
              <a:t>CEOS-ARD OG Activities</a:t>
            </a:r>
            <a:endParaRPr sz="3500"/>
          </a:p>
          <a:p>
            <a:pPr indent="0" lvl="0" marL="0" rtl="0" algn="l">
              <a:lnSpc>
                <a:spcPct val="90000"/>
              </a:lnSpc>
              <a:spcBef>
                <a:spcPts val="0"/>
              </a:spcBef>
              <a:spcAft>
                <a:spcPts val="0"/>
              </a:spcAft>
              <a:buClr>
                <a:schemeClr val="dk1"/>
              </a:buClr>
              <a:buSzPts val="1100"/>
              <a:buFont typeface="Arial"/>
              <a:buNone/>
            </a:pPr>
            <a:r>
              <a:t/>
            </a:r>
            <a:endParaRPr sz="3500"/>
          </a:p>
          <a:p>
            <a:pPr indent="0" lvl="0" marL="0" rtl="0" algn="l">
              <a:lnSpc>
                <a:spcPct val="90000"/>
              </a:lnSpc>
              <a:spcBef>
                <a:spcPts val="0"/>
              </a:spcBef>
              <a:spcAft>
                <a:spcPts val="0"/>
              </a:spcAft>
              <a:buSzPts val="4400"/>
              <a:buNone/>
            </a:pPr>
            <a:r>
              <a:t/>
            </a:r>
            <a:endParaRPr sz="3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4"/>
          <p:cNvSpPr txBox="1"/>
          <p:nvPr>
            <p:ph idx="1" type="body"/>
          </p:nvPr>
        </p:nvSpPr>
        <p:spPr>
          <a:xfrm>
            <a:off x="101600" y="1463200"/>
            <a:ext cx="11584800" cy="4639800"/>
          </a:xfrm>
          <a:prstGeom prst="rect">
            <a:avLst/>
          </a:prstGeom>
          <a:noFill/>
          <a:ln>
            <a:noFill/>
          </a:ln>
        </p:spPr>
        <p:txBody>
          <a:bodyPr anchorCtr="0" anchor="ctr" bIns="91425" lIns="91425" spcFirstLastPara="1" rIns="91425" wrap="square" tIns="91425">
            <a:noAutofit/>
          </a:bodyPr>
          <a:lstStyle/>
          <a:p>
            <a:pPr indent="-400050" lvl="0" marL="457200" marR="0" rtl="0" algn="l">
              <a:lnSpc>
                <a:spcPct val="100000"/>
              </a:lnSpc>
              <a:spcBef>
                <a:spcPts val="1200"/>
              </a:spcBef>
              <a:spcAft>
                <a:spcPts val="0"/>
              </a:spcAft>
              <a:buClr>
                <a:schemeClr val="dk1"/>
              </a:buClr>
              <a:buSzPts val="2700"/>
              <a:buChar char="●"/>
            </a:pPr>
            <a:r>
              <a:rPr lang="en-GB" sz="2700">
                <a:solidFill>
                  <a:schemeClr val="dk1"/>
                </a:solidFill>
              </a:rPr>
              <a:t>New CARD4L Datasets:</a:t>
            </a:r>
            <a:endParaRPr sz="2700">
              <a:solidFill>
                <a:schemeClr val="dk1"/>
              </a:solidFill>
            </a:endParaRPr>
          </a:p>
          <a:p>
            <a:pPr indent="-400050" lvl="1" marL="914400" marR="0" rtl="0" algn="l">
              <a:lnSpc>
                <a:spcPct val="100000"/>
              </a:lnSpc>
              <a:spcBef>
                <a:spcPts val="1200"/>
              </a:spcBef>
              <a:spcAft>
                <a:spcPts val="0"/>
              </a:spcAft>
              <a:buClr>
                <a:schemeClr val="dk1"/>
              </a:buClr>
              <a:buSzPts val="2700"/>
              <a:buChar char="○"/>
            </a:pPr>
            <a:r>
              <a:rPr lang="en-GB" sz="2700">
                <a:solidFill>
                  <a:schemeClr val="dk1"/>
                </a:solidFill>
              </a:rPr>
              <a:t>ESA Sentinel-2 Level-2A</a:t>
            </a:r>
            <a:endParaRPr sz="2700">
              <a:solidFill>
                <a:schemeClr val="dk1"/>
              </a:solidFill>
            </a:endParaRPr>
          </a:p>
          <a:p>
            <a:pPr indent="-400050" lvl="1" marL="914400" marR="0" rtl="0" algn="l">
              <a:lnSpc>
                <a:spcPct val="100000"/>
              </a:lnSpc>
              <a:spcBef>
                <a:spcPts val="1200"/>
              </a:spcBef>
              <a:spcAft>
                <a:spcPts val="0"/>
              </a:spcAft>
              <a:buClr>
                <a:schemeClr val="dk1"/>
              </a:buClr>
              <a:buSzPts val="2700"/>
              <a:buChar char="○"/>
            </a:pPr>
            <a:r>
              <a:rPr lang="en-GB" sz="2700">
                <a:solidFill>
                  <a:schemeClr val="dk1"/>
                </a:solidFill>
              </a:rPr>
              <a:t>DLR EnMAP Surface Reflectance</a:t>
            </a:r>
            <a:endParaRPr sz="2700">
              <a:solidFill>
                <a:schemeClr val="dk1"/>
              </a:solidFill>
            </a:endParaRPr>
          </a:p>
          <a:p>
            <a:pPr indent="-400050" lvl="0" marL="457200" marR="0" rtl="0" algn="l">
              <a:lnSpc>
                <a:spcPct val="100000"/>
              </a:lnSpc>
              <a:spcBef>
                <a:spcPts val="1200"/>
              </a:spcBef>
              <a:spcAft>
                <a:spcPts val="0"/>
              </a:spcAft>
              <a:buClr>
                <a:schemeClr val="dk1"/>
              </a:buClr>
              <a:buSzPts val="2700"/>
              <a:buChar char="●"/>
            </a:pPr>
            <a:r>
              <a:rPr lang="en-GB" sz="2700">
                <a:solidFill>
                  <a:schemeClr val="dk1"/>
                </a:solidFill>
              </a:rPr>
              <a:t>Under peer review:</a:t>
            </a:r>
            <a:endParaRPr sz="2700">
              <a:solidFill>
                <a:schemeClr val="dk1"/>
              </a:solidFill>
            </a:endParaRPr>
          </a:p>
          <a:p>
            <a:pPr indent="-400050" lvl="1" marL="914400" marR="0" rtl="0" algn="l">
              <a:lnSpc>
                <a:spcPct val="100000"/>
              </a:lnSpc>
              <a:spcBef>
                <a:spcPts val="1200"/>
              </a:spcBef>
              <a:spcAft>
                <a:spcPts val="0"/>
              </a:spcAft>
              <a:buClr>
                <a:schemeClr val="dk1"/>
              </a:buClr>
              <a:buSzPts val="2700"/>
              <a:buChar char="○"/>
            </a:pPr>
            <a:r>
              <a:rPr lang="en-GB" sz="2700">
                <a:solidFill>
                  <a:schemeClr val="dk1"/>
                </a:solidFill>
              </a:rPr>
              <a:t>Element84 Sentinel-2 Level-2A</a:t>
            </a:r>
            <a:endParaRPr sz="2700">
              <a:solidFill>
                <a:schemeClr val="dk1"/>
              </a:solidFill>
            </a:endParaRPr>
          </a:p>
          <a:p>
            <a:pPr indent="-400050" lvl="1" marL="914400" marR="0" rtl="0" algn="l">
              <a:lnSpc>
                <a:spcPct val="100000"/>
              </a:lnSpc>
              <a:spcBef>
                <a:spcPts val="1200"/>
              </a:spcBef>
              <a:spcAft>
                <a:spcPts val="0"/>
              </a:spcAft>
              <a:buClr>
                <a:schemeClr val="dk1"/>
              </a:buClr>
              <a:buSzPts val="2700"/>
              <a:buChar char="○"/>
            </a:pPr>
            <a:r>
              <a:rPr lang="en-GB" sz="2700">
                <a:solidFill>
                  <a:schemeClr val="dk1"/>
                </a:solidFill>
              </a:rPr>
              <a:t>Sentinel-1 RTC (Sinergise &amp; Digital Earth Africa)</a:t>
            </a:r>
            <a:endParaRPr sz="2700">
              <a:solidFill>
                <a:schemeClr val="dk1"/>
              </a:solidFill>
            </a:endParaRPr>
          </a:p>
          <a:p>
            <a:pPr indent="-400050" lvl="0" marL="457200" marR="0" rtl="0" algn="l">
              <a:lnSpc>
                <a:spcPct val="100000"/>
              </a:lnSpc>
              <a:spcBef>
                <a:spcPts val="1200"/>
              </a:spcBef>
              <a:spcAft>
                <a:spcPts val="0"/>
              </a:spcAft>
              <a:buClr>
                <a:schemeClr val="dk1"/>
              </a:buClr>
              <a:buSzPts val="2700"/>
              <a:buChar char="●"/>
            </a:pPr>
            <a:r>
              <a:rPr lang="en-GB" sz="2700">
                <a:solidFill>
                  <a:schemeClr val="dk1"/>
                </a:solidFill>
              </a:rPr>
              <a:t>Various other self-assessments are underway (next s</a:t>
            </a:r>
            <a:r>
              <a:rPr lang="en-GB" sz="2700">
                <a:solidFill>
                  <a:schemeClr val="dk1"/>
                </a:solidFill>
              </a:rPr>
              <a:t>lide</a:t>
            </a:r>
            <a:r>
              <a:rPr lang="en-GB" sz="2700">
                <a:solidFill>
                  <a:schemeClr val="dk1"/>
                </a:solidFill>
              </a:rPr>
              <a:t>).</a:t>
            </a:r>
            <a:endParaRPr sz="2700">
              <a:solidFill>
                <a:schemeClr val="dk1"/>
              </a:solidFill>
            </a:endParaRPr>
          </a:p>
          <a:p>
            <a:pPr indent="-400050" lvl="0" marL="457200" marR="0" rtl="0" algn="l">
              <a:lnSpc>
                <a:spcPct val="100000"/>
              </a:lnSpc>
              <a:spcBef>
                <a:spcPts val="1200"/>
              </a:spcBef>
              <a:spcAft>
                <a:spcPts val="0"/>
              </a:spcAft>
              <a:buClr>
                <a:schemeClr val="dk1"/>
              </a:buClr>
              <a:buSzPts val="2700"/>
              <a:buChar char="●"/>
            </a:pPr>
            <a:r>
              <a:rPr lang="en-GB" sz="2700">
                <a:solidFill>
                  <a:schemeClr val="dk1"/>
                </a:solidFill>
              </a:rPr>
              <a:t>See the </a:t>
            </a:r>
            <a:r>
              <a:rPr lang="en-GB" sz="2700" u="sng">
                <a:solidFill>
                  <a:schemeClr val="hlink"/>
                </a:solidFill>
                <a:hlinkClick r:id="rId3"/>
              </a:rPr>
              <a:t>website</a:t>
            </a:r>
            <a:r>
              <a:rPr lang="en-GB" sz="2700">
                <a:solidFill>
                  <a:schemeClr val="dk1"/>
                </a:solidFill>
              </a:rPr>
              <a:t> for more </a:t>
            </a:r>
            <a:r>
              <a:rPr lang="en-GB" sz="2700">
                <a:solidFill>
                  <a:schemeClr val="dk1"/>
                </a:solidFill>
              </a:rPr>
              <a:t>details.</a:t>
            </a:r>
            <a:endParaRPr sz="2700">
              <a:solidFill>
                <a:schemeClr val="dk1"/>
              </a:solidFill>
            </a:endParaRPr>
          </a:p>
        </p:txBody>
      </p:sp>
      <p:sp>
        <p:nvSpPr>
          <p:cNvPr id="110" name="Google Shape;110;p14"/>
          <p:cNvSpPr txBox="1"/>
          <p:nvPr>
            <p:ph type="title"/>
          </p:nvPr>
        </p:nvSpPr>
        <p:spPr>
          <a:xfrm>
            <a:off x="176050" y="175950"/>
            <a:ext cx="98433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2700"/>
              <a:t>CEOS-ARD for Land (CARD4L) Updates (Labahn / LSI-VC)</a:t>
            </a:r>
            <a:endParaRPr sz="2700"/>
          </a:p>
        </p:txBody>
      </p:sp>
      <p:pic>
        <p:nvPicPr>
          <p:cNvPr id="111" name="Google Shape;111;p14"/>
          <p:cNvPicPr preferRelativeResize="0"/>
          <p:nvPr/>
        </p:nvPicPr>
        <p:blipFill rotWithShape="1">
          <a:blip r:embed="rId4">
            <a:alphaModFix/>
          </a:blip>
          <a:srcRect b="0" l="0" r="0" t="0"/>
          <a:stretch/>
        </p:blipFill>
        <p:spPr>
          <a:xfrm>
            <a:off x="6363100" y="1908922"/>
            <a:ext cx="1457475" cy="11841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176050" y="175950"/>
            <a:ext cx="98433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2700"/>
              <a:t>CEOS-ARD for Land (CARD4L) Updates (Labahn / LSI-VC)</a:t>
            </a:r>
            <a:endParaRPr sz="2700"/>
          </a:p>
        </p:txBody>
      </p:sp>
      <p:pic>
        <p:nvPicPr>
          <p:cNvPr id="117" name="Google Shape;117;p15"/>
          <p:cNvPicPr preferRelativeResize="0"/>
          <p:nvPr/>
        </p:nvPicPr>
        <p:blipFill>
          <a:blip r:embed="rId3">
            <a:alphaModFix/>
          </a:blip>
          <a:stretch>
            <a:fillRect/>
          </a:stretch>
        </p:blipFill>
        <p:spPr>
          <a:xfrm>
            <a:off x="622425" y="1246325"/>
            <a:ext cx="11068050" cy="5105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