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Tahoma"/>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iCAGLvNVRzcHIEx+Ee2RsZ3GjJ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Tahoma-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Tahom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sa.int/Applications/Observing_the_Earth/Copernicus/Copernicus_contributing_missions" TargetMode="External"/><Relationship Id="rId3" Type="http://schemas.openxmlformats.org/officeDocument/2006/relationships/hyperlink" Target="https://www.esa.int/Applications/Observing_the_Earth/Copernicus/ICEYE_commercial_satellites_join_the_EU_Copernicus_programme" TargetMode="External"/><Relationship Id="rId4" Type="http://schemas.openxmlformats.org/officeDocument/2006/relationships/hyperlink" Target="https://ec.europa.eu/commission/presscorner/detail/en/statement_21_5766"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1940b07ad3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 name="Google Shape;212;g11940b07ad3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1940b07ad3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g11940b07ad3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1940b07ad3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g11940b07ad3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1e8aefdbe4_2_95:notes"/>
          <p:cNvSpPr txBox="1"/>
          <p:nvPr>
            <p:ph idx="1" type="body"/>
          </p:nvPr>
        </p:nvSpPr>
        <p:spPr>
          <a:xfrm>
            <a:off x="685801" y="4343406"/>
            <a:ext cx="5486400" cy="411480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11e8aefdbe4_2_95:notes"/>
          <p:cNvSpPr/>
          <p:nvPr>
            <p:ph idx="2" type="sldImg"/>
          </p:nvPr>
        </p:nvSpPr>
        <p:spPr>
          <a:xfrm>
            <a:off x="89689" y="685838"/>
            <a:ext cx="6678622" cy="343064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1e8aefdbe4_2_108:notes"/>
          <p:cNvSpPr/>
          <p:nvPr>
            <p:ph idx="2" type="sldImg"/>
          </p:nvPr>
        </p:nvSpPr>
        <p:spPr>
          <a:xfrm>
            <a:off x="89689" y="685838"/>
            <a:ext cx="6678622" cy="343064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11e8aefdbe4_2_108:notes"/>
          <p:cNvSpPr txBox="1"/>
          <p:nvPr>
            <p:ph idx="1" type="body"/>
          </p:nvPr>
        </p:nvSpPr>
        <p:spPr>
          <a:xfrm>
            <a:off x="685801" y="4343406"/>
            <a:ext cx="5486400" cy="4114805"/>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b="0" i="0" lang="en-GB" sz="1200">
                <a:solidFill>
                  <a:schemeClr val="dk1"/>
                </a:solidFill>
                <a:latin typeface="Calibri"/>
                <a:ea typeface="Calibri"/>
                <a:cs typeface="Calibri"/>
                <a:sym typeface="Calibri"/>
              </a:rPr>
              <a:t>All current ICEYE imaging modes are offered through this programme. Users get access to the very high-resolution Spot imaging mode covering areas of 25 km</a:t>
            </a:r>
            <a:r>
              <a:rPr b="0" baseline="30000" i="0" lang="en-GB" sz="1200">
                <a:solidFill>
                  <a:schemeClr val="dk1"/>
                </a:solidFill>
                <a:latin typeface="Calibri"/>
                <a:ea typeface="Calibri"/>
                <a:cs typeface="Calibri"/>
                <a:sym typeface="Calibri"/>
              </a:rPr>
              <a:t>2</a:t>
            </a:r>
            <a:r>
              <a:rPr b="0" i="0" lang="en-GB" sz="1200">
                <a:solidFill>
                  <a:schemeClr val="dk1"/>
                </a:solidFill>
                <a:latin typeface="Calibri"/>
                <a:ea typeface="Calibri"/>
                <a:cs typeface="Calibri"/>
                <a:sym typeface="Calibri"/>
              </a:rPr>
              <a:t>, the high-resolution Strip and the recently launched Scan imaging mode covering areas of 10,000 km</a:t>
            </a:r>
            <a:r>
              <a:rPr b="0" baseline="30000" i="0" lang="en-GB" sz="1200">
                <a:solidFill>
                  <a:schemeClr val="dk1"/>
                </a:solidFill>
                <a:latin typeface="Calibri"/>
                <a:ea typeface="Calibri"/>
                <a:cs typeface="Calibri"/>
                <a:sym typeface="Calibri"/>
              </a:rPr>
              <a:t>2</a:t>
            </a:r>
            <a:r>
              <a:rPr b="0" i="0" lang="en-GB" sz="1200">
                <a:solidFill>
                  <a:schemeClr val="dk1"/>
                </a:solidFill>
                <a:latin typeface="Calibri"/>
                <a:ea typeface="Calibri"/>
                <a:cs typeface="Calibri"/>
                <a:sym typeface="Calibri"/>
              </a:rPr>
              <a:t>, respectively. It is possible to obtain archive data or request new image acquisitions.\</a:t>
            </a:r>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ICEYE builds and operates a commercial constellation of small synthetic aperture radar satellites. So far, 14 satellites have been launched and ICEYE and plans to expand its constellation up to 18 satellites by mid-2022, with the objective of reaching an average access time of three hours anywhere on the globe. The mission is used in many sectors, from monitoring floods and mining activities, to marine vessel detection and iceberg monitoring.</a:t>
            </a:r>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The ICEYE satellite constellation is a </a:t>
            </a:r>
            <a:r>
              <a:rPr b="0" i="0" lang="en-GB" sz="1200" u="sng" strike="noStrike">
                <a:solidFill>
                  <a:schemeClr val="hlink"/>
                </a:solidFill>
                <a:latin typeface="Calibri"/>
                <a:ea typeface="Calibri"/>
                <a:cs typeface="Calibri"/>
                <a:sym typeface="Calibri"/>
                <a:hlinkClick r:id="rId2"/>
              </a:rPr>
              <a:t>Copernicus Contributing Mission</a:t>
            </a:r>
            <a:r>
              <a:rPr b="0" i="0" lang="en-GB" sz="1200">
                <a:solidFill>
                  <a:schemeClr val="dk1"/>
                </a:solidFill>
                <a:latin typeface="Calibri"/>
                <a:ea typeface="Calibri"/>
                <a:cs typeface="Calibri"/>
                <a:sym typeface="Calibri"/>
              </a:rPr>
              <a:t>, complementing existing synthetic aperture radar missions in the Copernicus programme.</a:t>
            </a:r>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Read full story: </a:t>
            </a:r>
            <a:r>
              <a:rPr b="0" i="0" lang="en-GB" sz="1200" u="sng" strike="noStrike">
                <a:solidFill>
                  <a:schemeClr val="hlink"/>
                </a:solidFill>
                <a:latin typeface="Calibri"/>
                <a:ea typeface="Calibri"/>
                <a:cs typeface="Calibri"/>
                <a:sym typeface="Calibri"/>
                <a:hlinkClick r:id="rId3"/>
              </a:rPr>
              <a:t>ICEYE commercial satellite</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lang="en-GB"/>
              <a:t>at COP26, more than 100 countries have just signed up to the </a:t>
            </a:r>
            <a:r>
              <a:rPr lang="en-GB" u="sng">
                <a:solidFill>
                  <a:schemeClr val="hlink"/>
                </a:solidFill>
                <a:hlinkClick r:id="rId4"/>
              </a:rPr>
              <a:t>Global Methane Pledge</a:t>
            </a:r>
            <a:r>
              <a:rPr lang="en-GB"/>
              <a:t>, which aims to limit emissions by 30% compared with 2020 levels.</a:t>
            </a:r>
            <a:endParaRPr/>
          </a:p>
          <a:p>
            <a:pPr indent="0" lvl="0" marL="0" rtl="0" algn="l">
              <a:spcBef>
                <a:spcPts val="0"/>
              </a:spcBef>
              <a:spcAft>
                <a:spcPts val="0"/>
              </a:spcAft>
              <a:buNone/>
            </a:pPr>
            <a:r>
              <a:rPr lang="en-GB"/>
              <a:t>With both public and commercial satellite data playing key roles in assessing progress on climate action, ESA and GHGSat are supporting the United Nations Environment Programme’s new International Methane Emissions Observatory, also announced at COP26.</a:t>
            </a:r>
            <a:endParaRPr/>
          </a:p>
          <a:p>
            <a:pPr indent="0" lvl="0" marL="0" rtl="0" algn="l">
              <a:spcBef>
                <a:spcPts val="0"/>
              </a:spcBef>
              <a:spcAft>
                <a:spcPts val="0"/>
              </a:spcAft>
              <a:buNone/>
            </a:pPr>
            <a:r>
              <a:t/>
            </a:r>
            <a:endParaRPr/>
          </a:p>
        </p:txBody>
      </p:sp>
      <p:sp>
        <p:nvSpPr>
          <p:cNvPr id="248" name="Google Shape;248;g11e8aefdbe4_2_108:notes"/>
          <p:cNvSpPr txBox="1"/>
          <p:nvPr>
            <p:ph idx="12" type="sldNum"/>
          </p:nvPr>
        </p:nvSpPr>
        <p:spPr>
          <a:xfrm>
            <a:off x="3884613" y="8685225"/>
            <a:ext cx="2971800" cy="457201"/>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1729ed568e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g11729ed568e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173b3f38ad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g1173b3f38ad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19986c10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g119986c105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1eed66fce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 name="Google Shape;281;g11eed66fce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1729ed568e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g11729ed568e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205d0e104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205d0e10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205d0e104b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205d0e104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1940b07a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g11940b07a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1940b07ad3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g11940b07ad3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f3be084d2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f3be084d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4.jpg"/><Relationship Id="rId4" Type="http://schemas.openxmlformats.org/officeDocument/2006/relationships/image" Target="../media/image13.png"/><Relationship Id="rId5"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7"/>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7"/>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7"/>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7"/>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7"/>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7"/>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7"/>
          <p:cNvPicPr preferRelativeResize="0"/>
          <p:nvPr/>
        </p:nvPicPr>
        <p:blipFill rotWithShape="1">
          <a:blip r:embed="rId7">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7"/>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8" name="Shape 98"/>
        <p:cNvGrpSpPr/>
        <p:nvPr/>
      </p:nvGrpSpPr>
      <p:grpSpPr>
        <a:xfrm>
          <a:off x="0" y="0"/>
          <a:ext cx="0" cy="0"/>
          <a:chOff x="0" y="0"/>
          <a:chExt cx="0" cy="0"/>
        </a:xfrm>
      </p:grpSpPr>
      <p:sp>
        <p:nvSpPr>
          <p:cNvPr id="99" name="Google Shape;99;g11e8aefdbe4_2_3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g11e8aefdbe4_2_36"/>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01" name="Google Shape;101;g11e8aefdbe4_2_36"/>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02" name="Google Shape;102;g11e8aefdbe4_2_36"/>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03" name="Google Shape;103;g11e8aefdbe4_2_36"/>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04" name="Google Shape;104;g11e8aefdbe4_2_3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g11e8aefdbe4_2_36"/>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g11e8aefdbe4_2_3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7" name="Shape 107"/>
        <p:cNvGrpSpPr/>
        <p:nvPr/>
      </p:nvGrpSpPr>
      <p:grpSpPr>
        <a:xfrm>
          <a:off x="0" y="0"/>
          <a:ext cx="0" cy="0"/>
          <a:chOff x="0" y="0"/>
          <a:chExt cx="0" cy="0"/>
        </a:xfrm>
      </p:grpSpPr>
      <p:sp>
        <p:nvSpPr>
          <p:cNvPr id="108" name="Google Shape;108;g11e8aefdbe4_2_4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g11e8aefdbe4_2_4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g11e8aefdbe4_2_45"/>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g11e8aefdbe4_2_4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2" name="Shape 112"/>
        <p:cNvGrpSpPr/>
        <p:nvPr/>
      </p:nvGrpSpPr>
      <p:grpSpPr>
        <a:xfrm>
          <a:off x="0" y="0"/>
          <a:ext cx="0" cy="0"/>
          <a:chOff x="0" y="0"/>
          <a:chExt cx="0" cy="0"/>
        </a:xfrm>
      </p:grpSpPr>
      <p:sp>
        <p:nvSpPr>
          <p:cNvPr id="113" name="Google Shape;113;g11e8aefdbe4_2_5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g11e8aefdbe4_2_50"/>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g11e8aefdbe4_2_5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6" name="Shape 116"/>
        <p:cNvGrpSpPr/>
        <p:nvPr/>
      </p:nvGrpSpPr>
      <p:grpSpPr>
        <a:xfrm>
          <a:off x="0" y="0"/>
          <a:ext cx="0" cy="0"/>
          <a:chOff x="0" y="0"/>
          <a:chExt cx="0" cy="0"/>
        </a:xfrm>
      </p:grpSpPr>
      <p:sp>
        <p:nvSpPr>
          <p:cNvPr id="117" name="Google Shape;117;g11e8aefdbe4_2_54"/>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g11e8aefdbe4_2_54"/>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19" name="Google Shape;119;g11e8aefdbe4_2_54"/>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20" name="Google Shape;120;g11e8aefdbe4_2_5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g11e8aefdbe4_2_54"/>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g11e8aefdbe4_2_5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3" name="Shape 123"/>
        <p:cNvGrpSpPr/>
        <p:nvPr/>
      </p:nvGrpSpPr>
      <p:grpSpPr>
        <a:xfrm>
          <a:off x="0" y="0"/>
          <a:ext cx="0" cy="0"/>
          <a:chOff x="0" y="0"/>
          <a:chExt cx="0" cy="0"/>
        </a:xfrm>
      </p:grpSpPr>
      <p:sp>
        <p:nvSpPr>
          <p:cNvPr id="124" name="Google Shape;124;g11e8aefdbe4_2_61"/>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g11e8aefdbe4_2_61"/>
          <p:cNvSpPr/>
          <p:nvPr>
            <p:ph idx="2" type="pic"/>
          </p:nvPr>
        </p:nvSpPr>
        <p:spPr>
          <a:xfrm>
            <a:off x="2389717" y="612775"/>
            <a:ext cx="7315200" cy="4114800"/>
          </a:xfrm>
          <a:prstGeom prst="rect">
            <a:avLst/>
          </a:prstGeom>
          <a:noFill/>
          <a:ln>
            <a:noFill/>
          </a:ln>
        </p:spPr>
      </p:sp>
      <p:sp>
        <p:nvSpPr>
          <p:cNvPr id="126" name="Google Shape;126;g11e8aefdbe4_2_61"/>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27" name="Google Shape;127;g11e8aefdbe4_2_6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g11e8aefdbe4_2_61"/>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g11e8aefdbe4_2_6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0" name="Shape 130"/>
        <p:cNvGrpSpPr/>
        <p:nvPr/>
      </p:nvGrpSpPr>
      <p:grpSpPr>
        <a:xfrm>
          <a:off x="0" y="0"/>
          <a:ext cx="0" cy="0"/>
          <a:chOff x="0" y="0"/>
          <a:chExt cx="0" cy="0"/>
        </a:xfrm>
      </p:grpSpPr>
      <p:sp>
        <p:nvSpPr>
          <p:cNvPr id="131" name="Google Shape;131;g11e8aefdbe4_2_6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g11e8aefdbe4_2_68"/>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3" name="Google Shape;133;g11e8aefdbe4_2_6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g11e8aefdbe4_2_68"/>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g11e8aefdbe4_2_6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6" name="Shape 136"/>
        <p:cNvGrpSpPr/>
        <p:nvPr/>
      </p:nvGrpSpPr>
      <p:grpSpPr>
        <a:xfrm>
          <a:off x="0" y="0"/>
          <a:ext cx="0" cy="0"/>
          <a:chOff x="0" y="0"/>
          <a:chExt cx="0" cy="0"/>
        </a:xfrm>
      </p:grpSpPr>
      <p:sp>
        <p:nvSpPr>
          <p:cNvPr id="137" name="Google Shape;137;g11e8aefdbe4_2_74"/>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g11e8aefdbe4_2_74"/>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9" name="Google Shape;139;g11e8aefdbe4_2_7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g11e8aefdbe4_2_74"/>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g11e8aefdbe4_2_7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8"/>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CEOS </a:t>
            </a:r>
            <a:r>
              <a:rPr b="1" lang="en-GB">
                <a:solidFill>
                  <a:schemeClr val="accent1"/>
                </a:solidFill>
              </a:rPr>
              <a:t>SIT-37</a:t>
            </a:r>
            <a:r>
              <a:rPr b="1" i="0" lang="en-GB" sz="1400" u="none" cap="none" strike="noStrike">
                <a:solidFill>
                  <a:schemeClr val="accent1"/>
                </a:solidFill>
                <a:latin typeface="Arial"/>
                <a:ea typeface="Arial"/>
                <a:cs typeface="Arial"/>
                <a:sym typeface="Arial"/>
              </a:rPr>
              <a:t>, </a:t>
            </a:r>
            <a:r>
              <a:rPr b="1" lang="en-GB">
                <a:solidFill>
                  <a:schemeClr val="accent1"/>
                </a:solidFill>
              </a:rPr>
              <a:t>29</a:t>
            </a:r>
            <a:r>
              <a:rPr b="1" i="0" lang="en-GB" sz="1400" u="none" cap="none" strike="noStrike">
                <a:solidFill>
                  <a:schemeClr val="accent1"/>
                </a:solidFill>
                <a:latin typeface="Arial"/>
                <a:ea typeface="Arial"/>
                <a:cs typeface="Arial"/>
                <a:sym typeface="Arial"/>
              </a:rPr>
              <a:t>-</a:t>
            </a:r>
            <a:r>
              <a:rPr b="1" lang="en-GB">
                <a:solidFill>
                  <a:schemeClr val="accent1"/>
                </a:solidFill>
              </a:rPr>
              <a:t>31</a:t>
            </a:r>
            <a:r>
              <a:rPr b="1" i="0" lang="en-GB" sz="1400" u="none" cap="none" strike="noStrike">
                <a:solidFill>
                  <a:schemeClr val="accent1"/>
                </a:solidFill>
                <a:latin typeface="Arial"/>
                <a:ea typeface="Arial"/>
                <a:cs typeface="Arial"/>
                <a:sym typeface="Arial"/>
              </a:rPr>
              <a:t> </a:t>
            </a:r>
            <a:r>
              <a:rPr b="1" lang="en-GB">
                <a:solidFill>
                  <a:schemeClr val="accent1"/>
                </a:solidFill>
              </a:rPr>
              <a:t>March</a:t>
            </a:r>
            <a:r>
              <a:rPr b="1" i="0" lang="en-GB" sz="1400" u="none" cap="none" strike="noStrike">
                <a:solidFill>
                  <a:schemeClr val="accent1"/>
                </a:solidFill>
                <a:latin typeface="Arial"/>
                <a:ea typeface="Arial"/>
                <a:cs typeface="Arial"/>
                <a:sym typeface="Arial"/>
              </a:rPr>
              <a:t> 202</a:t>
            </a:r>
            <a:r>
              <a:rPr b="1" lang="en-GB">
                <a:solidFill>
                  <a:schemeClr val="accent1"/>
                </a:solidFill>
              </a:rPr>
              <a:t>2</a:t>
            </a:r>
            <a:endParaRPr b="0" i="0" sz="1400" u="none" cap="none" strike="noStrike">
              <a:solidFill>
                <a:srgbClr val="000000"/>
              </a:solidFill>
              <a:latin typeface="Arial"/>
              <a:ea typeface="Arial"/>
              <a:cs typeface="Arial"/>
              <a:sym typeface="Arial"/>
            </a:endParaRPr>
          </a:p>
        </p:txBody>
      </p:sp>
      <p:sp>
        <p:nvSpPr>
          <p:cNvPr id="29" name="Google Shape;29;p8"/>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9"/>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9"/>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0" name="Google Shape;40;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9"/>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400"/>
              <a:buFont typeface="Arial"/>
              <a:buNone/>
            </a:pPr>
            <a:r>
              <a:rPr b="1" lang="en-GB">
                <a:solidFill>
                  <a:schemeClr val="accent1"/>
                </a:solidFill>
              </a:rPr>
              <a:t>CEOS SIT-37, 29-31 March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9" name="Google Shape;49;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10"/>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400"/>
              <a:buFont typeface="Arial"/>
              <a:buNone/>
            </a:pPr>
            <a:r>
              <a:rPr b="1" lang="en-GB">
                <a:solidFill>
                  <a:schemeClr val="accent1"/>
                </a:solidFill>
              </a:rPr>
              <a:t>CEOS SIT-37, 29-31 March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1"/>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 name="Google Shape;58;p11"/>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9" name="Google Shape;59;p1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0" name="Google Shape;60;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 name="Google Shape;61;p11"/>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400"/>
              <a:buFont typeface="Arial"/>
              <a:buNone/>
            </a:pPr>
            <a:r>
              <a:rPr b="1" lang="en-GB">
                <a:solidFill>
                  <a:schemeClr val="accent1"/>
                </a:solidFill>
              </a:rPr>
              <a:t>CEOS SIT-37, 29-31 March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8" name="Shape 68"/>
        <p:cNvGrpSpPr/>
        <p:nvPr/>
      </p:nvGrpSpPr>
      <p:grpSpPr>
        <a:xfrm>
          <a:off x="0" y="0"/>
          <a:ext cx="0" cy="0"/>
          <a:chOff x="0" y="0"/>
          <a:chExt cx="0" cy="0"/>
        </a:xfrm>
      </p:grpSpPr>
      <p:sp>
        <p:nvSpPr>
          <p:cNvPr id="69" name="Google Shape;69;g11e8aefdbe4_2_6"/>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g11e8aefdbe4_2_6"/>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71" name="Google Shape;71;g11e8aefdbe4_2_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g11e8aefdbe4_2_6"/>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g11e8aefdbe4_2_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g11e8aefdbe4_2_1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g11e8aefdbe4_2_1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g11e8aefdbe4_2_1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78" name="Google Shape;78;g11e8aefdbe4_2_12"/>
          <p:cNvPicPr preferRelativeResize="0"/>
          <p:nvPr/>
        </p:nvPicPr>
        <p:blipFill rotWithShape="1">
          <a:blip r:embed="rId2">
            <a:alphaModFix/>
          </a:blip>
          <a:srcRect b="0" l="0" r="0" t="0"/>
          <a:stretch/>
        </p:blipFill>
        <p:spPr>
          <a:xfrm>
            <a:off x="10464801" y="76200"/>
            <a:ext cx="1294791" cy="411956"/>
          </a:xfrm>
          <a:prstGeom prst="rect">
            <a:avLst/>
          </a:prstGeom>
          <a:noFill/>
          <a:ln>
            <a:noFill/>
          </a:ln>
        </p:spPr>
      </p:pic>
      <p:pic>
        <p:nvPicPr>
          <p:cNvPr descr="Picture1.jpg" id="79" name="Google Shape;79;g11e8aefdbe4_2_12"/>
          <p:cNvPicPr preferRelativeResize="0"/>
          <p:nvPr/>
        </p:nvPicPr>
        <p:blipFill rotWithShape="1">
          <a:blip r:embed="rId3">
            <a:alphaModFix/>
          </a:blip>
          <a:srcRect b="80000" l="0" r="0" t="0"/>
          <a:stretch/>
        </p:blipFill>
        <p:spPr>
          <a:xfrm>
            <a:off x="0" y="-14177"/>
            <a:ext cx="12192000" cy="1371600"/>
          </a:xfrm>
          <a:prstGeom prst="rect">
            <a:avLst/>
          </a:prstGeom>
          <a:noFill/>
          <a:ln>
            <a:noFill/>
          </a:ln>
        </p:spPr>
      </p:pic>
      <p:pic>
        <p:nvPicPr>
          <p:cNvPr id="80" name="Google Shape;80;g11e8aefdbe4_2_12"/>
          <p:cNvPicPr preferRelativeResize="0"/>
          <p:nvPr/>
        </p:nvPicPr>
        <p:blipFill rotWithShape="1">
          <a:blip r:embed="rId4">
            <a:alphaModFix/>
          </a:blip>
          <a:srcRect b="0" l="0" r="0" t="0"/>
          <a:stretch/>
        </p:blipFill>
        <p:spPr>
          <a:xfrm>
            <a:off x="0" y="76200"/>
            <a:ext cx="1727200" cy="844596"/>
          </a:xfrm>
          <a:prstGeom prst="rect">
            <a:avLst/>
          </a:prstGeom>
          <a:noFill/>
          <a:ln>
            <a:noFill/>
          </a:ln>
        </p:spPr>
      </p:pic>
      <p:sp>
        <p:nvSpPr>
          <p:cNvPr id="81" name="Google Shape;81;g11e8aefdbe4_2_12"/>
          <p:cNvSpPr txBox="1"/>
          <p:nvPr/>
        </p:nvSpPr>
        <p:spPr>
          <a:xfrm>
            <a:off x="1828800" y="152400"/>
            <a:ext cx="84328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3200" u="none" cap="none" strike="noStrike">
              <a:solidFill>
                <a:srgbClr val="FFFFFF"/>
              </a:solidFill>
              <a:latin typeface="Tahoma"/>
              <a:ea typeface="Tahoma"/>
              <a:cs typeface="Tahoma"/>
              <a:sym typeface="Tahoma"/>
            </a:endParaRPr>
          </a:p>
        </p:txBody>
      </p:sp>
      <p:pic>
        <p:nvPicPr>
          <p:cNvPr id="82" name="Google Shape;82;g11e8aefdbe4_2_12"/>
          <p:cNvPicPr preferRelativeResize="0"/>
          <p:nvPr/>
        </p:nvPicPr>
        <p:blipFill rotWithShape="1">
          <a:blip r:embed="rId5">
            <a:alphaModFix/>
          </a:blip>
          <a:srcRect b="0" l="0" r="0" t="0"/>
          <a:stretch/>
        </p:blipFill>
        <p:spPr>
          <a:xfrm>
            <a:off x="10464801" y="152400"/>
            <a:ext cx="1294791" cy="411956"/>
          </a:xfrm>
          <a:prstGeom prst="rect">
            <a:avLst/>
          </a:prstGeom>
          <a:noFill/>
          <a:ln>
            <a:noFill/>
          </a:ln>
        </p:spPr>
      </p:pic>
      <p:sp>
        <p:nvSpPr>
          <p:cNvPr id="83" name="Google Shape;83;g11e8aefdbe4_2_12"/>
          <p:cNvSpPr txBox="1"/>
          <p:nvPr>
            <p:ph type="title"/>
          </p:nvPr>
        </p:nvSpPr>
        <p:spPr>
          <a:xfrm>
            <a:off x="406400" y="-152400"/>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B7CCE4"/>
              </a:buClr>
              <a:buSzPts val="4400"/>
              <a:buFont typeface="Calibri"/>
              <a:buNone/>
              <a:defRPr b="1">
                <a:solidFill>
                  <a:srgbClr val="B7CCE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g11e8aefdbe4_2_12"/>
          <p:cNvSpPr txBox="1"/>
          <p:nvPr>
            <p:ph idx="11" type="ftr"/>
          </p:nvPr>
        </p:nvSpPr>
        <p:spPr>
          <a:xfrm>
            <a:off x="2946400" y="6356351"/>
            <a:ext cx="5080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5" name="Shape 85"/>
        <p:cNvGrpSpPr/>
        <p:nvPr/>
      </p:nvGrpSpPr>
      <p:grpSpPr>
        <a:xfrm>
          <a:off x="0" y="0"/>
          <a:ext cx="0" cy="0"/>
          <a:chOff x="0" y="0"/>
          <a:chExt cx="0" cy="0"/>
        </a:xfrm>
      </p:grpSpPr>
      <p:sp>
        <p:nvSpPr>
          <p:cNvPr id="86" name="Google Shape;86;g11e8aefdbe4_2_23"/>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g11e8aefdbe4_2_23"/>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88" name="Google Shape;88;g11e8aefdbe4_2_2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g11e8aefdbe4_2_23"/>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g11e8aefdbe4_2_2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g11e8aefdbe4_2_2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g11e8aefdbe4_2_29"/>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94" name="Google Shape;94;g11e8aefdbe4_2_29"/>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95" name="Google Shape;95;g11e8aefdbe4_2_2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g11e8aefdbe4_2_29"/>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g11e8aefdbe4_2_2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2" Type="http://schemas.openxmlformats.org/officeDocument/2006/relationships/theme" Target="../theme/theme3.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6"/>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6"/>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g11e8aefdbe4_2_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g11e8aefdbe4_2_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Google Shape;65;g11e8aefdbe4_2_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g11e8aefdbe4_2_0"/>
          <p:cNvSpPr txBox="1"/>
          <p:nvPr>
            <p:ph idx="11" type="ftr"/>
          </p:nvPr>
        </p:nvSpPr>
        <p:spPr>
          <a:xfrm>
            <a:off x="3860800" y="6356351"/>
            <a:ext cx="4876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g11e8aefdbe4_2_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a:t>New Space &amp; Future CEOS</a:t>
            </a:r>
            <a:endParaRPr/>
          </a:p>
        </p:txBody>
      </p:sp>
      <p:sp>
        <p:nvSpPr>
          <p:cNvPr id="147" name="Google Shape;147;p1"/>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Session </a:t>
            </a:r>
            <a:r>
              <a:rPr b="1" lang="en-GB" sz="2200">
                <a:solidFill>
                  <a:schemeClr val="accent1"/>
                </a:solidFill>
              </a:rPr>
              <a:t>4</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CEOS SIT-37 </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Virtual Meeting</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29-31 March 2022</a:t>
            </a: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3" name="Shape 213"/>
        <p:cNvGrpSpPr/>
        <p:nvPr/>
      </p:nvGrpSpPr>
      <p:grpSpPr>
        <a:xfrm>
          <a:off x="0" y="0"/>
          <a:ext cx="0" cy="0"/>
          <a:chOff x="0" y="0"/>
          <a:chExt cx="0" cy="0"/>
        </a:xfrm>
      </p:grpSpPr>
      <p:sp>
        <p:nvSpPr>
          <p:cNvPr id="214" name="Google Shape;214;g11940b07ad3_0_19"/>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4400">
                <a:solidFill>
                  <a:schemeClr val="lt1"/>
                </a:solidFill>
              </a:rPr>
              <a:t>Context</a:t>
            </a:r>
            <a:endParaRPr b="0" i="0" sz="1400" u="none" cap="none" strike="noStrike">
              <a:solidFill>
                <a:srgbClr val="000000"/>
              </a:solidFill>
              <a:latin typeface="Arial"/>
              <a:ea typeface="Arial"/>
              <a:cs typeface="Arial"/>
              <a:sym typeface="Arial"/>
            </a:endParaRPr>
          </a:p>
        </p:txBody>
      </p:sp>
      <p:sp>
        <p:nvSpPr>
          <p:cNvPr id="215" name="Google Shape;215;g11940b07ad3_0_19"/>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pic>
        <p:nvPicPr>
          <p:cNvPr id="216" name="Google Shape;216;g11940b07ad3_0_19"/>
          <p:cNvPicPr preferRelativeResize="0"/>
          <p:nvPr/>
        </p:nvPicPr>
        <p:blipFill>
          <a:blip r:embed="rId3">
            <a:alphaModFix/>
          </a:blip>
          <a:stretch>
            <a:fillRect/>
          </a:stretch>
        </p:blipFill>
        <p:spPr>
          <a:xfrm>
            <a:off x="1006175" y="1093448"/>
            <a:ext cx="9886556" cy="53970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11940b07ad3_0_7"/>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4400">
                <a:solidFill>
                  <a:schemeClr val="lt1"/>
                </a:solidFill>
              </a:rPr>
              <a:t>Context</a:t>
            </a:r>
            <a:endParaRPr b="0" i="0" sz="1400" u="none" cap="none" strike="noStrike">
              <a:solidFill>
                <a:srgbClr val="000000"/>
              </a:solidFill>
              <a:latin typeface="Arial"/>
              <a:ea typeface="Arial"/>
              <a:cs typeface="Arial"/>
              <a:sym typeface="Arial"/>
            </a:endParaRPr>
          </a:p>
        </p:txBody>
      </p:sp>
      <p:sp>
        <p:nvSpPr>
          <p:cNvPr id="222" name="Google Shape;222;g11940b07ad3_0_7"/>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23" name="Google Shape;223;g11940b07ad3_0_7"/>
          <p:cNvSpPr txBox="1"/>
          <p:nvPr/>
        </p:nvSpPr>
        <p:spPr>
          <a:xfrm>
            <a:off x="280255" y="1290932"/>
            <a:ext cx="11112000" cy="51411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50000"/>
              </a:lnSpc>
              <a:spcBef>
                <a:spcPts val="0"/>
              </a:spcBef>
              <a:spcAft>
                <a:spcPts val="0"/>
              </a:spcAft>
              <a:buClr>
                <a:schemeClr val="dk1"/>
              </a:buClr>
              <a:buSzPts val="1600"/>
              <a:buFont typeface="Noto Sans Symbols"/>
              <a:buChar char="❖"/>
            </a:pPr>
            <a:r>
              <a:rPr b="1" i="1" lang="en-GB" sz="1600">
                <a:solidFill>
                  <a:schemeClr val="dk1"/>
                </a:solidFill>
              </a:rPr>
              <a:t>The space value chain is evolving, with the traditional upstream driven technology push </a:t>
            </a:r>
            <a:r>
              <a:rPr b="1" i="1" lang="en-GB" sz="1600">
                <a:solidFill>
                  <a:srgbClr val="395E89"/>
                </a:solidFill>
              </a:rPr>
              <a:t>t</a:t>
            </a:r>
            <a:r>
              <a:rPr b="1" i="1" lang="en-GB" sz="1600">
                <a:solidFill>
                  <a:srgbClr val="3C78D8"/>
                </a:solidFill>
              </a:rPr>
              <a:t>ransitioning into a market demand pull. </a:t>
            </a:r>
            <a:endParaRPr b="1" i="1" sz="1600">
              <a:solidFill>
                <a:srgbClr val="3C78D8"/>
              </a:solidFill>
            </a:endParaRPr>
          </a:p>
          <a:p>
            <a:pPr indent="-214312" lvl="0" marL="214312" marR="0" rtl="0" algn="l">
              <a:lnSpc>
                <a:spcPct val="150000"/>
              </a:lnSpc>
              <a:spcBef>
                <a:spcPts val="0"/>
              </a:spcBef>
              <a:spcAft>
                <a:spcPts val="0"/>
              </a:spcAft>
              <a:buClr>
                <a:schemeClr val="dk1"/>
              </a:buClr>
              <a:buSzPts val="1600"/>
              <a:buFont typeface="Noto Sans Symbols"/>
              <a:buChar char="❖"/>
            </a:pPr>
            <a:r>
              <a:rPr b="1" i="1" lang="en-GB" sz="1600">
                <a:solidFill>
                  <a:schemeClr val="dk1"/>
                </a:solidFill>
              </a:rPr>
              <a:t>Space has attracted an important number of actors in the past decades, with </a:t>
            </a:r>
            <a:r>
              <a:rPr b="1" i="1" lang="en-GB" sz="1600">
                <a:solidFill>
                  <a:srgbClr val="3C78D8"/>
                </a:solidFill>
              </a:rPr>
              <a:t>New Space and non-space companies entering the different streams of the value chain</a:t>
            </a:r>
            <a:endParaRPr b="1" i="1" sz="1600">
              <a:solidFill>
                <a:srgbClr val="3C78D8"/>
              </a:solidFill>
            </a:endParaRPr>
          </a:p>
          <a:p>
            <a:pPr indent="-214312" lvl="0" marL="214312" marR="0" rtl="0" algn="l">
              <a:lnSpc>
                <a:spcPct val="150000"/>
              </a:lnSpc>
              <a:spcBef>
                <a:spcPts val="0"/>
              </a:spcBef>
              <a:spcAft>
                <a:spcPts val="0"/>
              </a:spcAft>
              <a:buClr>
                <a:schemeClr val="dk1"/>
              </a:buClr>
              <a:buSzPts val="1600"/>
              <a:buChar char="❖"/>
            </a:pPr>
            <a:r>
              <a:rPr b="1" i="1" lang="en-GB" sz="1600">
                <a:solidFill>
                  <a:schemeClr val="dk1"/>
                </a:solidFill>
              </a:rPr>
              <a:t>Generally EO domain remains geared towards defence and security markets, but an</a:t>
            </a:r>
            <a:r>
              <a:rPr b="1" i="1" lang="en-GB" sz="1600">
                <a:solidFill>
                  <a:srgbClr val="3C78D8"/>
                </a:solidFill>
              </a:rPr>
              <a:t> increasing demand from a diversified pool of customers is leading a rapid evolution</a:t>
            </a:r>
            <a:r>
              <a:rPr b="1" i="1" lang="en-GB" sz="1600">
                <a:solidFill>
                  <a:schemeClr val="dk1"/>
                </a:solidFill>
              </a:rPr>
              <a:t> - with more supply from new entrants, and innovative delivery models for data and analytics to support situational awareness</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a:solidFill>
                  <a:srgbClr val="3C78D8"/>
                </a:solidFill>
              </a:rPr>
              <a:t>Cloud computing is bypassing the need for hardware and software ownership</a:t>
            </a:r>
            <a:r>
              <a:rPr b="1" i="1" lang="en-GB" sz="1600">
                <a:solidFill>
                  <a:schemeClr val="dk1"/>
                </a:solidFill>
              </a:rPr>
              <a:t>, opening up the market to startups and allowing companies to provide ground stations as well as full turnkey solutions as a service (GSaaS concept - allows satellite operators to focus on the core of their business: data)</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a:solidFill>
                  <a:srgbClr val="3C78D8"/>
                </a:solidFill>
              </a:rPr>
              <a:t> Machine learning is facilitating the extraction of actionable insights from large amounts of data</a:t>
            </a:r>
            <a:r>
              <a:rPr b="1" i="1" lang="en-GB" sz="1600">
                <a:solidFill>
                  <a:schemeClr val="dk1"/>
                </a:solidFill>
              </a:rPr>
              <a:t>, automation of repetitive processes, and extending the use of space-based applications to new markets</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a:p>
            <a:pPr indent="0" lvl="0" marL="0" marR="0" rtl="0" algn="l">
              <a:lnSpc>
                <a:spcPct val="150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1940b07ad3_0_26"/>
          <p:cNvSpPr txBox="1"/>
          <p:nvPr/>
        </p:nvSpPr>
        <p:spPr>
          <a:xfrm>
            <a:off x="94020" y="103248"/>
            <a:ext cx="8668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2900">
                <a:solidFill>
                  <a:schemeClr val="lt1"/>
                </a:solidFill>
              </a:rPr>
              <a:t>Important trends supporting growth in EO data products &amp; services</a:t>
            </a:r>
            <a:endParaRPr b="0" i="0" sz="2800" u="none" cap="none" strike="noStrike">
              <a:solidFill>
                <a:srgbClr val="000000"/>
              </a:solidFill>
              <a:latin typeface="Arial"/>
              <a:ea typeface="Arial"/>
              <a:cs typeface="Arial"/>
              <a:sym typeface="Arial"/>
            </a:endParaRPr>
          </a:p>
        </p:txBody>
      </p:sp>
      <p:sp>
        <p:nvSpPr>
          <p:cNvPr id="229" name="Google Shape;229;g11940b07ad3_0_26"/>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pic>
        <p:nvPicPr>
          <p:cNvPr id="230" name="Google Shape;230;g11940b07ad3_0_26"/>
          <p:cNvPicPr preferRelativeResize="0"/>
          <p:nvPr/>
        </p:nvPicPr>
        <p:blipFill>
          <a:blip r:embed="rId3">
            <a:alphaModFix/>
          </a:blip>
          <a:stretch>
            <a:fillRect/>
          </a:stretch>
        </p:blipFill>
        <p:spPr>
          <a:xfrm>
            <a:off x="895200" y="1033675"/>
            <a:ext cx="9247726" cy="53202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11e8aefdbe4_2_9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36" name="Google Shape;236;g11e8aefdbe4_2_95"/>
          <p:cNvSpPr txBox="1"/>
          <p:nvPr>
            <p:ph type="title"/>
          </p:nvPr>
        </p:nvSpPr>
        <p:spPr>
          <a:xfrm>
            <a:off x="406400" y="-152400"/>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9C4"/>
              </a:buClr>
              <a:buSzPts val="4400"/>
              <a:buFont typeface="Calibri"/>
              <a:buNone/>
            </a:pPr>
            <a:r>
              <a:rPr lang="en-GB">
                <a:solidFill>
                  <a:srgbClr val="FFF9C4"/>
                </a:solidFill>
              </a:rPr>
              <a:t> </a:t>
            </a:r>
            <a:r>
              <a:rPr lang="en-GB"/>
              <a:t>ESA and New Space </a:t>
            </a:r>
            <a:endParaRPr/>
          </a:p>
        </p:txBody>
      </p:sp>
      <p:sp>
        <p:nvSpPr>
          <p:cNvPr id="237" name="Google Shape;237;g11e8aefdbe4_2_95"/>
          <p:cNvSpPr txBox="1"/>
          <p:nvPr>
            <p:ph idx="11" type="ftr"/>
          </p:nvPr>
        </p:nvSpPr>
        <p:spPr>
          <a:xfrm>
            <a:off x="2946400" y="6356351"/>
            <a:ext cx="5080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CEOS European Coordination meeting - 25 March 2022</a:t>
            </a:r>
            <a:endParaRPr/>
          </a:p>
        </p:txBody>
      </p:sp>
      <p:sp>
        <p:nvSpPr>
          <p:cNvPr id="238" name="Google Shape;238;g11e8aefdbe4_2_95"/>
          <p:cNvSpPr/>
          <p:nvPr/>
        </p:nvSpPr>
        <p:spPr>
          <a:xfrm>
            <a:off x="0" y="1295400"/>
            <a:ext cx="12192000" cy="5562600"/>
          </a:xfrm>
          <a:prstGeom prst="rect">
            <a:avLst/>
          </a:prstGeom>
          <a:solidFill>
            <a:srgbClr val="0F243E"/>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9" name="Google Shape;239;g11e8aefdbe4_2_95"/>
          <p:cNvSpPr txBox="1"/>
          <p:nvPr/>
        </p:nvSpPr>
        <p:spPr>
          <a:xfrm>
            <a:off x="851310" y="1481935"/>
            <a:ext cx="11132840" cy="27853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000" u="none" cap="none" strike="noStrike">
                <a:solidFill>
                  <a:srgbClr val="FEFFFF"/>
                </a:solidFill>
                <a:latin typeface="Arial"/>
                <a:ea typeface="Arial"/>
                <a:cs typeface="Arial"/>
                <a:sym typeface="Arial"/>
              </a:rPr>
              <a:t>Main expected ESA’s role (from the point of view of New Space EO companies):</a:t>
            </a:r>
            <a:endParaRPr/>
          </a:p>
          <a:p>
            <a:pPr indent="0" lvl="0" marL="0" marR="0" rtl="0" algn="l">
              <a:spcBef>
                <a:spcPts val="0"/>
              </a:spcBef>
              <a:spcAft>
                <a:spcPts val="0"/>
              </a:spcAft>
              <a:buNone/>
            </a:pPr>
            <a:r>
              <a:rPr b="1" i="0" lang="en-GB" sz="2000" u="none" cap="none" strike="noStrike">
                <a:solidFill>
                  <a:srgbClr val="00FEFE"/>
                </a:solidFill>
                <a:latin typeface="Arial"/>
                <a:ea typeface="Arial"/>
                <a:cs typeface="Arial"/>
                <a:sym typeface="Arial"/>
              </a:rPr>
              <a:t>New Space companies working </a:t>
            </a:r>
            <a:r>
              <a:rPr b="1" i="0" lang="en-GB" sz="2000" u="sng" cap="none" strike="noStrike">
                <a:solidFill>
                  <a:srgbClr val="00FEFE"/>
                </a:solidFill>
                <a:latin typeface="Arial"/>
                <a:ea typeface="Arial"/>
                <a:cs typeface="Arial"/>
                <a:sym typeface="Arial"/>
              </a:rPr>
              <a:t>with</a:t>
            </a:r>
            <a:r>
              <a:rPr b="1" i="0" lang="en-GB" sz="2000" u="none" cap="none" strike="noStrike">
                <a:solidFill>
                  <a:srgbClr val="00FEFE"/>
                </a:solidFill>
                <a:latin typeface="Arial"/>
                <a:ea typeface="Arial"/>
                <a:cs typeface="Arial"/>
                <a:sym typeface="Arial"/>
              </a:rPr>
              <a:t> ESA </a:t>
            </a:r>
            <a:r>
              <a:rPr b="0" i="0" lang="en-GB" sz="2000" u="none" cap="none" strike="noStrike">
                <a:solidFill>
                  <a:srgbClr val="FEFFFF"/>
                </a:solidFill>
                <a:latin typeface="Arial"/>
                <a:ea typeface="Arial"/>
                <a:cs typeface="Arial"/>
                <a:sym typeface="Arial"/>
              </a:rPr>
              <a:t>(i.e. </a:t>
            </a:r>
            <a:r>
              <a:rPr b="0" i="0" lang="en-GB" sz="2000" u="sng" cap="none" strike="noStrike">
                <a:solidFill>
                  <a:srgbClr val="FEFFFF"/>
                </a:solidFill>
                <a:latin typeface="Arial"/>
                <a:ea typeface="Arial"/>
                <a:cs typeface="Arial"/>
                <a:sym typeface="Arial"/>
              </a:rPr>
              <a:t>not</a:t>
            </a:r>
            <a:r>
              <a:rPr b="0" i="0" lang="en-GB" sz="2000" u="none" cap="none" strike="noStrike">
                <a:solidFill>
                  <a:srgbClr val="FEFFFF"/>
                </a:solidFill>
                <a:latin typeface="Arial"/>
                <a:ea typeface="Arial"/>
                <a:cs typeface="Arial"/>
                <a:sym typeface="Arial"/>
              </a:rPr>
              <a:t> developing satellites for ESA, but ESA’s role as </a:t>
            </a:r>
            <a:r>
              <a:rPr b="0" i="0" lang="en-GB" sz="2000" u="sng" cap="none" strike="noStrike">
                <a:solidFill>
                  <a:srgbClr val="FEFFFF"/>
                </a:solidFill>
                <a:latin typeface="Arial"/>
                <a:ea typeface="Arial"/>
                <a:cs typeface="Arial"/>
                <a:sym typeface="Arial"/>
              </a:rPr>
              <a:t>anchor customer </a:t>
            </a:r>
            <a:r>
              <a:rPr b="0" i="0" lang="en-GB" sz="2000" u="none" cap="none" strike="noStrike">
                <a:solidFill>
                  <a:srgbClr val="FEFFFF"/>
                </a:solidFill>
                <a:latin typeface="Arial"/>
                <a:ea typeface="Arial"/>
                <a:cs typeface="Arial"/>
                <a:sym typeface="Arial"/>
              </a:rPr>
              <a:t>or as co-funding the development):</a:t>
            </a:r>
            <a:endParaRPr/>
          </a:p>
          <a:p>
            <a:pPr indent="0" lvl="0" marL="0" marR="0" rtl="0" algn="l">
              <a:spcBef>
                <a:spcPts val="0"/>
              </a:spcBef>
              <a:spcAft>
                <a:spcPts val="0"/>
              </a:spcAft>
              <a:buNone/>
            </a:pPr>
            <a:r>
              <a:t/>
            </a:r>
            <a:endParaRPr b="0" i="0" sz="2000" u="none" cap="none" strike="noStrike">
              <a:solidFill>
                <a:srgbClr val="FEFFFF"/>
              </a:solidFill>
              <a:latin typeface="Arial"/>
              <a:ea typeface="Arial"/>
              <a:cs typeface="Arial"/>
              <a:sym typeface="Arial"/>
            </a:endParaRPr>
          </a:p>
          <a:p>
            <a:pPr indent="-342900" lvl="2" marL="1257300" marR="0" rtl="0" algn="l">
              <a:spcBef>
                <a:spcPts val="0"/>
              </a:spcBef>
              <a:spcAft>
                <a:spcPts val="0"/>
              </a:spcAft>
              <a:buClr>
                <a:srgbClr val="FEFFFF"/>
              </a:buClr>
              <a:buSzPts val="1900"/>
              <a:buFont typeface="Noto Sans Symbols"/>
              <a:buChar char="🡺"/>
            </a:pPr>
            <a:r>
              <a:rPr b="0" i="0" lang="en-GB" sz="1900" u="none" cap="none" strike="noStrike">
                <a:solidFill>
                  <a:srgbClr val="FEFFFF"/>
                </a:solidFill>
                <a:latin typeface="Arial"/>
                <a:ea typeface="Arial"/>
                <a:cs typeface="Arial"/>
                <a:sym typeface="Arial"/>
              </a:rPr>
              <a:t>through </a:t>
            </a:r>
            <a:r>
              <a:rPr b="1" i="0" lang="en-GB" sz="1900" u="none" cap="none" strike="noStrike">
                <a:solidFill>
                  <a:srgbClr val="FEFFFF"/>
                </a:solidFill>
                <a:latin typeface="Arial"/>
                <a:ea typeface="Arial"/>
                <a:cs typeface="Arial"/>
                <a:sym typeface="Arial"/>
              </a:rPr>
              <a:t>the EU Copernicus Contributing Missions activity </a:t>
            </a:r>
            <a:r>
              <a:rPr b="0" i="0" lang="en-GB" sz="1900" u="none" cap="none" strike="noStrike">
                <a:solidFill>
                  <a:srgbClr val="FEFFFF"/>
                </a:solidFill>
                <a:latin typeface="Arial"/>
                <a:ea typeface="Arial"/>
                <a:cs typeface="Arial"/>
                <a:sym typeface="Arial"/>
              </a:rPr>
              <a:t>for operational purposes</a:t>
            </a:r>
            <a:endParaRPr/>
          </a:p>
          <a:p>
            <a:pPr indent="-342900" lvl="2" marL="1257300" marR="0" rtl="0" algn="l">
              <a:spcBef>
                <a:spcPts val="0"/>
              </a:spcBef>
              <a:spcAft>
                <a:spcPts val="0"/>
              </a:spcAft>
              <a:buClr>
                <a:srgbClr val="FEFFFF"/>
              </a:buClr>
              <a:buSzPts val="1900"/>
              <a:buFont typeface="Noto Sans Symbols"/>
              <a:buChar char="🡺"/>
            </a:pPr>
            <a:r>
              <a:rPr b="0" i="0" lang="en-GB" sz="1900" u="none" cap="none" strike="noStrike">
                <a:solidFill>
                  <a:srgbClr val="FEFFFF"/>
                </a:solidFill>
                <a:latin typeface="Arial"/>
                <a:ea typeface="Arial"/>
                <a:cs typeface="Arial"/>
                <a:sym typeface="Arial"/>
              </a:rPr>
              <a:t>through the </a:t>
            </a:r>
            <a:r>
              <a:rPr b="1" i="0" lang="en-GB" sz="1900" u="none" cap="none" strike="noStrike">
                <a:solidFill>
                  <a:srgbClr val="FEFFFF"/>
                </a:solidFill>
                <a:latin typeface="Arial"/>
                <a:ea typeface="Arial"/>
                <a:cs typeface="Arial"/>
                <a:sym typeface="Arial"/>
              </a:rPr>
              <a:t>ESA Earthnet Third Party Missions activity </a:t>
            </a:r>
            <a:r>
              <a:rPr b="0" i="0" lang="en-GB" sz="1900" u="none" cap="none" strike="noStrike">
                <a:solidFill>
                  <a:srgbClr val="FEFFFF"/>
                </a:solidFill>
                <a:latin typeface="Arial"/>
                <a:ea typeface="Arial"/>
                <a:cs typeface="Arial"/>
                <a:sym typeface="Arial"/>
              </a:rPr>
              <a:t>for scientific purposes</a:t>
            </a:r>
            <a:endParaRPr/>
          </a:p>
          <a:p>
            <a:pPr indent="-342900" lvl="2" marL="1257300" marR="0" rtl="0" algn="l">
              <a:spcBef>
                <a:spcPts val="0"/>
              </a:spcBef>
              <a:spcAft>
                <a:spcPts val="0"/>
              </a:spcAft>
              <a:buClr>
                <a:srgbClr val="FEFFFF"/>
              </a:buClr>
              <a:buSzPts val="1900"/>
              <a:buFont typeface="Noto Sans Symbols"/>
              <a:buChar char="🡺"/>
            </a:pPr>
            <a:r>
              <a:rPr b="0" i="0" lang="en-GB" sz="1900" u="none" cap="none" strike="noStrike">
                <a:solidFill>
                  <a:srgbClr val="FEFFFF"/>
                </a:solidFill>
                <a:latin typeface="Arial"/>
                <a:ea typeface="Arial"/>
                <a:cs typeface="Arial"/>
                <a:sym typeface="Arial"/>
              </a:rPr>
              <a:t>through the </a:t>
            </a:r>
            <a:r>
              <a:rPr b="1" i="0" lang="en-GB" sz="1900" u="none" cap="none" strike="noStrike">
                <a:solidFill>
                  <a:srgbClr val="FEFFFF"/>
                </a:solidFill>
                <a:latin typeface="Arial"/>
                <a:ea typeface="Arial"/>
                <a:cs typeface="Arial"/>
                <a:sym typeface="Arial"/>
              </a:rPr>
              <a:t>ESA InCubed </a:t>
            </a:r>
            <a:r>
              <a:rPr b="0" i="0" lang="en-GB" sz="1900" u="none" cap="none" strike="noStrike">
                <a:solidFill>
                  <a:srgbClr val="FEFFFF"/>
                </a:solidFill>
                <a:latin typeface="Arial"/>
                <a:ea typeface="Arial"/>
                <a:cs typeface="Arial"/>
                <a:sym typeface="Arial"/>
              </a:rPr>
              <a:t>Public Private Partnership co-funding development programme</a:t>
            </a:r>
            <a:endParaRPr b="0" i="0" sz="1900" u="none" cap="none" strike="noStrike">
              <a:solidFill>
                <a:srgbClr val="FEFFFF"/>
              </a:solidFill>
              <a:latin typeface="Arial"/>
              <a:ea typeface="Arial"/>
              <a:cs typeface="Arial"/>
              <a:sym typeface="Arial"/>
            </a:endParaRPr>
          </a:p>
          <a:p>
            <a:pPr indent="-222250" lvl="2" marL="1257300" marR="0" rtl="0" algn="l">
              <a:spcBef>
                <a:spcPts val="0"/>
              </a:spcBef>
              <a:spcAft>
                <a:spcPts val="0"/>
              </a:spcAft>
              <a:buClr>
                <a:schemeClr val="dk1"/>
              </a:buClr>
              <a:buSzPts val="1900"/>
              <a:buFont typeface="Noto Sans Symbols"/>
              <a:buNone/>
            </a:pPr>
            <a:r>
              <a:t/>
            </a:r>
            <a:endParaRPr b="0" i="0" sz="1900" u="none" cap="none" strike="noStrike">
              <a:solidFill>
                <a:srgbClr val="FEFFFF"/>
              </a:solidFill>
              <a:latin typeface="Arial"/>
              <a:ea typeface="Arial"/>
              <a:cs typeface="Arial"/>
              <a:sym typeface="Arial"/>
            </a:endParaRPr>
          </a:p>
          <a:p>
            <a:pPr indent="-342900" lvl="0" marL="342900" marR="0" rtl="0" algn="l">
              <a:spcBef>
                <a:spcPts val="0"/>
              </a:spcBef>
              <a:spcAft>
                <a:spcPts val="0"/>
              </a:spcAft>
              <a:buClr>
                <a:srgbClr val="FFF9C4"/>
              </a:buClr>
              <a:buSzPts val="1900"/>
              <a:buFont typeface="Arial"/>
              <a:buChar char="•"/>
            </a:pPr>
            <a:r>
              <a:rPr b="0" i="0" lang="en-GB" sz="1900" u="none" cap="none" strike="noStrike">
                <a:solidFill>
                  <a:srgbClr val="FFF9C4"/>
                </a:solidFill>
                <a:latin typeface="Arial"/>
                <a:ea typeface="Arial"/>
                <a:cs typeface="Arial"/>
                <a:sym typeface="Arial"/>
              </a:rPr>
              <a:t>EOP performs technical and business case assessment of new commercial initiatives </a:t>
            </a:r>
            <a:endParaRPr b="0" i="0" sz="1900" u="none" cap="none" strike="noStrike">
              <a:solidFill>
                <a:srgbClr val="FFF9C4"/>
              </a:solidFill>
              <a:latin typeface="Arial"/>
              <a:ea typeface="Arial"/>
              <a:cs typeface="Arial"/>
              <a:sym typeface="Arial"/>
            </a:endParaRPr>
          </a:p>
        </p:txBody>
      </p:sp>
      <p:sp>
        <p:nvSpPr>
          <p:cNvPr id="240" name="Google Shape;240;g11e8aefdbe4_2_95"/>
          <p:cNvSpPr/>
          <p:nvPr/>
        </p:nvSpPr>
        <p:spPr>
          <a:xfrm>
            <a:off x="642853" y="1407289"/>
            <a:ext cx="11301086" cy="2812147"/>
          </a:xfrm>
          <a:prstGeom prst="roundRect">
            <a:avLst>
              <a:gd fmla="val 16667" name="adj"/>
            </a:avLst>
          </a:prstGeom>
          <a:noFill/>
          <a:ln cap="flat" cmpd="sng" w="25400">
            <a:solidFill>
              <a:srgbClr val="00FEF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FEFFFF"/>
              </a:solidFill>
              <a:latin typeface="Arial"/>
              <a:ea typeface="Arial"/>
              <a:cs typeface="Arial"/>
              <a:sym typeface="Arial"/>
            </a:endParaRPr>
          </a:p>
        </p:txBody>
      </p:sp>
      <p:sp>
        <p:nvSpPr>
          <p:cNvPr id="241" name="Google Shape;241;g11e8aefdbe4_2_95"/>
          <p:cNvSpPr txBox="1"/>
          <p:nvPr/>
        </p:nvSpPr>
        <p:spPr>
          <a:xfrm rot="-5400000">
            <a:off x="-1057144" y="2369093"/>
            <a:ext cx="28121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400" u="none" cap="none" strike="noStrike">
                <a:solidFill>
                  <a:srgbClr val="00FEFE"/>
                </a:solidFill>
                <a:latin typeface="Arial"/>
                <a:ea typeface="Arial"/>
                <a:cs typeface="Arial"/>
                <a:sym typeface="Arial"/>
              </a:rPr>
              <a:t>Commercial EO</a:t>
            </a:r>
            <a:endParaRPr b="1" i="0" sz="2400" u="none" cap="none" strike="noStrike">
              <a:solidFill>
                <a:srgbClr val="00FEFE"/>
              </a:solidFill>
              <a:latin typeface="Arial"/>
              <a:ea typeface="Arial"/>
              <a:cs typeface="Arial"/>
              <a:sym typeface="Arial"/>
            </a:endParaRPr>
          </a:p>
        </p:txBody>
      </p:sp>
      <p:sp>
        <p:nvSpPr>
          <p:cNvPr id="242" name="Google Shape;242;g11e8aefdbe4_2_95"/>
          <p:cNvSpPr/>
          <p:nvPr/>
        </p:nvSpPr>
        <p:spPr>
          <a:xfrm flipH="1" rot="10800000">
            <a:off x="1136202" y="2485680"/>
            <a:ext cx="640138" cy="902649"/>
          </a:xfrm>
          <a:prstGeom prst="bentArrow">
            <a:avLst>
              <a:gd fmla="val 25000" name="adj1"/>
              <a:gd fmla="val 25000" name="adj2"/>
              <a:gd fmla="val 25000" name="adj3"/>
              <a:gd fmla="val 43750" name="adj4"/>
            </a:avLst>
          </a:prstGeom>
          <a:solidFill>
            <a:srgbClr val="00FEFE"/>
          </a:solidFill>
          <a:ln cap="flat" cmpd="sng" w="25400">
            <a:solidFill>
              <a:srgbClr val="007E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3249"/>
              </a:solidFill>
              <a:latin typeface="Arial"/>
              <a:ea typeface="Arial"/>
              <a:cs typeface="Arial"/>
              <a:sym typeface="Arial"/>
            </a:endParaRPr>
          </a:p>
        </p:txBody>
      </p:sp>
      <p:sp>
        <p:nvSpPr>
          <p:cNvPr id="243" name="Google Shape;243;g11e8aefdbe4_2_95"/>
          <p:cNvSpPr txBox="1"/>
          <p:nvPr/>
        </p:nvSpPr>
        <p:spPr>
          <a:xfrm>
            <a:off x="811099" y="4538008"/>
            <a:ext cx="11132840"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rgbClr val="00FEFE"/>
                </a:solidFill>
                <a:latin typeface="Arial"/>
                <a:ea typeface="Arial"/>
                <a:cs typeface="Arial"/>
                <a:sym typeface="Arial"/>
              </a:rPr>
              <a:t>New Space companies working </a:t>
            </a:r>
            <a:r>
              <a:rPr b="1" i="0" lang="en-GB" sz="2000" u="sng" cap="none" strike="noStrike">
                <a:solidFill>
                  <a:srgbClr val="00FEFE"/>
                </a:solidFill>
                <a:latin typeface="Arial"/>
                <a:ea typeface="Arial"/>
                <a:cs typeface="Arial"/>
                <a:sym typeface="Arial"/>
              </a:rPr>
              <a:t>for</a:t>
            </a:r>
            <a:r>
              <a:rPr b="1" i="0" lang="en-GB" sz="2000" u="none" cap="none" strike="noStrike">
                <a:solidFill>
                  <a:srgbClr val="00FEFE"/>
                </a:solidFill>
                <a:latin typeface="Arial"/>
                <a:ea typeface="Arial"/>
                <a:cs typeface="Arial"/>
                <a:sym typeface="Arial"/>
              </a:rPr>
              <a:t> ESA </a:t>
            </a:r>
            <a:r>
              <a:rPr b="0" i="0" lang="en-GB" sz="2000" u="none" cap="none" strike="noStrike">
                <a:solidFill>
                  <a:srgbClr val="FEFFFF"/>
                </a:solidFill>
                <a:latin typeface="Arial"/>
                <a:ea typeface="Arial"/>
                <a:cs typeface="Arial"/>
                <a:sym typeface="Arial"/>
              </a:rPr>
              <a:t>(i.e. developing satellites for ESA, role is identical to that of established companies but with new development methods):</a:t>
            </a:r>
            <a:endParaRPr/>
          </a:p>
          <a:p>
            <a:pPr indent="-342900" lvl="2" marL="1257300" marR="0" rtl="0" algn="l">
              <a:spcBef>
                <a:spcPts val="0"/>
              </a:spcBef>
              <a:spcAft>
                <a:spcPts val="0"/>
              </a:spcAft>
              <a:buClr>
                <a:srgbClr val="FEFFFF"/>
              </a:buClr>
              <a:buSzPts val="2000"/>
              <a:buFont typeface="Noto Sans Symbols"/>
              <a:buChar char="🡺"/>
            </a:pPr>
            <a:r>
              <a:rPr b="0" i="0" lang="en-GB" sz="2000" u="none" cap="none" strike="noStrike">
                <a:solidFill>
                  <a:srgbClr val="FEFFFF"/>
                </a:solidFill>
                <a:latin typeface="Arial"/>
                <a:ea typeface="Arial"/>
                <a:cs typeface="Arial"/>
                <a:sym typeface="Arial"/>
              </a:rPr>
              <a:t>FutureEO</a:t>
            </a:r>
            <a:r>
              <a:rPr b="1" i="0" lang="en-GB" sz="2000" u="none" cap="none" strike="noStrike">
                <a:solidFill>
                  <a:srgbClr val="FEFFFF"/>
                </a:solidFill>
                <a:latin typeface="Arial"/>
                <a:ea typeface="Arial"/>
                <a:cs typeface="Arial"/>
                <a:sym typeface="Arial"/>
              </a:rPr>
              <a:t> Scout </a:t>
            </a:r>
            <a:r>
              <a:rPr b="0" i="0" lang="en-GB" sz="2000" u="none" cap="none" strike="noStrike">
                <a:solidFill>
                  <a:srgbClr val="FEFFFF"/>
                </a:solidFill>
                <a:latin typeface="Arial"/>
                <a:ea typeface="Arial"/>
                <a:cs typeface="Arial"/>
                <a:sym typeface="Arial"/>
              </a:rPr>
              <a:t>missions (managed as an EOP-P project</a:t>
            </a:r>
            <a:endParaRPr/>
          </a:p>
          <a:p>
            <a:pPr indent="-342900" lvl="2" marL="1257300" marR="0" rtl="0" algn="l">
              <a:spcBef>
                <a:spcPts val="0"/>
              </a:spcBef>
              <a:spcAft>
                <a:spcPts val="0"/>
              </a:spcAft>
              <a:buClr>
                <a:srgbClr val="FEFFFF"/>
              </a:buClr>
              <a:buSzPts val="2000"/>
              <a:buFont typeface="Noto Sans Symbols"/>
              <a:buChar char="🡺"/>
            </a:pPr>
            <a:r>
              <a:rPr b="1" i="0" lang="en-GB" sz="2000" u="none" cap="none" strike="noStrike">
                <a:solidFill>
                  <a:srgbClr val="FEFFFF"/>
                </a:solidFill>
                <a:latin typeface="Arial"/>
                <a:ea typeface="Arial"/>
                <a:cs typeface="Arial"/>
                <a:sym typeface="Arial"/>
              </a:rPr>
              <a:t>PhiSats</a:t>
            </a:r>
            <a:r>
              <a:rPr b="0" i="0" lang="en-GB" sz="2000" u="none" cap="none" strike="noStrike">
                <a:solidFill>
                  <a:srgbClr val="FEFFFF"/>
                </a:solidFill>
                <a:latin typeface="Arial"/>
                <a:ea typeface="Arial"/>
                <a:cs typeface="Arial"/>
                <a:sym typeface="Arial"/>
              </a:rPr>
              <a:t> missions (managed as an EOP-ΦM project)</a:t>
            </a:r>
            <a:endParaRPr/>
          </a:p>
          <a:p>
            <a:pPr indent="-342900" lvl="2" marL="1257300" marR="0" rtl="0" algn="l">
              <a:spcBef>
                <a:spcPts val="0"/>
              </a:spcBef>
              <a:spcAft>
                <a:spcPts val="0"/>
              </a:spcAft>
              <a:buClr>
                <a:srgbClr val="FEFFFF"/>
              </a:buClr>
              <a:buSzPts val="2000"/>
              <a:buFont typeface="Noto Sans Symbols"/>
              <a:buChar char="🡺"/>
            </a:pPr>
            <a:r>
              <a:rPr b="1" i="0" lang="en-GB" sz="2000" u="none" cap="none" strike="noStrike">
                <a:solidFill>
                  <a:srgbClr val="FEFFFF"/>
                </a:solidFill>
                <a:latin typeface="Arial"/>
                <a:ea typeface="Arial"/>
                <a:cs typeface="Arial"/>
                <a:sym typeface="Arial"/>
              </a:rPr>
              <a:t>PROBA-V </a:t>
            </a:r>
            <a:r>
              <a:rPr b="0" i="0" lang="en-GB" sz="2000" u="none" cap="none" strike="noStrike">
                <a:solidFill>
                  <a:srgbClr val="FEFFFF"/>
                </a:solidFill>
                <a:latin typeface="Arial"/>
                <a:ea typeface="Arial"/>
                <a:cs typeface="Arial"/>
                <a:sym typeface="Arial"/>
              </a:rPr>
              <a:t>Cubesat companion (managed as TEC GSTP project)</a:t>
            </a:r>
            <a:endParaRPr/>
          </a:p>
          <a:p>
            <a:pPr indent="-342900" lvl="2" marL="1257300" marR="0" rtl="0" algn="l">
              <a:spcBef>
                <a:spcPts val="0"/>
              </a:spcBef>
              <a:spcAft>
                <a:spcPts val="0"/>
              </a:spcAft>
              <a:buClr>
                <a:srgbClr val="FEFFFF"/>
              </a:buClr>
              <a:buSzPts val="2000"/>
              <a:buFont typeface="Noto Sans Symbols"/>
              <a:buChar char="🡺"/>
            </a:pPr>
            <a:r>
              <a:rPr b="0" i="0" lang="en-GB" sz="2000" u="none" cap="none" strike="noStrike">
                <a:solidFill>
                  <a:srgbClr val="FEFFFF"/>
                </a:solidFill>
                <a:latin typeface="Arial"/>
                <a:ea typeface="Arial"/>
                <a:cs typeface="Arial"/>
                <a:sym typeface="Arial"/>
              </a:rPr>
              <a:t>AWS prototype (managed as an EOP-P project)</a:t>
            </a:r>
            <a:endParaRPr b="0" i="0" sz="2000" u="none" cap="none" strike="noStrike">
              <a:solidFill>
                <a:srgbClr val="FEFFFF"/>
              </a:solidFill>
              <a:latin typeface="Arial"/>
              <a:ea typeface="Arial"/>
              <a:cs typeface="Arial"/>
              <a:sym typeface="Arial"/>
            </a:endParaRPr>
          </a:p>
        </p:txBody>
      </p:sp>
      <p:sp>
        <p:nvSpPr>
          <p:cNvPr id="244" name="Google Shape;244;g11e8aefdbe4_2_95"/>
          <p:cNvSpPr/>
          <p:nvPr/>
        </p:nvSpPr>
        <p:spPr>
          <a:xfrm flipH="1" rot="10800000">
            <a:off x="1136202" y="5299783"/>
            <a:ext cx="483459" cy="679122"/>
          </a:xfrm>
          <a:prstGeom prst="bentArrow">
            <a:avLst>
              <a:gd fmla="val 25000" name="adj1"/>
              <a:gd fmla="val 25000" name="adj2"/>
              <a:gd fmla="val 25000" name="adj3"/>
              <a:gd fmla="val 42902" name="adj4"/>
            </a:avLst>
          </a:prstGeom>
          <a:solidFill>
            <a:srgbClr val="FEFFFF"/>
          </a:solidFill>
          <a:ln cap="flat" cmpd="sng" w="25400">
            <a:solidFill>
              <a:srgbClr val="FE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3249"/>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11e8aefdbe4_2_108"/>
          <p:cNvSpPr txBox="1"/>
          <p:nvPr>
            <p:ph idx="1" type="body"/>
          </p:nvPr>
        </p:nvSpPr>
        <p:spPr>
          <a:xfrm>
            <a:off x="406400" y="1460502"/>
            <a:ext cx="11511020" cy="2533649"/>
          </a:xfrm>
          <a:prstGeom prst="rect">
            <a:avLst/>
          </a:prstGeom>
          <a:noFill/>
          <a:ln>
            <a:noFill/>
          </a:ln>
        </p:spPr>
        <p:txBody>
          <a:bodyPr anchorCtr="0" anchor="t" bIns="45700" lIns="91425" spcFirstLastPara="1" rIns="91425" wrap="square" tIns="45700">
            <a:noAutofit/>
          </a:bodyPr>
          <a:lstStyle/>
          <a:p>
            <a:pPr indent="-406400" lvl="0" marL="457200" rtl="0" algn="l">
              <a:spcBef>
                <a:spcPts val="560"/>
              </a:spcBef>
              <a:spcAft>
                <a:spcPts val="0"/>
              </a:spcAft>
              <a:buSzPts val="2800"/>
              <a:buChar char="•"/>
            </a:pPr>
            <a:r>
              <a:rPr lang="en-GB" sz="2800"/>
              <a:t>Finnish satellite imagery specialist ICEYE - commercial constellation of 14 small SAR satellites (18 by mid-2022).</a:t>
            </a:r>
            <a:endParaRPr sz="2800"/>
          </a:p>
          <a:p>
            <a:pPr indent="0" lvl="0" marL="0" rtl="0" algn="l">
              <a:spcBef>
                <a:spcPts val="560"/>
              </a:spcBef>
              <a:spcAft>
                <a:spcPts val="0"/>
              </a:spcAft>
              <a:buNone/>
            </a:pPr>
            <a:r>
              <a:t/>
            </a:r>
            <a:endParaRPr sz="1000"/>
          </a:p>
          <a:p>
            <a:pPr indent="-342900" lvl="0" marL="342900" rtl="0" algn="l">
              <a:spcBef>
                <a:spcPts val="560"/>
              </a:spcBef>
              <a:spcAft>
                <a:spcPts val="0"/>
              </a:spcAft>
              <a:buClr>
                <a:schemeClr val="dk1"/>
              </a:buClr>
              <a:buSzPts val="2800"/>
              <a:buChar char="•"/>
            </a:pPr>
            <a:r>
              <a:rPr lang="en-GB" sz="2800"/>
              <a:t>Average access time: 3 hours anywhere on Earth.</a:t>
            </a:r>
            <a:endParaRPr sz="2800"/>
          </a:p>
          <a:p>
            <a:pPr indent="0" lvl="0" marL="0" rtl="0" algn="l">
              <a:spcBef>
                <a:spcPts val="560"/>
              </a:spcBef>
              <a:spcAft>
                <a:spcPts val="0"/>
              </a:spcAft>
              <a:buClr>
                <a:schemeClr val="dk1"/>
              </a:buClr>
              <a:buSzPts val="2800"/>
              <a:buNone/>
            </a:pPr>
            <a:r>
              <a:t/>
            </a:r>
            <a:endParaRPr sz="2400"/>
          </a:p>
        </p:txBody>
      </p:sp>
      <p:sp>
        <p:nvSpPr>
          <p:cNvPr id="251" name="Google Shape;251;g11e8aefdbe4_2_10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52" name="Google Shape;252;g11e8aefdbe4_2_108"/>
          <p:cNvSpPr txBox="1"/>
          <p:nvPr>
            <p:ph type="title"/>
          </p:nvPr>
        </p:nvSpPr>
        <p:spPr>
          <a:xfrm>
            <a:off x="406400" y="-76200"/>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B7CCE4"/>
              </a:buClr>
              <a:buSzPts val="4400"/>
              <a:buFont typeface="Calibri"/>
              <a:buNone/>
            </a:pPr>
            <a:r>
              <a:rPr lang="en-GB"/>
              <a:t>ESA and New Space </a:t>
            </a:r>
            <a:endParaRPr/>
          </a:p>
        </p:txBody>
      </p:sp>
      <p:sp>
        <p:nvSpPr>
          <p:cNvPr id="253" name="Google Shape;253;g11e8aefdbe4_2_108"/>
          <p:cNvSpPr txBox="1"/>
          <p:nvPr>
            <p:ph idx="11" type="ftr"/>
          </p:nvPr>
        </p:nvSpPr>
        <p:spPr>
          <a:xfrm>
            <a:off x="2946400" y="6356351"/>
            <a:ext cx="5080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CEOS European Coordination meeting - 25 March 2022</a:t>
            </a:r>
            <a:endParaRPr/>
          </a:p>
        </p:txBody>
      </p:sp>
      <p:pic>
        <p:nvPicPr>
          <p:cNvPr id="254" name="Google Shape;254;g11e8aefdbe4_2_108"/>
          <p:cNvPicPr preferRelativeResize="0"/>
          <p:nvPr/>
        </p:nvPicPr>
        <p:blipFill rotWithShape="1">
          <a:blip r:embed="rId3">
            <a:alphaModFix/>
          </a:blip>
          <a:srcRect b="0" l="0" r="0" t="0"/>
          <a:stretch/>
        </p:blipFill>
        <p:spPr>
          <a:xfrm>
            <a:off x="6929380" y="3321524"/>
            <a:ext cx="4988040" cy="2825865"/>
          </a:xfrm>
          <a:prstGeom prst="rect">
            <a:avLst/>
          </a:prstGeom>
          <a:noFill/>
          <a:ln>
            <a:noFill/>
          </a:ln>
        </p:spPr>
      </p:pic>
      <p:sp>
        <p:nvSpPr>
          <p:cNvPr id="255" name="Google Shape;255;g11e8aefdbe4_2_108"/>
          <p:cNvSpPr txBox="1"/>
          <p:nvPr/>
        </p:nvSpPr>
        <p:spPr>
          <a:xfrm>
            <a:off x="406400" y="3765088"/>
            <a:ext cx="6303900" cy="2306100"/>
          </a:xfrm>
          <a:prstGeom prst="rect">
            <a:avLst/>
          </a:prstGeom>
          <a:noFill/>
          <a:ln>
            <a:noFill/>
          </a:ln>
        </p:spPr>
        <p:txBody>
          <a:bodyPr anchorCtr="0" anchor="t" bIns="45700" lIns="91425" spcFirstLastPara="1" rIns="91425" wrap="square" tIns="45700">
            <a:normAutofit lnSpcReduction="10000"/>
          </a:bodyPr>
          <a:lstStyle/>
          <a:p>
            <a:pPr indent="-342900" lvl="0" marL="342900" marR="0" rtl="0" algn="l">
              <a:spcBef>
                <a:spcPts val="0"/>
              </a:spcBef>
              <a:spcAft>
                <a:spcPts val="0"/>
              </a:spcAft>
              <a:buClr>
                <a:srgbClr val="1155CC"/>
              </a:buClr>
              <a:buSzPts val="2800"/>
              <a:buFont typeface="Arial"/>
              <a:buChar char="•"/>
            </a:pPr>
            <a:r>
              <a:rPr b="0" i="0" lang="en-GB" sz="2800" u="none" cap="none" strike="noStrike">
                <a:solidFill>
                  <a:srgbClr val="1155CC"/>
                </a:solidFill>
                <a:latin typeface="Calibri"/>
                <a:ea typeface="Calibri"/>
                <a:cs typeface="Calibri"/>
                <a:sym typeface="Calibri"/>
              </a:rPr>
              <a:t>Monitoring floods and mining activities, marine vessel detection and iceberg monitoring.</a:t>
            </a:r>
            <a:endParaRPr b="0" i="0" sz="2800" u="none" cap="none" strike="noStrike">
              <a:solidFill>
                <a:srgbClr val="1155CC"/>
              </a:solidFill>
              <a:latin typeface="Calibri"/>
              <a:ea typeface="Calibri"/>
              <a:cs typeface="Calibri"/>
              <a:sym typeface="Calibri"/>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Copernicus Contributing Mission</a:t>
            </a:r>
            <a:endParaRPr b="0" i="1" sz="2800" u="none" cap="none" strike="noStrike">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11729ed568e_0_13"/>
          <p:cNvSpPr txBox="1"/>
          <p:nvPr>
            <p:ph type="title"/>
          </p:nvPr>
        </p:nvSpPr>
        <p:spPr>
          <a:xfrm>
            <a:off x="176047" y="175938"/>
            <a:ext cx="6157200" cy="3972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5400"/>
              <a:t>Case Studies from CEOS Agencies</a:t>
            </a:r>
            <a:r>
              <a:rPr lang="en-GB" sz="5400"/>
              <a:t> </a:t>
            </a:r>
            <a:endParaRPr sz="5400"/>
          </a:p>
        </p:txBody>
      </p:sp>
      <p:sp>
        <p:nvSpPr>
          <p:cNvPr id="261" name="Google Shape;261;g11729ed568e_0_13"/>
          <p:cNvSpPr/>
          <p:nvPr/>
        </p:nvSpPr>
        <p:spPr>
          <a:xfrm>
            <a:off x="7222284" y="3953857"/>
            <a:ext cx="4833000" cy="26052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lang="en-GB" sz="2200">
                <a:solidFill>
                  <a:srgbClr val="6AA84F"/>
                </a:solidFill>
              </a:rPr>
              <a:t>TBA</a:t>
            </a:r>
            <a:br>
              <a:rPr b="1" i="0" lang="en-GB" sz="2200" u="none" cap="none" strike="noStrike">
                <a:solidFill>
                  <a:srgbClr val="6AA84F"/>
                </a:solidFill>
                <a:latin typeface="Arial"/>
                <a:ea typeface="Arial"/>
                <a:cs typeface="Arial"/>
                <a:sym typeface="Arial"/>
              </a:rPr>
            </a:br>
            <a:r>
              <a:rPr b="1" i="0" lang="en-GB" sz="2200" u="none" cap="none" strike="noStrike">
                <a:solidFill>
                  <a:schemeClr val="accent1"/>
                </a:solidFill>
                <a:latin typeface="Arial"/>
                <a:ea typeface="Arial"/>
                <a:cs typeface="Arial"/>
                <a:sym typeface="Arial"/>
              </a:rPr>
              <a:t>Agenda item </a:t>
            </a:r>
            <a:r>
              <a:rPr b="1" lang="en-GB" sz="2200">
                <a:solidFill>
                  <a:schemeClr val="accent1"/>
                </a:solidFill>
              </a:rPr>
              <a:t>4</a:t>
            </a:r>
            <a:r>
              <a:rPr b="1" i="0" lang="en-GB" sz="2200" u="none" cap="none" strike="noStrike">
                <a:solidFill>
                  <a:schemeClr val="accent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CEOS SIT-37 </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Virtual Meeting</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29-31 March 2022</a:t>
            </a:r>
            <a:endParaRPr b="1" i="0" sz="2200" u="none" cap="none" strike="noStrike">
              <a:solidFill>
                <a:schemeClr val="accent1"/>
              </a:solidFill>
              <a:latin typeface="Arial"/>
              <a:ea typeface="Arial"/>
              <a:cs typeface="Arial"/>
              <a:sym typeface="Arial"/>
            </a:endParaRPr>
          </a:p>
        </p:txBody>
      </p:sp>
      <p:grpSp>
        <p:nvGrpSpPr>
          <p:cNvPr id="262" name="Google Shape;262;g11729ed568e_0_13"/>
          <p:cNvGrpSpPr/>
          <p:nvPr/>
        </p:nvGrpSpPr>
        <p:grpSpPr>
          <a:xfrm>
            <a:off x="5595075" y="1954700"/>
            <a:ext cx="6460200" cy="1238100"/>
            <a:chOff x="6548500" y="1144075"/>
            <a:chExt cx="6460200" cy="1238100"/>
          </a:xfrm>
        </p:grpSpPr>
        <p:sp>
          <p:nvSpPr>
            <p:cNvPr id="263" name="Google Shape;263;g11729ed568e_0_13"/>
            <p:cNvSpPr/>
            <p:nvPr/>
          </p:nvSpPr>
          <p:spPr>
            <a:xfrm>
              <a:off x="6548500" y="1144075"/>
              <a:ext cx="1203900" cy="1238100"/>
            </a:xfrm>
            <a:prstGeom prst="star6">
              <a:avLst>
                <a:gd fmla="val 28868" name="adj"/>
                <a:gd fmla="val 115470" name="hf"/>
              </a:avLst>
            </a:prstGeom>
            <a:solidFill>
              <a:srgbClr val="FFFF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11729ed568e_0_13"/>
            <p:cNvSpPr txBox="1"/>
            <p:nvPr/>
          </p:nvSpPr>
          <p:spPr>
            <a:xfrm>
              <a:off x="6783100" y="1455325"/>
              <a:ext cx="622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30</a:t>
              </a:r>
              <a:r>
                <a:rPr b="1" lang="en-GB"/>
                <a:t> Mins</a:t>
              </a:r>
              <a:br>
                <a:rPr b="1" lang="en-GB"/>
              </a:br>
              <a:r>
                <a:rPr b="1" lang="en-GB"/>
                <a:t>total</a:t>
              </a:r>
              <a:endParaRPr b="1"/>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1173b3f38ad_0_8"/>
          <p:cNvSpPr txBox="1"/>
          <p:nvPr>
            <p:ph type="title"/>
          </p:nvPr>
        </p:nvSpPr>
        <p:spPr>
          <a:xfrm>
            <a:off x="176047" y="175938"/>
            <a:ext cx="6157200" cy="3972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5400"/>
              <a:t>Discussion on CEOS Strategy</a:t>
            </a:r>
            <a:r>
              <a:rPr lang="en-GB" sz="5400"/>
              <a:t> </a:t>
            </a:r>
            <a:endParaRPr sz="5400"/>
          </a:p>
        </p:txBody>
      </p:sp>
      <p:sp>
        <p:nvSpPr>
          <p:cNvPr id="270" name="Google Shape;270;g1173b3f38ad_0_8"/>
          <p:cNvSpPr/>
          <p:nvPr/>
        </p:nvSpPr>
        <p:spPr>
          <a:xfrm>
            <a:off x="7222284" y="3953857"/>
            <a:ext cx="4833000" cy="26052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br>
              <a:rPr b="1" i="0" lang="en-GB" sz="2200" u="none" cap="none" strike="noStrike">
                <a:solidFill>
                  <a:srgbClr val="6AA84F"/>
                </a:solidFill>
                <a:latin typeface="Arial"/>
                <a:ea typeface="Arial"/>
                <a:cs typeface="Arial"/>
                <a:sym typeface="Arial"/>
              </a:rPr>
            </a:br>
            <a:r>
              <a:rPr b="1" i="0" lang="en-GB" sz="2200" u="none" cap="none" strike="noStrike">
                <a:solidFill>
                  <a:schemeClr val="accent1"/>
                </a:solidFill>
                <a:latin typeface="Arial"/>
                <a:ea typeface="Arial"/>
                <a:cs typeface="Arial"/>
                <a:sym typeface="Arial"/>
              </a:rPr>
              <a:t>Agenda item </a:t>
            </a:r>
            <a:r>
              <a:rPr b="1" lang="en-GB" sz="2200">
                <a:solidFill>
                  <a:schemeClr val="accent1"/>
                </a:solidFill>
              </a:rPr>
              <a:t>4</a:t>
            </a:r>
            <a:r>
              <a:rPr b="1" i="0" lang="en-GB" sz="2200" u="none" cap="none" strike="noStrike">
                <a:solidFill>
                  <a:schemeClr val="accent1"/>
                </a:solidFill>
                <a:latin typeface="Arial"/>
                <a:ea typeface="Arial"/>
                <a:cs typeface="Arial"/>
                <a:sym typeface="Arial"/>
              </a:rPr>
              <a:t>.</a:t>
            </a:r>
            <a:r>
              <a:rPr b="1" lang="en-GB" sz="2200">
                <a:solidFill>
                  <a:schemeClr val="accent1"/>
                </a:solidFill>
              </a:rPr>
              <a:t>3</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CEOS SIT-37 </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Virtual Meeting</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29-31 March 2022</a:t>
            </a: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119986c105a_0_0"/>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4400">
                <a:solidFill>
                  <a:schemeClr val="lt1"/>
                </a:solidFill>
              </a:rPr>
              <a:t>Candidate measures in response</a:t>
            </a:r>
            <a:endParaRPr b="0" i="0" sz="1400" u="none" cap="none" strike="noStrike">
              <a:solidFill>
                <a:srgbClr val="000000"/>
              </a:solidFill>
              <a:latin typeface="Arial"/>
              <a:ea typeface="Arial"/>
              <a:cs typeface="Arial"/>
              <a:sym typeface="Arial"/>
            </a:endParaRPr>
          </a:p>
        </p:txBody>
      </p:sp>
      <p:sp>
        <p:nvSpPr>
          <p:cNvPr id="276" name="Google Shape;276;g119986c105a_0_0"/>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77" name="Google Shape;277;g119986c105a_0_0"/>
          <p:cNvSpPr txBox="1"/>
          <p:nvPr/>
        </p:nvSpPr>
        <p:spPr>
          <a:xfrm>
            <a:off x="229030" y="1299482"/>
            <a:ext cx="11112000" cy="58800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50000"/>
              </a:lnSpc>
              <a:spcBef>
                <a:spcPts val="0"/>
              </a:spcBef>
              <a:spcAft>
                <a:spcPts val="0"/>
              </a:spcAft>
              <a:buClr>
                <a:schemeClr val="dk1"/>
              </a:buClr>
              <a:buSzPts val="1600"/>
              <a:buChar char="❖"/>
            </a:pPr>
            <a:r>
              <a:rPr b="1" i="1" lang="en-GB" sz="1600">
                <a:solidFill>
                  <a:schemeClr val="dk1"/>
                </a:solidFill>
              </a:rPr>
              <a:t>Examples to leverage our long technical heritage:</a:t>
            </a:r>
            <a:endParaRPr b="1" i="1" sz="1600">
              <a:solidFill>
                <a:schemeClr val="dk1"/>
              </a:solidFill>
            </a:endParaRPr>
          </a:p>
          <a:p>
            <a:pPr indent="-330200" lvl="0" marL="457200" marR="0" rtl="0" algn="l">
              <a:lnSpc>
                <a:spcPct val="150000"/>
              </a:lnSpc>
              <a:spcBef>
                <a:spcPts val="0"/>
              </a:spcBef>
              <a:spcAft>
                <a:spcPts val="0"/>
              </a:spcAft>
              <a:buClr>
                <a:schemeClr val="dk1"/>
              </a:buClr>
              <a:buSzPts val="1600"/>
              <a:buAutoNum type="arabicPeriod"/>
            </a:pPr>
            <a:r>
              <a:rPr b="1" i="1" lang="en-GB" sz="1600">
                <a:solidFill>
                  <a:schemeClr val="dk1"/>
                </a:solidFill>
              </a:rPr>
              <a:t>CEOS has spent </a:t>
            </a:r>
            <a:r>
              <a:rPr b="1" i="1" lang="en-GB" sz="1600">
                <a:solidFill>
                  <a:schemeClr val="dk1"/>
                </a:solidFill>
              </a:rPr>
              <a:t>decades investing in data standards for interoperability, ARD, catalogues etc. If we anticipate an explosion in diversity of datastreams and sources, including through space agency data buys, is </a:t>
            </a:r>
            <a:r>
              <a:rPr b="1" i="1" lang="en-GB" sz="1600">
                <a:solidFill>
                  <a:schemeClr val="accent2"/>
                </a:solidFill>
              </a:rPr>
              <a:t>NOW</a:t>
            </a:r>
            <a:r>
              <a:rPr b="1" i="1" lang="en-GB" sz="1600">
                <a:solidFill>
                  <a:schemeClr val="dk1"/>
                </a:solidFill>
              </a:rPr>
              <a:t> not the time to seek uptake of those standards</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i="1" lang="en-GB" sz="1600">
                <a:solidFill>
                  <a:schemeClr val="dk1"/>
                </a:solidFill>
              </a:rPr>
              <a:t>For maximum benefit across the whole sector</a:t>
            </a:r>
            <a:endParaRPr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i="1" lang="en-GB" sz="1600">
                <a:solidFill>
                  <a:schemeClr val="dk1"/>
                </a:solidFill>
              </a:rPr>
              <a:t>To allow public EO programmes to be bigger than the sum of their parts</a:t>
            </a:r>
            <a:endParaRPr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i="1" lang="en-GB" sz="1600">
                <a:solidFill>
                  <a:schemeClr val="dk1"/>
                </a:solidFill>
              </a:rPr>
              <a:t>Ensure all our good work is not lost in the noise of a rapidly expanded sector</a:t>
            </a:r>
            <a:endParaRPr i="1" sz="1600">
              <a:solidFill>
                <a:schemeClr val="dk1"/>
              </a:solidFill>
            </a:endParaRPr>
          </a:p>
          <a:p>
            <a:pPr indent="-330200" lvl="0" marL="457200" marR="0" rtl="0" algn="l">
              <a:lnSpc>
                <a:spcPct val="150000"/>
              </a:lnSpc>
              <a:spcBef>
                <a:spcPts val="0"/>
              </a:spcBef>
              <a:spcAft>
                <a:spcPts val="0"/>
              </a:spcAft>
              <a:buClr>
                <a:schemeClr val="dk1"/>
              </a:buClr>
              <a:buSzPts val="1600"/>
              <a:buAutoNum type="arabicPeriod"/>
            </a:pPr>
            <a:r>
              <a:rPr b="1" i="1" lang="en-GB" sz="1600">
                <a:solidFill>
                  <a:schemeClr val="dk1"/>
                </a:solidFill>
              </a:rPr>
              <a:t>Likewise we have huge investment by CEOS agencies in legacy infrastructure for cal-val</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i="1" lang="en-GB" sz="1600">
                <a:solidFill>
                  <a:schemeClr val="dk1"/>
                </a:solidFill>
              </a:rPr>
              <a:t>Supporting easier access and application of the legacy infrastructure for New Space would increase utility and value of the commercial data</a:t>
            </a:r>
            <a:endParaRPr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i="1" lang="en-GB" sz="1600">
                <a:solidFill>
                  <a:schemeClr val="dk1"/>
                </a:solidFill>
              </a:rPr>
              <a:t>Australia and UK discussion of Data Integrity Framework for that purpose</a:t>
            </a:r>
            <a:endParaRPr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i="1" lang="en-GB" sz="1600">
                <a:solidFill>
                  <a:schemeClr val="dk1"/>
                </a:solidFill>
              </a:rPr>
              <a:t>Open Source Toolkit for use of CEOS agency cal-val sites</a:t>
            </a:r>
            <a:endParaRPr i="1"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b="1" i="1" lang="en-GB" sz="1600">
                <a:solidFill>
                  <a:schemeClr val="dk1"/>
                </a:solidFill>
              </a:rPr>
              <a:t>SITSAT (SI Traceability Satellites) efforts by ESA/UK (TRUTHS), NASA (CLARREO), GA (SCR)</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a:p>
            <a:pPr indent="0" lvl="0" marL="0" marR="0" rtl="0" algn="l">
              <a:lnSpc>
                <a:spcPct val="150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p:txBody>
      </p:sp>
      <p:sp>
        <p:nvSpPr>
          <p:cNvPr id="278" name="Google Shape;278;g119986c105a_0_0"/>
          <p:cNvSpPr txBox="1"/>
          <p:nvPr/>
        </p:nvSpPr>
        <p:spPr>
          <a:xfrm>
            <a:off x="4618950" y="6063400"/>
            <a:ext cx="4917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solidFill>
                  <a:schemeClr val="accent2"/>
                </a:solidFill>
              </a:rPr>
              <a:t>DISCUSS!</a:t>
            </a:r>
            <a:endParaRPr b="1" sz="1500">
              <a:solidFill>
                <a:schemeClr val="accen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11eed66fce2_0_0"/>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4400">
                <a:solidFill>
                  <a:schemeClr val="lt1"/>
                </a:solidFill>
              </a:rPr>
              <a:t>Next steps</a:t>
            </a:r>
            <a:endParaRPr b="0" i="0" sz="1400" u="none" cap="none" strike="noStrike">
              <a:solidFill>
                <a:srgbClr val="000000"/>
              </a:solidFill>
              <a:latin typeface="Arial"/>
              <a:ea typeface="Arial"/>
              <a:cs typeface="Arial"/>
              <a:sym typeface="Arial"/>
            </a:endParaRPr>
          </a:p>
        </p:txBody>
      </p:sp>
      <p:sp>
        <p:nvSpPr>
          <p:cNvPr id="284" name="Google Shape;284;g11eed66fce2_0_0"/>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5" name="Google Shape;285;g11eed66fce2_0_0"/>
          <p:cNvSpPr txBox="1"/>
          <p:nvPr/>
        </p:nvSpPr>
        <p:spPr>
          <a:xfrm>
            <a:off x="229030" y="1299482"/>
            <a:ext cx="11112000" cy="29244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50000"/>
              </a:lnSpc>
              <a:spcBef>
                <a:spcPts val="0"/>
              </a:spcBef>
              <a:spcAft>
                <a:spcPts val="0"/>
              </a:spcAft>
              <a:buClr>
                <a:schemeClr val="dk1"/>
              </a:buClr>
              <a:buSzPts val="1600"/>
              <a:buChar char="❖"/>
            </a:pPr>
            <a:r>
              <a:rPr b="1" i="1" lang="en-GB" sz="1600">
                <a:solidFill>
                  <a:schemeClr val="dk1"/>
                </a:solidFill>
              </a:rPr>
              <a:t>CEOS Principals actioned to provide feedback and suggestions on the next steps to support SIT Chair Team planning of further investigations in 2022 and 2023</a:t>
            </a:r>
            <a:endParaRPr b="1" i="1" sz="1600">
              <a:solidFill>
                <a:schemeClr val="dk1"/>
              </a:solidFill>
            </a:endParaRPr>
          </a:p>
          <a:p>
            <a:pPr indent="0" lvl="0" marL="457200" marR="0" rtl="0" algn="l">
              <a:lnSpc>
                <a:spcPct val="150000"/>
              </a:lnSpc>
              <a:spcBef>
                <a:spcPts val="0"/>
              </a:spcBef>
              <a:spcAft>
                <a:spcPts val="0"/>
              </a:spcAft>
              <a:buNone/>
            </a:pPr>
            <a:r>
              <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Char char="❖"/>
            </a:pPr>
            <a:r>
              <a:rPr b="1" i="1" lang="en-GB" sz="1600">
                <a:solidFill>
                  <a:schemeClr val="dk1"/>
                </a:solidFill>
              </a:rPr>
              <a:t>Complex and strategic matters like these need in-person discussions and we continue at SIT TW and hopefully at Plenary (by agreement with CNES)</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a:p>
            <a:pPr indent="0" lvl="0" marL="0" marR="0" rtl="0" algn="l">
              <a:lnSpc>
                <a:spcPct val="150000"/>
              </a:lnSpc>
              <a:spcBef>
                <a:spcPts val="0"/>
              </a:spcBef>
              <a:spcAft>
                <a:spcPts val="0"/>
              </a:spcAft>
              <a:buNone/>
            </a:pPr>
            <a:r>
              <a:t/>
            </a:r>
            <a:endParaRPr b="1" i="1" sz="1600">
              <a:solidFill>
                <a:schemeClr val="dk1"/>
              </a:solidFill>
            </a:endParaRPr>
          </a:p>
          <a:p>
            <a:pPr indent="0" lvl="0" marL="0" marR="0" rtl="0" algn="l">
              <a:lnSpc>
                <a:spcPct val="150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11729ed568e_0_8"/>
          <p:cNvSpPr txBox="1"/>
          <p:nvPr>
            <p:ph type="title"/>
          </p:nvPr>
        </p:nvSpPr>
        <p:spPr>
          <a:xfrm>
            <a:off x="176050" y="175950"/>
            <a:ext cx="6714000" cy="3972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a:t>Scene-setting</a:t>
            </a:r>
            <a:endParaRPr/>
          </a:p>
        </p:txBody>
      </p:sp>
      <p:sp>
        <p:nvSpPr>
          <p:cNvPr id="153" name="Google Shape;153;g11729ed568e_0_8"/>
          <p:cNvSpPr/>
          <p:nvPr/>
        </p:nvSpPr>
        <p:spPr>
          <a:xfrm>
            <a:off x="7222284" y="3871682"/>
            <a:ext cx="4833000" cy="26052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rtl="0" algn="r">
              <a:lnSpc>
                <a:spcPct val="150000"/>
              </a:lnSpc>
              <a:spcBef>
                <a:spcPts val="0"/>
              </a:spcBef>
              <a:spcAft>
                <a:spcPts val="0"/>
              </a:spcAft>
              <a:buClr>
                <a:schemeClr val="dk1"/>
              </a:buClr>
              <a:buSzPts val="2200"/>
              <a:buFont typeface="Arial"/>
              <a:buNone/>
            </a:pPr>
            <a:r>
              <a:rPr b="1" lang="en-GB" sz="2200">
                <a:solidFill>
                  <a:srgbClr val="6AA84F"/>
                </a:solidFill>
              </a:rPr>
              <a:t>SIT Chair Team</a:t>
            </a:r>
            <a:br>
              <a:rPr b="1" lang="en-GB" sz="2200">
                <a:solidFill>
                  <a:srgbClr val="6AA84F"/>
                </a:solidFill>
              </a:rPr>
            </a:br>
            <a:r>
              <a:rPr b="1" lang="en-GB" sz="2200">
                <a:solidFill>
                  <a:schemeClr val="accent1"/>
                </a:solidFill>
              </a:rPr>
              <a:t>Agenda item 4.1</a:t>
            </a:r>
            <a:endParaRPr>
              <a:solidFill>
                <a:schemeClr val="dk1"/>
              </a:solidFill>
            </a:endParaRPr>
          </a:p>
          <a:p>
            <a:pPr indent="0" lvl="0" marL="0" rtl="0" algn="r">
              <a:lnSpc>
                <a:spcPct val="150000"/>
              </a:lnSpc>
              <a:spcBef>
                <a:spcPts val="0"/>
              </a:spcBef>
              <a:spcAft>
                <a:spcPts val="0"/>
              </a:spcAft>
              <a:buClr>
                <a:schemeClr val="dk1"/>
              </a:buClr>
              <a:buSzPts val="2200"/>
              <a:buFont typeface="Arial"/>
              <a:buNone/>
            </a:pPr>
            <a:r>
              <a:rPr b="1" lang="en-GB" sz="2200">
                <a:solidFill>
                  <a:schemeClr val="accent1"/>
                </a:solidFill>
              </a:rPr>
              <a:t>CEOS SIT-37 </a:t>
            </a:r>
            <a:endParaRPr b="1" sz="2200">
              <a:solidFill>
                <a:schemeClr val="accent1"/>
              </a:solidFill>
            </a:endParaRPr>
          </a:p>
          <a:p>
            <a:pPr indent="0" lvl="0" marL="0" rtl="0" algn="r">
              <a:lnSpc>
                <a:spcPct val="150000"/>
              </a:lnSpc>
              <a:spcBef>
                <a:spcPts val="0"/>
              </a:spcBef>
              <a:spcAft>
                <a:spcPts val="0"/>
              </a:spcAft>
              <a:buClr>
                <a:schemeClr val="dk1"/>
              </a:buClr>
              <a:buSzPts val="2200"/>
              <a:buFont typeface="Arial"/>
              <a:buNone/>
            </a:pPr>
            <a:r>
              <a:rPr b="1" lang="en-GB" sz="2200">
                <a:solidFill>
                  <a:schemeClr val="accent1"/>
                </a:solidFill>
              </a:rPr>
              <a:t>Virtual Meeting</a:t>
            </a:r>
            <a:endParaRPr b="1" sz="2200">
              <a:solidFill>
                <a:schemeClr val="accent1"/>
              </a:solidFill>
            </a:endParaRPr>
          </a:p>
          <a:p>
            <a:pPr indent="0" lvl="0" marL="0" rtl="0" algn="r">
              <a:lnSpc>
                <a:spcPct val="150000"/>
              </a:lnSpc>
              <a:spcBef>
                <a:spcPts val="0"/>
              </a:spcBef>
              <a:spcAft>
                <a:spcPts val="0"/>
              </a:spcAft>
              <a:buClr>
                <a:schemeClr val="dk1"/>
              </a:buClr>
              <a:buSzPts val="2200"/>
              <a:buFont typeface="Arial"/>
              <a:buNone/>
            </a:pPr>
            <a:r>
              <a:rPr b="1" lang="en-GB" sz="2200">
                <a:solidFill>
                  <a:schemeClr val="accent1"/>
                </a:solidFill>
              </a:rPr>
              <a:t>29-31 March 2022</a:t>
            </a:r>
            <a:endParaRPr b="1" sz="2200">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Arial"/>
                <a:ea typeface="Arial"/>
                <a:cs typeface="Arial"/>
                <a:sym typeface="Arial"/>
              </a:rPr>
              <a:t>Session objectives &amp; decisions</a:t>
            </a:r>
            <a:endParaRPr b="0" i="0" sz="1400" u="none" cap="none" strike="noStrike">
              <a:solidFill>
                <a:srgbClr val="000000"/>
              </a:solidFill>
              <a:latin typeface="Arial"/>
              <a:ea typeface="Arial"/>
              <a:cs typeface="Arial"/>
              <a:sym typeface="Arial"/>
            </a:endParaRPr>
          </a:p>
        </p:txBody>
      </p:sp>
      <p:sp>
        <p:nvSpPr>
          <p:cNvPr id="159" name="Google Shape;159;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60" name="Google Shape;160;p3"/>
          <p:cNvSpPr txBox="1"/>
          <p:nvPr/>
        </p:nvSpPr>
        <p:spPr>
          <a:xfrm>
            <a:off x="357105" y="1290957"/>
            <a:ext cx="11112000" cy="2924400"/>
          </a:xfrm>
          <a:prstGeom prst="rect">
            <a:avLst/>
          </a:prstGeom>
          <a:noFill/>
          <a:ln>
            <a:noFill/>
          </a:ln>
        </p:spPr>
        <p:txBody>
          <a:bodyPr anchorCtr="0" anchor="t" bIns="45700" lIns="91425" spcFirstLastPara="1" rIns="91425" wrap="square" tIns="45700">
            <a:spAutoFit/>
          </a:bodyPr>
          <a:lstStyle/>
          <a:p>
            <a:pPr indent="-214311" lvl="0" marL="214311" marR="0" rtl="0" algn="l">
              <a:lnSpc>
                <a:spcPct val="150000"/>
              </a:lnSpc>
              <a:spcBef>
                <a:spcPts val="0"/>
              </a:spcBef>
              <a:spcAft>
                <a:spcPts val="0"/>
              </a:spcAft>
              <a:buClr>
                <a:schemeClr val="dk1"/>
              </a:buClr>
              <a:buSzPts val="1600"/>
              <a:buFont typeface="Noto Sans Symbols"/>
              <a:buChar char="❖"/>
            </a:pPr>
            <a:r>
              <a:rPr b="1" i="1" lang="en-GB" sz="1600" u="none" cap="none" strike="noStrike">
                <a:solidFill>
                  <a:schemeClr val="dk1"/>
                </a:solidFill>
                <a:latin typeface="Arial"/>
                <a:ea typeface="Arial"/>
                <a:cs typeface="Arial"/>
                <a:sym typeface="Arial"/>
              </a:rPr>
              <a:t>Objectives: </a:t>
            </a:r>
            <a:endParaRPr b="1" i="1" sz="1600" u="none" cap="none" strike="noStrike">
              <a:solidFill>
                <a:schemeClr val="dk1"/>
              </a:solidFill>
              <a:latin typeface="Arial"/>
              <a:ea typeface="Arial"/>
              <a:cs typeface="Arial"/>
              <a:sym typeface="Arial"/>
            </a:endParaRPr>
          </a:p>
          <a:p>
            <a:pPr indent="-330200" lvl="1" marL="914400" marR="0" rtl="0" algn="l">
              <a:lnSpc>
                <a:spcPct val="150000"/>
              </a:lnSpc>
              <a:spcBef>
                <a:spcPts val="0"/>
              </a:spcBef>
              <a:spcAft>
                <a:spcPts val="0"/>
              </a:spcAft>
              <a:buClr>
                <a:schemeClr val="dk1"/>
              </a:buClr>
              <a:buSzPts val="1600"/>
              <a:buFont typeface="Noto Sans Symbols"/>
              <a:buChar char="❖"/>
            </a:pPr>
            <a:r>
              <a:rPr i="1" lang="en-GB" sz="1600">
                <a:solidFill>
                  <a:schemeClr val="dk1"/>
                </a:solidFill>
              </a:rPr>
              <a:t>Reflection on the new geometries in the satellite EO sector, including increasing proportion of commercial missions, and CEOS agency arrangements for commercial data buy and partnerships - hearing agency experiences and examples and strategising how public programmes and CEOS must adapt in the decade ahead with this new context. Please refer to the background paper distributed ahead of SIT for further context and objectives.</a:t>
            </a:r>
            <a:endParaRPr i="1" sz="1600">
              <a:solidFill>
                <a:schemeClr val="dk1"/>
              </a:solidFill>
            </a:endParaRPr>
          </a:p>
          <a:p>
            <a:pPr indent="0" lvl="0" marL="914400" marR="0" rtl="0" algn="l">
              <a:lnSpc>
                <a:spcPct val="150000"/>
              </a:lnSpc>
              <a:spcBef>
                <a:spcPts val="0"/>
              </a:spcBef>
              <a:spcAft>
                <a:spcPts val="0"/>
              </a:spcAft>
              <a:buNone/>
            </a:pPr>
            <a:r>
              <a:t/>
            </a:r>
            <a:endParaRPr i="1" sz="1600">
              <a:solidFill>
                <a:schemeClr val="dk1"/>
              </a:solidFill>
            </a:endParaRPr>
          </a:p>
          <a:p>
            <a:pPr indent="0" lvl="0" marL="0" marR="0" rtl="0" algn="l">
              <a:lnSpc>
                <a:spcPct val="150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66" name="Google Shape;166;p2"/>
          <p:cNvSpPr txBox="1"/>
          <p:nvPr/>
        </p:nvSpPr>
        <p:spPr>
          <a:xfrm>
            <a:off x="311105" y="1282815"/>
            <a:ext cx="11106300" cy="4386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1" lang="en-GB" sz="1800">
                <a:solidFill>
                  <a:schemeClr val="dk1"/>
                </a:solidFill>
              </a:rPr>
              <a:t>4</a:t>
            </a:r>
            <a:r>
              <a:rPr b="1" i="0" lang="en-GB" sz="1800" u="none" cap="none" strike="noStrike">
                <a:solidFill>
                  <a:schemeClr val="dk1"/>
                </a:solidFill>
                <a:latin typeface="Arial"/>
                <a:ea typeface="Arial"/>
                <a:cs typeface="Arial"/>
                <a:sym typeface="Arial"/>
              </a:rPr>
              <a:t>.1 		</a:t>
            </a:r>
            <a:r>
              <a:rPr b="1" lang="en-GB" sz="1800">
                <a:solidFill>
                  <a:schemeClr val="dk1"/>
                </a:solidFill>
              </a:rPr>
              <a:t>Scene-Setting	</a:t>
            </a:r>
            <a:r>
              <a:rPr b="1" i="0" lang="en-GB" sz="1800" u="none" cap="none" strike="noStrike">
                <a:solidFill>
                  <a:schemeClr val="dk1"/>
                </a:solidFill>
                <a:latin typeface="Arial"/>
                <a:ea typeface="Arial"/>
                <a:cs typeface="Arial"/>
                <a:sym typeface="Arial"/>
              </a:rPr>
              <a:t> </a:t>
            </a:r>
            <a:r>
              <a:rPr b="0" i="0" lang="en-GB" sz="1800" u="none" cap="none" strike="noStrike">
                <a:solidFill>
                  <a:schemeClr val="dk1"/>
                </a:solidFill>
                <a:latin typeface="Arial"/>
                <a:ea typeface="Arial"/>
                <a:cs typeface="Arial"/>
                <a:sym typeface="Arial"/>
              </a:rPr>
              <a:t> 													</a:t>
            </a:r>
            <a:r>
              <a:rPr i="0" lang="en-GB" sz="1800" u="none" cap="none" strike="noStrike">
                <a:solidFill>
                  <a:schemeClr val="dk1"/>
                </a:solidFill>
              </a:rPr>
              <a:t>[</a:t>
            </a:r>
            <a:r>
              <a:rPr b="0" i="0" lang="en-GB" sz="1800" u="none" cap="none" strike="noStrike">
                <a:solidFill>
                  <a:schemeClr val="dk1"/>
                </a:solidFill>
                <a:latin typeface="Arial"/>
                <a:ea typeface="Arial"/>
                <a:cs typeface="Arial"/>
                <a:sym typeface="Arial"/>
              </a:rPr>
              <a:t>15 mins]</a:t>
            </a:r>
            <a:endParaRPr b="0" i="0" sz="18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lang="en-GB" sz="1800">
                <a:solidFill>
                  <a:schemeClr val="dk1"/>
                </a:solidFill>
              </a:rPr>
              <a:t>4</a:t>
            </a:r>
            <a:r>
              <a:rPr b="1" i="0" lang="en-GB" sz="1800" u="none" cap="none" strike="noStrike">
                <a:solidFill>
                  <a:schemeClr val="dk1"/>
                </a:solidFill>
                <a:latin typeface="Arial"/>
                <a:ea typeface="Arial"/>
                <a:cs typeface="Arial"/>
                <a:sym typeface="Arial"/>
              </a:rPr>
              <a:t>.2 		</a:t>
            </a:r>
            <a:r>
              <a:rPr b="1" lang="en-GB" sz="1800">
                <a:solidFill>
                  <a:schemeClr val="dk1"/>
                </a:solidFill>
              </a:rPr>
              <a:t>Case Studies from CEOS Agencies									</a:t>
            </a:r>
            <a:r>
              <a:rPr b="0" i="0" lang="en-GB" sz="1800" u="none" cap="none" strike="noStrike">
                <a:solidFill>
                  <a:schemeClr val="dk1"/>
                </a:solidFill>
                <a:latin typeface="Arial"/>
                <a:ea typeface="Arial"/>
                <a:cs typeface="Arial"/>
                <a:sym typeface="Arial"/>
              </a:rPr>
              <a:t>[</a:t>
            </a:r>
            <a:r>
              <a:rPr lang="en-GB" sz="1800">
                <a:solidFill>
                  <a:schemeClr val="dk1"/>
                </a:solidFill>
              </a:rPr>
              <a:t>3</a:t>
            </a:r>
            <a:r>
              <a:rPr b="0" i="0" lang="en-GB" sz="1800" u="none" cap="none" strike="noStrike">
                <a:solidFill>
                  <a:schemeClr val="dk1"/>
                </a:solidFill>
                <a:latin typeface="Arial"/>
                <a:ea typeface="Arial"/>
                <a:cs typeface="Arial"/>
                <a:sym typeface="Arial"/>
              </a:rPr>
              <a:t>0 mins]</a:t>
            </a:r>
            <a:endParaRPr b="0" i="0" sz="18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lang="en-GB" sz="1800">
                <a:solidFill>
                  <a:schemeClr val="dk1"/>
                </a:solidFill>
              </a:rPr>
              <a:t>4</a:t>
            </a:r>
            <a:r>
              <a:rPr b="1" i="0" lang="en-GB" sz="1800" u="none" cap="none" strike="noStrike">
                <a:solidFill>
                  <a:schemeClr val="dk1"/>
                </a:solidFill>
                <a:latin typeface="Arial"/>
                <a:ea typeface="Arial"/>
                <a:cs typeface="Arial"/>
                <a:sym typeface="Arial"/>
              </a:rPr>
              <a:t>.3		</a:t>
            </a:r>
            <a:r>
              <a:rPr b="1" lang="en-GB" sz="1800">
                <a:solidFill>
                  <a:schemeClr val="dk1"/>
                </a:solidFill>
              </a:rPr>
              <a:t>Discussion on CEOS strategy</a:t>
            </a:r>
            <a:r>
              <a:rPr b="1" i="0" lang="en-GB" sz="1800" u="none" cap="none" strike="noStrike">
                <a:solidFill>
                  <a:schemeClr val="dk1"/>
                </a:solidFill>
                <a:latin typeface="Arial"/>
                <a:ea typeface="Arial"/>
                <a:cs typeface="Arial"/>
                <a:sym typeface="Arial"/>
              </a:rPr>
              <a:t>	</a:t>
            </a:r>
            <a:r>
              <a:rPr b="1" lang="en-GB" sz="1800">
                <a:solidFill>
                  <a:schemeClr val="dk1"/>
                </a:solidFill>
              </a:rPr>
              <a:t>	</a:t>
            </a:r>
            <a:r>
              <a:rPr b="1" i="0" lang="en-GB" sz="1800" u="none" cap="none" strike="noStrike">
                <a:solidFill>
                  <a:schemeClr val="dk1"/>
                </a:solidFill>
                <a:latin typeface="Arial"/>
                <a:ea typeface="Arial"/>
                <a:cs typeface="Arial"/>
                <a:sym typeface="Arial"/>
              </a:rPr>
              <a:t>								</a:t>
            </a:r>
            <a:r>
              <a:rPr b="0" i="0" lang="en-GB" sz="1800" u="none" cap="none" strike="noStrike">
                <a:solidFill>
                  <a:schemeClr val="dk1"/>
                </a:solidFill>
                <a:latin typeface="Arial"/>
                <a:ea typeface="Arial"/>
                <a:cs typeface="Arial"/>
                <a:sym typeface="Arial"/>
              </a:rPr>
              <a:t>[1</a:t>
            </a:r>
            <a:r>
              <a:rPr lang="en-GB" sz="1800">
                <a:solidFill>
                  <a:schemeClr val="dk1"/>
                </a:solidFill>
              </a:rPr>
              <a:t>5</a:t>
            </a:r>
            <a:r>
              <a:rPr b="0" i="0" lang="en-GB" sz="1800" u="none" cap="none" strike="noStrike">
                <a:solidFill>
                  <a:schemeClr val="dk1"/>
                </a:solidFill>
                <a:latin typeface="Arial"/>
                <a:ea typeface="Arial"/>
                <a:cs typeface="Arial"/>
                <a:sym typeface="Arial"/>
              </a:rPr>
              <a:t> mins]</a:t>
            </a:r>
            <a:endParaRPr b="0" i="0" sz="18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t/>
            </a:r>
            <a:endParaRPr b="1" sz="1800">
              <a:solidFill>
                <a:schemeClr val="dk1"/>
              </a:solidFill>
            </a:endParaRPr>
          </a:p>
          <a:p>
            <a:pPr indent="-342900" lvl="0" marL="457200" marR="0" rtl="0" algn="l">
              <a:lnSpc>
                <a:spcPct val="150000"/>
              </a:lnSpc>
              <a:spcBef>
                <a:spcPts val="0"/>
              </a:spcBef>
              <a:spcAft>
                <a:spcPts val="0"/>
              </a:spcAft>
              <a:buClr>
                <a:schemeClr val="dk1"/>
              </a:buClr>
              <a:buSzPts val="1800"/>
              <a:buChar char="●"/>
            </a:pPr>
            <a:r>
              <a:rPr b="1" lang="en-GB" sz="1800">
                <a:solidFill>
                  <a:schemeClr val="dk1"/>
                </a:solidFill>
              </a:rPr>
              <a:t>A fairly brief &amp; preliminary discussion about trends in the sector and the implications for public EO programmes and for the work of CEOS</a:t>
            </a:r>
            <a:endParaRPr b="1" sz="1800">
              <a:solidFill>
                <a:schemeClr val="dk1"/>
              </a:solidFill>
            </a:endParaRPr>
          </a:p>
          <a:p>
            <a:pPr indent="-330200" lvl="0" marL="457200" rtl="0" algn="l">
              <a:lnSpc>
                <a:spcPct val="150000"/>
              </a:lnSpc>
              <a:spcBef>
                <a:spcPts val="0"/>
              </a:spcBef>
              <a:spcAft>
                <a:spcPts val="0"/>
              </a:spcAft>
              <a:buClr>
                <a:schemeClr val="dk1"/>
              </a:buClr>
              <a:buSzPts val="1600"/>
              <a:buFont typeface="Noto Sans Symbols"/>
              <a:buChar char="●"/>
            </a:pPr>
            <a:r>
              <a:rPr i="1" lang="en-GB" sz="1600">
                <a:solidFill>
                  <a:schemeClr val="dk1"/>
                </a:solidFill>
              </a:rPr>
              <a:t>Role of public and private EO and the changing dynamic</a:t>
            </a:r>
            <a:endParaRPr i="1" sz="1600">
              <a:solidFill>
                <a:schemeClr val="dk1"/>
              </a:solidFill>
            </a:endParaRPr>
          </a:p>
          <a:p>
            <a:pPr indent="-330200" lvl="0" marL="457200" rtl="0" algn="l">
              <a:lnSpc>
                <a:spcPct val="150000"/>
              </a:lnSpc>
              <a:spcBef>
                <a:spcPts val="0"/>
              </a:spcBef>
              <a:spcAft>
                <a:spcPts val="0"/>
              </a:spcAft>
              <a:buClr>
                <a:schemeClr val="dk1"/>
              </a:buClr>
              <a:buSzPts val="1600"/>
              <a:buFont typeface="Noto Sans Symbols"/>
              <a:buChar char="●"/>
            </a:pPr>
            <a:r>
              <a:rPr i="1" lang="en-GB" sz="1600">
                <a:solidFill>
                  <a:schemeClr val="dk1"/>
                </a:solidFill>
              </a:rPr>
              <a:t>Trends of relevance to CEOS agencies and CEOS</a:t>
            </a:r>
            <a:endParaRPr i="1" sz="1600">
              <a:solidFill>
                <a:schemeClr val="dk1"/>
              </a:solidFill>
            </a:endParaRPr>
          </a:p>
          <a:p>
            <a:pPr indent="-330200" lvl="0" marL="457200" rtl="0" algn="l">
              <a:lnSpc>
                <a:spcPct val="150000"/>
              </a:lnSpc>
              <a:spcBef>
                <a:spcPts val="0"/>
              </a:spcBef>
              <a:spcAft>
                <a:spcPts val="0"/>
              </a:spcAft>
              <a:buClr>
                <a:schemeClr val="dk1"/>
              </a:buClr>
              <a:buSzPts val="1600"/>
              <a:buFont typeface="Noto Sans Symbols"/>
              <a:buChar char="●"/>
            </a:pPr>
            <a:r>
              <a:rPr i="1" lang="en-GB" sz="1600">
                <a:solidFill>
                  <a:schemeClr val="dk1"/>
                </a:solidFill>
              </a:rPr>
              <a:t>Possible responses to explore</a:t>
            </a:r>
            <a:endParaRPr b="1" sz="1800">
              <a:solidFill>
                <a:schemeClr val="dk1"/>
              </a:solidFill>
            </a:endParaRPr>
          </a:p>
          <a:p>
            <a:pPr indent="0" lvl="0" marL="0" marR="0" rtl="0" algn="l">
              <a:lnSpc>
                <a:spcPct val="150000"/>
              </a:lnSpc>
              <a:spcBef>
                <a:spcPts val="0"/>
              </a:spcBef>
              <a:spcAft>
                <a:spcPts val="0"/>
              </a:spcAft>
              <a:buClr>
                <a:schemeClr val="dk1"/>
              </a:buClr>
              <a:buSzPts val="11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7" name="Google Shape;167;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a:t>Session Agenda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71" name="Shape 171"/>
        <p:cNvGrpSpPr/>
        <p:nvPr/>
      </p:nvGrpSpPr>
      <p:grpSpPr>
        <a:xfrm>
          <a:off x="0" y="0"/>
          <a:ext cx="0" cy="0"/>
          <a:chOff x="0" y="0"/>
          <a:chExt cx="0" cy="0"/>
        </a:xfrm>
      </p:grpSpPr>
      <p:sp>
        <p:nvSpPr>
          <p:cNvPr id="172" name="Google Shape;172;g1205d0e104b_0_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Space Market Segments</a:t>
            </a:r>
            <a:endParaRPr/>
          </a:p>
          <a:p>
            <a:pPr indent="0" lvl="0" marL="0" rtl="0" algn="l">
              <a:spcBef>
                <a:spcPts val="0"/>
              </a:spcBef>
              <a:spcAft>
                <a:spcPts val="0"/>
              </a:spcAft>
              <a:buNone/>
            </a:pPr>
            <a:r>
              <a:t/>
            </a:r>
            <a:endParaRPr/>
          </a:p>
        </p:txBody>
      </p:sp>
      <p:pic>
        <p:nvPicPr>
          <p:cNvPr id="173" name="Google Shape;173;g1205d0e104b_0_0"/>
          <p:cNvPicPr preferRelativeResize="0"/>
          <p:nvPr/>
        </p:nvPicPr>
        <p:blipFill>
          <a:blip r:embed="rId3">
            <a:alphaModFix/>
          </a:blip>
          <a:stretch>
            <a:fillRect/>
          </a:stretch>
        </p:blipFill>
        <p:spPr>
          <a:xfrm>
            <a:off x="152400" y="1107439"/>
            <a:ext cx="11887200" cy="5248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77" name="Shape 177"/>
        <p:cNvGrpSpPr/>
        <p:nvPr/>
      </p:nvGrpSpPr>
      <p:grpSpPr>
        <a:xfrm>
          <a:off x="0" y="0"/>
          <a:ext cx="0" cy="0"/>
          <a:chOff x="0" y="0"/>
          <a:chExt cx="0" cy="0"/>
        </a:xfrm>
      </p:grpSpPr>
      <p:sp>
        <p:nvSpPr>
          <p:cNvPr id="178" name="Google Shape;178;g1205d0e104b_0_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200"/>
              <a:t>Investment opportunities across entire value chain </a:t>
            </a:r>
            <a:endParaRPr sz="3200"/>
          </a:p>
          <a:p>
            <a:pPr indent="0" lvl="0" marL="0" rtl="0" algn="l">
              <a:spcBef>
                <a:spcPts val="0"/>
              </a:spcBef>
              <a:spcAft>
                <a:spcPts val="0"/>
              </a:spcAft>
              <a:buNone/>
            </a:pPr>
            <a:r>
              <a:t/>
            </a:r>
            <a:endParaRPr sz="3000"/>
          </a:p>
        </p:txBody>
      </p:sp>
      <p:pic>
        <p:nvPicPr>
          <p:cNvPr id="179" name="Google Shape;179;g1205d0e104b_0_7"/>
          <p:cNvPicPr preferRelativeResize="0"/>
          <p:nvPr/>
        </p:nvPicPr>
        <p:blipFill>
          <a:blip r:embed="rId3">
            <a:alphaModFix/>
          </a:blip>
          <a:stretch>
            <a:fillRect/>
          </a:stretch>
        </p:blipFill>
        <p:spPr>
          <a:xfrm>
            <a:off x="152400" y="1717039"/>
            <a:ext cx="11887199" cy="4594803"/>
          </a:xfrm>
          <a:prstGeom prst="rect">
            <a:avLst/>
          </a:prstGeom>
          <a:noFill/>
          <a:ln>
            <a:noFill/>
          </a:ln>
        </p:spPr>
      </p:pic>
      <p:pic>
        <p:nvPicPr>
          <p:cNvPr id="180" name="Google Shape;180;g1205d0e104b_0_7"/>
          <p:cNvPicPr preferRelativeResize="0"/>
          <p:nvPr/>
        </p:nvPicPr>
        <p:blipFill>
          <a:blip r:embed="rId4">
            <a:alphaModFix/>
          </a:blip>
          <a:stretch>
            <a:fillRect/>
          </a:stretch>
        </p:blipFill>
        <p:spPr>
          <a:xfrm>
            <a:off x="152400" y="1107439"/>
            <a:ext cx="11887200" cy="6240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11940b07ad3_0_0"/>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4400">
                <a:solidFill>
                  <a:schemeClr val="lt1"/>
                </a:solidFill>
              </a:rPr>
              <a:t>Context</a:t>
            </a:r>
            <a:endParaRPr b="0" i="0" sz="1400" u="none" cap="none" strike="noStrike">
              <a:solidFill>
                <a:srgbClr val="000000"/>
              </a:solidFill>
              <a:latin typeface="Arial"/>
              <a:ea typeface="Arial"/>
              <a:cs typeface="Arial"/>
              <a:sym typeface="Arial"/>
            </a:endParaRPr>
          </a:p>
        </p:txBody>
      </p:sp>
      <p:sp>
        <p:nvSpPr>
          <p:cNvPr id="186" name="Google Shape;186;g11940b07ad3_0_0"/>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87" name="Google Shape;187;g11940b07ad3_0_0"/>
          <p:cNvSpPr txBox="1"/>
          <p:nvPr/>
        </p:nvSpPr>
        <p:spPr>
          <a:xfrm>
            <a:off x="288805" y="1111657"/>
            <a:ext cx="11112000" cy="5510400"/>
          </a:xfrm>
          <a:prstGeom prst="rect">
            <a:avLst/>
          </a:prstGeom>
          <a:noFill/>
          <a:ln>
            <a:noFill/>
          </a:ln>
        </p:spPr>
        <p:txBody>
          <a:bodyPr anchorCtr="0" anchor="t" bIns="45700" lIns="91425" spcFirstLastPara="1" rIns="91425" wrap="square" tIns="45700">
            <a:spAutoFit/>
          </a:bodyPr>
          <a:lstStyle/>
          <a:p>
            <a:pPr indent="-214312" lvl="0" marL="214312" marR="0" rtl="0" algn="l">
              <a:lnSpc>
                <a:spcPct val="150000"/>
              </a:lnSpc>
              <a:spcBef>
                <a:spcPts val="0"/>
              </a:spcBef>
              <a:spcAft>
                <a:spcPts val="0"/>
              </a:spcAft>
              <a:buClr>
                <a:schemeClr val="dk1"/>
              </a:buClr>
              <a:buSzPts val="1600"/>
              <a:buFont typeface="Noto Sans Symbols"/>
              <a:buChar char="❖"/>
            </a:pPr>
            <a:r>
              <a:rPr b="1" i="1" lang="en-GB" sz="1600">
                <a:solidFill>
                  <a:schemeClr val="dk1"/>
                </a:solidFill>
              </a:rPr>
              <a:t>The share of on-orbit EO satellites belonging to public EO programmes is shrinking rapidly</a:t>
            </a:r>
            <a:endParaRPr b="1" i="1" sz="1600">
              <a:solidFill>
                <a:schemeClr val="dk1"/>
              </a:solidFill>
            </a:endParaRPr>
          </a:p>
          <a:p>
            <a:pPr indent="0" lvl="0" marL="457200" marR="0" rtl="0" algn="l">
              <a:lnSpc>
                <a:spcPct val="150000"/>
              </a:lnSpc>
              <a:spcBef>
                <a:spcPts val="0"/>
              </a:spcBef>
              <a:spcAft>
                <a:spcPts val="0"/>
              </a:spcAft>
              <a:buNone/>
            </a:pPr>
            <a:r>
              <a:t/>
            </a:r>
            <a:endParaRPr b="1" i="1" sz="1600">
              <a:solidFill>
                <a:schemeClr val="dk1"/>
              </a:solidFill>
            </a:endParaRPr>
          </a:p>
          <a:p>
            <a:pPr indent="-214312" lvl="0" marL="214312" marR="0" rtl="0" algn="l">
              <a:lnSpc>
                <a:spcPct val="150000"/>
              </a:lnSpc>
              <a:spcBef>
                <a:spcPts val="0"/>
              </a:spcBef>
              <a:spcAft>
                <a:spcPts val="0"/>
              </a:spcAft>
              <a:buClr>
                <a:schemeClr val="dk1"/>
              </a:buClr>
              <a:buSzPts val="1600"/>
              <a:buFont typeface="Noto Sans Symbols"/>
              <a:buChar char="❖"/>
            </a:pPr>
            <a:r>
              <a:rPr b="1" i="1" lang="en-GB" sz="1600">
                <a:solidFill>
                  <a:schemeClr val="dk1"/>
                </a:solidFill>
              </a:rPr>
              <a:t>10 years ago, </a:t>
            </a:r>
            <a:r>
              <a:rPr b="1" i="1" lang="en-GB" sz="1600" u="none" cap="none" strike="noStrike">
                <a:solidFill>
                  <a:schemeClr val="dk1"/>
                </a:solidFill>
                <a:latin typeface="Arial"/>
                <a:ea typeface="Arial"/>
                <a:cs typeface="Arial"/>
                <a:sym typeface="Arial"/>
              </a:rPr>
              <a:t>CEOS agencies launched 14 EO missions during </a:t>
            </a:r>
            <a:r>
              <a:rPr b="1" i="1" lang="en-GB" sz="1600" u="none" cap="none" strike="noStrike">
                <a:solidFill>
                  <a:srgbClr val="6AA84F"/>
                </a:solidFill>
                <a:latin typeface="Arial"/>
                <a:ea typeface="Arial"/>
                <a:cs typeface="Arial"/>
                <a:sym typeface="Arial"/>
              </a:rPr>
              <a:t>2012</a:t>
            </a:r>
            <a:r>
              <a:rPr b="1" i="1" lang="en-GB" sz="1600" u="none" cap="none" strike="noStrike">
                <a:solidFill>
                  <a:schemeClr val="dk1"/>
                </a:solidFill>
                <a:latin typeface="Arial"/>
                <a:ea typeface="Arial"/>
                <a:cs typeface="Arial"/>
                <a:sym typeface="Arial"/>
              </a:rPr>
              <a:t> </a:t>
            </a:r>
            <a:r>
              <a:rPr b="1" i="1" lang="en-GB" sz="1600">
                <a:solidFill>
                  <a:schemeClr val="dk1"/>
                </a:solidFill>
              </a:rPr>
              <a:t>calendar year (MIM)</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i="1" lang="en-GB" sz="1600">
                <a:solidFill>
                  <a:schemeClr val="dk1"/>
                </a:solidFill>
              </a:rPr>
              <a:t>5 from China</a:t>
            </a:r>
            <a:endParaRPr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i="1" lang="en-GB" sz="1600">
                <a:solidFill>
                  <a:schemeClr val="dk1"/>
                </a:solidFill>
              </a:rPr>
              <a:t>Some with commercial data aspects</a:t>
            </a:r>
            <a:endParaRPr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i="1" lang="en-GB" sz="1600">
                <a:solidFill>
                  <a:schemeClr val="dk1"/>
                </a:solidFill>
              </a:rPr>
              <a:t>SPOT-6 and Pleaides 1B the only identified commercial sector launches that year</a:t>
            </a:r>
            <a:endParaRPr i="1" sz="1600">
              <a:solidFill>
                <a:schemeClr val="dk1"/>
              </a:solidFill>
            </a:endParaRPr>
          </a:p>
          <a:p>
            <a:pPr indent="0" lvl="0" marL="914400" marR="0" rtl="0" algn="l">
              <a:lnSpc>
                <a:spcPct val="150000"/>
              </a:lnSpc>
              <a:spcBef>
                <a:spcPts val="0"/>
              </a:spcBef>
              <a:spcAft>
                <a:spcPts val="0"/>
              </a:spcAft>
              <a:buNone/>
            </a:pPr>
            <a:r>
              <a:t/>
            </a:r>
            <a:endParaRPr i="1" sz="1600">
              <a:solidFill>
                <a:schemeClr val="dk1"/>
              </a:solidFill>
            </a:endParaRPr>
          </a:p>
          <a:p>
            <a:pPr indent="-330200" lvl="0" marL="457200" marR="0" rtl="0" algn="l">
              <a:lnSpc>
                <a:spcPct val="150000"/>
              </a:lnSpc>
              <a:spcBef>
                <a:spcPts val="0"/>
              </a:spcBef>
              <a:spcAft>
                <a:spcPts val="0"/>
              </a:spcAft>
              <a:buClr>
                <a:schemeClr val="dk1"/>
              </a:buClr>
              <a:buSzPts val="1600"/>
              <a:buChar char="❖"/>
            </a:pPr>
            <a:r>
              <a:rPr b="1" i="1" lang="en-GB" sz="1600">
                <a:solidFill>
                  <a:schemeClr val="accent2"/>
                </a:solidFill>
              </a:rPr>
              <a:t>By 2020</a:t>
            </a:r>
            <a:r>
              <a:rPr b="1" i="1" lang="en-GB" sz="1600">
                <a:solidFill>
                  <a:schemeClr val="dk1"/>
                </a:solidFill>
              </a:rPr>
              <a:t>, more than 50 companies have announced their intention to develop Earth observing missions or constellations, representing roughly 1,800 small satellites, the majority of which are under 50kg</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b="1" i="1" lang="en-GB" sz="1600">
                <a:solidFill>
                  <a:schemeClr val="dk1"/>
                </a:solidFill>
              </a:rPr>
              <a:t>Eg Planet already has ~ 200 active EO satellites in orbit</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b="1" i="1" lang="en-GB" sz="1600">
                <a:solidFill>
                  <a:schemeClr val="dk1"/>
                </a:solidFill>
              </a:rPr>
              <a:t>8 CEOS launches in 2021 (5 from China)</a:t>
            </a:r>
            <a:endParaRPr b="1" i="1" sz="1600">
              <a:solidFill>
                <a:schemeClr val="dk1"/>
              </a:solidFill>
            </a:endParaRPr>
          </a:p>
          <a:p>
            <a:pPr indent="-330200" lvl="1" marL="914400" marR="0" rtl="0" algn="l">
              <a:lnSpc>
                <a:spcPct val="150000"/>
              </a:lnSpc>
              <a:spcBef>
                <a:spcPts val="0"/>
              </a:spcBef>
              <a:spcAft>
                <a:spcPts val="0"/>
              </a:spcAft>
              <a:buClr>
                <a:schemeClr val="dk1"/>
              </a:buClr>
              <a:buSzPts val="1600"/>
              <a:buChar char="❖"/>
            </a:pPr>
            <a:r>
              <a:rPr b="1" i="1" lang="en-GB" sz="1600">
                <a:solidFill>
                  <a:schemeClr val="dk1"/>
                </a:solidFill>
              </a:rPr>
              <a:t>MIM activity shows 80+ commercial EO missions in 2021 (mostly Planet)</a:t>
            </a:r>
            <a:endParaRPr b="1" i="1" sz="1600">
              <a:solidFill>
                <a:schemeClr val="dk1"/>
              </a:solidFill>
            </a:endParaRPr>
          </a:p>
          <a:p>
            <a:pPr indent="0" lvl="0" marL="914400" marR="0" rtl="0" algn="l">
              <a:lnSpc>
                <a:spcPct val="150000"/>
              </a:lnSpc>
              <a:spcBef>
                <a:spcPts val="0"/>
              </a:spcBef>
              <a:spcAft>
                <a:spcPts val="0"/>
              </a:spcAft>
              <a:buNone/>
            </a:pPr>
            <a:r>
              <a:t/>
            </a:r>
            <a:endParaRPr b="1" i="1" sz="1600">
              <a:solidFill>
                <a:schemeClr val="dk1"/>
              </a:solidFill>
            </a:endParaRPr>
          </a:p>
          <a:p>
            <a:pPr indent="-330200" lvl="0" marL="457200" marR="0" rtl="0" algn="l">
              <a:lnSpc>
                <a:spcPct val="150000"/>
              </a:lnSpc>
              <a:spcBef>
                <a:spcPts val="0"/>
              </a:spcBef>
              <a:spcAft>
                <a:spcPts val="0"/>
              </a:spcAft>
              <a:buClr>
                <a:schemeClr val="dk1"/>
              </a:buClr>
              <a:buSzPts val="1600"/>
              <a:buChar char="❖"/>
            </a:pPr>
            <a:r>
              <a:rPr b="1" i="1" lang="en-GB" sz="1600">
                <a:solidFill>
                  <a:schemeClr val="dk1"/>
                </a:solidFill>
              </a:rPr>
              <a:t>These companies raised ~$US 5Bn in each of 2020 and 2021, up from $1Bn in 2019</a:t>
            </a:r>
            <a:endParaRPr b="1" i="1" sz="1600">
              <a:solidFill>
                <a:schemeClr val="dk1"/>
              </a:solidFill>
            </a:endParaRPr>
          </a:p>
          <a:p>
            <a:pPr indent="0" lvl="0" marL="0" marR="0" rtl="0" algn="l">
              <a:lnSpc>
                <a:spcPct val="150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11940b07ad3_0_33"/>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lang="en-GB" sz="4400">
                <a:solidFill>
                  <a:schemeClr val="lt1"/>
                </a:solidFill>
              </a:rPr>
              <a:t>Context</a:t>
            </a:r>
            <a:endParaRPr b="0" i="0" sz="1400" u="none" cap="none" strike="noStrike">
              <a:solidFill>
                <a:srgbClr val="000000"/>
              </a:solidFill>
              <a:latin typeface="Arial"/>
              <a:ea typeface="Arial"/>
              <a:cs typeface="Arial"/>
              <a:sym typeface="Arial"/>
            </a:endParaRPr>
          </a:p>
        </p:txBody>
      </p:sp>
      <p:sp>
        <p:nvSpPr>
          <p:cNvPr id="193" name="Google Shape;193;g11940b07ad3_0_33"/>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pic>
        <p:nvPicPr>
          <p:cNvPr id="194" name="Google Shape;194;g11940b07ad3_0_33"/>
          <p:cNvPicPr preferRelativeResize="0"/>
          <p:nvPr/>
        </p:nvPicPr>
        <p:blipFill>
          <a:blip r:embed="rId3">
            <a:alphaModFix/>
          </a:blip>
          <a:stretch>
            <a:fillRect/>
          </a:stretch>
        </p:blipFill>
        <p:spPr>
          <a:xfrm>
            <a:off x="1535525" y="1459950"/>
            <a:ext cx="8375127" cy="4731450"/>
          </a:xfrm>
          <a:prstGeom prst="rect">
            <a:avLst/>
          </a:prstGeom>
          <a:noFill/>
          <a:ln>
            <a:noFill/>
          </a:ln>
        </p:spPr>
      </p:pic>
      <p:sp>
        <p:nvSpPr>
          <p:cNvPr id="195" name="Google Shape;195;g11940b07ad3_0_33"/>
          <p:cNvSpPr txBox="1"/>
          <p:nvPr/>
        </p:nvSpPr>
        <p:spPr>
          <a:xfrm>
            <a:off x="10100250" y="4038375"/>
            <a:ext cx="491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4A86E8"/>
                </a:solidFill>
              </a:rPr>
              <a:t>EO missions</a:t>
            </a:r>
            <a:endParaRPr>
              <a:solidFill>
                <a:srgbClr val="4A86E8"/>
              </a:solidFill>
            </a:endParaRPr>
          </a:p>
        </p:txBody>
      </p:sp>
      <p:cxnSp>
        <p:nvCxnSpPr>
          <p:cNvPr id="196" name="Google Shape;196;g11940b07ad3_0_33"/>
          <p:cNvCxnSpPr>
            <a:stCxn id="195" idx="1"/>
          </p:cNvCxnSpPr>
          <p:nvPr/>
        </p:nvCxnSpPr>
        <p:spPr>
          <a:xfrm rot="10800000">
            <a:off x="9493950" y="3090975"/>
            <a:ext cx="606300" cy="1147500"/>
          </a:xfrm>
          <a:prstGeom prst="straightConnector1">
            <a:avLst/>
          </a:prstGeom>
          <a:noFill/>
          <a:ln cap="flat" cmpd="sng" w="9525">
            <a:solidFill>
              <a:schemeClr val="dk2"/>
            </a:solidFill>
            <a:prstDash val="solid"/>
            <a:round/>
            <a:headEnd len="med" w="med" type="none"/>
            <a:tailEnd len="med" w="med" type="triangle"/>
          </a:ln>
        </p:spPr>
      </p:cxnSp>
      <p:cxnSp>
        <p:nvCxnSpPr>
          <p:cNvPr id="197" name="Google Shape;197;g11940b07ad3_0_33"/>
          <p:cNvCxnSpPr>
            <a:stCxn id="195" idx="1"/>
          </p:cNvCxnSpPr>
          <p:nvPr/>
        </p:nvCxnSpPr>
        <p:spPr>
          <a:xfrm rot="10800000">
            <a:off x="9468450" y="3509175"/>
            <a:ext cx="631800" cy="729300"/>
          </a:xfrm>
          <a:prstGeom prst="straightConnector1">
            <a:avLst/>
          </a:prstGeom>
          <a:noFill/>
          <a:ln cap="flat" cmpd="sng" w="9525">
            <a:solidFill>
              <a:schemeClr val="dk2"/>
            </a:solidFill>
            <a:prstDash val="solid"/>
            <a:round/>
            <a:headEnd len="med" w="med" type="none"/>
            <a:tailEnd len="med" w="med" type="triangle"/>
          </a:ln>
        </p:spPr>
      </p:cxnSp>
      <p:cxnSp>
        <p:nvCxnSpPr>
          <p:cNvPr id="198" name="Google Shape;198;g11940b07ad3_0_33"/>
          <p:cNvCxnSpPr>
            <a:stCxn id="195" idx="1"/>
          </p:cNvCxnSpPr>
          <p:nvPr/>
        </p:nvCxnSpPr>
        <p:spPr>
          <a:xfrm rot="10800000">
            <a:off x="9451350" y="3893175"/>
            <a:ext cx="648900" cy="345300"/>
          </a:xfrm>
          <a:prstGeom prst="straightConnector1">
            <a:avLst/>
          </a:prstGeom>
          <a:noFill/>
          <a:ln cap="flat" cmpd="sng" w="9525">
            <a:solidFill>
              <a:schemeClr val="dk2"/>
            </a:solidFill>
            <a:prstDash val="solid"/>
            <a:round/>
            <a:headEnd len="med" w="med" type="none"/>
            <a:tailEnd len="med" w="med" type="triangle"/>
          </a:ln>
        </p:spPr>
      </p:cxnSp>
      <p:cxnSp>
        <p:nvCxnSpPr>
          <p:cNvPr id="199" name="Google Shape;199;g11940b07ad3_0_33"/>
          <p:cNvCxnSpPr>
            <a:stCxn id="195" idx="1"/>
          </p:cNvCxnSpPr>
          <p:nvPr/>
        </p:nvCxnSpPr>
        <p:spPr>
          <a:xfrm rot="10800000">
            <a:off x="9476850" y="4132275"/>
            <a:ext cx="623400" cy="106200"/>
          </a:xfrm>
          <a:prstGeom prst="straightConnector1">
            <a:avLst/>
          </a:prstGeom>
          <a:noFill/>
          <a:ln cap="flat" cmpd="sng" w="9525">
            <a:solidFill>
              <a:schemeClr val="dk2"/>
            </a:solidFill>
            <a:prstDash val="solid"/>
            <a:round/>
            <a:headEnd len="med" w="med" type="none"/>
            <a:tailEnd len="med" w="med" type="triangle"/>
          </a:ln>
        </p:spPr>
      </p:cxnSp>
      <p:cxnSp>
        <p:nvCxnSpPr>
          <p:cNvPr id="200" name="Google Shape;200;g11940b07ad3_0_33"/>
          <p:cNvCxnSpPr>
            <a:stCxn id="195" idx="1"/>
          </p:cNvCxnSpPr>
          <p:nvPr/>
        </p:nvCxnSpPr>
        <p:spPr>
          <a:xfrm flipH="1">
            <a:off x="9502650" y="4238475"/>
            <a:ext cx="597600" cy="286500"/>
          </a:xfrm>
          <a:prstGeom prst="straightConnector1">
            <a:avLst/>
          </a:prstGeom>
          <a:noFill/>
          <a:ln cap="flat" cmpd="sng" w="9525">
            <a:solidFill>
              <a:schemeClr val="dk2"/>
            </a:solidFill>
            <a:prstDash val="solid"/>
            <a:round/>
            <a:headEnd len="med" w="med" type="none"/>
            <a:tailEnd len="med" w="med" type="triangle"/>
          </a:ln>
        </p:spPr>
      </p:cxnSp>
      <p:cxnSp>
        <p:nvCxnSpPr>
          <p:cNvPr id="201" name="Google Shape;201;g11940b07ad3_0_33"/>
          <p:cNvCxnSpPr>
            <a:stCxn id="195" idx="1"/>
          </p:cNvCxnSpPr>
          <p:nvPr/>
        </p:nvCxnSpPr>
        <p:spPr>
          <a:xfrm flipH="1">
            <a:off x="9468450" y="4238475"/>
            <a:ext cx="631800" cy="730500"/>
          </a:xfrm>
          <a:prstGeom prst="straightConnector1">
            <a:avLst/>
          </a:prstGeom>
          <a:noFill/>
          <a:ln cap="flat" cmpd="sng" w="9525">
            <a:solidFill>
              <a:schemeClr val="dk2"/>
            </a:solidFill>
            <a:prstDash val="solid"/>
            <a:round/>
            <a:headEnd len="med" w="med" type="none"/>
            <a:tailEnd len="med" w="med" type="triangle"/>
          </a:ln>
        </p:spPr>
      </p:cxnSp>
      <p:cxnSp>
        <p:nvCxnSpPr>
          <p:cNvPr id="202" name="Google Shape;202;g11940b07ad3_0_33"/>
          <p:cNvCxnSpPr>
            <a:stCxn id="195" idx="1"/>
          </p:cNvCxnSpPr>
          <p:nvPr/>
        </p:nvCxnSpPr>
        <p:spPr>
          <a:xfrm flipH="1">
            <a:off x="9476850" y="4238475"/>
            <a:ext cx="623400" cy="1140300"/>
          </a:xfrm>
          <a:prstGeom prst="straightConnector1">
            <a:avLst/>
          </a:prstGeom>
          <a:noFill/>
          <a:ln cap="flat" cmpd="sng" w="9525">
            <a:solidFill>
              <a:schemeClr val="dk2"/>
            </a:solidFill>
            <a:prstDash val="solid"/>
            <a:round/>
            <a:headEnd len="med" w="med" type="none"/>
            <a:tailEnd len="med" w="med" type="triangle"/>
          </a:ln>
        </p:spPr>
      </p:cxnSp>
      <p:cxnSp>
        <p:nvCxnSpPr>
          <p:cNvPr id="203" name="Google Shape;203;g11940b07ad3_0_33"/>
          <p:cNvCxnSpPr>
            <a:stCxn id="195" idx="1"/>
          </p:cNvCxnSpPr>
          <p:nvPr/>
        </p:nvCxnSpPr>
        <p:spPr>
          <a:xfrm flipH="1">
            <a:off x="9451350" y="4238475"/>
            <a:ext cx="648900" cy="1558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07" name="Shape 207"/>
        <p:cNvGrpSpPr/>
        <p:nvPr/>
      </p:nvGrpSpPr>
      <p:grpSpPr>
        <a:xfrm>
          <a:off x="0" y="0"/>
          <a:ext cx="0" cy="0"/>
          <a:chOff x="0" y="0"/>
          <a:chExt cx="0" cy="0"/>
        </a:xfrm>
      </p:grpSpPr>
      <p:sp>
        <p:nvSpPr>
          <p:cNvPr id="208" name="Google Shape;208;gf3be084d29_0_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100"/>
              <a:t>Investment opportunities across entire value chain</a:t>
            </a:r>
            <a:endParaRPr sz="3100"/>
          </a:p>
        </p:txBody>
      </p:sp>
      <p:pic>
        <p:nvPicPr>
          <p:cNvPr id="209" name="Google Shape;209;gf3be084d29_0_0"/>
          <p:cNvPicPr preferRelativeResize="0"/>
          <p:nvPr/>
        </p:nvPicPr>
        <p:blipFill>
          <a:blip r:embed="rId3">
            <a:alphaModFix/>
          </a:blip>
          <a:stretch>
            <a:fillRect/>
          </a:stretch>
        </p:blipFill>
        <p:spPr>
          <a:xfrm>
            <a:off x="152400" y="1107439"/>
            <a:ext cx="11887200" cy="514121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2021-10-07T09:33:41Z</dcterms:created>
  <dc:creator>Elizabeth Marion Rose</dc:creator>
</cp:coreProperties>
</file>