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4"/>
    <p:sldMasterId id="2147483664" r:id="rId5"/>
  </p:sldMasterIdLst>
  <p:notesMasterIdLst>
    <p:notesMasterId r:id="rId19"/>
  </p:notesMasterIdLst>
  <p:sldIdLst>
    <p:sldId id="256" r:id="rId6"/>
    <p:sldId id="257" r:id="rId7"/>
    <p:sldId id="258" r:id="rId8"/>
    <p:sldId id="270" r:id="rId9"/>
    <p:sldId id="268" r:id="rId10"/>
    <p:sldId id="260" r:id="rId11"/>
    <p:sldId id="269" r:id="rId12"/>
    <p:sldId id="262" r:id="rId13"/>
    <p:sldId id="263" r:id="rId14"/>
    <p:sldId id="264" r:id="rId15"/>
    <p:sldId id="265" r:id="rId16"/>
    <p:sldId id="266" r:id="rId17"/>
    <p:sldId id="267" r:id="rId18"/>
  </p:sldIdLst>
  <p:sldSz cx="12192000" cy="6858000"/>
  <p:notesSz cx="6858000" cy="9144000"/>
  <p:embeddedFontLst>
    <p:embeddedFont>
      <p:font typeface="Quire Sans" panose="020B060402020202020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Arial Bold" panose="020B0704020202020204" pitchFamily="34" charset="0"/>
      <p:bold r:id="rId28"/>
    </p:embeddedFont>
    <p:embeddedFont>
      <p:font typeface="Noto Sans Symbols" panose="020B060402020202020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A5C4"/>
    <a:srgbClr val="33445F"/>
    <a:srgbClr val="B2B2B2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07"/>
  </p:normalViewPr>
  <p:slideViewPr>
    <p:cSldViewPr snapToGrid="0">
      <p:cViewPr varScale="1">
        <p:scale>
          <a:sx n="86" d="100"/>
          <a:sy n="86" d="100"/>
        </p:scale>
        <p:origin x="108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Potential future users: international, regional and national organisations such as UN agencies (</a:t>
            </a:r>
            <a:r>
              <a:rPr lang="en-AU">
                <a:solidFill>
                  <a:srgbClr val="FF0000"/>
                </a:solidFill>
              </a:rPr>
              <a:t>incl. SDG Indicator Custodian Agencies)</a:t>
            </a:r>
            <a:r>
              <a:rPr lang="en-AU"/>
              <a:t>, National Statistical Offices, and the Financial Institutions (e.g. World Bank) </a:t>
            </a:r>
            <a:endParaRPr/>
          </a:p>
        </p:txBody>
      </p:sp>
      <p:sp>
        <p:nvSpPr>
          <p:cNvPr id="66" name="Google Shape;6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Environmental Programme (UNEP) on 2 March 2021 officially announced the creation of the International </a:t>
            </a:r>
            <a:r>
              <a:rPr lang="en-AU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Methane</a:t>
            </a:r>
            <a:r>
              <a:rPr lang="en-AU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Emissions Observatory (</a:t>
            </a:r>
            <a:r>
              <a:rPr lang="en-AU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IMEO</a:t>
            </a:r>
            <a:r>
              <a:rPr lang="en-AU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/>
          </a:p>
        </p:txBody>
      </p:sp>
      <p:sp>
        <p:nvSpPr>
          <p:cNvPr id="75" name="Google Shape;7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8905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new indicator (5</a:t>
            </a:r>
            <a:r>
              <a:rPr lang="en-AU" sz="12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A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one ) is going to appear at SIT TW: 2.4.1 (proposed by SEO)</a:t>
            </a:r>
            <a:endParaRPr/>
          </a:p>
        </p:txBody>
      </p:sp>
      <p:sp>
        <p:nvSpPr>
          <p:cNvPr id="84" name="Google Shape;8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7791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EDF: Environmental Defense Fund  (ww.edf.org)</a:t>
            </a:r>
            <a:endParaRPr/>
          </a:p>
        </p:txBody>
      </p:sp>
      <p:sp>
        <p:nvSpPr>
          <p:cNvPr id="109" name="Google Shape;10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AD8E1C4-9A15-4764-86FE-E1C0275FBC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69" t="56875" r="39288" b="73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250A59-E31B-4002-83F5-2CA0F10DD4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5" t="60071" r="18717" b="8299"/>
          <a:stretch/>
        </p:blipFill>
        <p:spPr>
          <a:xfrm flipV="1">
            <a:off x="1772774" y="4826553"/>
            <a:ext cx="6443063" cy="2035792"/>
          </a:xfrm>
          <a:prstGeom prst="rect">
            <a:avLst/>
          </a:prstGeom>
        </p:spPr>
      </p:pic>
      <p:pic>
        <p:nvPicPr>
          <p:cNvPr id="19" name="Picture 18" descr="A picture containing nature&#10;&#10;Description automatically generated">
            <a:extLst>
              <a:ext uri="{FF2B5EF4-FFF2-40B4-BE49-F238E27FC236}">
                <a16:creationId xmlns:a16="http://schemas.microsoft.com/office/drawing/2014/main" id="{9A5D0622-33ED-4EB7-96FB-4585BC4717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5" t="50000" r="5072" b="33134"/>
          <a:stretch/>
        </p:blipFill>
        <p:spPr>
          <a:xfrm>
            <a:off x="4096513" y="-1"/>
            <a:ext cx="8095488" cy="2686815"/>
          </a:xfrm>
          <a:prstGeom prst="rect">
            <a:avLst/>
          </a:prstGeom>
        </p:spPr>
      </p:pic>
      <p:sp>
        <p:nvSpPr>
          <p:cNvPr id="20" name="Hexagon 3">
            <a:extLst>
              <a:ext uri="{FF2B5EF4-FFF2-40B4-BE49-F238E27FC236}">
                <a16:creationId xmlns:a16="http://schemas.microsoft.com/office/drawing/2014/main" id="{6D2DF6DF-5332-4778-ABD2-C77C32E47F0B}"/>
              </a:ext>
            </a:extLst>
          </p:cNvPr>
          <p:cNvSpPr/>
          <p:nvPr/>
        </p:nvSpPr>
        <p:spPr>
          <a:xfrm rot="10800000" flipV="1">
            <a:off x="5456395" y="1968441"/>
            <a:ext cx="6751471" cy="4901119"/>
          </a:xfrm>
          <a:custGeom>
            <a:avLst/>
            <a:gdLst>
              <a:gd name="connsiteX0" fmla="*/ 0 w 6765758"/>
              <a:gd name="connsiteY0" fmla="*/ 4848732 h 4848732"/>
              <a:gd name="connsiteX1" fmla="*/ 0 w 6765758"/>
              <a:gd name="connsiteY1" fmla="*/ 0 h 4848732"/>
              <a:gd name="connsiteX2" fmla="*/ 6765758 w 6765758"/>
              <a:gd name="connsiteY2" fmla="*/ 4848732 h 4848732"/>
              <a:gd name="connsiteX3" fmla="*/ 0 w 6765758"/>
              <a:gd name="connsiteY3" fmla="*/ 4848732 h 4848732"/>
              <a:gd name="connsiteX0" fmla="*/ 0 w 6765758"/>
              <a:gd name="connsiteY0" fmla="*/ 4941601 h 4941601"/>
              <a:gd name="connsiteX1" fmla="*/ 0 w 6765758"/>
              <a:gd name="connsiteY1" fmla="*/ 0 h 4941601"/>
              <a:gd name="connsiteX2" fmla="*/ 6765758 w 6765758"/>
              <a:gd name="connsiteY2" fmla="*/ 4941601 h 4941601"/>
              <a:gd name="connsiteX3" fmla="*/ 0 w 6765758"/>
              <a:gd name="connsiteY3" fmla="*/ 4941601 h 4941601"/>
              <a:gd name="connsiteX0" fmla="*/ 0 w 6765758"/>
              <a:gd name="connsiteY0" fmla="*/ 4920169 h 4920169"/>
              <a:gd name="connsiteX1" fmla="*/ 2381 w 6765758"/>
              <a:gd name="connsiteY1" fmla="*/ 0 h 4920169"/>
              <a:gd name="connsiteX2" fmla="*/ 6765758 w 6765758"/>
              <a:gd name="connsiteY2" fmla="*/ 4920169 h 4920169"/>
              <a:gd name="connsiteX3" fmla="*/ 0 w 6765758"/>
              <a:gd name="connsiteY3" fmla="*/ 4920169 h 4920169"/>
              <a:gd name="connsiteX0" fmla="*/ 0 w 6751470"/>
              <a:gd name="connsiteY0" fmla="*/ 4920169 h 4920169"/>
              <a:gd name="connsiteX1" fmla="*/ 2381 w 6751470"/>
              <a:gd name="connsiteY1" fmla="*/ 0 h 4920169"/>
              <a:gd name="connsiteX2" fmla="*/ 6751470 w 6751470"/>
              <a:gd name="connsiteY2" fmla="*/ 4901119 h 4920169"/>
              <a:gd name="connsiteX3" fmla="*/ 0 w 6751470"/>
              <a:gd name="connsiteY3" fmla="*/ 4920169 h 4920169"/>
              <a:gd name="connsiteX0" fmla="*/ 26211 w 6749106"/>
              <a:gd name="connsiteY0" fmla="*/ 4891594 h 4901119"/>
              <a:gd name="connsiteX1" fmla="*/ 17 w 6749106"/>
              <a:gd name="connsiteY1" fmla="*/ 0 h 4901119"/>
              <a:gd name="connsiteX2" fmla="*/ 6749106 w 6749106"/>
              <a:gd name="connsiteY2" fmla="*/ 4901119 h 4901119"/>
              <a:gd name="connsiteX3" fmla="*/ 26211 w 6749106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0 w 6756233"/>
              <a:gd name="connsiteY0" fmla="*/ 4877306 h 4901119"/>
              <a:gd name="connsiteX1" fmla="*/ 7144 w 6756233"/>
              <a:gd name="connsiteY1" fmla="*/ 0 h 4901119"/>
              <a:gd name="connsiteX2" fmla="*/ 6756233 w 6756233"/>
              <a:gd name="connsiteY2" fmla="*/ 4901119 h 4901119"/>
              <a:gd name="connsiteX3" fmla="*/ 0 w 6756233"/>
              <a:gd name="connsiteY3" fmla="*/ 4877306 h 4901119"/>
              <a:gd name="connsiteX0" fmla="*/ 2487 w 6749195"/>
              <a:gd name="connsiteY0" fmla="*/ 4896356 h 4901119"/>
              <a:gd name="connsiteX1" fmla="*/ 106 w 6749195"/>
              <a:gd name="connsiteY1" fmla="*/ 0 h 4901119"/>
              <a:gd name="connsiteX2" fmla="*/ 6749195 w 6749195"/>
              <a:gd name="connsiteY2" fmla="*/ 4901119 h 4901119"/>
              <a:gd name="connsiteX3" fmla="*/ 2487 w 6749195"/>
              <a:gd name="connsiteY3" fmla="*/ 4896356 h 4901119"/>
              <a:gd name="connsiteX0" fmla="*/ 2487 w 6749195"/>
              <a:gd name="connsiteY0" fmla="*/ 4898738 h 4901119"/>
              <a:gd name="connsiteX1" fmla="*/ 106 w 6749195"/>
              <a:gd name="connsiteY1" fmla="*/ 0 h 4901119"/>
              <a:gd name="connsiteX2" fmla="*/ 6749195 w 6749195"/>
              <a:gd name="connsiteY2" fmla="*/ 4901119 h 4901119"/>
              <a:gd name="connsiteX3" fmla="*/ 2487 w 6749195"/>
              <a:gd name="connsiteY3" fmla="*/ 4898738 h 4901119"/>
              <a:gd name="connsiteX0" fmla="*/ 0 w 6751471"/>
              <a:gd name="connsiteY0" fmla="*/ 4901119 h 4901119"/>
              <a:gd name="connsiteX1" fmla="*/ 2382 w 6751471"/>
              <a:gd name="connsiteY1" fmla="*/ 0 h 4901119"/>
              <a:gd name="connsiteX2" fmla="*/ 6751471 w 6751471"/>
              <a:gd name="connsiteY2" fmla="*/ 4901119 h 4901119"/>
              <a:gd name="connsiteX3" fmla="*/ 0 w 6751471"/>
              <a:gd name="connsiteY3" fmla="*/ 4901119 h 4901119"/>
              <a:gd name="connsiteX0" fmla="*/ 0 w 6751471"/>
              <a:gd name="connsiteY0" fmla="*/ 4901119 h 4901119"/>
              <a:gd name="connsiteX1" fmla="*/ 2382 w 6751471"/>
              <a:gd name="connsiteY1" fmla="*/ 0 h 4901119"/>
              <a:gd name="connsiteX2" fmla="*/ 6751471 w 6751471"/>
              <a:gd name="connsiteY2" fmla="*/ 4901119 h 4901119"/>
              <a:gd name="connsiteX3" fmla="*/ 0 w 6751471"/>
              <a:gd name="connsiteY3" fmla="*/ 4901119 h 490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1471" h="4901119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 w="3175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 dirty="0"/>
          </a:p>
        </p:txBody>
      </p:sp>
      <p:sp>
        <p:nvSpPr>
          <p:cNvPr id="21" name="Hexagon 3">
            <a:extLst>
              <a:ext uri="{FF2B5EF4-FFF2-40B4-BE49-F238E27FC236}">
                <a16:creationId xmlns:a16="http://schemas.microsoft.com/office/drawing/2014/main" id="{ED1323B1-25AD-4D68-9935-331D79B300CE}"/>
              </a:ext>
            </a:extLst>
          </p:cNvPr>
          <p:cNvSpPr/>
          <p:nvPr/>
        </p:nvSpPr>
        <p:spPr>
          <a:xfrm flipH="1">
            <a:off x="-4783" y="-14542"/>
            <a:ext cx="12199164" cy="6874921"/>
          </a:xfrm>
          <a:custGeom>
            <a:avLst/>
            <a:gdLst>
              <a:gd name="connsiteX0" fmla="*/ 0 w 12192000"/>
              <a:gd name="connsiteY0" fmla="*/ 3429000 h 6858000"/>
              <a:gd name="connsiteX1" fmla="*/ 1714500 w 12192000"/>
              <a:gd name="connsiteY1" fmla="*/ 2 h 6858000"/>
              <a:gd name="connsiteX2" fmla="*/ 10477500 w 12192000"/>
              <a:gd name="connsiteY2" fmla="*/ 2 h 6858000"/>
              <a:gd name="connsiteX3" fmla="*/ 12192000 w 12192000"/>
              <a:gd name="connsiteY3" fmla="*/ 3429000 h 6858000"/>
              <a:gd name="connsiteX4" fmla="*/ 10477500 w 12192000"/>
              <a:gd name="connsiteY4" fmla="*/ 6857998 h 6858000"/>
              <a:gd name="connsiteX5" fmla="*/ 1714500 w 12192000"/>
              <a:gd name="connsiteY5" fmla="*/ 6857998 h 6858000"/>
              <a:gd name="connsiteX6" fmla="*/ 0 w 12192000"/>
              <a:gd name="connsiteY6" fmla="*/ 3429000 h 6858000"/>
              <a:gd name="connsiteX0" fmla="*/ 6016 w 12198016"/>
              <a:gd name="connsiteY0" fmla="*/ 3441030 h 6870028"/>
              <a:gd name="connsiteX1" fmla="*/ 0 w 12198016"/>
              <a:gd name="connsiteY1" fmla="*/ 0 h 6870028"/>
              <a:gd name="connsiteX2" fmla="*/ 10483516 w 12198016"/>
              <a:gd name="connsiteY2" fmla="*/ 12032 h 6870028"/>
              <a:gd name="connsiteX3" fmla="*/ 12198016 w 12198016"/>
              <a:gd name="connsiteY3" fmla="*/ 3441030 h 6870028"/>
              <a:gd name="connsiteX4" fmla="*/ 10483516 w 12198016"/>
              <a:gd name="connsiteY4" fmla="*/ 6870028 h 6870028"/>
              <a:gd name="connsiteX5" fmla="*/ 1720516 w 12198016"/>
              <a:gd name="connsiteY5" fmla="*/ 6870028 h 6870028"/>
              <a:gd name="connsiteX6" fmla="*/ 6016 w 12198016"/>
              <a:gd name="connsiteY6" fmla="*/ 3441030 h 6870028"/>
              <a:gd name="connsiteX0" fmla="*/ 6016 w 12198016"/>
              <a:gd name="connsiteY0" fmla="*/ 3441030 h 6870028"/>
              <a:gd name="connsiteX1" fmla="*/ 0 w 12198016"/>
              <a:gd name="connsiteY1" fmla="*/ 0 h 6870028"/>
              <a:gd name="connsiteX2" fmla="*/ 12192000 w 12198016"/>
              <a:gd name="connsiteY2" fmla="*/ 24063 h 6870028"/>
              <a:gd name="connsiteX3" fmla="*/ 12198016 w 12198016"/>
              <a:gd name="connsiteY3" fmla="*/ 3441030 h 6870028"/>
              <a:gd name="connsiteX4" fmla="*/ 10483516 w 12198016"/>
              <a:gd name="connsiteY4" fmla="*/ 6870028 h 6870028"/>
              <a:gd name="connsiteX5" fmla="*/ 1720516 w 12198016"/>
              <a:gd name="connsiteY5" fmla="*/ 6870028 h 6870028"/>
              <a:gd name="connsiteX6" fmla="*/ 6016 w 12198016"/>
              <a:gd name="connsiteY6" fmla="*/ 3441030 h 6870028"/>
              <a:gd name="connsiteX0" fmla="*/ 6016 w 12198016"/>
              <a:gd name="connsiteY0" fmla="*/ 3441030 h 6870028"/>
              <a:gd name="connsiteX1" fmla="*/ 0 w 12198016"/>
              <a:gd name="connsiteY1" fmla="*/ 0 h 6870028"/>
              <a:gd name="connsiteX2" fmla="*/ 12192000 w 12198016"/>
              <a:gd name="connsiteY2" fmla="*/ 24063 h 6870028"/>
              <a:gd name="connsiteX3" fmla="*/ 12198016 w 12198016"/>
              <a:gd name="connsiteY3" fmla="*/ 3441030 h 6870028"/>
              <a:gd name="connsiteX4" fmla="*/ 12179968 w 12198016"/>
              <a:gd name="connsiteY4" fmla="*/ 6845965 h 6870028"/>
              <a:gd name="connsiteX5" fmla="*/ 1720516 w 12198016"/>
              <a:gd name="connsiteY5" fmla="*/ 6870028 h 6870028"/>
              <a:gd name="connsiteX6" fmla="*/ 6016 w 12198016"/>
              <a:gd name="connsiteY6" fmla="*/ 3441030 h 6870028"/>
              <a:gd name="connsiteX0" fmla="*/ 6016 w 12198016"/>
              <a:gd name="connsiteY0" fmla="*/ 3441030 h 6857997"/>
              <a:gd name="connsiteX1" fmla="*/ 0 w 12198016"/>
              <a:gd name="connsiteY1" fmla="*/ 0 h 6857997"/>
              <a:gd name="connsiteX2" fmla="*/ 12192000 w 12198016"/>
              <a:gd name="connsiteY2" fmla="*/ 24063 h 6857997"/>
              <a:gd name="connsiteX3" fmla="*/ 12198016 w 12198016"/>
              <a:gd name="connsiteY3" fmla="*/ 3441030 h 6857997"/>
              <a:gd name="connsiteX4" fmla="*/ 12179968 w 12198016"/>
              <a:gd name="connsiteY4" fmla="*/ 6845965 h 6857997"/>
              <a:gd name="connsiteX5" fmla="*/ 7122694 w 12198016"/>
              <a:gd name="connsiteY5" fmla="*/ 6857997 h 6857997"/>
              <a:gd name="connsiteX6" fmla="*/ 6016 w 12198016"/>
              <a:gd name="connsiteY6" fmla="*/ 3441030 h 6857997"/>
              <a:gd name="connsiteX0" fmla="*/ 266 w 12204298"/>
              <a:gd name="connsiteY0" fmla="*/ 2045367 h 6857997"/>
              <a:gd name="connsiteX1" fmla="*/ 6282 w 12204298"/>
              <a:gd name="connsiteY1" fmla="*/ 0 h 6857997"/>
              <a:gd name="connsiteX2" fmla="*/ 12198282 w 12204298"/>
              <a:gd name="connsiteY2" fmla="*/ 24063 h 6857997"/>
              <a:gd name="connsiteX3" fmla="*/ 12204298 w 12204298"/>
              <a:gd name="connsiteY3" fmla="*/ 3441030 h 6857997"/>
              <a:gd name="connsiteX4" fmla="*/ 12186250 w 12204298"/>
              <a:gd name="connsiteY4" fmla="*/ 6845965 h 6857997"/>
              <a:gd name="connsiteX5" fmla="*/ 7128976 w 12204298"/>
              <a:gd name="connsiteY5" fmla="*/ 6857997 h 6857997"/>
              <a:gd name="connsiteX6" fmla="*/ 266 w 12204298"/>
              <a:gd name="connsiteY6" fmla="*/ 2045367 h 6857997"/>
              <a:gd name="connsiteX0" fmla="*/ 980573 w 12198016"/>
              <a:gd name="connsiteY0" fmla="*/ 1792704 h 6857997"/>
              <a:gd name="connsiteX1" fmla="*/ 0 w 12198016"/>
              <a:gd name="connsiteY1" fmla="*/ 0 h 6857997"/>
              <a:gd name="connsiteX2" fmla="*/ 12192000 w 12198016"/>
              <a:gd name="connsiteY2" fmla="*/ 24063 h 6857997"/>
              <a:gd name="connsiteX3" fmla="*/ 12198016 w 12198016"/>
              <a:gd name="connsiteY3" fmla="*/ 3441030 h 6857997"/>
              <a:gd name="connsiteX4" fmla="*/ 12179968 w 12198016"/>
              <a:gd name="connsiteY4" fmla="*/ 6845965 h 6857997"/>
              <a:gd name="connsiteX5" fmla="*/ 7122694 w 12198016"/>
              <a:gd name="connsiteY5" fmla="*/ 6857997 h 6857997"/>
              <a:gd name="connsiteX6" fmla="*/ 980573 w 12198016"/>
              <a:gd name="connsiteY6" fmla="*/ 1792704 h 6857997"/>
              <a:gd name="connsiteX0" fmla="*/ 266 w 12204299"/>
              <a:gd name="connsiteY0" fmla="*/ 1840831 h 6857997"/>
              <a:gd name="connsiteX1" fmla="*/ 6283 w 12204299"/>
              <a:gd name="connsiteY1" fmla="*/ 0 h 6857997"/>
              <a:gd name="connsiteX2" fmla="*/ 12198283 w 12204299"/>
              <a:gd name="connsiteY2" fmla="*/ 24063 h 6857997"/>
              <a:gd name="connsiteX3" fmla="*/ 12204299 w 12204299"/>
              <a:gd name="connsiteY3" fmla="*/ 3441030 h 6857997"/>
              <a:gd name="connsiteX4" fmla="*/ 12186251 w 12204299"/>
              <a:gd name="connsiteY4" fmla="*/ 6845965 h 6857997"/>
              <a:gd name="connsiteX5" fmla="*/ 7128977 w 12204299"/>
              <a:gd name="connsiteY5" fmla="*/ 6857997 h 6857997"/>
              <a:gd name="connsiteX6" fmla="*/ 266 w 12204299"/>
              <a:gd name="connsiteY6" fmla="*/ 1840831 h 6857997"/>
              <a:gd name="connsiteX0" fmla="*/ 7122694 w 12198016"/>
              <a:gd name="connsiteY0" fmla="*/ 6857997 h 6857997"/>
              <a:gd name="connsiteX1" fmla="*/ 0 w 12198016"/>
              <a:gd name="connsiteY1" fmla="*/ 0 h 6857997"/>
              <a:gd name="connsiteX2" fmla="*/ 12192000 w 12198016"/>
              <a:gd name="connsiteY2" fmla="*/ 24063 h 6857997"/>
              <a:gd name="connsiteX3" fmla="*/ 12198016 w 12198016"/>
              <a:gd name="connsiteY3" fmla="*/ 3441030 h 6857997"/>
              <a:gd name="connsiteX4" fmla="*/ 12179968 w 12198016"/>
              <a:gd name="connsiteY4" fmla="*/ 6845965 h 6857997"/>
              <a:gd name="connsiteX5" fmla="*/ 7122694 w 12198016"/>
              <a:gd name="connsiteY5" fmla="*/ 6857997 h 6857997"/>
              <a:gd name="connsiteX0" fmla="*/ 4818648 w 12198016"/>
              <a:gd name="connsiteY0" fmla="*/ 6870031 h 6870031"/>
              <a:gd name="connsiteX1" fmla="*/ 0 w 12198016"/>
              <a:gd name="connsiteY1" fmla="*/ 0 h 6870031"/>
              <a:gd name="connsiteX2" fmla="*/ 12192000 w 12198016"/>
              <a:gd name="connsiteY2" fmla="*/ 24063 h 6870031"/>
              <a:gd name="connsiteX3" fmla="*/ 12198016 w 12198016"/>
              <a:gd name="connsiteY3" fmla="*/ 3441030 h 6870031"/>
              <a:gd name="connsiteX4" fmla="*/ 12179968 w 12198016"/>
              <a:gd name="connsiteY4" fmla="*/ 6845965 h 6870031"/>
              <a:gd name="connsiteX5" fmla="*/ 4818648 w 12198016"/>
              <a:gd name="connsiteY5" fmla="*/ 6870031 h 6870031"/>
              <a:gd name="connsiteX0" fmla="*/ 2713121 w 10092489"/>
              <a:gd name="connsiteY0" fmla="*/ 6870031 h 6870031"/>
              <a:gd name="connsiteX1" fmla="*/ 0 w 10092489"/>
              <a:gd name="connsiteY1" fmla="*/ 0 h 6870031"/>
              <a:gd name="connsiteX2" fmla="*/ 10086473 w 10092489"/>
              <a:gd name="connsiteY2" fmla="*/ 24063 h 6870031"/>
              <a:gd name="connsiteX3" fmla="*/ 10092489 w 10092489"/>
              <a:gd name="connsiteY3" fmla="*/ 3441030 h 6870031"/>
              <a:gd name="connsiteX4" fmla="*/ 10074441 w 10092489"/>
              <a:gd name="connsiteY4" fmla="*/ 6845965 h 6870031"/>
              <a:gd name="connsiteX5" fmla="*/ 2713121 w 10092489"/>
              <a:gd name="connsiteY5" fmla="*/ 6870031 h 6870031"/>
              <a:gd name="connsiteX0" fmla="*/ 3230479 w 10092489"/>
              <a:gd name="connsiteY0" fmla="*/ 6870031 h 6870031"/>
              <a:gd name="connsiteX1" fmla="*/ 0 w 10092489"/>
              <a:gd name="connsiteY1" fmla="*/ 0 h 6870031"/>
              <a:gd name="connsiteX2" fmla="*/ 10086473 w 10092489"/>
              <a:gd name="connsiteY2" fmla="*/ 24063 h 6870031"/>
              <a:gd name="connsiteX3" fmla="*/ 10092489 w 10092489"/>
              <a:gd name="connsiteY3" fmla="*/ 3441030 h 6870031"/>
              <a:gd name="connsiteX4" fmla="*/ 10074441 w 10092489"/>
              <a:gd name="connsiteY4" fmla="*/ 6845965 h 6870031"/>
              <a:gd name="connsiteX5" fmla="*/ 3230479 w 10092489"/>
              <a:gd name="connsiteY5" fmla="*/ 6870031 h 6870031"/>
              <a:gd name="connsiteX0" fmla="*/ 5526973 w 12388983"/>
              <a:gd name="connsiteY0" fmla="*/ 6870031 h 6870031"/>
              <a:gd name="connsiteX1" fmla="*/ 0 w 12388983"/>
              <a:gd name="connsiteY1" fmla="*/ 0 h 6870031"/>
              <a:gd name="connsiteX2" fmla="*/ 12382967 w 12388983"/>
              <a:gd name="connsiteY2" fmla="*/ 24063 h 6870031"/>
              <a:gd name="connsiteX3" fmla="*/ 12388983 w 12388983"/>
              <a:gd name="connsiteY3" fmla="*/ 3441030 h 6870031"/>
              <a:gd name="connsiteX4" fmla="*/ 12370935 w 12388983"/>
              <a:gd name="connsiteY4" fmla="*/ 6845965 h 6870031"/>
              <a:gd name="connsiteX5" fmla="*/ 5526973 w 12388983"/>
              <a:gd name="connsiteY5" fmla="*/ 6870031 h 6870031"/>
              <a:gd name="connsiteX0" fmla="*/ 7840359 w 14702369"/>
              <a:gd name="connsiteY0" fmla="*/ 6845968 h 6845968"/>
              <a:gd name="connsiteX1" fmla="*/ 0 w 14702369"/>
              <a:gd name="connsiteY1" fmla="*/ 0 h 6845968"/>
              <a:gd name="connsiteX2" fmla="*/ 14696353 w 14702369"/>
              <a:gd name="connsiteY2" fmla="*/ 0 h 6845968"/>
              <a:gd name="connsiteX3" fmla="*/ 14702369 w 14702369"/>
              <a:gd name="connsiteY3" fmla="*/ 3416967 h 6845968"/>
              <a:gd name="connsiteX4" fmla="*/ 14684321 w 14702369"/>
              <a:gd name="connsiteY4" fmla="*/ 6821902 h 6845968"/>
              <a:gd name="connsiteX5" fmla="*/ 7840359 w 14702369"/>
              <a:gd name="connsiteY5" fmla="*/ 6845968 h 6845968"/>
              <a:gd name="connsiteX0" fmla="*/ 11914246 w 14702369"/>
              <a:gd name="connsiteY0" fmla="*/ 6821904 h 6821904"/>
              <a:gd name="connsiteX1" fmla="*/ 0 w 14702369"/>
              <a:gd name="connsiteY1" fmla="*/ 0 h 6821904"/>
              <a:gd name="connsiteX2" fmla="*/ 14696353 w 14702369"/>
              <a:gd name="connsiteY2" fmla="*/ 0 h 6821904"/>
              <a:gd name="connsiteX3" fmla="*/ 14702369 w 14702369"/>
              <a:gd name="connsiteY3" fmla="*/ 3416967 h 6821904"/>
              <a:gd name="connsiteX4" fmla="*/ 14684321 w 14702369"/>
              <a:gd name="connsiteY4" fmla="*/ 6821902 h 6821904"/>
              <a:gd name="connsiteX5" fmla="*/ 11914246 w 14702369"/>
              <a:gd name="connsiteY5" fmla="*/ 6821904 h 6821904"/>
              <a:gd name="connsiteX0" fmla="*/ 11303164 w 14702369"/>
              <a:gd name="connsiteY0" fmla="*/ 6833935 h 6833935"/>
              <a:gd name="connsiteX1" fmla="*/ 0 w 14702369"/>
              <a:gd name="connsiteY1" fmla="*/ 0 h 6833935"/>
              <a:gd name="connsiteX2" fmla="*/ 14696353 w 14702369"/>
              <a:gd name="connsiteY2" fmla="*/ 0 h 6833935"/>
              <a:gd name="connsiteX3" fmla="*/ 14702369 w 14702369"/>
              <a:gd name="connsiteY3" fmla="*/ 3416967 h 6833935"/>
              <a:gd name="connsiteX4" fmla="*/ 14684321 w 14702369"/>
              <a:gd name="connsiteY4" fmla="*/ 6821902 h 6833935"/>
              <a:gd name="connsiteX5" fmla="*/ 11303164 w 14702369"/>
              <a:gd name="connsiteY5" fmla="*/ 6833935 h 6833935"/>
              <a:gd name="connsiteX0" fmla="*/ 11303164 w 14702369"/>
              <a:gd name="connsiteY0" fmla="*/ 6833935 h 6833935"/>
              <a:gd name="connsiteX1" fmla="*/ 0 w 14702369"/>
              <a:gd name="connsiteY1" fmla="*/ 0 h 6833935"/>
              <a:gd name="connsiteX2" fmla="*/ 14696353 w 14702369"/>
              <a:gd name="connsiteY2" fmla="*/ 0 h 6833935"/>
              <a:gd name="connsiteX3" fmla="*/ 14702369 w 14702369"/>
              <a:gd name="connsiteY3" fmla="*/ 3416967 h 6833935"/>
              <a:gd name="connsiteX4" fmla="*/ 14698869 w 14702369"/>
              <a:gd name="connsiteY4" fmla="*/ 6833934 h 6833935"/>
              <a:gd name="connsiteX5" fmla="*/ 11303164 w 14702369"/>
              <a:gd name="connsiteY5" fmla="*/ 6833935 h 6833935"/>
              <a:gd name="connsiteX0" fmla="*/ 11356917 w 14756122"/>
              <a:gd name="connsiteY0" fmla="*/ 6833935 h 6833935"/>
              <a:gd name="connsiteX1" fmla="*/ 0 w 14756122"/>
              <a:gd name="connsiteY1" fmla="*/ 12611 h 6833935"/>
              <a:gd name="connsiteX2" fmla="*/ 14750106 w 14756122"/>
              <a:gd name="connsiteY2" fmla="*/ 0 h 6833935"/>
              <a:gd name="connsiteX3" fmla="*/ 14756122 w 14756122"/>
              <a:gd name="connsiteY3" fmla="*/ 3416967 h 6833935"/>
              <a:gd name="connsiteX4" fmla="*/ 14752622 w 14756122"/>
              <a:gd name="connsiteY4" fmla="*/ 6833934 h 6833935"/>
              <a:gd name="connsiteX5" fmla="*/ 11356917 w 14756122"/>
              <a:gd name="connsiteY5" fmla="*/ 6833935 h 6833935"/>
              <a:gd name="connsiteX0" fmla="*/ 11356917 w 14761910"/>
              <a:gd name="connsiteY0" fmla="*/ 6833935 h 6833935"/>
              <a:gd name="connsiteX1" fmla="*/ 0 w 14761910"/>
              <a:gd name="connsiteY1" fmla="*/ 12611 h 6833935"/>
              <a:gd name="connsiteX2" fmla="*/ 14761631 w 14761910"/>
              <a:gd name="connsiteY2" fmla="*/ 0 h 6833935"/>
              <a:gd name="connsiteX3" fmla="*/ 14756122 w 14761910"/>
              <a:gd name="connsiteY3" fmla="*/ 3416967 h 6833935"/>
              <a:gd name="connsiteX4" fmla="*/ 14752622 w 14761910"/>
              <a:gd name="connsiteY4" fmla="*/ 6833934 h 6833935"/>
              <a:gd name="connsiteX5" fmla="*/ 11356917 w 14761910"/>
              <a:gd name="connsiteY5" fmla="*/ 6833935 h 6833935"/>
              <a:gd name="connsiteX0" fmla="*/ 11356917 w 14761910"/>
              <a:gd name="connsiteY0" fmla="*/ 6833935 h 6833935"/>
              <a:gd name="connsiteX1" fmla="*/ 0 w 14761910"/>
              <a:gd name="connsiteY1" fmla="*/ 12611 h 6833935"/>
              <a:gd name="connsiteX2" fmla="*/ 14761631 w 14761910"/>
              <a:gd name="connsiteY2" fmla="*/ 0 h 6833935"/>
              <a:gd name="connsiteX3" fmla="*/ 14756122 w 14761910"/>
              <a:gd name="connsiteY3" fmla="*/ 3416967 h 6833935"/>
              <a:gd name="connsiteX4" fmla="*/ 14758385 w 14761910"/>
              <a:gd name="connsiteY4" fmla="*/ 6829198 h 6833935"/>
              <a:gd name="connsiteX5" fmla="*/ 11356917 w 14761910"/>
              <a:gd name="connsiteY5" fmla="*/ 6833935 h 6833935"/>
              <a:gd name="connsiteX0" fmla="*/ 11356917 w 14761910"/>
              <a:gd name="connsiteY0" fmla="*/ 6833935 h 6836301"/>
              <a:gd name="connsiteX1" fmla="*/ 0 w 14761910"/>
              <a:gd name="connsiteY1" fmla="*/ 12611 h 6836301"/>
              <a:gd name="connsiteX2" fmla="*/ 14761631 w 14761910"/>
              <a:gd name="connsiteY2" fmla="*/ 0 h 6836301"/>
              <a:gd name="connsiteX3" fmla="*/ 14756122 w 14761910"/>
              <a:gd name="connsiteY3" fmla="*/ 3416967 h 6836301"/>
              <a:gd name="connsiteX4" fmla="*/ 14758385 w 14761910"/>
              <a:gd name="connsiteY4" fmla="*/ 6836301 h 6836301"/>
              <a:gd name="connsiteX5" fmla="*/ 11356917 w 14761910"/>
              <a:gd name="connsiteY5" fmla="*/ 6833935 h 683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61910" h="6836301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7A6DEE9-0B4F-409A-B59F-325723A10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31" y="5311498"/>
            <a:ext cx="2738896" cy="1508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B31207-9C3D-4B5C-B57B-2FE4DBE214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4000"/>
          </a:blip>
          <a:srcRect l="32582" t="2399" r="8554" b="-8774"/>
          <a:stretch/>
        </p:blipFill>
        <p:spPr>
          <a:xfrm rot="5400000">
            <a:off x="5734288" y="-1016167"/>
            <a:ext cx="5455273" cy="7480884"/>
          </a:xfrm>
          <a:prstGeom prst="rtTriangl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35335CF-157D-43AA-8855-D3BF724DF9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4000"/>
            <a:grayscl/>
          </a:blip>
          <a:srcRect l="54017" t="36082" r="11355" b="674"/>
          <a:stretch/>
        </p:blipFill>
        <p:spPr>
          <a:xfrm rot="16200000">
            <a:off x="5792643" y="4819953"/>
            <a:ext cx="1719709" cy="2366807"/>
          </a:xfrm>
          <a:prstGeom prst="rtTriangle">
            <a:avLst/>
          </a:prstGeom>
        </p:spPr>
      </p:pic>
      <p:sp>
        <p:nvSpPr>
          <p:cNvPr id="11" name="Title 15">
            <a:extLst>
              <a:ext uri="{FF2B5EF4-FFF2-40B4-BE49-F238E27FC236}">
                <a16:creationId xmlns:a16="http://schemas.microsoft.com/office/drawing/2014/main" id="{6D87AD77-E89F-4705-AA0A-8032DAD1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9" y="175940"/>
            <a:ext cx="6157185" cy="3972645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429420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E8A8A5-B83C-452F-9ACA-4A3279DC36AF}"/>
              </a:ext>
            </a:extLst>
          </p:cNvPr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9B4D16-20B9-4380-8EB6-9F8F7A812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FE8BF3-E40B-493A-9AE5-A62B25D4F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CACCEF1-20EC-4A52-A7A1-15EEEB87FBB0}"/>
              </a:ext>
            </a:extLst>
          </p:cNvPr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6BB852-D706-4A9C-8904-87AD81B3C355}"/>
              </a:ext>
            </a:extLst>
          </p:cNvPr>
          <p:cNvSpPr/>
          <p:nvPr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7E3A92-47B8-4167-85B4-4C55CAFC49AB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  <a:latin typeface="+mn-lt"/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  <a:latin typeface="+mn-lt"/>
              </a:rPr>
              <a:t>‹#›</a:t>
            </a:fld>
            <a:endParaRPr lang="en-AU" sz="14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" name="Title 15">
            <a:extLst>
              <a:ext uri="{FF2B5EF4-FFF2-40B4-BE49-F238E27FC236}">
                <a16:creationId xmlns:a16="http://schemas.microsoft.com/office/drawing/2014/main" id="{80E5D011-DA18-4024-AF86-86894ACB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933C90-27D3-4335-96E2-DF82191298C9}"/>
              </a:ext>
            </a:extLst>
          </p:cNvPr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accent1"/>
                </a:solidFill>
                <a:latin typeface="+mn-lt"/>
              </a:rPr>
              <a:t>CEOS Plenary, 1-4  November 2021</a:t>
            </a:r>
          </a:p>
        </p:txBody>
      </p:sp>
    </p:spTree>
    <p:extLst>
      <p:ext uri="{BB962C8B-B14F-4D97-AF65-F5344CB8AC3E}">
        <p14:creationId xmlns:p14="http://schemas.microsoft.com/office/powerpoint/2010/main" val="231021796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ABD089-4670-4C02-A2DD-4C1227598C96}"/>
              </a:ext>
            </a:extLst>
          </p:cNvPr>
          <p:cNvSpPr/>
          <p:nvPr userDrawn="1"/>
        </p:nvSpPr>
        <p:spPr>
          <a:xfrm>
            <a:off x="0" y="0"/>
            <a:ext cx="12192000" cy="65404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B8A2A-AA3F-46B9-9670-C10115548E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4000"/>
          </a:blip>
          <a:srcRect l="7688" t="41286" r="4934" b="-1221"/>
          <a:stretch/>
        </p:blipFill>
        <p:spPr>
          <a:xfrm rot="2667874" flipH="1">
            <a:off x="5991826" y="-716128"/>
            <a:ext cx="9077475" cy="4551351"/>
          </a:xfrm>
          <a:prstGeom prst="triangle">
            <a:avLst>
              <a:gd name="adj" fmla="val 49121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C39DAB-C993-441D-AB54-CE4121F66A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648" y="171515"/>
            <a:ext cx="3465797" cy="13731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E8E281-4D28-45C4-A9FC-14275B6FEBBD}"/>
              </a:ext>
            </a:extLst>
          </p:cNvPr>
          <p:cNvSpPr/>
          <p:nvPr userDrawn="1"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E50A76-D147-41D1-90E8-2E481AC08EEB}"/>
              </a:ext>
            </a:extLst>
          </p:cNvPr>
          <p:cNvSpPr/>
          <p:nvPr userDrawn="1"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2844E-3DE9-4A6D-ACF3-C77EE33ADB0E}"/>
              </a:ext>
            </a:extLst>
          </p:cNvPr>
          <p:cNvSpPr txBox="1"/>
          <p:nvPr userDrawn="1"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accent1"/>
                </a:solidFill>
                <a:latin typeface="+mn-lt"/>
              </a:rPr>
              <a:t>CEOS Plenary, 1-4  November 2021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78D056-EA69-4DF5-BB91-5C9F54817E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3032" y="2438401"/>
            <a:ext cx="8065193" cy="3193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9188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3EBEE52-12B2-4089-AD9F-FE36914DD282}"/>
              </a:ext>
            </a:extLst>
          </p:cNvPr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315F3E-F0DF-4865-AC4F-47E0A13B2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6593D5-A5A7-4DB6-A71A-5D767C08A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C563EC-D185-47AB-844E-F7F56F0C4870}"/>
              </a:ext>
            </a:extLst>
          </p:cNvPr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42A08C-D712-41B9-8B6D-63E085A5C203}"/>
              </a:ext>
            </a:extLst>
          </p:cNvPr>
          <p:cNvSpPr/>
          <p:nvPr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1F12C-5B09-41F4-BF5A-B51056894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3200"/>
            </a:lvl1pPr>
            <a:lvl2pPr marL="685800" indent="-228600">
              <a:buFont typeface="Wingdings" panose="05000000000000000000" pitchFamily="2" charset="2"/>
              <a:buChar char="§"/>
              <a:defRPr sz="2800"/>
            </a:lvl2pPr>
            <a:lvl3pPr marL="1143000" indent="-228600">
              <a:buFont typeface="Courier New" panose="02070309020205020404" pitchFamily="49" charset="0"/>
              <a:buChar char="o"/>
              <a:defRPr sz="2400"/>
            </a:lvl3pPr>
            <a:lvl4pPr marL="1600200" indent="-228600">
              <a:buFont typeface="Arial" panose="020B0604020202020204" pitchFamily="34" charset="0"/>
              <a:buChar char="•"/>
              <a:defRPr sz="2000"/>
            </a:lvl4pPr>
            <a:lvl5pPr marL="2057400" indent="-2286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816F0-FF8F-4A31-8300-9ACA6B575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C088C0-51B0-4546-B072-388AE9218637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  <a:latin typeface="+mn-lt"/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  <a:latin typeface="+mn-lt"/>
              </a:rPr>
              <a:t>‹#›</a:t>
            </a:fld>
            <a:endParaRPr lang="en-AU" sz="14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Title 15">
            <a:extLst>
              <a:ext uri="{FF2B5EF4-FFF2-40B4-BE49-F238E27FC236}">
                <a16:creationId xmlns:a16="http://schemas.microsoft.com/office/drawing/2014/main" id="{52871787-E01A-4060-A748-A06B35391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B93411-C6A7-4058-A682-89D0693D66D9}"/>
              </a:ext>
            </a:extLst>
          </p:cNvPr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accent1"/>
                </a:solidFill>
                <a:latin typeface="+mn-lt"/>
              </a:rPr>
              <a:t>CEOS Plenary, 1-4  November 2021</a:t>
            </a:r>
          </a:p>
        </p:txBody>
      </p:sp>
    </p:spTree>
    <p:extLst>
      <p:ext uri="{BB962C8B-B14F-4D97-AF65-F5344CB8AC3E}">
        <p14:creationId xmlns:p14="http://schemas.microsoft.com/office/powerpoint/2010/main" val="298778630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rgbClr val="33445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838201" y="1861457"/>
            <a:ext cx="4974772" cy="4530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2"/>
          </p:nvPr>
        </p:nvSpPr>
        <p:spPr>
          <a:xfrm>
            <a:off x="6379029" y="1861456"/>
            <a:ext cx="4974772" cy="4530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838200" y="930730"/>
            <a:ext cx="10515600" cy="75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9289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4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616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C6441F9-A2B1-4BFB-87F7-B505A10AE262}"/>
              </a:ext>
            </a:extLst>
          </p:cNvPr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A801E7-BC54-4FD1-B398-A5A22D7A98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1" y="0"/>
            <a:ext cx="2887579" cy="1037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5B944D-04FC-4DF5-9BF7-3BCE88FF1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1701" y="111658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D524ECA-AF0A-4822-81E8-1224A9767F20}"/>
              </a:ext>
            </a:extLst>
          </p:cNvPr>
          <p:cNvSpPr/>
          <p:nvPr/>
        </p:nvSpPr>
        <p:spPr>
          <a:xfrm>
            <a:off x="-1777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5CD593-1634-4207-94B8-040A8F75CE1E}"/>
              </a:ext>
            </a:extLst>
          </p:cNvPr>
          <p:cNvSpPr/>
          <p:nvPr/>
        </p:nvSpPr>
        <p:spPr>
          <a:xfrm flipV="1">
            <a:off x="-4504" y="6540438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7198A-4F93-4BB0-B3E6-6EC9C206038D}"/>
              </a:ext>
            </a:extLst>
          </p:cNvPr>
          <p:cNvSpPr txBox="1"/>
          <p:nvPr/>
        </p:nvSpPr>
        <p:spPr>
          <a:xfrm>
            <a:off x="10265666" y="6574604"/>
            <a:ext cx="19254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050" b="1" smtClean="0">
                <a:solidFill>
                  <a:schemeClr val="accent1"/>
                </a:solidFill>
              </a:rPr>
              <a:t>‹#›</a:t>
            </a:fld>
            <a:endParaRPr lang="en-AU" sz="1050" b="1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D052B9-215F-4A65-B5BF-D9EA0B79D5DB}"/>
              </a:ext>
            </a:extLst>
          </p:cNvPr>
          <p:cNvSpPr txBox="1"/>
          <p:nvPr/>
        </p:nvSpPr>
        <p:spPr>
          <a:xfrm>
            <a:off x="-24384" y="6562799"/>
            <a:ext cx="4925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dirty="0">
                <a:solidFill>
                  <a:schemeClr val="accent1"/>
                </a:solidFill>
              </a:rPr>
              <a:t>CEOS Plenary, 1-4  November 2021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9B9A96-3603-43F8-A8A8-E7ECA8F14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233" y="1558535"/>
            <a:ext cx="11495400" cy="466287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v"/>
              <a:defRPr sz="2100"/>
            </a:lvl1pPr>
            <a:lvl2pPr marL="514350" indent="-171450">
              <a:buFont typeface="Wingdings" panose="05000000000000000000" pitchFamily="2" charset="2"/>
              <a:buChar char="§"/>
              <a:defRPr sz="1800"/>
            </a:lvl2pPr>
            <a:lvl3pPr marL="857250" indent="-171450">
              <a:buFont typeface="Courier New" panose="02070309020205020404" pitchFamily="49" charset="0"/>
              <a:buChar char="o"/>
              <a:defRPr sz="1500"/>
            </a:lvl3pPr>
            <a:lvl4pPr marL="1200150" indent="-171450">
              <a:buFont typeface="Arial" panose="020B0604020202020204" pitchFamily="34" charset="0"/>
              <a:buChar char="•"/>
              <a:defRPr sz="1350"/>
            </a:lvl4pPr>
            <a:lvl5pPr marL="1543050" indent="-171450">
              <a:buFont typeface="Arial" panose="020B0604020202020204" pitchFamily="34" charset="0"/>
              <a:buChar char="•"/>
              <a:defRPr sz="13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D23802C6-2AE7-4143-9A89-2B465ADB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05588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ED4F45A-79C4-451D-B770-5D9EB63F4CE9}"/>
              </a:ext>
            </a:extLst>
          </p:cNvPr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50AF94-A7F3-4BBE-BA31-C4E95B643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1" y="0"/>
            <a:ext cx="2887579" cy="1037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F3D092-5D49-4AFB-AF3E-73F362AFF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1701" y="111658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71A52C8-AC58-4F93-9B83-CF6340B35704}"/>
              </a:ext>
            </a:extLst>
          </p:cNvPr>
          <p:cNvSpPr/>
          <p:nvPr/>
        </p:nvSpPr>
        <p:spPr>
          <a:xfrm>
            <a:off x="-1777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8C269A-31A7-4C30-A379-B1AF6E6AC07E}"/>
              </a:ext>
            </a:extLst>
          </p:cNvPr>
          <p:cNvSpPr/>
          <p:nvPr/>
        </p:nvSpPr>
        <p:spPr>
          <a:xfrm flipV="1">
            <a:off x="-4504" y="6540438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>
              <a:solidFill>
                <a:schemeClr val="tx2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DDE49C7-19A1-444C-9825-1EA2A4CF4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v"/>
              <a:defRPr sz="2100"/>
            </a:lvl1pPr>
            <a:lvl2pPr marL="514350" indent="-171450">
              <a:buFont typeface="Wingdings" panose="05000000000000000000" pitchFamily="2" charset="2"/>
              <a:buChar char="§"/>
              <a:defRPr sz="1800"/>
            </a:lvl2pPr>
            <a:lvl3pPr marL="857250" indent="-171450">
              <a:buFont typeface="Courier New" panose="02070309020205020404" pitchFamily="49" charset="0"/>
              <a:buChar char="o"/>
              <a:defRPr sz="1500"/>
            </a:lvl3pPr>
            <a:lvl4pPr marL="1200150" indent="-171450">
              <a:buFont typeface="Arial" panose="020B0604020202020204" pitchFamily="34" charset="0"/>
              <a:buChar char="•"/>
              <a:defRPr sz="1350"/>
            </a:lvl4pPr>
            <a:lvl5pPr marL="1543050" indent="-171450">
              <a:buFont typeface="Arial" panose="020B0604020202020204" pitchFamily="34" charset="0"/>
              <a:buChar char="•"/>
              <a:defRPr sz="13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544BA0-E96C-45E5-845D-0572CB6E19C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v"/>
              <a:defRPr sz="2100"/>
            </a:lvl1pPr>
            <a:lvl2pPr marL="514350" indent="-171450">
              <a:buFont typeface="Wingdings" panose="05000000000000000000" pitchFamily="2" charset="2"/>
              <a:buChar char="§"/>
              <a:defRPr sz="1800"/>
            </a:lvl2pPr>
            <a:lvl3pPr marL="857250" indent="-171450">
              <a:buFont typeface="Courier New" panose="02070309020205020404" pitchFamily="49" charset="0"/>
              <a:buChar char="o"/>
              <a:defRPr sz="1500"/>
            </a:lvl3pPr>
            <a:lvl4pPr marL="1200150" indent="-171450">
              <a:buFont typeface="Arial" panose="020B0604020202020204" pitchFamily="34" charset="0"/>
              <a:buChar char="•"/>
              <a:defRPr sz="1350"/>
            </a:lvl4pPr>
            <a:lvl5pPr marL="1543050" indent="-171450">
              <a:buFont typeface="Arial" panose="020B0604020202020204" pitchFamily="34" charset="0"/>
              <a:buChar char="•"/>
              <a:defRPr sz="13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FA363F-DA93-49E9-B2AA-8F807FE83C45}"/>
              </a:ext>
            </a:extLst>
          </p:cNvPr>
          <p:cNvSpPr txBox="1"/>
          <p:nvPr/>
        </p:nvSpPr>
        <p:spPr>
          <a:xfrm>
            <a:off x="10265666" y="6574604"/>
            <a:ext cx="19254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050" b="1" smtClean="0">
                <a:solidFill>
                  <a:schemeClr val="accent1"/>
                </a:solidFill>
              </a:rPr>
              <a:t>‹#›</a:t>
            </a:fld>
            <a:endParaRPr lang="en-AU" sz="1050" b="1" dirty="0">
              <a:solidFill>
                <a:schemeClr val="accent1"/>
              </a:solidFill>
            </a:endParaRPr>
          </a:p>
        </p:txBody>
      </p:sp>
      <p:sp>
        <p:nvSpPr>
          <p:cNvPr id="15" name="Title 15">
            <a:extLst>
              <a:ext uri="{FF2B5EF4-FFF2-40B4-BE49-F238E27FC236}">
                <a16:creationId xmlns:a16="http://schemas.microsoft.com/office/drawing/2014/main" id="{87570EC9-0DBC-4BD7-95AA-6C73B6CD9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7CA0F7-C63D-4300-8BAD-A29E1BDF3EF2}"/>
              </a:ext>
            </a:extLst>
          </p:cNvPr>
          <p:cNvSpPr txBox="1"/>
          <p:nvPr/>
        </p:nvSpPr>
        <p:spPr>
          <a:xfrm>
            <a:off x="-24384" y="6562799"/>
            <a:ext cx="4925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dirty="0">
                <a:solidFill>
                  <a:schemeClr val="accent1"/>
                </a:solidFill>
              </a:rPr>
              <a:t>CEOS Plenary, 1-4  November 2021</a:t>
            </a:r>
          </a:p>
        </p:txBody>
      </p:sp>
    </p:spTree>
    <p:extLst>
      <p:ext uri="{BB962C8B-B14F-4D97-AF65-F5344CB8AC3E}">
        <p14:creationId xmlns:p14="http://schemas.microsoft.com/office/powerpoint/2010/main" val="259074838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E8A8A5-B83C-452F-9ACA-4A3279DC36AF}"/>
              </a:ext>
            </a:extLst>
          </p:cNvPr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9B4D16-20B9-4380-8EB6-9F8F7A812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1" y="0"/>
            <a:ext cx="2887579" cy="10374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FE8BF3-E40B-493A-9AE5-A62B25D4F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1701" y="111658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CACCEF1-20EC-4A52-A7A1-15EEEB87FBB0}"/>
              </a:ext>
            </a:extLst>
          </p:cNvPr>
          <p:cNvSpPr/>
          <p:nvPr/>
        </p:nvSpPr>
        <p:spPr>
          <a:xfrm>
            <a:off x="-1777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>
              <a:solidFill>
                <a:schemeClr val="tx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6BB852-D706-4A9C-8904-87AD81B3C355}"/>
              </a:ext>
            </a:extLst>
          </p:cNvPr>
          <p:cNvSpPr/>
          <p:nvPr/>
        </p:nvSpPr>
        <p:spPr>
          <a:xfrm flipV="1">
            <a:off x="-4504" y="6540438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7E3A92-47B8-4167-85B4-4C55CAFC49AB}"/>
              </a:ext>
            </a:extLst>
          </p:cNvPr>
          <p:cNvSpPr txBox="1"/>
          <p:nvPr/>
        </p:nvSpPr>
        <p:spPr>
          <a:xfrm>
            <a:off x="10265666" y="6574604"/>
            <a:ext cx="19254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050" b="1" smtClean="0">
                <a:solidFill>
                  <a:schemeClr val="accent1"/>
                </a:solidFill>
              </a:rPr>
              <a:t>‹#›</a:t>
            </a:fld>
            <a:endParaRPr lang="en-AU" sz="1050" b="1" dirty="0">
              <a:solidFill>
                <a:schemeClr val="accent1"/>
              </a:solidFill>
            </a:endParaRPr>
          </a:p>
        </p:txBody>
      </p:sp>
      <p:sp>
        <p:nvSpPr>
          <p:cNvPr id="9" name="Title 15">
            <a:extLst>
              <a:ext uri="{FF2B5EF4-FFF2-40B4-BE49-F238E27FC236}">
                <a16:creationId xmlns:a16="http://schemas.microsoft.com/office/drawing/2014/main" id="{80E5D011-DA18-4024-AF86-86894ACB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933C90-27D3-4335-96E2-DF82191298C9}"/>
              </a:ext>
            </a:extLst>
          </p:cNvPr>
          <p:cNvSpPr txBox="1"/>
          <p:nvPr/>
        </p:nvSpPr>
        <p:spPr>
          <a:xfrm>
            <a:off x="-24384" y="6562799"/>
            <a:ext cx="4925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dirty="0">
                <a:solidFill>
                  <a:schemeClr val="accent1"/>
                </a:solidFill>
              </a:rPr>
              <a:t>CEOS Plenary, 1-4  November 2021</a:t>
            </a:r>
          </a:p>
        </p:txBody>
      </p:sp>
    </p:spTree>
    <p:extLst>
      <p:ext uri="{BB962C8B-B14F-4D97-AF65-F5344CB8AC3E}">
        <p14:creationId xmlns:p14="http://schemas.microsoft.com/office/powerpoint/2010/main" val="137748893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3EBEE52-12B2-4089-AD9F-FE36914DD282}"/>
              </a:ext>
            </a:extLst>
          </p:cNvPr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315F3E-F0DF-4865-AC4F-47E0A13B2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1" y="0"/>
            <a:ext cx="2887579" cy="1037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6593D5-A5A7-4DB6-A71A-5D767C08A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1701" y="111658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C563EC-D185-47AB-844E-F7F56F0C4870}"/>
              </a:ext>
            </a:extLst>
          </p:cNvPr>
          <p:cNvSpPr/>
          <p:nvPr/>
        </p:nvSpPr>
        <p:spPr>
          <a:xfrm>
            <a:off x="-1777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>
              <a:solidFill>
                <a:schemeClr val="tx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42A08C-D712-41B9-8B6D-63E085A5C203}"/>
              </a:ext>
            </a:extLst>
          </p:cNvPr>
          <p:cNvSpPr/>
          <p:nvPr/>
        </p:nvSpPr>
        <p:spPr>
          <a:xfrm flipV="1">
            <a:off x="-4504" y="6540438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1F12C-5B09-41F4-BF5A-B51056894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v"/>
              <a:defRPr sz="2400"/>
            </a:lvl1pPr>
            <a:lvl2pPr marL="514350" indent="-171450">
              <a:buFont typeface="Wingdings" panose="05000000000000000000" pitchFamily="2" charset="2"/>
              <a:buChar char="§"/>
              <a:defRPr sz="2100"/>
            </a:lvl2pPr>
            <a:lvl3pPr marL="857250" indent="-171450">
              <a:buFont typeface="Courier New" panose="02070309020205020404" pitchFamily="49" charset="0"/>
              <a:buChar char="o"/>
              <a:defRPr sz="1800"/>
            </a:lvl3pPr>
            <a:lvl4pPr marL="1200150" indent="-171450">
              <a:buFont typeface="Arial" panose="020B0604020202020204" pitchFamily="34" charset="0"/>
              <a:buChar char="•"/>
              <a:defRPr sz="1500"/>
            </a:lvl4pPr>
            <a:lvl5pPr marL="1543050" indent="-171450">
              <a:buFont typeface="Arial" panose="020B0604020202020204" pitchFamily="34" charset="0"/>
              <a:buChar char="•"/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816F0-FF8F-4A31-8300-9ACA6B575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C088C0-51B0-4546-B072-388AE9218637}"/>
              </a:ext>
            </a:extLst>
          </p:cNvPr>
          <p:cNvSpPr txBox="1"/>
          <p:nvPr/>
        </p:nvSpPr>
        <p:spPr>
          <a:xfrm>
            <a:off x="10265666" y="6574604"/>
            <a:ext cx="19254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050" b="1" smtClean="0">
                <a:solidFill>
                  <a:schemeClr val="accent1"/>
                </a:solidFill>
              </a:rPr>
              <a:t>‹#›</a:t>
            </a:fld>
            <a:endParaRPr lang="en-AU" sz="1050" b="1" dirty="0">
              <a:solidFill>
                <a:schemeClr val="accent1"/>
              </a:solidFill>
            </a:endParaRPr>
          </a:p>
        </p:txBody>
      </p:sp>
      <p:sp>
        <p:nvSpPr>
          <p:cNvPr id="11" name="Title 15">
            <a:extLst>
              <a:ext uri="{FF2B5EF4-FFF2-40B4-BE49-F238E27FC236}">
                <a16:creationId xmlns:a16="http://schemas.microsoft.com/office/drawing/2014/main" id="{52871787-E01A-4060-A748-A06B35391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B93411-C6A7-4058-A682-89D0693D66D9}"/>
              </a:ext>
            </a:extLst>
          </p:cNvPr>
          <p:cNvSpPr txBox="1"/>
          <p:nvPr/>
        </p:nvSpPr>
        <p:spPr>
          <a:xfrm>
            <a:off x="-24384" y="6562799"/>
            <a:ext cx="4925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dirty="0">
                <a:solidFill>
                  <a:schemeClr val="accent1"/>
                </a:solidFill>
              </a:rPr>
              <a:t>CEOS Plenary, 1-4  November 2021</a:t>
            </a:r>
          </a:p>
        </p:txBody>
      </p:sp>
    </p:spTree>
    <p:extLst>
      <p:ext uri="{BB962C8B-B14F-4D97-AF65-F5344CB8AC3E}">
        <p14:creationId xmlns:p14="http://schemas.microsoft.com/office/powerpoint/2010/main" val="185202185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4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057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AD8E1C4-9A15-4764-86FE-E1C0275FBC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69" t="56875" r="39288" b="73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250A59-E31B-4002-83F5-2CA0F10DD4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5" t="60071" r="18717" b="8299"/>
          <a:stretch/>
        </p:blipFill>
        <p:spPr>
          <a:xfrm flipV="1">
            <a:off x="1772773" y="4826553"/>
            <a:ext cx="6443063" cy="2035792"/>
          </a:xfrm>
          <a:prstGeom prst="rect">
            <a:avLst/>
          </a:prstGeom>
        </p:spPr>
      </p:pic>
      <p:pic>
        <p:nvPicPr>
          <p:cNvPr id="19" name="Picture 18" descr="A picture containing nature&#10;&#10;Description automatically generated">
            <a:extLst>
              <a:ext uri="{FF2B5EF4-FFF2-40B4-BE49-F238E27FC236}">
                <a16:creationId xmlns:a16="http://schemas.microsoft.com/office/drawing/2014/main" id="{9A5D0622-33ED-4EB7-96FB-4585BC4717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5" t="50000" r="5072" b="33134"/>
          <a:stretch/>
        </p:blipFill>
        <p:spPr>
          <a:xfrm>
            <a:off x="4096513" y="-1"/>
            <a:ext cx="8095488" cy="2686815"/>
          </a:xfrm>
          <a:prstGeom prst="rect">
            <a:avLst/>
          </a:prstGeom>
        </p:spPr>
      </p:pic>
      <p:sp>
        <p:nvSpPr>
          <p:cNvPr id="20" name="Hexagon 3">
            <a:extLst>
              <a:ext uri="{FF2B5EF4-FFF2-40B4-BE49-F238E27FC236}">
                <a16:creationId xmlns:a16="http://schemas.microsoft.com/office/drawing/2014/main" id="{6D2DF6DF-5332-4778-ABD2-C77C32E47F0B}"/>
              </a:ext>
            </a:extLst>
          </p:cNvPr>
          <p:cNvSpPr/>
          <p:nvPr/>
        </p:nvSpPr>
        <p:spPr>
          <a:xfrm rot="10800000" flipV="1">
            <a:off x="5456394" y="1968439"/>
            <a:ext cx="6751471" cy="4901119"/>
          </a:xfrm>
          <a:custGeom>
            <a:avLst/>
            <a:gdLst>
              <a:gd name="connsiteX0" fmla="*/ 0 w 6765758"/>
              <a:gd name="connsiteY0" fmla="*/ 4848732 h 4848732"/>
              <a:gd name="connsiteX1" fmla="*/ 0 w 6765758"/>
              <a:gd name="connsiteY1" fmla="*/ 0 h 4848732"/>
              <a:gd name="connsiteX2" fmla="*/ 6765758 w 6765758"/>
              <a:gd name="connsiteY2" fmla="*/ 4848732 h 4848732"/>
              <a:gd name="connsiteX3" fmla="*/ 0 w 6765758"/>
              <a:gd name="connsiteY3" fmla="*/ 4848732 h 4848732"/>
              <a:gd name="connsiteX0" fmla="*/ 0 w 6765758"/>
              <a:gd name="connsiteY0" fmla="*/ 4941601 h 4941601"/>
              <a:gd name="connsiteX1" fmla="*/ 0 w 6765758"/>
              <a:gd name="connsiteY1" fmla="*/ 0 h 4941601"/>
              <a:gd name="connsiteX2" fmla="*/ 6765758 w 6765758"/>
              <a:gd name="connsiteY2" fmla="*/ 4941601 h 4941601"/>
              <a:gd name="connsiteX3" fmla="*/ 0 w 6765758"/>
              <a:gd name="connsiteY3" fmla="*/ 4941601 h 4941601"/>
              <a:gd name="connsiteX0" fmla="*/ 0 w 6765758"/>
              <a:gd name="connsiteY0" fmla="*/ 4920169 h 4920169"/>
              <a:gd name="connsiteX1" fmla="*/ 2381 w 6765758"/>
              <a:gd name="connsiteY1" fmla="*/ 0 h 4920169"/>
              <a:gd name="connsiteX2" fmla="*/ 6765758 w 6765758"/>
              <a:gd name="connsiteY2" fmla="*/ 4920169 h 4920169"/>
              <a:gd name="connsiteX3" fmla="*/ 0 w 6765758"/>
              <a:gd name="connsiteY3" fmla="*/ 4920169 h 4920169"/>
              <a:gd name="connsiteX0" fmla="*/ 0 w 6751470"/>
              <a:gd name="connsiteY0" fmla="*/ 4920169 h 4920169"/>
              <a:gd name="connsiteX1" fmla="*/ 2381 w 6751470"/>
              <a:gd name="connsiteY1" fmla="*/ 0 h 4920169"/>
              <a:gd name="connsiteX2" fmla="*/ 6751470 w 6751470"/>
              <a:gd name="connsiteY2" fmla="*/ 4901119 h 4920169"/>
              <a:gd name="connsiteX3" fmla="*/ 0 w 6751470"/>
              <a:gd name="connsiteY3" fmla="*/ 4920169 h 4920169"/>
              <a:gd name="connsiteX0" fmla="*/ 26211 w 6749106"/>
              <a:gd name="connsiteY0" fmla="*/ 4891594 h 4901119"/>
              <a:gd name="connsiteX1" fmla="*/ 17 w 6749106"/>
              <a:gd name="connsiteY1" fmla="*/ 0 h 4901119"/>
              <a:gd name="connsiteX2" fmla="*/ 6749106 w 6749106"/>
              <a:gd name="connsiteY2" fmla="*/ 4901119 h 4901119"/>
              <a:gd name="connsiteX3" fmla="*/ 26211 w 6749106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0 w 6756233"/>
              <a:gd name="connsiteY0" fmla="*/ 4877306 h 4901119"/>
              <a:gd name="connsiteX1" fmla="*/ 7144 w 6756233"/>
              <a:gd name="connsiteY1" fmla="*/ 0 h 4901119"/>
              <a:gd name="connsiteX2" fmla="*/ 6756233 w 6756233"/>
              <a:gd name="connsiteY2" fmla="*/ 4901119 h 4901119"/>
              <a:gd name="connsiteX3" fmla="*/ 0 w 6756233"/>
              <a:gd name="connsiteY3" fmla="*/ 4877306 h 4901119"/>
              <a:gd name="connsiteX0" fmla="*/ 2487 w 6749195"/>
              <a:gd name="connsiteY0" fmla="*/ 4896356 h 4901119"/>
              <a:gd name="connsiteX1" fmla="*/ 106 w 6749195"/>
              <a:gd name="connsiteY1" fmla="*/ 0 h 4901119"/>
              <a:gd name="connsiteX2" fmla="*/ 6749195 w 6749195"/>
              <a:gd name="connsiteY2" fmla="*/ 4901119 h 4901119"/>
              <a:gd name="connsiteX3" fmla="*/ 2487 w 6749195"/>
              <a:gd name="connsiteY3" fmla="*/ 4896356 h 4901119"/>
              <a:gd name="connsiteX0" fmla="*/ 2487 w 6749195"/>
              <a:gd name="connsiteY0" fmla="*/ 4898738 h 4901119"/>
              <a:gd name="connsiteX1" fmla="*/ 106 w 6749195"/>
              <a:gd name="connsiteY1" fmla="*/ 0 h 4901119"/>
              <a:gd name="connsiteX2" fmla="*/ 6749195 w 6749195"/>
              <a:gd name="connsiteY2" fmla="*/ 4901119 h 4901119"/>
              <a:gd name="connsiteX3" fmla="*/ 2487 w 6749195"/>
              <a:gd name="connsiteY3" fmla="*/ 4898738 h 4901119"/>
              <a:gd name="connsiteX0" fmla="*/ 0 w 6751471"/>
              <a:gd name="connsiteY0" fmla="*/ 4901119 h 4901119"/>
              <a:gd name="connsiteX1" fmla="*/ 2382 w 6751471"/>
              <a:gd name="connsiteY1" fmla="*/ 0 h 4901119"/>
              <a:gd name="connsiteX2" fmla="*/ 6751471 w 6751471"/>
              <a:gd name="connsiteY2" fmla="*/ 4901119 h 4901119"/>
              <a:gd name="connsiteX3" fmla="*/ 0 w 6751471"/>
              <a:gd name="connsiteY3" fmla="*/ 4901119 h 4901119"/>
              <a:gd name="connsiteX0" fmla="*/ 0 w 6751471"/>
              <a:gd name="connsiteY0" fmla="*/ 4901119 h 4901119"/>
              <a:gd name="connsiteX1" fmla="*/ 2382 w 6751471"/>
              <a:gd name="connsiteY1" fmla="*/ 0 h 4901119"/>
              <a:gd name="connsiteX2" fmla="*/ 6751471 w 6751471"/>
              <a:gd name="connsiteY2" fmla="*/ 4901119 h 4901119"/>
              <a:gd name="connsiteX3" fmla="*/ 0 w 6751471"/>
              <a:gd name="connsiteY3" fmla="*/ 4901119 h 490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1471" h="4901119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 w="3175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1" name="Hexagon 3">
            <a:extLst>
              <a:ext uri="{FF2B5EF4-FFF2-40B4-BE49-F238E27FC236}">
                <a16:creationId xmlns:a16="http://schemas.microsoft.com/office/drawing/2014/main" id="{ED1323B1-25AD-4D68-9935-331D79B300CE}"/>
              </a:ext>
            </a:extLst>
          </p:cNvPr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>
              <a:gd name="connsiteX0" fmla="*/ 0 w 12192000"/>
              <a:gd name="connsiteY0" fmla="*/ 3429000 h 6858000"/>
              <a:gd name="connsiteX1" fmla="*/ 1714500 w 12192000"/>
              <a:gd name="connsiteY1" fmla="*/ 2 h 6858000"/>
              <a:gd name="connsiteX2" fmla="*/ 10477500 w 12192000"/>
              <a:gd name="connsiteY2" fmla="*/ 2 h 6858000"/>
              <a:gd name="connsiteX3" fmla="*/ 12192000 w 12192000"/>
              <a:gd name="connsiteY3" fmla="*/ 3429000 h 6858000"/>
              <a:gd name="connsiteX4" fmla="*/ 10477500 w 12192000"/>
              <a:gd name="connsiteY4" fmla="*/ 6857998 h 6858000"/>
              <a:gd name="connsiteX5" fmla="*/ 1714500 w 12192000"/>
              <a:gd name="connsiteY5" fmla="*/ 6857998 h 6858000"/>
              <a:gd name="connsiteX6" fmla="*/ 0 w 12192000"/>
              <a:gd name="connsiteY6" fmla="*/ 3429000 h 6858000"/>
              <a:gd name="connsiteX0" fmla="*/ 6016 w 12198016"/>
              <a:gd name="connsiteY0" fmla="*/ 3441030 h 6870028"/>
              <a:gd name="connsiteX1" fmla="*/ 0 w 12198016"/>
              <a:gd name="connsiteY1" fmla="*/ 0 h 6870028"/>
              <a:gd name="connsiteX2" fmla="*/ 10483516 w 12198016"/>
              <a:gd name="connsiteY2" fmla="*/ 12032 h 6870028"/>
              <a:gd name="connsiteX3" fmla="*/ 12198016 w 12198016"/>
              <a:gd name="connsiteY3" fmla="*/ 3441030 h 6870028"/>
              <a:gd name="connsiteX4" fmla="*/ 10483516 w 12198016"/>
              <a:gd name="connsiteY4" fmla="*/ 6870028 h 6870028"/>
              <a:gd name="connsiteX5" fmla="*/ 1720516 w 12198016"/>
              <a:gd name="connsiteY5" fmla="*/ 6870028 h 6870028"/>
              <a:gd name="connsiteX6" fmla="*/ 6016 w 12198016"/>
              <a:gd name="connsiteY6" fmla="*/ 3441030 h 6870028"/>
              <a:gd name="connsiteX0" fmla="*/ 6016 w 12198016"/>
              <a:gd name="connsiteY0" fmla="*/ 3441030 h 6870028"/>
              <a:gd name="connsiteX1" fmla="*/ 0 w 12198016"/>
              <a:gd name="connsiteY1" fmla="*/ 0 h 6870028"/>
              <a:gd name="connsiteX2" fmla="*/ 12192000 w 12198016"/>
              <a:gd name="connsiteY2" fmla="*/ 24063 h 6870028"/>
              <a:gd name="connsiteX3" fmla="*/ 12198016 w 12198016"/>
              <a:gd name="connsiteY3" fmla="*/ 3441030 h 6870028"/>
              <a:gd name="connsiteX4" fmla="*/ 10483516 w 12198016"/>
              <a:gd name="connsiteY4" fmla="*/ 6870028 h 6870028"/>
              <a:gd name="connsiteX5" fmla="*/ 1720516 w 12198016"/>
              <a:gd name="connsiteY5" fmla="*/ 6870028 h 6870028"/>
              <a:gd name="connsiteX6" fmla="*/ 6016 w 12198016"/>
              <a:gd name="connsiteY6" fmla="*/ 3441030 h 6870028"/>
              <a:gd name="connsiteX0" fmla="*/ 6016 w 12198016"/>
              <a:gd name="connsiteY0" fmla="*/ 3441030 h 6870028"/>
              <a:gd name="connsiteX1" fmla="*/ 0 w 12198016"/>
              <a:gd name="connsiteY1" fmla="*/ 0 h 6870028"/>
              <a:gd name="connsiteX2" fmla="*/ 12192000 w 12198016"/>
              <a:gd name="connsiteY2" fmla="*/ 24063 h 6870028"/>
              <a:gd name="connsiteX3" fmla="*/ 12198016 w 12198016"/>
              <a:gd name="connsiteY3" fmla="*/ 3441030 h 6870028"/>
              <a:gd name="connsiteX4" fmla="*/ 12179968 w 12198016"/>
              <a:gd name="connsiteY4" fmla="*/ 6845965 h 6870028"/>
              <a:gd name="connsiteX5" fmla="*/ 1720516 w 12198016"/>
              <a:gd name="connsiteY5" fmla="*/ 6870028 h 6870028"/>
              <a:gd name="connsiteX6" fmla="*/ 6016 w 12198016"/>
              <a:gd name="connsiteY6" fmla="*/ 3441030 h 6870028"/>
              <a:gd name="connsiteX0" fmla="*/ 6016 w 12198016"/>
              <a:gd name="connsiteY0" fmla="*/ 3441030 h 6857997"/>
              <a:gd name="connsiteX1" fmla="*/ 0 w 12198016"/>
              <a:gd name="connsiteY1" fmla="*/ 0 h 6857997"/>
              <a:gd name="connsiteX2" fmla="*/ 12192000 w 12198016"/>
              <a:gd name="connsiteY2" fmla="*/ 24063 h 6857997"/>
              <a:gd name="connsiteX3" fmla="*/ 12198016 w 12198016"/>
              <a:gd name="connsiteY3" fmla="*/ 3441030 h 6857997"/>
              <a:gd name="connsiteX4" fmla="*/ 12179968 w 12198016"/>
              <a:gd name="connsiteY4" fmla="*/ 6845965 h 6857997"/>
              <a:gd name="connsiteX5" fmla="*/ 7122694 w 12198016"/>
              <a:gd name="connsiteY5" fmla="*/ 6857997 h 6857997"/>
              <a:gd name="connsiteX6" fmla="*/ 6016 w 12198016"/>
              <a:gd name="connsiteY6" fmla="*/ 3441030 h 6857997"/>
              <a:gd name="connsiteX0" fmla="*/ 266 w 12204298"/>
              <a:gd name="connsiteY0" fmla="*/ 2045367 h 6857997"/>
              <a:gd name="connsiteX1" fmla="*/ 6282 w 12204298"/>
              <a:gd name="connsiteY1" fmla="*/ 0 h 6857997"/>
              <a:gd name="connsiteX2" fmla="*/ 12198282 w 12204298"/>
              <a:gd name="connsiteY2" fmla="*/ 24063 h 6857997"/>
              <a:gd name="connsiteX3" fmla="*/ 12204298 w 12204298"/>
              <a:gd name="connsiteY3" fmla="*/ 3441030 h 6857997"/>
              <a:gd name="connsiteX4" fmla="*/ 12186250 w 12204298"/>
              <a:gd name="connsiteY4" fmla="*/ 6845965 h 6857997"/>
              <a:gd name="connsiteX5" fmla="*/ 7128976 w 12204298"/>
              <a:gd name="connsiteY5" fmla="*/ 6857997 h 6857997"/>
              <a:gd name="connsiteX6" fmla="*/ 266 w 12204298"/>
              <a:gd name="connsiteY6" fmla="*/ 2045367 h 6857997"/>
              <a:gd name="connsiteX0" fmla="*/ 980573 w 12198016"/>
              <a:gd name="connsiteY0" fmla="*/ 1792704 h 6857997"/>
              <a:gd name="connsiteX1" fmla="*/ 0 w 12198016"/>
              <a:gd name="connsiteY1" fmla="*/ 0 h 6857997"/>
              <a:gd name="connsiteX2" fmla="*/ 12192000 w 12198016"/>
              <a:gd name="connsiteY2" fmla="*/ 24063 h 6857997"/>
              <a:gd name="connsiteX3" fmla="*/ 12198016 w 12198016"/>
              <a:gd name="connsiteY3" fmla="*/ 3441030 h 6857997"/>
              <a:gd name="connsiteX4" fmla="*/ 12179968 w 12198016"/>
              <a:gd name="connsiteY4" fmla="*/ 6845965 h 6857997"/>
              <a:gd name="connsiteX5" fmla="*/ 7122694 w 12198016"/>
              <a:gd name="connsiteY5" fmla="*/ 6857997 h 6857997"/>
              <a:gd name="connsiteX6" fmla="*/ 980573 w 12198016"/>
              <a:gd name="connsiteY6" fmla="*/ 1792704 h 6857997"/>
              <a:gd name="connsiteX0" fmla="*/ 266 w 12204299"/>
              <a:gd name="connsiteY0" fmla="*/ 1840831 h 6857997"/>
              <a:gd name="connsiteX1" fmla="*/ 6283 w 12204299"/>
              <a:gd name="connsiteY1" fmla="*/ 0 h 6857997"/>
              <a:gd name="connsiteX2" fmla="*/ 12198283 w 12204299"/>
              <a:gd name="connsiteY2" fmla="*/ 24063 h 6857997"/>
              <a:gd name="connsiteX3" fmla="*/ 12204299 w 12204299"/>
              <a:gd name="connsiteY3" fmla="*/ 3441030 h 6857997"/>
              <a:gd name="connsiteX4" fmla="*/ 12186251 w 12204299"/>
              <a:gd name="connsiteY4" fmla="*/ 6845965 h 6857997"/>
              <a:gd name="connsiteX5" fmla="*/ 7128977 w 12204299"/>
              <a:gd name="connsiteY5" fmla="*/ 6857997 h 6857997"/>
              <a:gd name="connsiteX6" fmla="*/ 266 w 12204299"/>
              <a:gd name="connsiteY6" fmla="*/ 1840831 h 6857997"/>
              <a:gd name="connsiteX0" fmla="*/ 7122694 w 12198016"/>
              <a:gd name="connsiteY0" fmla="*/ 6857997 h 6857997"/>
              <a:gd name="connsiteX1" fmla="*/ 0 w 12198016"/>
              <a:gd name="connsiteY1" fmla="*/ 0 h 6857997"/>
              <a:gd name="connsiteX2" fmla="*/ 12192000 w 12198016"/>
              <a:gd name="connsiteY2" fmla="*/ 24063 h 6857997"/>
              <a:gd name="connsiteX3" fmla="*/ 12198016 w 12198016"/>
              <a:gd name="connsiteY3" fmla="*/ 3441030 h 6857997"/>
              <a:gd name="connsiteX4" fmla="*/ 12179968 w 12198016"/>
              <a:gd name="connsiteY4" fmla="*/ 6845965 h 6857997"/>
              <a:gd name="connsiteX5" fmla="*/ 7122694 w 12198016"/>
              <a:gd name="connsiteY5" fmla="*/ 6857997 h 6857997"/>
              <a:gd name="connsiteX0" fmla="*/ 4818648 w 12198016"/>
              <a:gd name="connsiteY0" fmla="*/ 6870031 h 6870031"/>
              <a:gd name="connsiteX1" fmla="*/ 0 w 12198016"/>
              <a:gd name="connsiteY1" fmla="*/ 0 h 6870031"/>
              <a:gd name="connsiteX2" fmla="*/ 12192000 w 12198016"/>
              <a:gd name="connsiteY2" fmla="*/ 24063 h 6870031"/>
              <a:gd name="connsiteX3" fmla="*/ 12198016 w 12198016"/>
              <a:gd name="connsiteY3" fmla="*/ 3441030 h 6870031"/>
              <a:gd name="connsiteX4" fmla="*/ 12179968 w 12198016"/>
              <a:gd name="connsiteY4" fmla="*/ 6845965 h 6870031"/>
              <a:gd name="connsiteX5" fmla="*/ 4818648 w 12198016"/>
              <a:gd name="connsiteY5" fmla="*/ 6870031 h 6870031"/>
              <a:gd name="connsiteX0" fmla="*/ 2713121 w 10092489"/>
              <a:gd name="connsiteY0" fmla="*/ 6870031 h 6870031"/>
              <a:gd name="connsiteX1" fmla="*/ 0 w 10092489"/>
              <a:gd name="connsiteY1" fmla="*/ 0 h 6870031"/>
              <a:gd name="connsiteX2" fmla="*/ 10086473 w 10092489"/>
              <a:gd name="connsiteY2" fmla="*/ 24063 h 6870031"/>
              <a:gd name="connsiteX3" fmla="*/ 10092489 w 10092489"/>
              <a:gd name="connsiteY3" fmla="*/ 3441030 h 6870031"/>
              <a:gd name="connsiteX4" fmla="*/ 10074441 w 10092489"/>
              <a:gd name="connsiteY4" fmla="*/ 6845965 h 6870031"/>
              <a:gd name="connsiteX5" fmla="*/ 2713121 w 10092489"/>
              <a:gd name="connsiteY5" fmla="*/ 6870031 h 6870031"/>
              <a:gd name="connsiteX0" fmla="*/ 3230479 w 10092489"/>
              <a:gd name="connsiteY0" fmla="*/ 6870031 h 6870031"/>
              <a:gd name="connsiteX1" fmla="*/ 0 w 10092489"/>
              <a:gd name="connsiteY1" fmla="*/ 0 h 6870031"/>
              <a:gd name="connsiteX2" fmla="*/ 10086473 w 10092489"/>
              <a:gd name="connsiteY2" fmla="*/ 24063 h 6870031"/>
              <a:gd name="connsiteX3" fmla="*/ 10092489 w 10092489"/>
              <a:gd name="connsiteY3" fmla="*/ 3441030 h 6870031"/>
              <a:gd name="connsiteX4" fmla="*/ 10074441 w 10092489"/>
              <a:gd name="connsiteY4" fmla="*/ 6845965 h 6870031"/>
              <a:gd name="connsiteX5" fmla="*/ 3230479 w 10092489"/>
              <a:gd name="connsiteY5" fmla="*/ 6870031 h 6870031"/>
              <a:gd name="connsiteX0" fmla="*/ 5526973 w 12388983"/>
              <a:gd name="connsiteY0" fmla="*/ 6870031 h 6870031"/>
              <a:gd name="connsiteX1" fmla="*/ 0 w 12388983"/>
              <a:gd name="connsiteY1" fmla="*/ 0 h 6870031"/>
              <a:gd name="connsiteX2" fmla="*/ 12382967 w 12388983"/>
              <a:gd name="connsiteY2" fmla="*/ 24063 h 6870031"/>
              <a:gd name="connsiteX3" fmla="*/ 12388983 w 12388983"/>
              <a:gd name="connsiteY3" fmla="*/ 3441030 h 6870031"/>
              <a:gd name="connsiteX4" fmla="*/ 12370935 w 12388983"/>
              <a:gd name="connsiteY4" fmla="*/ 6845965 h 6870031"/>
              <a:gd name="connsiteX5" fmla="*/ 5526973 w 12388983"/>
              <a:gd name="connsiteY5" fmla="*/ 6870031 h 6870031"/>
              <a:gd name="connsiteX0" fmla="*/ 7840359 w 14702369"/>
              <a:gd name="connsiteY0" fmla="*/ 6845968 h 6845968"/>
              <a:gd name="connsiteX1" fmla="*/ 0 w 14702369"/>
              <a:gd name="connsiteY1" fmla="*/ 0 h 6845968"/>
              <a:gd name="connsiteX2" fmla="*/ 14696353 w 14702369"/>
              <a:gd name="connsiteY2" fmla="*/ 0 h 6845968"/>
              <a:gd name="connsiteX3" fmla="*/ 14702369 w 14702369"/>
              <a:gd name="connsiteY3" fmla="*/ 3416967 h 6845968"/>
              <a:gd name="connsiteX4" fmla="*/ 14684321 w 14702369"/>
              <a:gd name="connsiteY4" fmla="*/ 6821902 h 6845968"/>
              <a:gd name="connsiteX5" fmla="*/ 7840359 w 14702369"/>
              <a:gd name="connsiteY5" fmla="*/ 6845968 h 6845968"/>
              <a:gd name="connsiteX0" fmla="*/ 11914246 w 14702369"/>
              <a:gd name="connsiteY0" fmla="*/ 6821904 h 6821904"/>
              <a:gd name="connsiteX1" fmla="*/ 0 w 14702369"/>
              <a:gd name="connsiteY1" fmla="*/ 0 h 6821904"/>
              <a:gd name="connsiteX2" fmla="*/ 14696353 w 14702369"/>
              <a:gd name="connsiteY2" fmla="*/ 0 h 6821904"/>
              <a:gd name="connsiteX3" fmla="*/ 14702369 w 14702369"/>
              <a:gd name="connsiteY3" fmla="*/ 3416967 h 6821904"/>
              <a:gd name="connsiteX4" fmla="*/ 14684321 w 14702369"/>
              <a:gd name="connsiteY4" fmla="*/ 6821902 h 6821904"/>
              <a:gd name="connsiteX5" fmla="*/ 11914246 w 14702369"/>
              <a:gd name="connsiteY5" fmla="*/ 6821904 h 6821904"/>
              <a:gd name="connsiteX0" fmla="*/ 11303164 w 14702369"/>
              <a:gd name="connsiteY0" fmla="*/ 6833935 h 6833935"/>
              <a:gd name="connsiteX1" fmla="*/ 0 w 14702369"/>
              <a:gd name="connsiteY1" fmla="*/ 0 h 6833935"/>
              <a:gd name="connsiteX2" fmla="*/ 14696353 w 14702369"/>
              <a:gd name="connsiteY2" fmla="*/ 0 h 6833935"/>
              <a:gd name="connsiteX3" fmla="*/ 14702369 w 14702369"/>
              <a:gd name="connsiteY3" fmla="*/ 3416967 h 6833935"/>
              <a:gd name="connsiteX4" fmla="*/ 14684321 w 14702369"/>
              <a:gd name="connsiteY4" fmla="*/ 6821902 h 6833935"/>
              <a:gd name="connsiteX5" fmla="*/ 11303164 w 14702369"/>
              <a:gd name="connsiteY5" fmla="*/ 6833935 h 6833935"/>
              <a:gd name="connsiteX0" fmla="*/ 11303164 w 14702369"/>
              <a:gd name="connsiteY0" fmla="*/ 6833935 h 6833935"/>
              <a:gd name="connsiteX1" fmla="*/ 0 w 14702369"/>
              <a:gd name="connsiteY1" fmla="*/ 0 h 6833935"/>
              <a:gd name="connsiteX2" fmla="*/ 14696353 w 14702369"/>
              <a:gd name="connsiteY2" fmla="*/ 0 h 6833935"/>
              <a:gd name="connsiteX3" fmla="*/ 14702369 w 14702369"/>
              <a:gd name="connsiteY3" fmla="*/ 3416967 h 6833935"/>
              <a:gd name="connsiteX4" fmla="*/ 14698869 w 14702369"/>
              <a:gd name="connsiteY4" fmla="*/ 6833934 h 6833935"/>
              <a:gd name="connsiteX5" fmla="*/ 11303164 w 14702369"/>
              <a:gd name="connsiteY5" fmla="*/ 6833935 h 6833935"/>
              <a:gd name="connsiteX0" fmla="*/ 11356917 w 14756122"/>
              <a:gd name="connsiteY0" fmla="*/ 6833935 h 6833935"/>
              <a:gd name="connsiteX1" fmla="*/ 0 w 14756122"/>
              <a:gd name="connsiteY1" fmla="*/ 12611 h 6833935"/>
              <a:gd name="connsiteX2" fmla="*/ 14750106 w 14756122"/>
              <a:gd name="connsiteY2" fmla="*/ 0 h 6833935"/>
              <a:gd name="connsiteX3" fmla="*/ 14756122 w 14756122"/>
              <a:gd name="connsiteY3" fmla="*/ 3416967 h 6833935"/>
              <a:gd name="connsiteX4" fmla="*/ 14752622 w 14756122"/>
              <a:gd name="connsiteY4" fmla="*/ 6833934 h 6833935"/>
              <a:gd name="connsiteX5" fmla="*/ 11356917 w 14756122"/>
              <a:gd name="connsiteY5" fmla="*/ 6833935 h 6833935"/>
              <a:gd name="connsiteX0" fmla="*/ 11356917 w 14761910"/>
              <a:gd name="connsiteY0" fmla="*/ 6833935 h 6833935"/>
              <a:gd name="connsiteX1" fmla="*/ 0 w 14761910"/>
              <a:gd name="connsiteY1" fmla="*/ 12611 h 6833935"/>
              <a:gd name="connsiteX2" fmla="*/ 14761631 w 14761910"/>
              <a:gd name="connsiteY2" fmla="*/ 0 h 6833935"/>
              <a:gd name="connsiteX3" fmla="*/ 14756122 w 14761910"/>
              <a:gd name="connsiteY3" fmla="*/ 3416967 h 6833935"/>
              <a:gd name="connsiteX4" fmla="*/ 14752622 w 14761910"/>
              <a:gd name="connsiteY4" fmla="*/ 6833934 h 6833935"/>
              <a:gd name="connsiteX5" fmla="*/ 11356917 w 14761910"/>
              <a:gd name="connsiteY5" fmla="*/ 6833935 h 6833935"/>
              <a:gd name="connsiteX0" fmla="*/ 11356917 w 14761910"/>
              <a:gd name="connsiteY0" fmla="*/ 6833935 h 6833935"/>
              <a:gd name="connsiteX1" fmla="*/ 0 w 14761910"/>
              <a:gd name="connsiteY1" fmla="*/ 12611 h 6833935"/>
              <a:gd name="connsiteX2" fmla="*/ 14761631 w 14761910"/>
              <a:gd name="connsiteY2" fmla="*/ 0 h 6833935"/>
              <a:gd name="connsiteX3" fmla="*/ 14756122 w 14761910"/>
              <a:gd name="connsiteY3" fmla="*/ 3416967 h 6833935"/>
              <a:gd name="connsiteX4" fmla="*/ 14758385 w 14761910"/>
              <a:gd name="connsiteY4" fmla="*/ 6829198 h 6833935"/>
              <a:gd name="connsiteX5" fmla="*/ 11356917 w 14761910"/>
              <a:gd name="connsiteY5" fmla="*/ 6833935 h 6833935"/>
              <a:gd name="connsiteX0" fmla="*/ 11356917 w 14761910"/>
              <a:gd name="connsiteY0" fmla="*/ 6833935 h 6836301"/>
              <a:gd name="connsiteX1" fmla="*/ 0 w 14761910"/>
              <a:gd name="connsiteY1" fmla="*/ 12611 h 6836301"/>
              <a:gd name="connsiteX2" fmla="*/ 14761631 w 14761910"/>
              <a:gd name="connsiteY2" fmla="*/ 0 h 6836301"/>
              <a:gd name="connsiteX3" fmla="*/ 14756122 w 14761910"/>
              <a:gd name="connsiteY3" fmla="*/ 3416967 h 6836301"/>
              <a:gd name="connsiteX4" fmla="*/ 14758385 w 14761910"/>
              <a:gd name="connsiteY4" fmla="*/ 6836301 h 6836301"/>
              <a:gd name="connsiteX5" fmla="*/ 11356917 w 14761910"/>
              <a:gd name="connsiteY5" fmla="*/ 6833935 h 683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61910" h="6836301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7A6DEE9-0B4F-409A-B59F-325723A10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31" y="5311498"/>
            <a:ext cx="2738896" cy="1508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B31207-9C3D-4B5C-B57B-2FE4DBE214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4000"/>
          </a:blip>
          <a:srcRect l="32582" t="2399" r="8554" b="-8774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35335CF-157D-43AA-8855-D3BF724DF9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4000"/>
            <a:grayscl/>
          </a:blip>
          <a:srcRect l="54017" t="36082" r="11355" b="674"/>
          <a:stretch/>
        </p:blipFill>
        <p:spPr>
          <a:xfrm rot="16200000">
            <a:off x="5792642" y="4819952"/>
            <a:ext cx="1719709" cy="2366806"/>
          </a:xfrm>
          <a:prstGeom prst="rtTriangle">
            <a:avLst/>
          </a:prstGeom>
        </p:spPr>
      </p:pic>
      <p:sp>
        <p:nvSpPr>
          <p:cNvPr id="11" name="Title 15">
            <a:extLst>
              <a:ext uri="{FF2B5EF4-FFF2-40B4-BE49-F238E27FC236}">
                <a16:creationId xmlns:a16="http://schemas.microsoft.com/office/drawing/2014/main" id="{6D87AD77-E89F-4705-AA0A-8032DAD1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651267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C6441F9-A2B1-4BFB-87F7-B505A10AE262}"/>
              </a:ext>
            </a:extLst>
          </p:cNvPr>
          <p:cNvSpPr/>
          <p:nvPr userDrawn="1"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A801E7-BC54-4FD1-B398-A5A22D7A98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5B944D-04FC-4DF5-9BF7-3BCE88FF1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D524ECA-AF0A-4822-81E8-1224A9767F20}"/>
              </a:ext>
            </a:extLst>
          </p:cNvPr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5CD593-1634-4207-94B8-040A8F75CE1E}"/>
              </a:ext>
            </a:extLst>
          </p:cNvPr>
          <p:cNvSpPr/>
          <p:nvPr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7198A-4F93-4BB0-B3E6-6EC9C206038D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  <a:latin typeface="+mn-lt"/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  <a:latin typeface="+mn-lt"/>
              </a:rPr>
              <a:t>‹#›</a:t>
            </a:fld>
            <a:endParaRPr lang="en-AU" sz="14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D052B9-215F-4A65-B5BF-D9EA0B79D5DB}"/>
              </a:ext>
            </a:extLst>
          </p:cNvPr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accent1"/>
                </a:solidFill>
                <a:latin typeface="+mn-lt"/>
              </a:rPr>
              <a:t>CEOS Plenary, 1-4  November 2021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9B9A96-3603-43F8-A8A8-E7ECA8F14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2800"/>
            </a:lvl1pPr>
            <a:lvl2pPr marL="685800" indent="-22860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Courier New" panose="02070309020205020404" pitchFamily="49" charset="0"/>
              <a:buChar char="o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D23802C6-2AE7-4143-9A89-2B465ADB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1311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ED4F45A-79C4-451D-B770-5D9EB63F4CE9}"/>
              </a:ext>
            </a:extLst>
          </p:cNvPr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50AF94-A7F3-4BBE-BA31-C4E95B643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F3D092-5D49-4AFB-AF3E-73F362AFF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71A52C8-AC58-4F93-9B83-CF6340B35704}"/>
              </a:ext>
            </a:extLst>
          </p:cNvPr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8C269A-31A7-4C30-A379-B1AF6E6AC07E}"/>
              </a:ext>
            </a:extLst>
          </p:cNvPr>
          <p:cNvSpPr/>
          <p:nvPr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DDE49C7-19A1-444C-9825-1EA2A4CF4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2800"/>
            </a:lvl1pPr>
            <a:lvl2pPr marL="685800" indent="-22860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Courier New" panose="02070309020205020404" pitchFamily="49" charset="0"/>
              <a:buChar char="o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544BA0-E96C-45E5-845D-0572CB6E19C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2800"/>
            </a:lvl1pPr>
            <a:lvl2pPr marL="685800" indent="-22860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Courier New" panose="02070309020205020404" pitchFamily="49" charset="0"/>
              <a:buChar char="o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FA363F-DA93-49E9-B2AA-8F807FE83C45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  <a:latin typeface="+mn-lt"/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  <a:latin typeface="+mn-lt"/>
              </a:rPr>
              <a:t>‹#›</a:t>
            </a:fld>
            <a:endParaRPr lang="en-AU" sz="14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5" name="Title 15">
            <a:extLst>
              <a:ext uri="{FF2B5EF4-FFF2-40B4-BE49-F238E27FC236}">
                <a16:creationId xmlns:a16="http://schemas.microsoft.com/office/drawing/2014/main" id="{87570EC9-0DBC-4BD7-95AA-6C73B6CD9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7CA0F7-C63D-4300-8BAD-A29E1BDF3EF2}"/>
              </a:ext>
            </a:extLst>
          </p:cNvPr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accent1"/>
                </a:solidFill>
                <a:latin typeface="+mn-lt"/>
              </a:rPr>
              <a:t>CEOS Plenary, 1-4  November 2021</a:t>
            </a:r>
          </a:p>
        </p:txBody>
      </p:sp>
    </p:spTree>
    <p:extLst>
      <p:ext uri="{BB962C8B-B14F-4D97-AF65-F5344CB8AC3E}">
        <p14:creationId xmlns:p14="http://schemas.microsoft.com/office/powerpoint/2010/main" val="419621144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B3F54E-9A4B-4920-8D77-4695B8ABE8DC}"/>
              </a:ext>
            </a:extLst>
          </p:cNvPr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>
              <a:solidFill>
                <a:schemeClr val="tx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22C5D0-A59F-4D59-9AE0-98B49D48F7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4000"/>
          </a:blip>
          <a:srcRect l="51339" t="39269" r="-2839" b="35419"/>
          <a:stretch/>
        </p:blipFill>
        <p:spPr>
          <a:xfrm flipH="1">
            <a:off x="9304421" y="0"/>
            <a:ext cx="2887579" cy="1037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3F94B4-13EA-4151-AFBF-F80C398EB1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1701" y="111658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C0AD3EB-C7FF-4C12-981F-BF2C7DE74266}"/>
              </a:ext>
            </a:extLst>
          </p:cNvPr>
          <p:cNvSpPr/>
          <p:nvPr/>
        </p:nvSpPr>
        <p:spPr>
          <a:xfrm>
            <a:off x="-1777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>
              <a:solidFill>
                <a:schemeClr val="tx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223A0C-8F12-4568-8E11-A3F2ECF21C84}"/>
              </a:ext>
            </a:extLst>
          </p:cNvPr>
          <p:cNvSpPr/>
          <p:nvPr/>
        </p:nvSpPr>
        <p:spPr>
          <a:xfrm flipV="1">
            <a:off x="-4504" y="6540438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4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01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72" r:id="rId5"/>
    <p:sldLayoutId id="2147483669" r:id="rId6"/>
    <p:sldLayoutId id="2147483670" r:id="rId7"/>
    <p:sldLayoutId id="2147483671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">
            <a:extLst>
              <a:ext uri="{FF2B5EF4-FFF2-40B4-BE49-F238E27FC236}">
                <a16:creationId xmlns:a16="http://schemas.microsoft.com/office/drawing/2014/main" id="{EEAAFA2D-D19D-4B1A-9C15-39F818FE71AA}"/>
              </a:ext>
            </a:extLst>
          </p:cNvPr>
          <p:cNvSpPr/>
          <p:nvPr/>
        </p:nvSpPr>
        <p:spPr>
          <a:xfrm>
            <a:off x="7222284" y="4252682"/>
            <a:ext cx="4832943" cy="2605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lvl="0" algn="r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sz="2200" b="1" dirty="0">
                <a:solidFill>
                  <a:schemeClr val="accent1"/>
                </a:solidFill>
                <a:latin typeface="Quire Sans" panose="020B0502040400020003" pitchFamily="34" charset="0"/>
                <a:ea typeface="Arial Bold"/>
                <a:cs typeface="Quire Sans" panose="020B0502040400020003" pitchFamily="34" charset="0"/>
                <a:sym typeface="Arial Bold"/>
              </a:rPr>
              <a:t>Ivan </a:t>
            </a:r>
            <a:r>
              <a:rPr lang="en-AU" sz="2200" b="1" dirty="0" err="1">
                <a:solidFill>
                  <a:schemeClr val="accent1"/>
                </a:solidFill>
                <a:latin typeface="Quire Sans" panose="020B0502040400020003" pitchFamily="34" charset="0"/>
                <a:ea typeface="Arial Bold"/>
                <a:cs typeface="Quire Sans" panose="020B0502040400020003" pitchFamily="34" charset="0"/>
                <a:sym typeface="Arial Bold"/>
              </a:rPr>
              <a:t>Petiteville</a:t>
            </a:r>
            <a:r>
              <a:rPr lang="en-AU" sz="2200" b="1" dirty="0">
                <a:solidFill>
                  <a:schemeClr val="accent1"/>
                </a:solidFill>
                <a:latin typeface="Quire Sans" panose="020B0502040400020003" pitchFamily="34" charset="0"/>
                <a:ea typeface="Arial Bold"/>
                <a:cs typeface="Quire Sans" panose="020B0502040400020003" pitchFamily="34" charset="0"/>
                <a:sym typeface="Arial Bold"/>
              </a:rPr>
              <a:t>, ESA</a:t>
            </a:r>
          </a:p>
          <a:p>
            <a:pPr lvl="0" algn="r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sz="2200" b="1" dirty="0">
                <a:solidFill>
                  <a:schemeClr val="accent1"/>
                </a:solidFill>
                <a:latin typeface="Quire Sans" panose="020B0502040400020003" pitchFamily="34" charset="0"/>
                <a:ea typeface="Arial Bold"/>
                <a:cs typeface="Quire Sans" panose="020B0502040400020003" pitchFamily="34" charset="0"/>
                <a:sym typeface="Arial Bold"/>
              </a:rPr>
              <a:t>Conference </a:t>
            </a:r>
            <a:r>
              <a:rPr sz="2200" b="1" dirty="0">
                <a:solidFill>
                  <a:schemeClr val="accent1"/>
                </a:solidFill>
                <a:latin typeface="Quire Sans" panose="020B0502040400020003" pitchFamily="34" charset="0"/>
                <a:ea typeface="Arial Bold"/>
                <a:cs typeface="Quire Sans" panose="020B0502040400020003" pitchFamily="34" charset="0"/>
                <a:sym typeface="Arial Bold"/>
              </a:rPr>
              <a:t>Agenda Item #</a:t>
            </a:r>
          </a:p>
          <a:p>
            <a:pPr lvl="0" algn="r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sz="2200" b="1" dirty="0">
                <a:solidFill>
                  <a:schemeClr val="accent1"/>
                </a:solidFill>
                <a:latin typeface="Quire Sans" panose="020B0502040400020003" pitchFamily="34" charset="0"/>
                <a:ea typeface="Arial Bold"/>
                <a:cs typeface="Quire Sans" panose="020B0502040400020003" pitchFamily="34" charset="0"/>
                <a:sym typeface="Arial Bold"/>
              </a:rPr>
              <a:t>2021 CEOS Plenary </a:t>
            </a:r>
            <a:endParaRPr sz="2200" b="1" dirty="0">
              <a:solidFill>
                <a:schemeClr val="accent1"/>
              </a:solidFill>
              <a:latin typeface="Quire Sans" panose="020B0502040400020003" pitchFamily="34" charset="0"/>
              <a:ea typeface="Arial Bold"/>
              <a:cs typeface="Quire Sans" panose="020B0502040400020003" pitchFamily="34" charset="0"/>
              <a:sym typeface="Arial Bold"/>
            </a:endParaRPr>
          </a:p>
          <a:p>
            <a:pPr lvl="0" algn="r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sz="2200" b="1" dirty="0">
                <a:solidFill>
                  <a:schemeClr val="accent1"/>
                </a:solidFill>
                <a:latin typeface="Quire Sans" panose="020B0502040400020003" pitchFamily="34" charset="0"/>
                <a:ea typeface="Arial Bold"/>
                <a:cs typeface="Quire Sans" panose="020B0502040400020003" pitchFamily="34" charset="0"/>
                <a:sym typeface="Arial Bold"/>
              </a:rPr>
              <a:t>Virtual Meeting</a:t>
            </a:r>
            <a:endParaRPr sz="2200" b="1" dirty="0">
              <a:solidFill>
                <a:schemeClr val="accent1"/>
              </a:solidFill>
              <a:latin typeface="Quire Sans" panose="020B0502040400020003" pitchFamily="34" charset="0"/>
              <a:ea typeface="Arial Bold"/>
              <a:cs typeface="Quire Sans" panose="020B0502040400020003" pitchFamily="34" charset="0"/>
              <a:sym typeface="Arial Bold"/>
            </a:endParaRPr>
          </a:p>
          <a:p>
            <a:pPr lvl="0" algn="r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sz="2200" b="1" dirty="0">
                <a:solidFill>
                  <a:schemeClr val="accent1"/>
                </a:solidFill>
                <a:latin typeface="Quire Sans" panose="020B0502040400020003" pitchFamily="34" charset="0"/>
                <a:ea typeface="Arial Bold"/>
                <a:cs typeface="Quire Sans" panose="020B0502040400020003" pitchFamily="34" charset="0"/>
                <a:sym typeface="Arial Bold"/>
              </a:rPr>
              <a:t>1-4 November 2021</a:t>
            </a:r>
            <a:endParaRPr sz="2200" b="1" dirty="0">
              <a:solidFill>
                <a:schemeClr val="accent1"/>
              </a:solidFill>
              <a:latin typeface="Quire Sans" panose="020B0502040400020003" pitchFamily="34" charset="0"/>
              <a:ea typeface="Arial Bold"/>
              <a:cs typeface="Quire Sans" panose="020B0502040400020003" pitchFamily="34" charset="0"/>
              <a:sym typeface="Arial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E97EF4-D691-411C-855A-7683211CD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17" y="280037"/>
            <a:ext cx="6429936" cy="3972645"/>
          </a:xfrm>
        </p:spPr>
        <p:txBody>
          <a:bodyPr/>
          <a:lstStyle/>
          <a:p>
            <a:r>
              <a:rPr lang="en-AU" dirty="0"/>
              <a:t>ESA SIT Chairmanship Priorities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05EF6F2E-687D-457B-B57F-CB1E63318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284" y="-565835"/>
            <a:ext cx="4102388" cy="2573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idx="1"/>
          </p:nvPr>
        </p:nvSpPr>
        <p:spPr>
          <a:xfrm>
            <a:off x="348300" y="1232156"/>
            <a:ext cx="11495400" cy="4824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Font typeface="Noto Sans Symbols"/>
              <a:buChar char="▪"/>
            </a:pPr>
            <a:r>
              <a:rPr lang="en-AU" sz="2400" dirty="0"/>
              <a:t>CEOS agency programmes and EO technologies continue to evolve in order to improve the service to the </a:t>
            </a:r>
            <a:r>
              <a:rPr lang="en-AU" sz="2400" dirty="0" smtClean="0"/>
              <a:t>User Community</a:t>
            </a:r>
            <a:r>
              <a:rPr lang="en-AU" sz="2400" dirty="0"/>
              <a:t>.</a:t>
            </a:r>
            <a:endParaRPr sz="2400" dirty="0"/>
          </a:p>
          <a:p>
            <a:pPr marL="342900" indent="-228600">
              <a:buNone/>
            </a:pPr>
            <a:endParaRPr sz="2400" dirty="0"/>
          </a:p>
          <a:p>
            <a:pPr marL="342900">
              <a:buFont typeface="Noto Sans Symbols"/>
              <a:buChar char="▪"/>
            </a:pPr>
            <a:r>
              <a:rPr lang="en-AU" sz="2400" dirty="0" smtClean="0">
                <a:solidFill>
                  <a:srgbClr val="0070C0"/>
                </a:solidFill>
              </a:rPr>
              <a:t>Give opportunities </a:t>
            </a:r>
            <a:r>
              <a:rPr lang="en-AU" sz="2400" dirty="0">
                <a:solidFill>
                  <a:srgbClr val="0070C0"/>
                </a:solidFill>
              </a:rPr>
              <a:t>for agencies to </a:t>
            </a:r>
            <a:r>
              <a:rPr lang="en-AU" sz="2400" dirty="0">
                <a:solidFill>
                  <a:srgbClr val="0070C0"/>
                </a:solidFill>
              </a:rPr>
              <a:t>report to CEOS WGs, VCs and Agencies </a:t>
            </a:r>
            <a:r>
              <a:rPr lang="en-AU" sz="2400" dirty="0" smtClean="0">
                <a:solidFill>
                  <a:srgbClr val="0070C0"/>
                </a:solidFill>
              </a:rPr>
              <a:t>and </a:t>
            </a:r>
            <a:r>
              <a:rPr lang="en-AU" sz="2400" dirty="0">
                <a:solidFill>
                  <a:srgbClr val="0070C0"/>
                </a:solidFill>
              </a:rPr>
              <a:t>seek feedback on their </a:t>
            </a:r>
            <a:r>
              <a:rPr lang="en-AU" sz="2400" dirty="0" smtClean="0">
                <a:solidFill>
                  <a:srgbClr val="0070C0"/>
                </a:solidFill>
              </a:rPr>
              <a:t>planned and candidate </a:t>
            </a:r>
            <a:r>
              <a:rPr lang="en-AU" sz="2400" dirty="0">
                <a:solidFill>
                  <a:srgbClr val="0070C0"/>
                </a:solidFill>
              </a:rPr>
              <a:t>missions and </a:t>
            </a:r>
            <a:r>
              <a:rPr lang="en-AU" sz="2400" dirty="0">
                <a:solidFill>
                  <a:srgbClr val="0070C0"/>
                </a:solidFill>
              </a:rPr>
              <a:t>concepts.</a:t>
            </a:r>
            <a:endParaRPr sz="2400" dirty="0">
              <a:solidFill>
                <a:srgbClr val="0070C0"/>
              </a:solidFill>
            </a:endParaRPr>
          </a:p>
          <a:p>
            <a:pPr marL="342900" indent="-228600">
              <a:buNone/>
            </a:pPr>
            <a:endParaRPr sz="2400" dirty="0" smtClean="0"/>
          </a:p>
          <a:p>
            <a:pPr marL="342900">
              <a:buFont typeface="Noto Sans Symbols"/>
              <a:buChar char="▪"/>
            </a:pPr>
            <a:r>
              <a:rPr lang="en-AU" sz="2400" dirty="0" smtClean="0"/>
              <a:t>ESA will present the </a:t>
            </a:r>
            <a:r>
              <a:rPr lang="en-AU" sz="2400" dirty="0"/>
              <a:t>Copernicus missions </a:t>
            </a:r>
            <a:r>
              <a:rPr lang="en-AU" sz="2400" i="1" dirty="0"/>
              <a:t>(Expansion, Extension, Contributing</a:t>
            </a:r>
            <a:r>
              <a:rPr lang="en-AU" sz="2400" i="1" dirty="0" smtClean="0"/>
              <a:t>) </a:t>
            </a:r>
            <a:r>
              <a:rPr lang="en-AU" sz="2400" dirty="0"/>
              <a:t>to the CEOS Agencies and Working </a:t>
            </a:r>
            <a:r>
              <a:rPr lang="en-AU" sz="2400" dirty="0" smtClean="0"/>
              <a:t>Teams, and seek </a:t>
            </a:r>
            <a:r>
              <a:rPr lang="en-AU" sz="2400" dirty="0"/>
              <a:t>feedback on their utility for the CEOS thematic observing </a:t>
            </a:r>
            <a:r>
              <a:rPr lang="en-AU" sz="2400" dirty="0" smtClean="0"/>
              <a:t>strategies.</a:t>
            </a:r>
            <a:endParaRPr sz="2400" dirty="0"/>
          </a:p>
          <a:p>
            <a:pPr marL="342900" indent="-228600">
              <a:buNone/>
            </a:pPr>
            <a:endParaRPr sz="2400" dirty="0"/>
          </a:p>
          <a:p>
            <a:pPr marL="342900">
              <a:buFont typeface="Noto Sans Symbols"/>
              <a:buChar char="▪"/>
            </a:pPr>
            <a:r>
              <a:rPr lang="en-AU" sz="2400" dirty="0">
                <a:solidFill>
                  <a:srgbClr val="0070C0"/>
                </a:solidFill>
              </a:rPr>
              <a:t>And explore potential new </a:t>
            </a:r>
            <a:r>
              <a:rPr lang="en-AU" sz="2400" dirty="0" smtClean="0">
                <a:solidFill>
                  <a:srgbClr val="0070C0"/>
                </a:solidFill>
              </a:rPr>
              <a:t>collaborations:</a:t>
            </a:r>
          </a:p>
          <a:p>
            <a:pPr marL="800100" lvl="1">
              <a:buFont typeface="Noto Sans Symbols"/>
              <a:buChar char="▪"/>
            </a:pPr>
            <a:r>
              <a:rPr lang="en-GB" i="1" dirty="0" smtClean="0"/>
              <a:t>e.g. UN Agencies, International </a:t>
            </a:r>
            <a:r>
              <a:rPr lang="en-GB" i="1" dirty="0"/>
              <a:t>Financial </a:t>
            </a:r>
            <a:r>
              <a:rPr lang="en-GB" i="1" dirty="0" smtClean="0"/>
              <a:t>Institutions, </a:t>
            </a:r>
            <a:r>
              <a:rPr lang="en-GB" i="1" dirty="0"/>
              <a:t>National Statistical </a:t>
            </a:r>
            <a:r>
              <a:rPr lang="en-GB" i="1" dirty="0" smtClean="0"/>
              <a:t>Offices</a:t>
            </a:r>
            <a:endParaRPr sz="2800" i="1" dirty="0"/>
          </a:p>
          <a:p>
            <a:pPr marL="342900" indent="-228600">
              <a:buNone/>
            </a:pPr>
            <a:endParaRPr sz="2400" dirty="0"/>
          </a:p>
          <a:p>
            <a:pPr marL="342900" indent="-228600">
              <a:buNone/>
            </a:pPr>
            <a:endParaRPr sz="2400" dirty="0"/>
          </a:p>
          <a:p>
            <a:pPr marL="342900" indent="-228600">
              <a:buNone/>
            </a:pPr>
            <a:endParaRPr sz="2400" dirty="0"/>
          </a:p>
          <a:p>
            <a:pPr marL="342900" indent="-228600">
              <a:buNone/>
            </a:pPr>
            <a:endParaRPr sz="2400" b="1" dirty="0"/>
          </a:p>
          <a:p>
            <a:pPr marL="342900" indent="-228600">
              <a:buNone/>
            </a:pPr>
            <a:endParaRPr sz="2400" dirty="0"/>
          </a:p>
          <a:p>
            <a:pPr marL="457200" lvl="1" indent="0">
              <a:buNone/>
            </a:pPr>
            <a:endParaRPr sz="2000" dirty="0"/>
          </a:p>
          <a:p>
            <a:pPr marL="342900" indent="-228600">
              <a:buNone/>
            </a:pPr>
            <a:endParaRPr sz="2400" dirty="0"/>
          </a:p>
          <a:p>
            <a:pPr marL="342900" indent="-228600">
              <a:buNone/>
            </a:pPr>
            <a:endParaRPr sz="2400" dirty="0"/>
          </a:p>
          <a:p>
            <a:pPr marL="342900" indent="-228600">
              <a:buNone/>
            </a:pPr>
            <a:endParaRPr sz="2400" dirty="0"/>
          </a:p>
          <a:p>
            <a:pPr marL="342900" indent="-228600">
              <a:buNone/>
            </a:pPr>
            <a:endParaRPr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51A6EF-A7D0-4D42-B373-B0D68A61C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New Mission Needs and Users</a:t>
            </a:r>
          </a:p>
        </p:txBody>
      </p:sp>
      <p:sp>
        <p:nvSpPr>
          <p:cNvPr id="120" name="Google Shape;120;p18"/>
          <p:cNvSpPr txBox="1"/>
          <p:nvPr/>
        </p:nvSpPr>
        <p:spPr>
          <a:xfrm>
            <a:off x="2373665" y="45315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8"/>
          <p:cNvSpPr txBox="1"/>
          <p:nvPr/>
        </p:nvSpPr>
        <p:spPr>
          <a:xfrm>
            <a:off x="3126224" y="31558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A29B70-B3E9-E049-A6BA-AA3E4A9CA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777" y="29033"/>
            <a:ext cx="1404135" cy="468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B5F17B-A73C-4C41-81D1-C5D3A0951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777" y="539373"/>
            <a:ext cx="1404135" cy="468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idx="1"/>
          </p:nvPr>
        </p:nvSpPr>
        <p:spPr>
          <a:xfrm>
            <a:off x="237797" y="1485745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Font typeface="Noto Sans Symbols"/>
              <a:buChar char="▪"/>
            </a:pPr>
            <a:r>
              <a:rPr lang="en-AU" sz="2400" dirty="0"/>
              <a:t>Significant CEOS investment already in Future Data </a:t>
            </a:r>
            <a:r>
              <a:rPr lang="en-AU" sz="2400" dirty="0" smtClean="0"/>
              <a:t>Architectures, </a:t>
            </a:r>
            <a:r>
              <a:rPr lang="en-AU" sz="2400" dirty="0"/>
              <a:t>Open Data Cube, Analysis Ready </a:t>
            </a:r>
            <a:r>
              <a:rPr lang="en-AU" sz="2400" dirty="0" smtClean="0"/>
              <a:t>Data,…</a:t>
            </a:r>
            <a:endParaRPr sz="2400" dirty="0"/>
          </a:p>
          <a:p>
            <a:pPr marL="0" indent="0">
              <a:buNone/>
            </a:pPr>
            <a:endParaRPr sz="2400" dirty="0"/>
          </a:p>
          <a:p>
            <a:pPr marL="342900">
              <a:buFont typeface="Noto Sans Symbols"/>
              <a:buChar char="▪"/>
            </a:pPr>
            <a:r>
              <a:rPr lang="en-AU" sz="2400" dirty="0">
                <a:solidFill>
                  <a:srgbClr val="0070C0"/>
                </a:solidFill>
              </a:rPr>
              <a:t>New platforms, new software tools (e.g. AI, Machine Learning), more </a:t>
            </a:r>
            <a:r>
              <a:rPr lang="en-AU" sz="2400" dirty="0">
                <a:solidFill>
                  <a:srgbClr val="0070C0"/>
                </a:solidFill>
              </a:rPr>
              <a:t>c</a:t>
            </a:r>
            <a:r>
              <a:rPr lang="en-AU" sz="2400" dirty="0" smtClean="0">
                <a:solidFill>
                  <a:srgbClr val="0070C0"/>
                </a:solidFill>
              </a:rPr>
              <a:t>loud </a:t>
            </a:r>
            <a:r>
              <a:rPr lang="en-AU" sz="2400" dirty="0">
                <a:solidFill>
                  <a:srgbClr val="0070C0"/>
                </a:solidFill>
              </a:rPr>
              <a:t>storage </a:t>
            </a:r>
            <a:r>
              <a:rPr lang="en-AU" sz="2400" dirty="0" smtClean="0">
                <a:solidFill>
                  <a:srgbClr val="0070C0"/>
                </a:solidFill>
              </a:rPr>
              <a:t>to foster the exploitation of </a:t>
            </a:r>
            <a:r>
              <a:rPr lang="en-AU" sz="2400" dirty="0" smtClean="0">
                <a:solidFill>
                  <a:srgbClr val="0070C0"/>
                </a:solidFill>
              </a:rPr>
              <a:t>data from both </a:t>
            </a:r>
            <a:r>
              <a:rPr lang="en-AU" sz="2400" dirty="0">
                <a:solidFill>
                  <a:srgbClr val="0070C0"/>
                </a:solidFill>
              </a:rPr>
              <a:t>public and private EO programmes</a:t>
            </a:r>
            <a:endParaRPr sz="2400" dirty="0">
              <a:solidFill>
                <a:srgbClr val="0070C0"/>
              </a:solidFill>
            </a:endParaRPr>
          </a:p>
          <a:p>
            <a:pPr marL="342900" indent="-228600">
              <a:buNone/>
            </a:pPr>
            <a:endParaRPr sz="2400" dirty="0"/>
          </a:p>
          <a:p>
            <a:pPr marL="342900">
              <a:buFont typeface="Noto Sans Symbols"/>
              <a:buChar char="▪"/>
            </a:pPr>
            <a:r>
              <a:rPr lang="en-AU" sz="2400" dirty="0"/>
              <a:t>New opportunities for new applications and new users</a:t>
            </a:r>
            <a:endParaRPr sz="2400" dirty="0"/>
          </a:p>
          <a:p>
            <a:pPr marL="0" indent="0">
              <a:buNone/>
            </a:pPr>
            <a:endParaRPr sz="2400" dirty="0"/>
          </a:p>
          <a:p>
            <a:pPr marL="342900">
              <a:buClr>
                <a:schemeClr val="accent3"/>
              </a:buClr>
              <a:buFont typeface="Noto Sans Symbols"/>
              <a:buChar char="▪"/>
            </a:pPr>
            <a:r>
              <a:rPr lang="en-AU" sz="2400" dirty="0">
                <a:solidFill>
                  <a:schemeClr val="accent3"/>
                </a:solidFill>
              </a:rPr>
              <a:t>CEOS agencies can reflect on opportunities for maximum interoperability and user ease for space agency data and analytics in the cloud</a:t>
            </a:r>
            <a:endParaRPr sz="2400" dirty="0"/>
          </a:p>
          <a:p>
            <a:pPr marL="742950" lvl="1" indent="-285750">
              <a:buClr>
                <a:schemeClr val="accent3"/>
              </a:buClr>
              <a:buFont typeface="Noto Sans Symbols"/>
              <a:buChar char="▪"/>
            </a:pPr>
            <a:r>
              <a:rPr lang="en-AU" sz="2000" dirty="0">
                <a:solidFill>
                  <a:schemeClr val="accent3"/>
                </a:solidFill>
              </a:rPr>
              <a:t>Forward thinking to ensure continued competitiveness and relevance</a:t>
            </a:r>
            <a:endParaRPr sz="2000" dirty="0"/>
          </a:p>
          <a:p>
            <a:pPr marL="457200" lvl="1" indent="0">
              <a:buNone/>
            </a:pPr>
            <a:endParaRPr sz="2000" dirty="0">
              <a:solidFill>
                <a:schemeClr val="accent3"/>
              </a:solidFill>
            </a:endParaRPr>
          </a:p>
          <a:p>
            <a:pPr marL="342900" indent="-228600">
              <a:buNone/>
            </a:pPr>
            <a:endParaRPr sz="2400" dirty="0"/>
          </a:p>
          <a:p>
            <a:pPr marL="342900" indent="-228600">
              <a:buNone/>
            </a:pPr>
            <a:endParaRPr sz="2400" dirty="0"/>
          </a:p>
          <a:p>
            <a:pPr marL="342900" indent="-228600">
              <a:buNone/>
            </a:pPr>
            <a:endParaRPr sz="2400" dirty="0"/>
          </a:p>
          <a:p>
            <a:pPr marL="342900" indent="-228600">
              <a:buNone/>
            </a:pPr>
            <a:endParaRPr sz="2400" dirty="0"/>
          </a:p>
          <a:p>
            <a:pPr marL="342900" indent="-228600">
              <a:buNone/>
            </a:pPr>
            <a:endParaRPr sz="2400" b="1" dirty="0"/>
          </a:p>
          <a:p>
            <a:pPr marL="342900" indent="-228600">
              <a:buNone/>
            </a:pPr>
            <a:endParaRPr sz="2400" dirty="0"/>
          </a:p>
          <a:p>
            <a:pPr marL="457200" lvl="1" indent="0">
              <a:buNone/>
            </a:pPr>
            <a:endParaRPr sz="2000" dirty="0"/>
          </a:p>
          <a:p>
            <a:pPr marL="342900" indent="-228600">
              <a:buNone/>
            </a:pPr>
            <a:endParaRPr sz="2400" dirty="0"/>
          </a:p>
          <a:p>
            <a:pPr marL="342900" indent="-228600">
              <a:buNone/>
            </a:pPr>
            <a:endParaRPr sz="2400" dirty="0"/>
          </a:p>
          <a:p>
            <a:pPr marL="342900" indent="-228600">
              <a:buNone/>
            </a:pPr>
            <a:endParaRPr sz="2400" dirty="0"/>
          </a:p>
          <a:p>
            <a:pPr marL="342900" indent="-228600">
              <a:buNone/>
            </a:pPr>
            <a:endParaRPr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7AB823-D7BF-490F-9BC9-197A80529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New Data Techniques</a:t>
            </a:r>
          </a:p>
        </p:txBody>
      </p:sp>
      <p:sp>
        <p:nvSpPr>
          <p:cNvPr id="128" name="Google Shape;128;p19"/>
          <p:cNvSpPr txBox="1"/>
          <p:nvPr/>
        </p:nvSpPr>
        <p:spPr>
          <a:xfrm>
            <a:off x="2373665" y="45315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9"/>
          <p:cNvSpPr txBox="1"/>
          <p:nvPr/>
        </p:nvSpPr>
        <p:spPr>
          <a:xfrm>
            <a:off x="3126224" y="31558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F01CB-56AD-BE41-9198-78C62F002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624" y="266232"/>
            <a:ext cx="1404135" cy="468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Font typeface="Noto Sans Symbols"/>
              <a:buChar char="▪"/>
            </a:pPr>
            <a:r>
              <a:rPr lang="en-AU" b="1" dirty="0"/>
              <a:t>SIT-37 (ESRIN): </a:t>
            </a:r>
            <a:r>
              <a:rPr lang="en-AU" dirty="0" smtClean="0"/>
              <a:t>	week 28 </a:t>
            </a:r>
            <a:r>
              <a:rPr lang="en-AU" dirty="0"/>
              <a:t>March – 1 </a:t>
            </a:r>
            <a:r>
              <a:rPr lang="en-AU" dirty="0" smtClean="0"/>
              <a:t>April</a:t>
            </a:r>
            <a:endParaRPr dirty="0"/>
          </a:p>
          <a:p>
            <a:pPr marL="0" indent="0">
              <a:buNone/>
            </a:pPr>
            <a:endParaRPr dirty="0"/>
          </a:p>
          <a:p>
            <a:pPr marL="342900">
              <a:buFont typeface="Noto Sans Symbols"/>
              <a:buChar char="▪"/>
            </a:pPr>
            <a:r>
              <a:rPr lang="en-AU" b="1" dirty="0"/>
              <a:t>SIT-TW-22 (ESRIN):</a:t>
            </a:r>
            <a:r>
              <a:rPr lang="en-AU" dirty="0"/>
              <a:t>	</a:t>
            </a:r>
            <a:r>
              <a:rPr lang="en-AU" dirty="0" smtClean="0"/>
              <a:t> week 12 </a:t>
            </a:r>
            <a:r>
              <a:rPr lang="en-AU" dirty="0"/>
              <a:t>– 16 September</a:t>
            </a:r>
            <a:endParaRPr dirty="0"/>
          </a:p>
          <a:p>
            <a:pPr marL="342900" indent="-228600">
              <a:buNone/>
            </a:pPr>
            <a:endParaRPr dirty="0">
              <a:solidFill>
                <a:schemeClr val="accent3"/>
              </a:solidFill>
            </a:endParaRPr>
          </a:p>
          <a:p>
            <a:pPr marL="342900">
              <a:buClr>
                <a:schemeClr val="accent3"/>
              </a:buClr>
              <a:buFont typeface="Noto Sans Symbols"/>
              <a:buChar char="▪"/>
            </a:pPr>
            <a:r>
              <a:rPr lang="en-AU" dirty="0" smtClean="0">
                <a:solidFill>
                  <a:schemeClr val="accent3"/>
                </a:solidFill>
              </a:rPr>
              <a:t>Exact dates and f</a:t>
            </a:r>
            <a:r>
              <a:rPr lang="en-AU" dirty="0" smtClean="0">
                <a:solidFill>
                  <a:schemeClr val="accent3"/>
                </a:solidFill>
              </a:rPr>
              <a:t>ormats </a:t>
            </a:r>
            <a:r>
              <a:rPr lang="en-AU" dirty="0">
                <a:solidFill>
                  <a:schemeClr val="accent3"/>
                </a:solidFill>
              </a:rPr>
              <a:t>are TBC</a:t>
            </a:r>
            <a:endParaRPr dirty="0"/>
          </a:p>
          <a:p>
            <a:pPr marL="342900" indent="-228600">
              <a:buNone/>
            </a:pPr>
            <a:endParaRPr dirty="0"/>
          </a:p>
          <a:p>
            <a:pPr marL="342900" indent="-228600">
              <a:buNone/>
            </a:pPr>
            <a:endParaRPr dirty="0"/>
          </a:p>
          <a:p>
            <a:pPr marL="342900" indent="-228600">
              <a:buNone/>
            </a:pPr>
            <a:endParaRPr dirty="0"/>
          </a:p>
          <a:p>
            <a:pPr marL="342900" indent="-228600">
              <a:buNone/>
            </a:pPr>
            <a:endParaRPr dirty="0"/>
          </a:p>
          <a:p>
            <a:pPr marL="342900" indent="-228600">
              <a:buNone/>
            </a:pPr>
            <a:endParaRPr b="1" dirty="0"/>
          </a:p>
          <a:p>
            <a:pPr marL="342900" indent="-228600">
              <a:buNone/>
            </a:pPr>
            <a:endParaRPr dirty="0"/>
          </a:p>
          <a:p>
            <a:pPr marL="457200" lvl="1" indent="0">
              <a:buNone/>
            </a:pPr>
            <a:endParaRPr dirty="0"/>
          </a:p>
          <a:p>
            <a:pPr marL="342900" indent="-228600">
              <a:buNone/>
            </a:pPr>
            <a:endParaRPr dirty="0"/>
          </a:p>
          <a:p>
            <a:pPr marL="342900" indent="-228600">
              <a:buNone/>
            </a:pPr>
            <a:endParaRPr dirty="0"/>
          </a:p>
          <a:p>
            <a:pPr marL="342900" indent="-228600">
              <a:buNone/>
            </a:pPr>
            <a:endParaRPr dirty="0"/>
          </a:p>
          <a:p>
            <a:pPr marL="342900" indent="-228600">
              <a:buNone/>
            </a:pPr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BCA368-15DD-4F9A-8616-8A8862B4F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2022 Dates for your Calendars</a:t>
            </a:r>
          </a:p>
        </p:txBody>
      </p:sp>
      <p:sp>
        <p:nvSpPr>
          <p:cNvPr id="136" name="Google Shape;136;p20"/>
          <p:cNvSpPr txBox="1"/>
          <p:nvPr/>
        </p:nvSpPr>
        <p:spPr>
          <a:xfrm>
            <a:off x="2373665" y="45315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3126224" y="31558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/>
          <p:nvPr/>
        </p:nvSpPr>
        <p:spPr>
          <a:xfrm>
            <a:off x="1073008" y="1333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DE463874-3841-4E69-A4E7-6AF70C4B4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947" y="-563407"/>
            <a:ext cx="4600845" cy="28856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CEBB84-2E02-DA46-B6BE-6D3CB5CDEE87}"/>
              </a:ext>
            </a:extLst>
          </p:cNvPr>
          <p:cNvSpPr txBox="1"/>
          <p:nvPr/>
        </p:nvSpPr>
        <p:spPr>
          <a:xfrm>
            <a:off x="4613008" y="3105834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accent3"/>
              </a:buClr>
              <a:buSzPts val="3200"/>
              <a:buNone/>
            </a:pPr>
            <a:r>
              <a:rPr lang="en-AU" sz="3200" b="1" dirty="0">
                <a:solidFill>
                  <a:schemeClr val="accent3"/>
                </a:solidFill>
              </a:rPr>
              <a:t>WHAT do we want to do?</a:t>
            </a:r>
            <a:endParaRPr b="1" dirty="0"/>
          </a:p>
          <a:p>
            <a:pPr marL="342900" indent="-190500">
              <a:spcBef>
                <a:spcPts val="0"/>
              </a:spcBef>
              <a:buSzPts val="2400"/>
              <a:buNone/>
            </a:pPr>
            <a:endParaRPr sz="2400" dirty="0"/>
          </a:p>
          <a:p>
            <a:pPr marL="342900">
              <a:spcBef>
                <a:spcPts val="0"/>
              </a:spcBef>
              <a:buSzPts val="2400"/>
              <a:buFont typeface="Noto Sans Symbols"/>
              <a:buChar char="▪"/>
            </a:pPr>
            <a:r>
              <a:rPr lang="en-AU" sz="2400" dirty="0"/>
              <a:t>Focus on global challenges with </a:t>
            </a:r>
            <a:r>
              <a:rPr lang="en-AU" sz="2400" dirty="0">
                <a:solidFill>
                  <a:schemeClr val="accent3"/>
                </a:solidFill>
              </a:rPr>
              <a:t>strong UN mandates</a:t>
            </a:r>
            <a:r>
              <a:rPr lang="en-AU" sz="2400" dirty="0"/>
              <a:t>, </a:t>
            </a:r>
            <a:r>
              <a:rPr lang="en-AU" sz="2400" dirty="0">
                <a:solidFill>
                  <a:schemeClr val="accent3"/>
                </a:solidFill>
              </a:rPr>
              <a:t>GEO support, </a:t>
            </a:r>
            <a:r>
              <a:rPr lang="en-AU" sz="2400" dirty="0"/>
              <a:t>and </a:t>
            </a:r>
            <a:r>
              <a:rPr lang="en-AU" sz="2400" dirty="0">
                <a:solidFill>
                  <a:schemeClr val="accent3"/>
                </a:solidFill>
              </a:rPr>
              <a:t>high relevance for satellite EO</a:t>
            </a:r>
            <a:endParaRPr dirty="0"/>
          </a:p>
          <a:p>
            <a:pPr marL="342900" indent="-190500">
              <a:spcBef>
                <a:spcPts val="0"/>
              </a:spcBef>
              <a:buSzPts val="2400"/>
              <a:buNone/>
            </a:pPr>
            <a:endParaRPr sz="2400" dirty="0">
              <a:solidFill>
                <a:schemeClr val="accent3"/>
              </a:solidFill>
            </a:endParaRPr>
          </a:p>
          <a:p>
            <a:pPr marL="0" indent="0">
              <a:spcBef>
                <a:spcPts val="0"/>
              </a:spcBef>
              <a:buClr>
                <a:schemeClr val="accent3"/>
              </a:buClr>
              <a:buSzPts val="3200"/>
              <a:buNone/>
            </a:pPr>
            <a:r>
              <a:rPr lang="en-AU" sz="3200" b="1" dirty="0">
                <a:solidFill>
                  <a:schemeClr val="accent3"/>
                </a:solidFill>
              </a:rPr>
              <a:t>HOW do we want to do it?</a:t>
            </a:r>
            <a:endParaRPr b="1" dirty="0"/>
          </a:p>
          <a:p>
            <a:pPr marL="0" indent="0">
              <a:spcBef>
                <a:spcPts val="0"/>
              </a:spcBef>
              <a:buSzPts val="2400"/>
              <a:buNone/>
            </a:pPr>
            <a:endParaRPr sz="2400" dirty="0"/>
          </a:p>
          <a:p>
            <a:pPr marL="342900">
              <a:spcBef>
                <a:spcPts val="0"/>
              </a:spcBef>
              <a:buSzPts val="2400"/>
              <a:buFont typeface="Noto Sans Symbols"/>
              <a:buChar char="▪"/>
            </a:pPr>
            <a:r>
              <a:rPr lang="en-AU" sz="2400" dirty="0"/>
              <a:t>Exploring how CEOS can employ </a:t>
            </a:r>
            <a:r>
              <a:rPr lang="en-AU" sz="2400" dirty="0">
                <a:solidFill>
                  <a:schemeClr val="accent3"/>
                </a:solidFill>
              </a:rPr>
              <a:t>new geometries with industry, new missions,</a:t>
            </a:r>
            <a:r>
              <a:rPr lang="en-AU" sz="2400" dirty="0"/>
              <a:t> and </a:t>
            </a:r>
            <a:r>
              <a:rPr lang="en-AU" sz="2400" dirty="0">
                <a:solidFill>
                  <a:schemeClr val="accent3"/>
                </a:solidFill>
              </a:rPr>
              <a:t>new data and analysis techniques </a:t>
            </a:r>
            <a:r>
              <a:rPr lang="en-AU" sz="2400" dirty="0"/>
              <a:t>for maximum impact and continued relevance in a changing sector</a:t>
            </a:r>
            <a:endParaRPr dirty="0"/>
          </a:p>
          <a:p>
            <a:pPr marL="0" indent="0">
              <a:spcBef>
                <a:spcPts val="0"/>
              </a:spcBef>
              <a:buNone/>
            </a:pPr>
            <a:endParaRPr dirty="0"/>
          </a:p>
          <a:p>
            <a:pPr marL="342900" indent="-228600">
              <a:buNone/>
            </a:pPr>
            <a:endParaRPr dirty="0"/>
          </a:p>
          <a:p>
            <a:pPr marL="342900" indent="-228600">
              <a:buNone/>
            </a:pPr>
            <a:endParaRPr dirty="0"/>
          </a:p>
          <a:p>
            <a:pPr marL="342900" indent="-228600">
              <a:buNone/>
            </a:pPr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FDA86E-77FB-4E82-AEBA-9B08CC4E9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SIT Term Priorities</a:t>
            </a:r>
          </a:p>
        </p:txBody>
      </p:sp>
      <p:sp>
        <p:nvSpPr>
          <p:cNvPr id="60" name="Google Shape;60;p11"/>
          <p:cNvSpPr txBox="1"/>
          <p:nvPr/>
        </p:nvSpPr>
        <p:spPr>
          <a:xfrm>
            <a:off x="2373665" y="45315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1"/>
          <p:cNvSpPr txBox="1"/>
          <p:nvPr/>
        </p:nvSpPr>
        <p:spPr>
          <a:xfrm>
            <a:off x="3126224" y="31558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idx="1"/>
          </p:nvPr>
        </p:nvSpPr>
        <p:spPr>
          <a:xfrm>
            <a:off x="176048" y="1199142"/>
            <a:ext cx="11856118" cy="5115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spcAft>
                <a:spcPts val="600"/>
              </a:spcAft>
              <a:buFont typeface="Noto Sans Symbols"/>
              <a:buChar char="▪"/>
            </a:pPr>
            <a:r>
              <a:rPr lang="en-AU" sz="2400" dirty="0">
                <a:solidFill>
                  <a:srgbClr val="0070C0"/>
                </a:solidFill>
              </a:rPr>
              <a:t>Strong UN mandates, GEO support, and high relevance for EO</a:t>
            </a:r>
            <a:endParaRPr sz="2400" dirty="0">
              <a:solidFill>
                <a:srgbClr val="0070C0"/>
              </a:solidFill>
            </a:endParaRPr>
          </a:p>
          <a:p>
            <a:pPr marL="742950" lvl="1" indent="-285750">
              <a:spcAft>
                <a:spcPts val="600"/>
              </a:spcAft>
              <a:buClr>
                <a:schemeClr val="accent3"/>
              </a:buClr>
            </a:pPr>
            <a:r>
              <a:rPr lang="en-AU" sz="1800" b="1" dirty="0">
                <a:solidFill>
                  <a:schemeClr val="accent3"/>
                </a:solidFill>
              </a:rPr>
              <a:t>Climate &amp; Carbon </a:t>
            </a:r>
            <a:r>
              <a:rPr lang="en-AU" sz="1800" b="1" dirty="0"/>
              <a:t>(UNFCCC, Paris Agreement and the GST)</a:t>
            </a:r>
            <a:endParaRPr sz="1800" dirty="0"/>
          </a:p>
          <a:p>
            <a:pPr marL="742950" lvl="1" indent="-285750">
              <a:spcAft>
                <a:spcPts val="600"/>
              </a:spcAft>
              <a:buClr>
                <a:schemeClr val="accent3"/>
              </a:buClr>
            </a:pPr>
            <a:r>
              <a:rPr lang="en-AU" sz="1800" b="1" dirty="0">
                <a:solidFill>
                  <a:schemeClr val="accent3"/>
                </a:solidFill>
              </a:rPr>
              <a:t>Sustainable Development Goals </a:t>
            </a:r>
            <a:r>
              <a:rPr lang="en-AU" sz="1800" b="1" dirty="0"/>
              <a:t>(2030 Agenda)</a:t>
            </a:r>
            <a:endParaRPr sz="1800" dirty="0"/>
          </a:p>
          <a:p>
            <a:pPr marL="742950" lvl="1" indent="-285750">
              <a:spcAft>
                <a:spcPts val="1200"/>
              </a:spcAft>
              <a:buClr>
                <a:schemeClr val="accent3"/>
              </a:buClr>
            </a:pPr>
            <a:r>
              <a:rPr lang="en-AU" sz="1800" b="1" dirty="0">
                <a:solidFill>
                  <a:schemeClr val="accent3"/>
                </a:solidFill>
              </a:rPr>
              <a:t>Disaster Risk Reduction </a:t>
            </a:r>
            <a:r>
              <a:rPr lang="en-AU" sz="1800" b="1" dirty="0"/>
              <a:t>(Sendai Framework)</a:t>
            </a:r>
            <a:endParaRPr sz="1800" dirty="0"/>
          </a:p>
          <a:p>
            <a:pPr marL="342900">
              <a:spcAft>
                <a:spcPts val="600"/>
              </a:spcAft>
              <a:buFont typeface="Noto Sans Symbols"/>
              <a:buChar char="▪"/>
            </a:pPr>
            <a:r>
              <a:rPr lang="en-AU" sz="2400" dirty="0">
                <a:solidFill>
                  <a:srgbClr val="0070C0"/>
                </a:solidFill>
              </a:rPr>
              <a:t>We will track the emerging (4</a:t>
            </a:r>
            <a:r>
              <a:rPr lang="en-AU" sz="2400" baseline="30000" dirty="0">
                <a:solidFill>
                  <a:srgbClr val="0070C0"/>
                </a:solidFill>
              </a:rPr>
              <a:t>th</a:t>
            </a:r>
            <a:r>
              <a:rPr lang="en-AU" sz="2400" dirty="0">
                <a:solidFill>
                  <a:srgbClr val="0070C0"/>
                </a:solidFill>
              </a:rPr>
              <a:t>) GEO priority</a:t>
            </a:r>
            <a:endParaRPr sz="2400" dirty="0">
              <a:solidFill>
                <a:srgbClr val="0070C0"/>
              </a:solidFill>
            </a:endParaRPr>
          </a:p>
          <a:p>
            <a:pPr marL="742950" lvl="1" indent="-285750">
              <a:spcAft>
                <a:spcPts val="1200"/>
              </a:spcAft>
              <a:buClr>
                <a:schemeClr val="accent3"/>
              </a:buClr>
            </a:pPr>
            <a:r>
              <a:rPr lang="en-AU" sz="1800" b="1" dirty="0">
                <a:solidFill>
                  <a:schemeClr val="accent3"/>
                </a:solidFill>
              </a:rPr>
              <a:t>Resilient Cities &amp; Human Settlements </a:t>
            </a:r>
            <a:r>
              <a:rPr lang="en-AU" sz="1800" b="1" dirty="0"/>
              <a:t>(New Urban Agenda 2016, SDG #11)</a:t>
            </a:r>
            <a:endParaRPr lang="en-AU" sz="2000" dirty="0"/>
          </a:p>
          <a:p>
            <a:pPr marL="342900">
              <a:spcAft>
                <a:spcPts val="1200"/>
              </a:spcAft>
              <a:buFont typeface="Noto Sans Symbols"/>
              <a:buChar char="▪"/>
            </a:pPr>
            <a:r>
              <a:rPr lang="en-AU" sz="2400" dirty="0">
                <a:solidFill>
                  <a:srgbClr val="0070C0"/>
                </a:solidFill>
              </a:rPr>
              <a:t>And ensure support for ongoing CEOS thematic observing strategies, such as </a:t>
            </a:r>
            <a:r>
              <a:rPr lang="en-AU" sz="2400" dirty="0" smtClean="0">
                <a:solidFill>
                  <a:srgbClr val="0070C0"/>
                </a:solidFill>
              </a:rPr>
              <a:t>in Ocean domain with COVERAGE</a:t>
            </a:r>
            <a:r>
              <a:rPr lang="en-AU" sz="2400" dirty="0">
                <a:solidFill>
                  <a:srgbClr val="0070C0"/>
                </a:solidFill>
              </a:rPr>
              <a:t>, COAST and our VCs  </a:t>
            </a:r>
            <a:r>
              <a:rPr lang="en-AU" sz="1800" dirty="0">
                <a:solidFill>
                  <a:srgbClr val="0070C0"/>
                </a:solidFill>
              </a:rPr>
              <a:t>(e.g. GEO Blue Planet &amp; SDG 14.1 eutrophication)</a:t>
            </a:r>
            <a:endParaRPr sz="2000" dirty="0">
              <a:solidFill>
                <a:srgbClr val="0070C0"/>
              </a:solidFill>
            </a:endParaRPr>
          </a:p>
          <a:p>
            <a:pPr marL="342900">
              <a:spcAft>
                <a:spcPts val="1200"/>
              </a:spcAft>
              <a:buClr>
                <a:schemeClr val="accent3"/>
              </a:buClr>
              <a:buFont typeface="Noto Sans Symbols"/>
              <a:buChar char="▪"/>
            </a:pPr>
            <a:r>
              <a:rPr lang="en-AU" sz="2000" b="1" dirty="0">
                <a:solidFill>
                  <a:schemeClr val="accent3"/>
                </a:solidFill>
              </a:rPr>
              <a:t>Outcome focused term with SIT and TW agendas supporting our 2-year targets</a:t>
            </a:r>
            <a:endParaRPr sz="2000" b="1" dirty="0">
              <a:solidFill>
                <a:schemeClr val="accent3"/>
              </a:solidFill>
            </a:endParaRPr>
          </a:p>
          <a:p>
            <a:pPr marL="342900">
              <a:spcAft>
                <a:spcPts val="1200"/>
              </a:spcAft>
              <a:buClr>
                <a:schemeClr val="accent3"/>
              </a:buClr>
            </a:pPr>
            <a:r>
              <a:rPr lang="en-AU" sz="2000" b="1" dirty="0">
                <a:solidFill>
                  <a:schemeClr val="accent3"/>
                </a:solidFill>
              </a:rPr>
              <a:t> Success in these thematic priorities will translate into opportunities for engaging new users not familiar with EO from space, on these and other themes</a:t>
            </a:r>
            <a:endParaRPr sz="2000" dirty="0"/>
          </a:p>
          <a:p>
            <a:pPr marL="342900" indent="-228600">
              <a:buNone/>
            </a:pPr>
            <a:endParaRPr sz="2000" dirty="0"/>
          </a:p>
          <a:p>
            <a:pPr marL="457200" lvl="1" indent="0">
              <a:buNone/>
            </a:pPr>
            <a:endParaRPr sz="1800" dirty="0"/>
          </a:p>
          <a:p>
            <a:pPr marL="342900" indent="-228600">
              <a:buNone/>
            </a:pPr>
            <a:endParaRPr sz="2000" dirty="0"/>
          </a:p>
          <a:p>
            <a:pPr marL="342900" indent="-228600">
              <a:buNone/>
            </a:pPr>
            <a:endParaRPr sz="2000" dirty="0"/>
          </a:p>
          <a:p>
            <a:pPr marL="342900" indent="-228600">
              <a:buNone/>
            </a:pPr>
            <a:endParaRPr sz="2000" dirty="0"/>
          </a:p>
          <a:p>
            <a:pPr marL="342900" indent="-228600">
              <a:buNone/>
            </a:pPr>
            <a:endParaRPr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2E49A-E887-45C4-903A-0728CD462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Thematic Priorities</a:t>
            </a:r>
          </a:p>
        </p:txBody>
      </p:sp>
      <p:sp>
        <p:nvSpPr>
          <p:cNvPr id="69" name="Google Shape;69;p12"/>
          <p:cNvSpPr txBox="1"/>
          <p:nvPr/>
        </p:nvSpPr>
        <p:spPr>
          <a:xfrm>
            <a:off x="2373665" y="45315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2"/>
          <p:cNvSpPr txBox="1"/>
          <p:nvPr/>
        </p:nvSpPr>
        <p:spPr>
          <a:xfrm>
            <a:off x="3126224" y="31558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1FFFFF-08D8-6E4B-8EAE-0EFAC59B4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8610" y="1488921"/>
            <a:ext cx="1172110" cy="390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615387-AF9B-6242-8E69-FCD582557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610" y="1928473"/>
            <a:ext cx="1172112" cy="390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58546B-F686-4342-9025-8E9494832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610" y="2368026"/>
            <a:ext cx="1172112" cy="390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C66E92-E775-2446-94E2-0ACA9907A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8612" y="3233648"/>
            <a:ext cx="1172113" cy="390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A955DE-0602-EE4E-B011-8DE13E610D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8610" y="5844604"/>
            <a:ext cx="1172115" cy="390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BE6728-9FC1-40EE-84ED-0D9F199F2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867" y="1130881"/>
            <a:ext cx="11495400" cy="1193034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CNES and ESA Teams have conferred carefully in deriving their respective plans and ensured synergy between them. Both prospectuses apply common nomenclature for ease of understanding.</a:t>
            </a:r>
            <a:endParaRPr lang="en-AU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4AEE4C-FCDA-4D78-A409-CE380F4AE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000" dirty="0"/>
              <a:t>CEOS and SIT Chair Team Coordination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963207-8E28-49C8-87F2-565418F4EAC7}"/>
              </a:ext>
            </a:extLst>
          </p:cNvPr>
          <p:cNvGrpSpPr/>
          <p:nvPr/>
        </p:nvGrpSpPr>
        <p:grpSpPr>
          <a:xfrm>
            <a:off x="510316" y="2981095"/>
            <a:ext cx="9548981" cy="2746024"/>
            <a:chOff x="510316" y="2981095"/>
            <a:chExt cx="9548981" cy="2746024"/>
          </a:xfrm>
        </p:grpSpPr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E2A2F36F-1195-4EF2-855E-97AF36953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7950" y="3552245"/>
              <a:ext cx="6651347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New geometries with New Space and new user communities for CEOS missions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      </a:t>
              </a:r>
            </a:p>
          </p:txBody>
        </p:sp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3A72546F-0932-45FB-AC6E-0E5832DE6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316" y="2981095"/>
              <a:ext cx="2328134" cy="776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>
              <a:extLst>
                <a:ext uri="{FF2B5EF4-FFF2-40B4-BE49-F238E27FC236}">
                  <a16:creationId xmlns:a16="http://schemas.microsoft.com/office/drawing/2014/main" id="{F7848EEC-5D1A-483C-A764-D1791267C4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316" y="3967744"/>
              <a:ext cx="2328134" cy="776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6F49D838-B4E9-40BE-B922-6198C2DF7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316" y="4950454"/>
              <a:ext cx="2328134" cy="776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878D28CC-D6C5-4E7D-A937-20970616A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245" y="1907881"/>
            <a:ext cx="1386485" cy="459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4ACA666-974E-41E7-9F82-9A0CA35BAE24}"/>
              </a:ext>
            </a:extLst>
          </p:cNvPr>
          <p:cNvGrpSpPr/>
          <p:nvPr/>
        </p:nvGrpSpPr>
        <p:grpSpPr>
          <a:xfrm>
            <a:off x="510316" y="3199417"/>
            <a:ext cx="10118482" cy="1759376"/>
            <a:chOff x="510316" y="3040667"/>
            <a:chExt cx="10118482" cy="1759376"/>
          </a:xfrm>
        </p:grpSpPr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030454D2-8A5E-44CD-9643-14A12EA45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8273" y="3340412"/>
              <a:ext cx="7250525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Evolution to sustainability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Following the migration to the cloud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etc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         </a:t>
              </a:r>
            </a:p>
          </p:txBody>
        </p:sp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52D28149-050E-45CA-87A2-09393CFD0A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316" y="3040667"/>
              <a:ext cx="2328134" cy="776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52A9A563-F677-4531-8FCD-0F58C47B7C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316" y="4023378"/>
              <a:ext cx="2328134" cy="776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66E239-D174-4A7F-9FE8-E0679ADABBCE}"/>
              </a:ext>
            </a:extLst>
          </p:cNvPr>
          <p:cNvGrpSpPr/>
          <p:nvPr/>
        </p:nvGrpSpPr>
        <p:grpSpPr>
          <a:xfrm>
            <a:off x="510316" y="2587694"/>
            <a:ext cx="7243034" cy="2528826"/>
            <a:chOff x="510316" y="2651002"/>
            <a:chExt cx="7243034" cy="2528826"/>
          </a:xfrm>
        </p:grpSpPr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8371DCE7-CD44-43EB-A5C6-6BF0FC11A1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229" y="3427846"/>
              <a:ext cx="4045121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anose="020B0604020202020204" pitchFamily="34" charset="0"/>
                </a:rPr>
                <a:t>CEOS/GEO established policy framework priorities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                 </a:t>
              </a:r>
            </a:p>
          </p:txBody>
        </p:sp>
        <p:pic>
          <p:nvPicPr>
            <p:cNvPr id="1039" name="Picture 15">
              <a:extLst>
                <a:ext uri="{FF2B5EF4-FFF2-40B4-BE49-F238E27FC236}">
                  <a16:creationId xmlns:a16="http://schemas.microsoft.com/office/drawing/2014/main" id="{6CFF0A12-B358-4F73-AA09-518B224783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316" y="2651002"/>
              <a:ext cx="2328137" cy="776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A94F11F5-9F48-4ACB-B569-DC0F028984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973" y="3526504"/>
              <a:ext cx="2328137" cy="776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>
              <a:extLst>
                <a:ext uri="{FF2B5EF4-FFF2-40B4-BE49-F238E27FC236}">
                  <a16:creationId xmlns:a16="http://schemas.microsoft.com/office/drawing/2014/main" id="{6B9A5217-357B-4448-B01D-C627A6B416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316" y="4403162"/>
              <a:ext cx="2328137" cy="776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3" name="Picture 19">
            <a:extLst>
              <a:ext uri="{FF2B5EF4-FFF2-40B4-BE49-F238E27FC236}">
                <a16:creationId xmlns:a16="http://schemas.microsoft.com/office/drawing/2014/main" id="{38C120FA-3C64-403A-A77F-B7174D766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16" y="5219543"/>
            <a:ext cx="2328134" cy="77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85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/>
        </p:nvSpPr>
        <p:spPr>
          <a:xfrm>
            <a:off x="2373665" y="45315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3"/>
          <p:cNvSpPr txBox="1"/>
          <p:nvPr/>
        </p:nvSpPr>
        <p:spPr>
          <a:xfrm>
            <a:off x="3126224" y="31558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8075FF-7EF8-48C3-A515-3919B35F7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754"/>
            <a:ext cx="9386864" cy="779002"/>
          </a:xfrm>
        </p:spPr>
        <p:txBody>
          <a:bodyPr/>
          <a:lstStyle/>
          <a:p>
            <a:r>
              <a:rPr lang="en-AU" sz="3200" dirty="0"/>
              <a:t>Support to Global Challenges – Climate &amp; Carbon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303258-2E9D-FE4D-8F4A-47035C2D9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32" b="5879"/>
          <a:stretch/>
        </p:blipFill>
        <p:spPr>
          <a:xfrm>
            <a:off x="2373665" y="1038078"/>
            <a:ext cx="7469582" cy="549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7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/>
          <p:nvPr/>
        </p:nvSpPr>
        <p:spPr>
          <a:xfrm>
            <a:off x="2373665" y="45315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4"/>
          <p:cNvSpPr txBox="1"/>
          <p:nvPr/>
        </p:nvSpPr>
        <p:spPr>
          <a:xfrm>
            <a:off x="3126224" y="31558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77E651D-DA30-46F5-A4B8-8730A20F2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Support to Global Challenges - SDGs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07FEA-C06A-6645-B06E-2F0BB056D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59" b="4613"/>
          <a:stretch/>
        </p:blipFill>
        <p:spPr>
          <a:xfrm>
            <a:off x="2389991" y="1094591"/>
            <a:ext cx="7412017" cy="5369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/>
          <p:nvPr/>
        </p:nvSpPr>
        <p:spPr>
          <a:xfrm>
            <a:off x="2373665" y="45315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3126224" y="31558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47A086A-9BC5-4C96-9F16-48E703A3F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3728"/>
            <a:ext cx="9981063" cy="779002"/>
          </a:xfrm>
        </p:spPr>
        <p:txBody>
          <a:bodyPr/>
          <a:lstStyle/>
          <a:p>
            <a:r>
              <a:rPr lang="en-AU" sz="4000" dirty="0"/>
              <a:t>Support to Global Challenges - Disasters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8846F3-ADA8-0840-85AE-24059D582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46" b="16235"/>
          <a:stretch/>
        </p:blipFill>
        <p:spPr>
          <a:xfrm>
            <a:off x="2008888" y="1081912"/>
            <a:ext cx="7350265" cy="543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2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accent3"/>
              </a:buClr>
              <a:buSzPts val="2400"/>
              <a:buNone/>
            </a:pPr>
            <a:r>
              <a:rPr lang="en-AU" sz="2400" b="1" dirty="0">
                <a:solidFill>
                  <a:schemeClr val="accent3"/>
                </a:solidFill>
              </a:rPr>
              <a:t>Improve CEOS support to global challenges with 3 lines of action:</a:t>
            </a:r>
            <a:endParaRPr b="1" dirty="0"/>
          </a:p>
          <a:p>
            <a:pPr marL="342900" indent="-228600">
              <a:buNone/>
            </a:pPr>
            <a:endParaRPr dirty="0"/>
          </a:p>
          <a:p>
            <a:pPr marL="342900">
              <a:buFont typeface="Noto Sans Symbols"/>
              <a:buChar char="▪"/>
            </a:pPr>
            <a:r>
              <a:rPr lang="en-AU" dirty="0"/>
              <a:t>New geometries for space agencies and CEOS with New Space companies</a:t>
            </a:r>
            <a:endParaRPr dirty="0"/>
          </a:p>
          <a:p>
            <a:pPr marL="0" indent="0">
              <a:buNone/>
            </a:pPr>
            <a:endParaRPr dirty="0"/>
          </a:p>
          <a:p>
            <a:pPr marL="342900">
              <a:buFont typeface="Noto Sans Symbols"/>
              <a:buChar char="▪"/>
            </a:pPr>
            <a:r>
              <a:rPr lang="en-AU" dirty="0"/>
              <a:t>New mission needs and users</a:t>
            </a:r>
            <a:endParaRPr dirty="0"/>
          </a:p>
          <a:p>
            <a:pPr marL="0" indent="0">
              <a:buNone/>
            </a:pPr>
            <a:endParaRPr dirty="0"/>
          </a:p>
          <a:p>
            <a:pPr marL="342900">
              <a:buFont typeface="Noto Sans Symbols"/>
              <a:buChar char="▪"/>
            </a:pPr>
            <a:r>
              <a:rPr lang="en-AU" dirty="0"/>
              <a:t>New data techniques</a:t>
            </a:r>
            <a:endParaRPr dirty="0"/>
          </a:p>
          <a:p>
            <a:pPr marL="342900" indent="-228600">
              <a:buNone/>
            </a:pPr>
            <a:endParaRPr dirty="0"/>
          </a:p>
          <a:p>
            <a:pPr marL="342900" indent="-228600">
              <a:buNone/>
            </a:pPr>
            <a:endParaRPr dirty="0"/>
          </a:p>
          <a:p>
            <a:pPr marL="342900" indent="-228600">
              <a:buNone/>
            </a:pPr>
            <a:endParaRPr dirty="0"/>
          </a:p>
          <a:p>
            <a:pPr marL="342900" indent="-228600">
              <a:buNone/>
            </a:pPr>
            <a:endParaRPr dirty="0"/>
          </a:p>
          <a:p>
            <a:pPr marL="342900" indent="-228600">
              <a:buNone/>
            </a:pPr>
            <a:endParaRPr b="1" dirty="0"/>
          </a:p>
          <a:p>
            <a:pPr marL="342900" indent="-228600">
              <a:buNone/>
            </a:pPr>
            <a:endParaRPr dirty="0"/>
          </a:p>
          <a:p>
            <a:pPr marL="457200" lvl="1" indent="0">
              <a:buNone/>
            </a:pPr>
            <a:endParaRPr dirty="0"/>
          </a:p>
          <a:p>
            <a:pPr marL="342900" indent="-228600">
              <a:buNone/>
            </a:pPr>
            <a:endParaRPr dirty="0"/>
          </a:p>
          <a:p>
            <a:pPr marL="342900" indent="-228600">
              <a:buNone/>
            </a:pPr>
            <a:endParaRPr dirty="0"/>
          </a:p>
          <a:p>
            <a:pPr marL="342900" indent="-228600">
              <a:buNone/>
            </a:pPr>
            <a:endParaRPr dirty="0"/>
          </a:p>
          <a:p>
            <a:pPr marL="342900" indent="-228600">
              <a:buNone/>
            </a:pPr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D06470-6894-4157-957C-852783205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5" y="170856"/>
            <a:ext cx="9386864" cy="779002"/>
          </a:xfrm>
        </p:spPr>
        <p:txBody>
          <a:bodyPr/>
          <a:lstStyle/>
          <a:p>
            <a:r>
              <a:rPr lang="en-AU" dirty="0"/>
              <a:t>SIT Term Priorities – Forward looking!</a:t>
            </a:r>
          </a:p>
        </p:txBody>
      </p:sp>
      <p:sp>
        <p:nvSpPr>
          <p:cNvPr id="103" name="Google Shape;103;p16"/>
          <p:cNvSpPr txBox="1"/>
          <p:nvPr/>
        </p:nvSpPr>
        <p:spPr>
          <a:xfrm>
            <a:off x="2373665" y="45315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3126224" y="31558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2E210E-44EE-604E-BDD9-88DF06C60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993" y="2537716"/>
            <a:ext cx="1404135" cy="468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8F223E-071B-B442-B848-BF1CC5E63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3992" y="3655945"/>
            <a:ext cx="1404135" cy="468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2993D7-5E6B-CA46-86D8-EEC950673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3992" y="4242074"/>
            <a:ext cx="1404135" cy="4680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5DA181-431B-714C-BDEF-FC86D742D0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3992" y="5025264"/>
            <a:ext cx="1404135" cy="468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idx="1"/>
          </p:nvPr>
        </p:nvSpPr>
        <p:spPr>
          <a:xfrm>
            <a:off x="255994" y="1267381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Font typeface="Noto Sans Symbols"/>
              <a:buChar char="▪"/>
            </a:pPr>
            <a:r>
              <a:rPr lang="en-AU" sz="2400" dirty="0">
                <a:solidFill>
                  <a:srgbClr val="0070C0"/>
                </a:solidFill>
              </a:rPr>
              <a:t>Governments are integrating new arrangements with Space 2.0 firms into their satellite EO programme planning</a:t>
            </a:r>
            <a:endParaRPr sz="2400" dirty="0">
              <a:solidFill>
                <a:srgbClr val="0070C0"/>
              </a:solidFill>
            </a:endParaRPr>
          </a:p>
          <a:p>
            <a:pPr marL="742950" lvl="1" indent="-285750"/>
            <a:r>
              <a:rPr lang="en-AU" sz="2000" dirty="0"/>
              <a:t>Expected mutual benefits, added-value and the duality / complementarity of the missions operated by both New Space and Space Agencies.</a:t>
            </a:r>
            <a:endParaRPr sz="2000" dirty="0"/>
          </a:p>
          <a:p>
            <a:pPr marL="742950" lvl="1" indent="-171450">
              <a:buNone/>
            </a:pPr>
            <a:endParaRPr sz="2000" dirty="0"/>
          </a:p>
          <a:p>
            <a:pPr marL="342900">
              <a:buFont typeface="Noto Sans Symbols"/>
              <a:buChar char="▪"/>
            </a:pPr>
            <a:r>
              <a:rPr lang="en-AU" sz="2400" dirty="0">
                <a:solidFill>
                  <a:srgbClr val="0070C0"/>
                </a:solidFill>
              </a:rPr>
              <a:t>CEOS must keep up and consider implications for its thematic observation strategies</a:t>
            </a:r>
            <a:endParaRPr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sz="2400" dirty="0"/>
          </a:p>
          <a:p>
            <a:pPr marL="342900">
              <a:buFont typeface="Noto Sans Symbols"/>
              <a:buChar char="▪"/>
            </a:pPr>
            <a:r>
              <a:rPr lang="en-AU" sz="2400" dirty="0"/>
              <a:t>Exchange of experience and ideas, lessons learned</a:t>
            </a:r>
            <a:endParaRPr sz="2400" dirty="0"/>
          </a:p>
          <a:p>
            <a:pPr marL="0" indent="0">
              <a:buNone/>
            </a:pPr>
            <a:endParaRPr sz="2400" dirty="0"/>
          </a:p>
          <a:p>
            <a:pPr marL="342900">
              <a:buFont typeface="Noto Sans Symbols"/>
              <a:buChar char="▪"/>
            </a:pPr>
            <a:r>
              <a:rPr lang="en-AU" sz="2400" dirty="0">
                <a:solidFill>
                  <a:srgbClr val="0070C0"/>
                </a:solidFill>
              </a:rPr>
              <a:t>Possible Case Studies &amp; Pilots </a:t>
            </a:r>
            <a:r>
              <a:rPr lang="en-AU" sz="2400" dirty="0" smtClean="0"/>
              <a:t>e.g. International </a:t>
            </a:r>
            <a:r>
              <a:rPr lang="en-AU" sz="2400" dirty="0"/>
              <a:t>Methane Emissions Observatory </a:t>
            </a:r>
            <a:r>
              <a:rPr lang="en-AU" sz="2400" i="1" dirty="0" smtClean="0"/>
              <a:t>(combined use of </a:t>
            </a:r>
            <a:r>
              <a:rPr lang="en-AU" sz="2400" i="1" dirty="0" err="1" smtClean="0"/>
              <a:t>GHGSat</a:t>
            </a:r>
            <a:r>
              <a:rPr lang="en-AU" sz="2400" i="1" dirty="0" smtClean="0"/>
              <a:t>/EDF and Sentinel-5P / TROPOMI )</a:t>
            </a:r>
            <a:endParaRPr sz="2400" i="1" dirty="0"/>
          </a:p>
          <a:p>
            <a:pPr marL="342900" indent="-228600">
              <a:buNone/>
            </a:pPr>
            <a:endParaRPr sz="2400" dirty="0"/>
          </a:p>
          <a:p>
            <a:pPr marL="342900" indent="-228600">
              <a:buNone/>
            </a:pPr>
            <a:endParaRPr sz="2400" dirty="0"/>
          </a:p>
          <a:p>
            <a:pPr marL="342900" indent="-228600">
              <a:buNone/>
            </a:pPr>
            <a:endParaRPr sz="2400" dirty="0"/>
          </a:p>
          <a:p>
            <a:pPr marL="342900" indent="-228600">
              <a:buNone/>
            </a:pPr>
            <a:endParaRPr sz="2400" dirty="0"/>
          </a:p>
          <a:p>
            <a:pPr marL="342900" indent="-228600">
              <a:buNone/>
            </a:pPr>
            <a:endParaRPr sz="2400" b="1" dirty="0"/>
          </a:p>
          <a:p>
            <a:pPr marL="342900" indent="-228600">
              <a:buNone/>
            </a:pPr>
            <a:endParaRPr sz="2400" dirty="0"/>
          </a:p>
          <a:p>
            <a:pPr marL="457200" lvl="1" indent="0">
              <a:buNone/>
            </a:pPr>
            <a:endParaRPr sz="2000" dirty="0"/>
          </a:p>
          <a:p>
            <a:pPr marL="342900" indent="-228600">
              <a:buNone/>
            </a:pPr>
            <a:endParaRPr sz="2400" dirty="0"/>
          </a:p>
          <a:p>
            <a:pPr marL="342900" indent="-228600">
              <a:buNone/>
            </a:pPr>
            <a:endParaRPr sz="2400" dirty="0"/>
          </a:p>
          <a:p>
            <a:pPr marL="342900" indent="-228600">
              <a:buNone/>
            </a:pPr>
            <a:endParaRPr sz="2400" dirty="0"/>
          </a:p>
          <a:p>
            <a:pPr marL="342900" indent="-228600">
              <a:buNone/>
            </a:pPr>
            <a:endParaRPr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21F94C-D224-4937-A2C8-D1FD57B3D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Geometries with New Space</a:t>
            </a:r>
            <a:br>
              <a:rPr lang="en-GB" dirty="0"/>
            </a:br>
            <a:endParaRPr lang="en-AU" dirty="0"/>
          </a:p>
        </p:txBody>
      </p:sp>
      <p:sp>
        <p:nvSpPr>
          <p:cNvPr id="112" name="Google Shape;112;p17"/>
          <p:cNvSpPr txBox="1"/>
          <p:nvPr/>
        </p:nvSpPr>
        <p:spPr>
          <a:xfrm>
            <a:off x="2373665" y="45315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3126224" y="31558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B450C5-BD6B-ED47-B69F-7B0AF2CE2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485" y="32210"/>
            <a:ext cx="1404135" cy="468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os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CEOS">
      <a:majorFont>
        <a:latin typeface="Quire Sans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os" id="{CE456C56-535C-4A9D-9905-97BCE9046D86}" vid="{FD8EB656-6040-493F-924C-25D1E3B31A45}"/>
    </a:ext>
  </a:extLst>
</a:theme>
</file>

<file path=ppt/theme/theme2.xml><?xml version="1.0" encoding="utf-8"?>
<a:theme xmlns:a="http://schemas.openxmlformats.org/drawingml/2006/main" name="1_ceos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CEOS">
      <a:majorFont>
        <a:latin typeface="Quire Sans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os" id="{CE456C56-535C-4A9D-9905-97BCE9046D86}" vid="{FD8EB656-6040-493F-924C-25D1E3B31A4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0A2ABF132E7F4E9323259BF68EB7E2" ma:contentTypeVersion="13" ma:contentTypeDescription="Create a new document." ma:contentTypeScope="" ma:versionID="198ea20d49454f43174e149cc4d6b331">
  <xsd:schema xmlns:xsd="http://www.w3.org/2001/XMLSchema" xmlns:xs="http://www.w3.org/2001/XMLSchema" xmlns:p="http://schemas.microsoft.com/office/2006/metadata/properties" xmlns:ns1="http://schemas.microsoft.com/sharepoint/v3" xmlns:ns3="3a166dc9-c9a3-450a-9254-b97f495ab1aa" targetNamespace="http://schemas.microsoft.com/office/2006/metadata/properties" ma:root="true" ma:fieldsID="5527115c01fdb392393cfe819e3b88a8" ns1:_="" ns3:_="">
    <xsd:import namespace="http://schemas.microsoft.com/sharepoint/v3"/>
    <xsd:import namespace="3a166dc9-c9a3-450a-9254-b97f495ab1a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166dc9-c9a3-450a-9254-b97f495ab1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6D20DAE-3E6B-44B0-A7C9-0FF5B01BA3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a166dc9-c9a3-450a-9254-b97f495ab1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FEAE751-61A6-40AF-B960-E2B208CCAA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8F8CF5-266E-4E78-99F3-E2AB493AC68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a166dc9-c9a3-450a-9254-b97f495ab1aa"/>
    <ds:schemaRef ds:uri="http://schemas.microsoft.com/sharepoint/v3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</TotalTime>
  <Words>775</Words>
  <Application>Microsoft Office PowerPoint</Application>
  <PresentationFormat>Widescreen</PresentationFormat>
  <Paragraphs>137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Courier New</vt:lpstr>
      <vt:lpstr>Arial</vt:lpstr>
      <vt:lpstr>Quire Sans</vt:lpstr>
      <vt:lpstr>Calibri</vt:lpstr>
      <vt:lpstr>Arial Bold</vt:lpstr>
      <vt:lpstr>Wingdings</vt:lpstr>
      <vt:lpstr>Noto Sans Symbols</vt:lpstr>
      <vt:lpstr>ceos</vt:lpstr>
      <vt:lpstr>1_ceos</vt:lpstr>
      <vt:lpstr>ESA SIT Chairmanship Priorities</vt:lpstr>
      <vt:lpstr>SIT Term Priorities</vt:lpstr>
      <vt:lpstr>Thematic Priorities</vt:lpstr>
      <vt:lpstr>CEOS and SIT Chair Team Coordination</vt:lpstr>
      <vt:lpstr>Support to Global Challenges – Climate &amp; Carbon</vt:lpstr>
      <vt:lpstr>Support to Global Challenges - SDGs</vt:lpstr>
      <vt:lpstr>Support to Global Challenges - Disasters</vt:lpstr>
      <vt:lpstr>SIT Term Priorities – Forward looking!</vt:lpstr>
      <vt:lpstr>New Geometries with New Space </vt:lpstr>
      <vt:lpstr>New Mission Needs and Users</vt:lpstr>
      <vt:lpstr>New Data Techniques</vt:lpstr>
      <vt:lpstr>2022 Dates for your Calendars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Rose</dc:creator>
  <cp:lastModifiedBy>Ivan Petiteville</cp:lastModifiedBy>
  <cp:revision>33</cp:revision>
  <dcterms:modified xsi:type="dcterms:W3CDTF">2021-10-22T12:56:28Z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0x010100E80A2ABF132E7F4E9323259BF68EB7E2</vt:lpwstr>
  </property>
</Properties>
</file>