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Helvetica Neue"/>
      <p:regular r:id="rId33"/>
      <p:bold r:id="rId34"/>
      <p:italic r:id="rId35"/>
      <p:boldItalic r:id="rId36"/>
    </p:embeddedFont>
    <p:embeddedFont>
      <p:font typeface="Helvetica Neue Ligh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1" roundtripDataSignature="AMtx7mjcFmVA0f3t+5+9UWU/GWeoYIvP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Light-boldItalic.fntdata"/><Relationship Id="rId20" Type="http://schemas.openxmlformats.org/officeDocument/2006/relationships/slide" Target="slides/slide14.xml"/><Relationship Id="rId41"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HelveticaNeue-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HelveticaNeue-italic.fntdata"/><Relationship Id="rId12" Type="http://schemas.openxmlformats.org/officeDocument/2006/relationships/slide" Target="slides/slide6.xml"/><Relationship Id="rId34" Type="http://schemas.openxmlformats.org/officeDocument/2006/relationships/font" Target="fonts/HelveticaNeue-bold.fntdata"/><Relationship Id="rId15" Type="http://schemas.openxmlformats.org/officeDocument/2006/relationships/slide" Target="slides/slide9.xml"/><Relationship Id="rId37" Type="http://schemas.openxmlformats.org/officeDocument/2006/relationships/font" Target="fonts/HelveticaNeueLight-regular.fntdata"/><Relationship Id="rId14" Type="http://schemas.openxmlformats.org/officeDocument/2006/relationships/slide" Target="slides/slide8.xml"/><Relationship Id="rId36" Type="http://schemas.openxmlformats.org/officeDocument/2006/relationships/font" Target="fonts/HelveticaNeue-boldItalic.fntdata"/><Relationship Id="rId17" Type="http://schemas.openxmlformats.org/officeDocument/2006/relationships/slide" Target="slides/slide11.xml"/><Relationship Id="rId39" Type="http://schemas.openxmlformats.org/officeDocument/2006/relationships/font" Target="fonts/HelveticaNeueLight-italic.fntdata"/><Relationship Id="rId16" Type="http://schemas.openxmlformats.org/officeDocument/2006/relationships/slide" Target="slides/slide10.xml"/><Relationship Id="rId38" Type="http://schemas.openxmlformats.org/officeDocument/2006/relationships/font" Target="fonts/HelveticaNeueLight-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Provide Plenary action status</a:t>
            </a:r>
            <a:endParaRPr/>
          </a:p>
          <a:p>
            <a:pPr indent="0" lvl="0" marL="0" rtl="0" algn="l">
              <a:spcBef>
                <a:spcPts val="0"/>
              </a:spcBef>
              <a:spcAft>
                <a:spcPts val="0"/>
              </a:spcAft>
              <a:buNone/>
            </a:pPr>
            <a:r>
              <a:rPr lang="en-US"/>
              <a:t>GEO BON will discuss user needs for biodiversity—continue to work closely with CBD (and other organizations)</a:t>
            </a:r>
            <a:endParaRPr/>
          </a:p>
        </p:txBody>
      </p:sp>
      <p:sp>
        <p:nvSpPr>
          <p:cNvPr id="105" name="Google Shape;10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six classes of EBVs each of which has several variables in it (not shown). Space-based EO is an important input for all of them (even Genetics, which is emerging) but is the key input for some of them. For example Ecosystem Extent, within the Ecosystem Structure class, is mostly a space-based EO-derived variable.</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Ecosystem Structure class</a:t>
            </a:r>
            <a:endParaRPr/>
          </a:p>
          <a:p>
            <a:pPr indent="-171450" lvl="0" marL="171450" rtl="0" algn="l">
              <a:spcBef>
                <a:spcPts val="0"/>
              </a:spcBef>
              <a:spcAft>
                <a:spcPts val="0"/>
              </a:spcAft>
              <a:buClr>
                <a:schemeClr val="dk1"/>
              </a:buClr>
              <a:buSzPts val="1200"/>
              <a:buFont typeface="Arial"/>
              <a:buChar char="•"/>
            </a:pPr>
            <a:r>
              <a:rPr lang="en-US"/>
              <a:t>Ecosystem Extent</a:t>
            </a:r>
            <a:endParaRPr/>
          </a:p>
          <a:p>
            <a:pPr indent="-171450" lvl="0" marL="171450" rtl="0" algn="l">
              <a:spcBef>
                <a:spcPts val="0"/>
              </a:spcBef>
              <a:spcAft>
                <a:spcPts val="0"/>
              </a:spcAft>
              <a:buClr>
                <a:schemeClr val="dk1"/>
              </a:buClr>
              <a:buSzPts val="1200"/>
              <a:buFont typeface="Arial"/>
              <a:buChar char="•"/>
            </a:pPr>
            <a:r>
              <a:rPr lang="en-US"/>
              <a:t>Ecosystem Vertical Profile</a:t>
            </a:r>
            <a:endParaRPr/>
          </a:p>
          <a:p>
            <a:pPr indent="-171450" lvl="0" marL="171450" rtl="0" algn="l">
              <a:spcBef>
                <a:spcPts val="0"/>
              </a:spcBef>
              <a:spcAft>
                <a:spcPts val="0"/>
              </a:spcAft>
              <a:buClr>
                <a:schemeClr val="dk1"/>
              </a:buClr>
              <a:buSzPts val="1200"/>
              <a:buFont typeface="Arial"/>
              <a:buChar char="•"/>
            </a:pPr>
            <a:r>
              <a:rPr lang="en-US"/>
              <a:t>Live cover fraction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Ecosystem Function class</a:t>
            </a:r>
            <a:endParaRPr/>
          </a:p>
          <a:p>
            <a:pPr indent="-171450" lvl="0" marL="171450" rtl="0" algn="l">
              <a:spcBef>
                <a:spcPts val="0"/>
              </a:spcBef>
              <a:spcAft>
                <a:spcPts val="0"/>
              </a:spcAft>
              <a:buClr>
                <a:schemeClr val="dk1"/>
              </a:buClr>
              <a:buSzPts val="1200"/>
              <a:buFont typeface="Arial"/>
              <a:buChar char="•"/>
            </a:pPr>
            <a:r>
              <a:rPr lang="en-US"/>
              <a:t>Primary productivity</a:t>
            </a:r>
            <a:endParaRPr/>
          </a:p>
          <a:p>
            <a:pPr indent="-171450" lvl="0" marL="171450" rtl="0" algn="l">
              <a:spcBef>
                <a:spcPts val="0"/>
              </a:spcBef>
              <a:spcAft>
                <a:spcPts val="0"/>
              </a:spcAft>
              <a:buClr>
                <a:schemeClr val="dk1"/>
              </a:buClr>
              <a:buSzPts val="1200"/>
              <a:buFont typeface="Arial"/>
              <a:buChar char="•"/>
            </a:pPr>
            <a:r>
              <a:rPr lang="en-US"/>
              <a:t>Ecosystem phenology</a:t>
            </a:r>
            <a:endParaRPr/>
          </a:p>
          <a:p>
            <a:pPr indent="-171450" lvl="0" marL="171450" rtl="0" algn="l">
              <a:spcBef>
                <a:spcPts val="0"/>
              </a:spcBef>
              <a:spcAft>
                <a:spcPts val="0"/>
              </a:spcAft>
              <a:buClr>
                <a:schemeClr val="dk1"/>
              </a:buClr>
              <a:buSzPts val="1200"/>
              <a:buFont typeface="Arial"/>
              <a:buChar char="•"/>
            </a:pPr>
            <a:r>
              <a:rPr lang="en-US"/>
              <a:t>Ecosystem disturbance</a:t>
            </a:r>
            <a:endParaRPr/>
          </a:p>
        </p:txBody>
      </p:sp>
      <p:sp>
        <p:nvSpPr>
          <p:cNvPr id="202" name="Google Shape;20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1" name="Google Shape;24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CBD GBF sets out specific top-level Goals as well as Targets.</a:t>
            </a:r>
            <a:endParaRPr/>
          </a:p>
          <a:p>
            <a:pPr indent="0" lvl="0" marL="0" rtl="0" algn="l">
              <a:spcBef>
                <a:spcPts val="0"/>
              </a:spcBef>
              <a:spcAft>
                <a:spcPts val="0"/>
              </a:spcAft>
              <a:buNone/>
            </a:pPr>
            <a:r>
              <a:rPr lang="en-US"/>
              <a:t>These are addressed with a variety of products, many of which are indicators.</a:t>
            </a:r>
            <a:endParaRPr/>
          </a:p>
          <a:p>
            <a:pPr indent="0" lvl="0" marL="0" rtl="0" algn="l">
              <a:spcBef>
                <a:spcPts val="0"/>
              </a:spcBef>
              <a:spcAft>
                <a:spcPts val="0"/>
              </a:spcAft>
              <a:buNone/>
            </a:pPr>
            <a:r>
              <a:rPr lang="en-US"/>
              <a:t>Specific indicators are not all shown and are still being negotiated.</a:t>
            </a:r>
            <a:endParaRPr/>
          </a:p>
        </p:txBody>
      </p:sp>
      <p:sp>
        <p:nvSpPr>
          <p:cNvPr id="242" name="Google Shape;24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6" name="Google Shape;29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EBVs support the products, Goals, and Targets. </a:t>
            </a:r>
            <a:endParaRPr/>
          </a:p>
          <a:p>
            <a:pPr indent="0" lvl="0" marL="0" rtl="0" algn="l">
              <a:spcBef>
                <a:spcPts val="0"/>
              </a:spcBef>
              <a:spcAft>
                <a:spcPts val="0"/>
              </a:spcAft>
              <a:buNone/>
            </a:pPr>
            <a:r>
              <a:rPr lang="en-US"/>
              <a:t>Not all connections are shown.</a:t>
            </a:r>
            <a:endParaRPr/>
          </a:p>
        </p:txBody>
      </p:sp>
      <p:sp>
        <p:nvSpPr>
          <p:cNvPr id="297" name="Google Shape;29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9" name="Google Shape;37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Ecosystem Distribution is ubiquitous—needed everywhere (typically as Land Cover). </a:t>
            </a:r>
            <a:endParaRPr/>
          </a:p>
        </p:txBody>
      </p:sp>
      <p:sp>
        <p:nvSpPr>
          <p:cNvPr id="380" name="Google Shape;38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2" name="Google Shape;46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t>Note that Ecosystem Distribution benefits from a</a:t>
            </a:r>
            <a:r>
              <a:rPr lang="en-US"/>
              <a:t>ll types of EO sensors—not just optical</a:t>
            </a:r>
            <a:endParaRPr b="0"/>
          </a:p>
          <a:p>
            <a:pPr indent="0" lvl="0" marL="0" rtl="0" algn="l">
              <a:spcBef>
                <a:spcPts val="0"/>
              </a:spcBef>
              <a:spcAft>
                <a:spcPts val="0"/>
              </a:spcAft>
              <a:buNone/>
            </a:pPr>
            <a:r>
              <a:rPr b="1" lang="en-US"/>
              <a:t>Key point 1: </a:t>
            </a:r>
            <a:r>
              <a:rPr lang="en-US"/>
              <a:t>EO is essential for many key products needed by the CBD (e.g., Ecosystem Distribution, Species Distribution)</a:t>
            </a:r>
            <a:endParaRPr/>
          </a:p>
          <a:p>
            <a:pPr indent="0" lvl="0" marL="0" rtl="0" algn="l">
              <a:spcBef>
                <a:spcPts val="0"/>
              </a:spcBef>
              <a:spcAft>
                <a:spcPts val="0"/>
              </a:spcAft>
              <a:buNone/>
            </a:pPr>
            <a:r>
              <a:rPr b="1" lang="en-US"/>
              <a:t>Key point 2:</a:t>
            </a:r>
            <a:endParaRPr/>
          </a:p>
          <a:p>
            <a:pPr indent="-171450" lvl="0" marL="171450" rtl="0" algn="l">
              <a:spcBef>
                <a:spcPts val="0"/>
              </a:spcBef>
              <a:spcAft>
                <a:spcPts val="0"/>
              </a:spcAft>
              <a:buClr>
                <a:schemeClr val="dk1"/>
              </a:buClr>
              <a:buSzPts val="1200"/>
              <a:buFont typeface="Arial"/>
              <a:buChar char="•"/>
            </a:pPr>
            <a:r>
              <a:rPr lang="en-US" sz="1200"/>
              <a:t>EO must be transformed into higher-level products to address CBD needs</a:t>
            </a:r>
            <a:endParaRPr/>
          </a:p>
          <a:p>
            <a:pPr indent="-171450" lvl="0" marL="171450" rtl="0" algn="l">
              <a:spcBef>
                <a:spcPts val="0"/>
              </a:spcBef>
              <a:spcAft>
                <a:spcPts val="0"/>
              </a:spcAft>
              <a:buClr>
                <a:schemeClr val="dk1"/>
              </a:buClr>
              <a:buSzPts val="1200"/>
              <a:buFont typeface="Arial"/>
              <a:buChar char="•"/>
            </a:pPr>
            <a:r>
              <a:rPr b="0" lang="en-US" sz="1200"/>
              <a:t>But many needed higher level products are not routinely produced by space agencies (eg: Ecosystem Integrity)</a:t>
            </a:r>
            <a:endParaRPr b="1"/>
          </a:p>
        </p:txBody>
      </p:sp>
      <p:sp>
        <p:nvSpPr>
          <p:cNvPr id="463" name="Google Shape;46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Role: Intermediary between primary observations and key products such as indicators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the horizontal version of the blue spherical figure…</a:t>
            </a:r>
            <a:endParaRPr/>
          </a:p>
        </p:txBody>
      </p:sp>
      <p:sp>
        <p:nvSpPr>
          <p:cNvPr id="562" name="Google Shape;5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CSA intervened to suggest a meeting with CBD, other agencies followed</a:t>
            </a:r>
            <a:endParaRPr/>
          </a:p>
        </p:txBody>
      </p:sp>
      <p:sp>
        <p:nvSpPr>
          <p:cNvPr id="115" name="Google Shape;11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t>Example output for Uganda to assess what ecosystems in the country remain.  </a:t>
            </a:r>
            <a:endParaRPr/>
          </a:p>
          <a:p>
            <a:pPr indent="0" lvl="0" marL="0" rtl="0" algn="l">
              <a:spcBef>
                <a:spcPts val="0"/>
              </a:spcBef>
              <a:spcAft>
                <a:spcPts val="0"/>
              </a:spcAft>
              <a:buNone/>
            </a:pPr>
            <a:r>
              <a:rPr lang="en-US" sz="2000"/>
              <a:t>This is being used to inform Uganda’s National Development Plan and prioritize conservation efforts in the country.</a:t>
            </a:r>
            <a:endParaRPr/>
          </a:p>
          <a:p>
            <a:pPr indent="0" lvl="0" marL="0" rtl="0" algn="l">
              <a:spcBef>
                <a:spcPts val="0"/>
              </a:spcBef>
              <a:spcAft>
                <a:spcPts val="0"/>
              </a:spcAft>
              <a:buNone/>
            </a:pPr>
            <a:r>
              <a:rPr lang="en-US" sz="2000"/>
              <a:t>Next slide shows how this product feeds into decision support</a:t>
            </a:r>
            <a:endParaRPr/>
          </a:p>
          <a:p>
            <a:pPr indent="0" lvl="0" marL="0" rtl="0" algn="l">
              <a:spcBef>
                <a:spcPts val="0"/>
              </a:spcBef>
              <a:spcAft>
                <a:spcPts val="0"/>
              </a:spcAft>
              <a:buNone/>
            </a:pPr>
            <a:r>
              <a:t/>
            </a:r>
            <a:endParaRPr sz="2000"/>
          </a:p>
          <a:p>
            <a:pPr indent="0" lvl="0" marL="0" marR="0" rtl="0" algn="l">
              <a:lnSpc>
                <a:spcPct val="100000"/>
              </a:lnSpc>
              <a:spcBef>
                <a:spcPts val="0"/>
              </a:spcBef>
              <a:spcAft>
                <a:spcPts val="0"/>
              </a:spcAft>
              <a:buClr>
                <a:schemeClr val="dk1"/>
              </a:buClr>
              <a:buSzPts val="2000"/>
              <a:buFont typeface="Calibri"/>
              <a:buNone/>
            </a:pPr>
            <a:r>
              <a:rPr lang="en-US" sz="2000">
                <a:latin typeface="Calibri"/>
                <a:ea typeface="Calibri"/>
                <a:cs typeface="Calibri"/>
                <a:sym typeface="Calibri"/>
              </a:rPr>
              <a:t>Slide content courtesy of Mike Gill, NatureServe.</a:t>
            </a:r>
            <a:endParaRPr sz="2000"/>
          </a:p>
          <a:p>
            <a:pPr indent="0" lvl="0" marL="0" rtl="0" algn="l">
              <a:spcBef>
                <a:spcPts val="0"/>
              </a:spcBef>
              <a:spcAft>
                <a:spcPts val="0"/>
              </a:spcAft>
              <a:buNone/>
            </a:pPr>
            <a:r>
              <a:t/>
            </a:r>
            <a:endParaRPr sz="2000"/>
          </a:p>
        </p:txBody>
      </p:sp>
      <p:sp>
        <p:nvSpPr>
          <p:cNvPr id="587" name="Google Shape;58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t>Example: South Africa’s National Biodiversity Institute Spatial Biodiversity Assessments. </a:t>
            </a:r>
            <a:endParaRPr/>
          </a:p>
          <a:p>
            <a:pPr indent="0" lvl="0" marL="0" rtl="0" algn="l">
              <a:spcBef>
                <a:spcPts val="0"/>
              </a:spcBef>
              <a:spcAft>
                <a:spcPts val="0"/>
              </a:spcAft>
              <a:buNone/>
            </a:pPr>
            <a:r>
              <a:rPr b="1" lang="en-US" sz="2000"/>
              <a:t>Key points</a:t>
            </a:r>
            <a:endParaRPr/>
          </a:p>
          <a:p>
            <a:pPr indent="-457200" lvl="0" marL="457200" rtl="0" algn="l">
              <a:spcBef>
                <a:spcPts val="0"/>
              </a:spcBef>
              <a:spcAft>
                <a:spcPts val="0"/>
              </a:spcAft>
              <a:buClr>
                <a:schemeClr val="dk1"/>
              </a:buClr>
              <a:buSzPts val="2000"/>
              <a:buFont typeface="Calibri"/>
              <a:buAutoNum type="arabicParenR"/>
            </a:pPr>
            <a:r>
              <a:rPr lang="en-US" sz="2000"/>
              <a:t>EO data are essential</a:t>
            </a:r>
            <a:endParaRPr/>
          </a:p>
          <a:p>
            <a:pPr indent="-457200" lvl="0" marL="457200" rtl="0" algn="l">
              <a:spcBef>
                <a:spcPts val="0"/>
              </a:spcBef>
              <a:spcAft>
                <a:spcPts val="0"/>
              </a:spcAft>
              <a:buClr>
                <a:schemeClr val="dk1"/>
              </a:buClr>
              <a:buSzPts val="2000"/>
              <a:buFont typeface="Calibri"/>
              <a:buAutoNum type="arabicParenR"/>
            </a:pPr>
            <a:r>
              <a:rPr lang="en-US" sz="2000"/>
              <a:t>But its their derived products that are actually needed</a:t>
            </a:r>
            <a:endParaRPr/>
          </a:p>
          <a:p>
            <a:pPr indent="0" lvl="0" marL="0" rtl="0" algn="l">
              <a:spcBef>
                <a:spcPts val="0"/>
              </a:spcBef>
              <a:spcAft>
                <a:spcPts val="0"/>
              </a:spcAft>
              <a:buClr>
                <a:schemeClr val="dk1"/>
              </a:buClr>
              <a:buSzPts val="2000"/>
              <a:buFont typeface="Calibri"/>
              <a:buNone/>
            </a:pPr>
            <a:r>
              <a:t/>
            </a:r>
            <a:endParaRPr sz="2000"/>
          </a:p>
          <a:p>
            <a:pPr indent="0" lvl="0" marL="0" rtl="0" algn="l">
              <a:spcBef>
                <a:spcPts val="0"/>
              </a:spcBef>
              <a:spcAft>
                <a:spcPts val="0"/>
              </a:spcAft>
              <a:buClr>
                <a:schemeClr val="dk1"/>
              </a:buClr>
              <a:buSzPts val="2000"/>
              <a:buFont typeface="Calibri"/>
              <a:buNone/>
            </a:pPr>
            <a:r>
              <a:rPr lang="en-US" sz="2000"/>
              <a:t>This South African example shows the overall flow that is needed</a:t>
            </a:r>
            <a:endParaRPr/>
          </a:p>
          <a:p>
            <a:pPr indent="-342900" lvl="0" marL="342900" rtl="0" algn="l">
              <a:spcBef>
                <a:spcPts val="0"/>
              </a:spcBef>
              <a:spcAft>
                <a:spcPts val="0"/>
              </a:spcAft>
              <a:buClr>
                <a:schemeClr val="dk1"/>
              </a:buClr>
              <a:buSzPts val="2000"/>
              <a:buFont typeface="Arial"/>
              <a:buChar char="•"/>
            </a:pPr>
            <a:r>
              <a:rPr lang="en-US" sz="2000"/>
              <a:t>Take a very basic set of core ingredients like protected area coverage, landcover, and habitat condition</a:t>
            </a:r>
            <a:endParaRPr/>
          </a:p>
          <a:p>
            <a:pPr indent="-342900" lvl="0" marL="342900" rtl="0" algn="l">
              <a:spcBef>
                <a:spcPts val="0"/>
              </a:spcBef>
              <a:spcAft>
                <a:spcPts val="0"/>
              </a:spcAft>
              <a:buClr>
                <a:schemeClr val="dk1"/>
              </a:buClr>
              <a:buSzPts val="2000"/>
              <a:buFont typeface="Arial"/>
              <a:buChar char="•"/>
            </a:pPr>
            <a:r>
              <a:rPr lang="en-US" sz="2000"/>
              <a:t>Produce policy-relevant outputs that support protected area planning and ecosystem restoration and conservation. </a:t>
            </a:r>
            <a:r>
              <a:rPr lang="en-US" sz="2000">
                <a:latin typeface="Calibri"/>
                <a:ea typeface="Calibri"/>
                <a:cs typeface="Calibri"/>
                <a:sym typeface="Calibri"/>
              </a:rPr>
              <a:t> </a:t>
            </a:r>
            <a:endParaRPr/>
          </a:p>
          <a:p>
            <a:pPr indent="0" lvl="0" marL="0" rtl="0" algn="l">
              <a:spcBef>
                <a:spcPts val="0"/>
              </a:spcBef>
              <a:spcAft>
                <a:spcPts val="0"/>
              </a:spcAft>
              <a:buClr>
                <a:schemeClr val="dk1"/>
              </a:buClr>
              <a:buSzPts val="2000"/>
              <a:buFont typeface="Arial"/>
              <a:buNone/>
            </a:pPr>
            <a:r>
              <a:rPr lang="en-US" sz="2000">
                <a:latin typeface="Calibri"/>
                <a:ea typeface="Calibri"/>
                <a:cs typeface="Calibri"/>
                <a:sym typeface="Calibri"/>
              </a:rPr>
              <a:t>Slide content courtesy of Mike Gill, NatureServe</a:t>
            </a:r>
            <a:endParaRPr sz="2000"/>
          </a:p>
        </p:txBody>
      </p:sp>
      <p:sp>
        <p:nvSpPr>
          <p:cNvPr id="603" name="Google Shape;60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0" lang="en-US"/>
              <a:t>Main </a:t>
            </a:r>
            <a:r>
              <a:rPr lang="en-US"/>
              <a:t>gap in space-based </a:t>
            </a:r>
            <a:r>
              <a:rPr i="1" lang="en-US"/>
              <a:t>observations</a:t>
            </a:r>
            <a:r>
              <a:rPr lang="en-US"/>
              <a:t> is global repeat lidar.</a:t>
            </a:r>
            <a:endParaRPr/>
          </a:p>
          <a:p>
            <a:pPr indent="0" lvl="0" marL="0" rtl="0" algn="l">
              <a:spcBef>
                <a:spcPts val="0"/>
              </a:spcBef>
              <a:spcAft>
                <a:spcPts val="0"/>
              </a:spcAft>
              <a:buNone/>
            </a:pPr>
            <a:r>
              <a:rPr lang="en-US"/>
              <a:t>But biggest gap overall is in lack of higher level products.</a:t>
            </a:r>
            <a:endParaRPr/>
          </a:p>
        </p:txBody>
      </p:sp>
      <p:sp>
        <p:nvSpPr>
          <p:cNvPr id="613" name="Google Shape;61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Discussion group will refine the figure with more detail and prioritization</a:t>
            </a:r>
            <a:endParaRPr/>
          </a:p>
        </p:txBody>
      </p:sp>
      <p:sp>
        <p:nvSpPr>
          <p:cNvPr id="627" name="Google Shape;62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1f94fbff24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11f94fbff24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g11f94fbff24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CEOS CEO provided help and guidance WRT POC identification—much appreciated</a:t>
            </a:r>
            <a:endParaRPr/>
          </a:p>
          <a:p>
            <a:pPr indent="0" lvl="0" marL="0" rtl="0" algn="l">
              <a:spcBef>
                <a:spcPts val="0"/>
              </a:spcBef>
              <a:spcAft>
                <a:spcPts val="0"/>
              </a:spcAft>
              <a:buNone/>
            </a:pPr>
            <a:r>
              <a:rPr lang="en-US"/>
              <a:t>CSA is facilitating this activity though still looking for biodiversity POC</a:t>
            </a:r>
            <a:endParaRPr/>
          </a:p>
        </p:txBody>
      </p:sp>
      <p:sp>
        <p:nvSpPr>
          <p:cNvPr id="123" name="Google Shape;12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Andy Gonzalez of GEO BON will explain this, but did want to say that GEO BON has been working with CBD and other organizations for a long time and has a pretty good sense of end user needs. This figure is based on existing knowledge and incorporates information from multiple sources of information including CBD.</a:t>
            </a:r>
            <a:endParaRPr/>
          </a:p>
        </p:txBody>
      </p:sp>
      <p:sp>
        <p:nvSpPr>
          <p:cNvPr id="130" name="Google Shape;1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can be accomplished depends on level of support available. </a:t>
            </a:r>
            <a:endParaRPr/>
          </a:p>
          <a:p>
            <a:pPr indent="0" lvl="0" marL="0" rtl="0" algn="l">
              <a:spcBef>
                <a:spcPts val="0"/>
              </a:spcBef>
              <a:spcAft>
                <a:spcPts val="0"/>
              </a:spcAft>
              <a:buNone/>
            </a:pPr>
            <a:r>
              <a:rPr lang="en-US"/>
              <a:t>Sustaining this activity needs continued, and enhanced, CEOS agency involvement as well as collective recognition by CEOS</a:t>
            </a:r>
            <a:endParaRPr/>
          </a:p>
        </p:txBody>
      </p:sp>
      <p:sp>
        <p:nvSpPr>
          <p:cNvPr id="137" name="Google Shape;13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png"/><Relationship Id="rId6"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15" name="Shape 15"/>
        <p:cNvGrpSpPr/>
        <p:nvPr/>
      </p:nvGrpSpPr>
      <p:grpSpPr>
        <a:xfrm>
          <a:off x="0" y="0"/>
          <a:ext cx="0" cy="0"/>
          <a:chOff x="0" y="0"/>
          <a:chExt cx="0" cy="0"/>
        </a:xfrm>
      </p:grpSpPr>
      <p:pic>
        <p:nvPicPr>
          <p:cNvPr id="16" name="Google Shape;16;p2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7" name="Google Shape;17;p2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8" name="Google Shape;18;p2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9" name="Google Shape;19;p2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 name="Google Shape;20;p2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 name="Google Shape;21;p2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22" name="Google Shape;22;p2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23" name="Google Shape;23;p27"/>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4" name="Google Shape;24;p2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8" name="Google Shape;98;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98989"/>
                </a:solidFill>
                <a:latin typeface="Calibri"/>
                <a:ea typeface="Calibri"/>
                <a:cs typeface="Calibri"/>
                <a:sym typeface="Calibri"/>
              </a:defRPr>
            </a:lvl1pPr>
            <a:lvl2pPr indent="0" lvl="1" marL="0" marR="0" algn="r">
              <a:spcBef>
                <a:spcPts val="0"/>
              </a:spcBef>
              <a:buNone/>
              <a:defRPr sz="1200">
                <a:solidFill>
                  <a:srgbClr val="898989"/>
                </a:solidFill>
                <a:latin typeface="Calibri"/>
                <a:ea typeface="Calibri"/>
                <a:cs typeface="Calibri"/>
                <a:sym typeface="Calibri"/>
              </a:defRPr>
            </a:lvl2pPr>
            <a:lvl3pPr indent="0" lvl="2" marL="0" marR="0" algn="r">
              <a:spcBef>
                <a:spcPts val="0"/>
              </a:spcBef>
              <a:buNone/>
              <a:defRPr sz="1200">
                <a:solidFill>
                  <a:srgbClr val="898989"/>
                </a:solidFill>
                <a:latin typeface="Calibri"/>
                <a:ea typeface="Calibri"/>
                <a:cs typeface="Calibri"/>
                <a:sym typeface="Calibri"/>
              </a:defRPr>
            </a:lvl3pPr>
            <a:lvl4pPr indent="0" lvl="3" marL="0" marR="0" algn="r">
              <a:spcBef>
                <a:spcPts val="0"/>
              </a:spcBef>
              <a:buNone/>
              <a:defRPr sz="1200">
                <a:solidFill>
                  <a:srgbClr val="898989"/>
                </a:solidFill>
                <a:latin typeface="Calibri"/>
                <a:ea typeface="Calibri"/>
                <a:cs typeface="Calibri"/>
                <a:sym typeface="Calibri"/>
              </a:defRPr>
            </a:lvl4pPr>
            <a:lvl5pPr indent="0" lvl="4" marL="0" marR="0" algn="r">
              <a:spcBef>
                <a:spcPts val="0"/>
              </a:spcBef>
              <a:buNone/>
              <a:defRPr sz="1200">
                <a:solidFill>
                  <a:srgbClr val="898989"/>
                </a:solidFill>
                <a:latin typeface="Calibri"/>
                <a:ea typeface="Calibri"/>
                <a:cs typeface="Calibri"/>
                <a:sym typeface="Calibri"/>
              </a:defRPr>
            </a:lvl5pPr>
            <a:lvl6pPr indent="0" lvl="5" marL="0" marR="0" algn="r">
              <a:spcBef>
                <a:spcPts val="0"/>
              </a:spcBef>
              <a:buNone/>
              <a:defRPr sz="1200">
                <a:solidFill>
                  <a:srgbClr val="898989"/>
                </a:solidFill>
                <a:latin typeface="Calibri"/>
                <a:ea typeface="Calibri"/>
                <a:cs typeface="Calibri"/>
                <a:sym typeface="Calibri"/>
              </a:defRPr>
            </a:lvl6pPr>
            <a:lvl7pPr indent="0" lvl="6" marL="0" marR="0" algn="r">
              <a:spcBef>
                <a:spcPts val="0"/>
              </a:spcBef>
              <a:buNone/>
              <a:defRPr sz="1200">
                <a:solidFill>
                  <a:srgbClr val="898989"/>
                </a:solidFill>
                <a:latin typeface="Calibri"/>
                <a:ea typeface="Calibri"/>
                <a:cs typeface="Calibri"/>
                <a:sym typeface="Calibri"/>
              </a:defRPr>
            </a:lvl7pPr>
            <a:lvl8pPr indent="0" lvl="7" marL="0" marR="0" algn="r">
              <a:spcBef>
                <a:spcPts val="0"/>
              </a:spcBef>
              <a:buNone/>
              <a:defRPr sz="1200">
                <a:solidFill>
                  <a:srgbClr val="898989"/>
                </a:solidFill>
                <a:latin typeface="Calibri"/>
                <a:ea typeface="Calibri"/>
                <a:cs typeface="Calibri"/>
                <a:sym typeface="Calibri"/>
              </a:defRPr>
            </a:lvl8pPr>
            <a:lvl9pPr indent="0" lvl="8" marL="0" marR="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5" name="Shape 25"/>
        <p:cNvGrpSpPr/>
        <p:nvPr/>
      </p:nvGrpSpPr>
      <p:grpSpPr>
        <a:xfrm>
          <a:off x="0" y="0"/>
          <a:ext cx="0" cy="0"/>
          <a:chOff x="0" y="0"/>
          <a:chExt cx="0" cy="0"/>
        </a:xfrm>
      </p:grpSpPr>
      <p:sp>
        <p:nvSpPr>
          <p:cNvPr id="26" name="Google Shape;26;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4546A"/>
              </a:solidFill>
              <a:latin typeface="Arial"/>
              <a:ea typeface="Arial"/>
              <a:cs typeface="Arial"/>
              <a:sym typeface="Arial"/>
            </a:endParaRPr>
          </a:p>
        </p:txBody>
      </p:sp>
      <p:pic>
        <p:nvPicPr>
          <p:cNvPr id="27" name="Google Shape;27;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8" name="Google Shape;28;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9" name="Google Shape;29;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4546A"/>
              </a:solidFill>
              <a:latin typeface="Arial"/>
              <a:ea typeface="Arial"/>
              <a:cs typeface="Arial"/>
              <a:sym typeface="Arial"/>
            </a:endParaRPr>
          </a:p>
        </p:txBody>
      </p:sp>
      <p:sp>
        <p:nvSpPr>
          <p:cNvPr id="30" name="Google Shape;30;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4546A"/>
              </a:solidFill>
              <a:latin typeface="Arial"/>
              <a:ea typeface="Arial"/>
              <a:cs typeface="Arial"/>
              <a:sym typeface="Arial"/>
            </a:endParaRPr>
          </a:p>
        </p:txBody>
      </p:sp>
      <p:sp>
        <p:nvSpPr>
          <p:cNvPr id="31" name="Google Shape;31;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400" u="none" cap="none" strike="noStrike">
                <a:solidFill>
                  <a:srgbClr val="33445F"/>
                </a:solidFill>
                <a:latin typeface="Arial"/>
                <a:ea typeface="Arial"/>
                <a:cs typeface="Arial"/>
                <a:sym typeface="Arial"/>
              </a:rPr>
              <a:t>Slide </a:t>
            </a:r>
            <a:fld id="{00000000-1234-1234-1234-123412341234}" type="slidenum">
              <a:rPr b="1" i="0" lang="en-US" sz="1400" u="none" cap="none" strike="noStrike">
                <a:solidFill>
                  <a:srgbClr val="33445F"/>
                </a:solidFill>
                <a:latin typeface="Arial"/>
                <a:ea typeface="Arial"/>
                <a:cs typeface="Arial"/>
                <a:sym typeface="Arial"/>
              </a:rPr>
              <a:t>‹#›</a:t>
            </a:fld>
            <a:endParaRPr b="1" i="0" sz="1400" u="none" cap="none" strike="noStrike">
              <a:solidFill>
                <a:srgbClr val="33445F"/>
              </a:solidFill>
              <a:latin typeface="Arial"/>
              <a:ea typeface="Arial"/>
              <a:cs typeface="Arial"/>
              <a:sym typeface="Arial"/>
            </a:endParaRPr>
          </a:p>
        </p:txBody>
      </p:sp>
      <p:sp>
        <p:nvSpPr>
          <p:cNvPr id="32" name="Google Shape;32;p2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400" u="none" cap="none" strike="noStrike">
                <a:solidFill>
                  <a:srgbClr val="33445F"/>
                </a:solidFill>
                <a:latin typeface="Arial"/>
                <a:ea typeface="Arial"/>
                <a:cs typeface="Arial"/>
                <a:sym typeface="Arial"/>
              </a:rPr>
              <a:t>SIT-37, 29-31 March 2022</a:t>
            </a:r>
            <a:endParaRPr sz="1800">
              <a:solidFill>
                <a:srgbClr val="000000"/>
              </a:solidFill>
              <a:latin typeface="Arial"/>
              <a:ea typeface="Arial"/>
              <a:cs typeface="Arial"/>
              <a:sym typeface="Arial"/>
            </a:endParaRPr>
          </a:p>
        </p:txBody>
      </p:sp>
      <p:sp>
        <p:nvSpPr>
          <p:cNvPr id="33" name="Google Shape;33;p2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 name="Google Shape;34;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5" name="Shape 35"/>
        <p:cNvGrpSpPr/>
        <p:nvPr/>
      </p:nvGrpSpPr>
      <p:grpSpPr>
        <a:xfrm>
          <a:off x="0" y="0"/>
          <a:ext cx="0" cy="0"/>
          <a:chOff x="0" y="0"/>
          <a:chExt cx="0" cy="0"/>
        </a:xfrm>
      </p:grpSpPr>
      <p:sp>
        <p:nvSpPr>
          <p:cNvPr id="36" name="Google Shape;36;p2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pic>
        <p:nvPicPr>
          <p:cNvPr id="37" name="Google Shape;37;p2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8" name="Google Shape;38;p2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9" name="Google Shape;39;p2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sp>
        <p:nvSpPr>
          <p:cNvPr id="40" name="Google Shape;40;p2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sp>
        <p:nvSpPr>
          <p:cNvPr id="41" name="Google Shape;41;p29"/>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 name="Google Shape;42;p29"/>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43" name="Google Shape;43;p2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rgbClr val="33445F"/>
                </a:solidFill>
                <a:latin typeface="Arial"/>
                <a:ea typeface="Arial"/>
                <a:cs typeface="Arial"/>
                <a:sym typeface="Arial"/>
              </a:rPr>
              <a:t>Slide </a:t>
            </a:r>
            <a:fld id="{00000000-1234-1234-1234-123412341234}" type="slidenum">
              <a:rPr b="1" lang="en-US" sz="1400">
                <a:solidFill>
                  <a:srgbClr val="33445F"/>
                </a:solidFill>
                <a:latin typeface="Arial"/>
                <a:ea typeface="Arial"/>
                <a:cs typeface="Arial"/>
                <a:sym typeface="Arial"/>
              </a:rPr>
              <a:t>‹#›</a:t>
            </a:fld>
            <a:endParaRPr b="1" sz="1400">
              <a:solidFill>
                <a:srgbClr val="33445F"/>
              </a:solidFill>
              <a:latin typeface="Arial"/>
              <a:ea typeface="Arial"/>
              <a:cs typeface="Arial"/>
              <a:sym typeface="Arial"/>
            </a:endParaRPr>
          </a:p>
        </p:txBody>
      </p:sp>
      <p:sp>
        <p:nvSpPr>
          <p:cNvPr id="44" name="Google Shape;44;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 name="Google Shape;45;p2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3445F"/>
                </a:solidFill>
                <a:latin typeface="Arial"/>
                <a:ea typeface="Arial"/>
                <a:cs typeface="Arial"/>
                <a:sym typeface="Arial"/>
              </a:rPr>
              <a:t>SIT-37, 29-31 March 2022</a:t>
            </a:r>
            <a:endParaRPr sz="180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6" name="Shape 46"/>
        <p:cNvGrpSpPr/>
        <p:nvPr/>
      </p:nvGrpSpPr>
      <p:grpSpPr>
        <a:xfrm>
          <a:off x="0" y="0"/>
          <a:ext cx="0" cy="0"/>
          <a:chOff x="0" y="0"/>
          <a:chExt cx="0" cy="0"/>
        </a:xfrm>
      </p:grpSpPr>
      <p:pic>
        <p:nvPicPr>
          <p:cNvPr id="47" name="Google Shape;47;p30"/>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48" name="Google Shape;48;p30"/>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49" name="Google Shape;49;p30"/>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50" name="Google Shape;50;p30"/>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1" name="Google Shape;51;p30"/>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2" name="Google Shape;52;p30"/>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53" name="Google Shape;53;p30"/>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54" name="Google Shape;54;p30"/>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55" name="Google Shape;55;p30"/>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0"/>
          <p:cNvSpPr txBox="1"/>
          <p:nvPr>
            <p:ph idx="1" type="subTitle"/>
          </p:nvPr>
        </p:nvSpPr>
        <p:spPr>
          <a:xfrm>
            <a:off x="8638607" y="4645819"/>
            <a:ext cx="2375140" cy="42386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7" name="Google Shape;57;p30"/>
          <p:cNvSpPr txBox="1"/>
          <p:nvPr>
            <p:ph idx="2" type="body"/>
          </p:nvPr>
        </p:nvSpPr>
        <p:spPr>
          <a:xfrm>
            <a:off x="8638607" y="4951757"/>
            <a:ext cx="2869031" cy="58620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8" name="Google Shape;58;p30"/>
          <p:cNvSpPr txBox="1"/>
          <p:nvPr>
            <p:ph idx="3" type="body"/>
          </p:nvPr>
        </p:nvSpPr>
        <p:spPr>
          <a:xfrm>
            <a:off x="8569595" y="5973523"/>
            <a:ext cx="3196835" cy="63831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9" name="Shape 59"/>
        <p:cNvGrpSpPr/>
        <p:nvPr/>
      </p:nvGrpSpPr>
      <p:grpSpPr>
        <a:xfrm>
          <a:off x="0" y="0"/>
          <a:ext cx="0" cy="0"/>
          <a:chOff x="0" y="0"/>
          <a:chExt cx="0" cy="0"/>
        </a:xfrm>
      </p:grpSpPr>
      <p:sp>
        <p:nvSpPr>
          <p:cNvPr id="60" name="Google Shape;60;p3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pic>
        <p:nvPicPr>
          <p:cNvPr id="61" name="Google Shape;61;p3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2" name="Google Shape;62;p3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3" name="Google Shape;63;p3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sp>
        <p:nvSpPr>
          <p:cNvPr id="64" name="Google Shape;64;p3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sp>
        <p:nvSpPr>
          <p:cNvPr id="65" name="Google Shape;65;p3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rgbClr val="33445F"/>
                </a:solidFill>
                <a:latin typeface="Arial"/>
                <a:ea typeface="Arial"/>
                <a:cs typeface="Arial"/>
                <a:sym typeface="Arial"/>
              </a:rPr>
              <a:t>Slide </a:t>
            </a:r>
            <a:fld id="{00000000-1234-1234-1234-123412341234}" type="slidenum">
              <a:rPr b="1" lang="en-US" sz="1400">
                <a:solidFill>
                  <a:srgbClr val="33445F"/>
                </a:solidFill>
                <a:latin typeface="Arial"/>
                <a:ea typeface="Arial"/>
                <a:cs typeface="Arial"/>
                <a:sym typeface="Arial"/>
              </a:rPr>
              <a:t>‹#›</a:t>
            </a:fld>
            <a:endParaRPr b="1" sz="1400">
              <a:solidFill>
                <a:srgbClr val="33445F"/>
              </a:solidFill>
              <a:latin typeface="Arial"/>
              <a:ea typeface="Arial"/>
              <a:cs typeface="Arial"/>
              <a:sym typeface="Arial"/>
            </a:endParaRPr>
          </a:p>
        </p:txBody>
      </p:sp>
      <p:sp>
        <p:nvSpPr>
          <p:cNvPr id="66" name="Google Shape;66;p3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7" name="Google Shape;67;p3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3445F"/>
                </a:solidFill>
                <a:latin typeface="Arial"/>
                <a:ea typeface="Arial"/>
                <a:cs typeface="Arial"/>
                <a:sym typeface="Arial"/>
              </a:rPr>
              <a:t>SIT-37, 29-31 March 2022</a:t>
            </a:r>
            <a:endParaRPr sz="180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68" name="Shape 68"/>
        <p:cNvGrpSpPr/>
        <p:nvPr/>
      </p:nvGrpSpPr>
      <p:grpSpPr>
        <a:xfrm>
          <a:off x="0" y="0"/>
          <a:ext cx="0" cy="0"/>
          <a:chOff x="0" y="0"/>
          <a:chExt cx="0" cy="0"/>
        </a:xfrm>
      </p:grpSpPr>
      <p:sp>
        <p:nvSpPr>
          <p:cNvPr id="69" name="Google Shape;69;p34"/>
          <p:cNvSpPr/>
          <p:nvPr/>
        </p:nvSpPr>
        <p:spPr>
          <a:xfrm>
            <a:off x="0" y="536157"/>
            <a:ext cx="12192000" cy="1118508"/>
          </a:xfrm>
          <a:prstGeom prst="rect">
            <a:avLst/>
          </a:prstGeom>
          <a:solidFill>
            <a:srgbClr val="008B7A"/>
          </a:solidFill>
          <a:ln cap="flat" cmpd="sng" w="25400">
            <a:solidFill>
              <a:srgbClr val="008B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34"/>
          <p:cNvSpPr txBox="1"/>
          <p:nvPr>
            <p:ph idx="1" type="body"/>
          </p:nvPr>
        </p:nvSpPr>
        <p:spPr>
          <a:xfrm>
            <a:off x="1117600" y="1967697"/>
            <a:ext cx="9931400" cy="420926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1" name="Google Shape;71;p34"/>
          <p:cNvSpPr txBox="1"/>
          <p:nvPr>
            <p:ph type="ctrTitle"/>
          </p:nvPr>
        </p:nvSpPr>
        <p:spPr>
          <a:xfrm>
            <a:off x="1126604" y="805579"/>
            <a:ext cx="9944168" cy="579664"/>
          </a:xfrm>
          <a:prstGeom prst="rect">
            <a:avLst/>
          </a:prstGeom>
          <a:noFill/>
          <a:ln>
            <a:noFill/>
          </a:ln>
        </p:spPr>
        <p:txBody>
          <a:bodyPr anchorCtr="0" anchor="b" bIns="45700" lIns="91425" spcFirstLastPara="1" rIns="91425" wrap="square" tIns="45700">
            <a:normAutofit/>
          </a:bodyPr>
          <a:lstStyle>
            <a:lvl1pPr lvl="0" marR="0" rtl="0" algn="ctr">
              <a:lnSpc>
                <a:spcPct val="100000"/>
              </a:lnSpc>
              <a:spcBef>
                <a:spcPts val="0"/>
              </a:spcBef>
              <a:spcAft>
                <a:spcPts val="0"/>
              </a:spcAft>
              <a:buSzPts val="1400"/>
              <a:buNone/>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72" name="Google Shape;72;p34"/>
          <p:cNvPicPr preferRelativeResize="0"/>
          <p:nvPr/>
        </p:nvPicPr>
        <p:blipFill rotWithShape="1">
          <a:blip r:embed="rId2">
            <a:alphaModFix/>
          </a:blip>
          <a:srcRect b="0" l="0" r="0" t="0"/>
          <a:stretch/>
        </p:blipFill>
        <p:spPr>
          <a:xfrm>
            <a:off x="8977591" y="79306"/>
            <a:ext cx="2010229" cy="366322"/>
          </a:xfrm>
          <a:prstGeom prst="rect">
            <a:avLst/>
          </a:prstGeom>
          <a:noFill/>
          <a:ln>
            <a:noFill/>
          </a:ln>
        </p:spPr>
      </p:pic>
      <p:sp>
        <p:nvSpPr>
          <p:cNvPr id="73" name="Google Shape;73;p3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4" name="Shape 74"/>
        <p:cNvGrpSpPr/>
        <p:nvPr/>
      </p:nvGrpSpPr>
      <p:grpSpPr>
        <a:xfrm>
          <a:off x="0" y="0"/>
          <a:ext cx="0" cy="0"/>
          <a:chOff x="0" y="0"/>
          <a:chExt cx="0" cy="0"/>
        </a:xfrm>
      </p:grpSpPr>
      <p:sp>
        <p:nvSpPr>
          <p:cNvPr id="75" name="Google Shape;75;p3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pic>
        <p:nvPicPr>
          <p:cNvPr id="76" name="Google Shape;76;p3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77" name="Google Shape;77;p3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78" name="Google Shape;78;p3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sp>
        <p:nvSpPr>
          <p:cNvPr id="79" name="Google Shape;79;p3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44546A"/>
              </a:solidFill>
              <a:latin typeface="Arial"/>
              <a:ea typeface="Arial"/>
              <a:cs typeface="Arial"/>
              <a:sym typeface="Arial"/>
            </a:endParaRPr>
          </a:p>
        </p:txBody>
      </p:sp>
      <p:sp>
        <p:nvSpPr>
          <p:cNvPr id="80" name="Google Shape;80;p35"/>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35"/>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2" name="Google Shape;82;p3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400">
                <a:solidFill>
                  <a:srgbClr val="33445F"/>
                </a:solidFill>
                <a:latin typeface="Arial"/>
                <a:ea typeface="Arial"/>
                <a:cs typeface="Arial"/>
                <a:sym typeface="Arial"/>
              </a:rPr>
              <a:t>Slide </a:t>
            </a:r>
            <a:fld id="{00000000-1234-1234-1234-123412341234}" type="slidenum">
              <a:rPr b="1" lang="en-US" sz="1400">
                <a:solidFill>
                  <a:srgbClr val="33445F"/>
                </a:solidFill>
                <a:latin typeface="Arial"/>
                <a:ea typeface="Arial"/>
                <a:cs typeface="Arial"/>
                <a:sym typeface="Arial"/>
              </a:rPr>
              <a:t>‹#›</a:t>
            </a:fld>
            <a:endParaRPr b="1" sz="1400">
              <a:solidFill>
                <a:srgbClr val="33445F"/>
              </a:solidFill>
              <a:latin typeface="Arial"/>
              <a:ea typeface="Arial"/>
              <a:cs typeface="Arial"/>
              <a:sym typeface="Arial"/>
            </a:endParaRPr>
          </a:p>
        </p:txBody>
      </p:sp>
      <p:sp>
        <p:nvSpPr>
          <p:cNvPr id="83" name="Google Shape;83;p3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3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3445F"/>
                </a:solidFill>
                <a:latin typeface="Arial"/>
                <a:ea typeface="Arial"/>
                <a:cs typeface="Arial"/>
                <a:sym typeface="Arial"/>
              </a:rPr>
              <a:t>SIT-37, 29-31 March 2022</a:t>
            </a:r>
            <a:endParaRPr sz="180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85" name="Shape 8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98989"/>
                </a:solidFill>
                <a:latin typeface="Calibri"/>
                <a:ea typeface="Calibri"/>
                <a:cs typeface="Calibri"/>
                <a:sym typeface="Calibri"/>
              </a:defRPr>
            </a:lvl1pPr>
            <a:lvl2pPr indent="0" lvl="1" marL="0" marR="0" algn="r">
              <a:spcBef>
                <a:spcPts val="0"/>
              </a:spcBef>
              <a:buNone/>
              <a:defRPr sz="1200">
                <a:solidFill>
                  <a:srgbClr val="898989"/>
                </a:solidFill>
                <a:latin typeface="Calibri"/>
                <a:ea typeface="Calibri"/>
                <a:cs typeface="Calibri"/>
                <a:sym typeface="Calibri"/>
              </a:defRPr>
            </a:lvl2pPr>
            <a:lvl3pPr indent="0" lvl="2" marL="0" marR="0" algn="r">
              <a:spcBef>
                <a:spcPts val="0"/>
              </a:spcBef>
              <a:buNone/>
              <a:defRPr sz="1200">
                <a:solidFill>
                  <a:srgbClr val="898989"/>
                </a:solidFill>
                <a:latin typeface="Calibri"/>
                <a:ea typeface="Calibri"/>
                <a:cs typeface="Calibri"/>
                <a:sym typeface="Calibri"/>
              </a:defRPr>
            </a:lvl3pPr>
            <a:lvl4pPr indent="0" lvl="3" marL="0" marR="0" algn="r">
              <a:spcBef>
                <a:spcPts val="0"/>
              </a:spcBef>
              <a:buNone/>
              <a:defRPr sz="1200">
                <a:solidFill>
                  <a:srgbClr val="898989"/>
                </a:solidFill>
                <a:latin typeface="Calibri"/>
                <a:ea typeface="Calibri"/>
                <a:cs typeface="Calibri"/>
                <a:sym typeface="Calibri"/>
              </a:defRPr>
            </a:lvl4pPr>
            <a:lvl5pPr indent="0" lvl="4" marL="0" marR="0" algn="r">
              <a:spcBef>
                <a:spcPts val="0"/>
              </a:spcBef>
              <a:buNone/>
              <a:defRPr sz="1200">
                <a:solidFill>
                  <a:srgbClr val="898989"/>
                </a:solidFill>
                <a:latin typeface="Calibri"/>
                <a:ea typeface="Calibri"/>
                <a:cs typeface="Calibri"/>
                <a:sym typeface="Calibri"/>
              </a:defRPr>
            </a:lvl5pPr>
            <a:lvl6pPr indent="0" lvl="5" marL="0" marR="0" algn="r">
              <a:spcBef>
                <a:spcPts val="0"/>
              </a:spcBef>
              <a:buNone/>
              <a:defRPr sz="1200">
                <a:solidFill>
                  <a:srgbClr val="898989"/>
                </a:solidFill>
                <a:latin typeface="Calibri"/>
                <a:ea typeface="Calibri"/>
                <a:cs typeface="Calibri"/>
                <a:sym typeface="Calibri"/>
              </a:defRPr>
            </a:lvl6pPr>
            <a:lvl7pPr indent="0" lvl="6" marL="0" marR="0" algn="r">
              <a:spcBef>
                <a:spcPts val="0"/>
              </a:spcBef>
              <a:buNone/>
              <a:defRPr sz="1200">
                <a:solidFill>
                  <a:srgbClr val="898989"/>
                </a:solidFill>
                <a:latin typeface="Calibri"/>
                <a:ea typeface="Calibri"/>
                <a:cs typeface="Calibri"/>
                <a:sym typeface="Calibri"/>
              </a:defRPr>
            </a:lvl7pPr>
            <a:lvl8pPr indent="0" lvl="7" marL="0" marR="0" algn="r">
              <a:spcBef>
                <a:spcPts val="0"/>
              </a:spcBef>
              <a:buNone/>
              <a:defRPr sz="1200">
                <a:solidFill>
                  <a:srgbClr val="898989"/>
                </a:solidFill>
                <a:latin typeface="Calibri"/>
                <a:ea typeface="Calibri"/>
                <a:cs typeface="Calibri"/>
                <a:sym typeface="Calibri"/>
              </a:defRPr>
            </a:lvl8pPr>
            <a:lvl9pPr indent="0" lvl="8" marL="0" marR="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3.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4546A"/>
              </a:solidFill>
              <a:latin typeface="Arial"/>
              <a:ea typeface="Arial"/>
              <a:cs typeface="Arial"/>
              <a:sym typeface="Arial"/>
            </a:endParaRPr>
          </a:p>
        </p:txBody>
      </p:sp>
      <p:pic>
        <p:nvPicPr>
          <p:cNvPr id="11" name="Google Shape;11;p2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2" name="Google Shape;12;p2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3" name="Google Shape;13;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4546A"/>
              </a:solidFill>
              <a:latin typeface="Arial"/>
              <a:ea typeface="Arial"/>
              <a:cs typeface="Arial"/>
              <a:sym typeface="Arial"/>
            </a:endParaRPr>
          </a:p>
        </p:txBody>
      </p:sp>
      <p:sp>
        <p:nvSpPr>
          <p:cNvPr id="14" name="Google Shape;14;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44546A"/>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8" name="Google Shape;88;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98989"/>
                </a:solidFill>
                <a:latin typeface="Calibri"/>
                <a:ea typeface="Calibri"/>
                <a:cs typeface="Calibri"/>
                <a:sym typeface="Calibri"/>
              </a:defRPr>
            </a:lvl1pPr>
            <a:lvl2pPr indent="0" lvl="1" marL="0" marR="0" rtl="0" algn="r">
              <a:spcBef>
                <a:spcPts val="0"/>
              </a:spcBef>
              <a:buNone/>
              <a:defRPr sz="1200">
                <a:solidFill>
                  <a:srgbClr val="898989"/>
                </a:solidFill>
                <a:latin typeface="Calibri"/>
                <a:ea typeface="Calibri"/>
                <a:cs typeface="Calibri"/>
                <a:sym typeface="Calibri"/>
              </a:defRPr>
            </a:lvl2pPr>
            <a:lvl3pPr indent="0" lvl="2" marL="0" marR="0" rtl="0" algn="r">
              <a:spcBef>
                <a:spcPts val="0"/>
              </a:spcBef>
              <a:buNone/>
              <a:defRPr sz="1200">
                <a:solidFill>
                  <a:srgbClr val="898989"/>
                </a:solidFill>
                <a:latin typeface="Calibri"/>
                <a:ea typeface="Calibri"/>
                <a:cs typeface="Calibri"/>
                <a:sym typeface="Calibri"/>
              </a:defRPr>
            </a:lvl3pPr>
            <a:lvl4pPr indent="0" lvl="3" marL="0" marR="0" rtl="0" algn="r">
              <a:spcBef>
                <a:spcPts val="0"/>
              </a:spcBef>
              <a:buNone/>
              <a:defRPr sz="1200">
                <a:solidFill>
                  <a:srgbClr val="898989"/>
                </a:solidFill>
                <a:latin typeface="Calibri"/>
                <a:ea typeface="Calibri"/>
                <a:cs typeface="Calibri"/>
                <a:sym typeface="Calibri"/>
              </a:defRPr>
            </a:lvl4pPr>
            <a:lvl5pPr indent="0" lvl="4" marL="0" marR="0" rtl="0" algn="r">
              <a:spcBef>
                <a:spcPts val="0"/>
              </a:spcBef>
              <a:buNone/>
              <a:defRPr sz="1200">
                <a:solidFill>
                  <a:srgbClr val="898989"/>
                </a:solidFill>
                <a:latin typeface="Calibri"/>
                <a:ea typeface="Calibri"/>
                <a:cs typeface="Calibri"/>
                <a:sym typeface="Calibri"/>
              </a:defRPr>
            </a:lvl5pPr>
            <a:lvl6pPr indent="0" lvl="5" marL="0" marR="0" rtl="0" algn="r">
              <a:spcBef>
                <a:spcPts val="0"/>
              </a:spcBef>
              <a:buNone/>
              <a:defRPr sz="1200">
                <a:solidFill>
                  <a:srgbClr val="898989"/>
                </a:solidFill>
                <a:latin typeface="Calibri"/>
                <a:ea typeface="Calibri"/>
                <a:cs typeface="Calibri"/>
                <a:sym typeface="Calibri"/>
              </a:defRPr>
            </a:lvl6pPr>
            <a:lvl7pPr indent="0" lvl="6" marL="0" marR="0" rtl="0" algn="r">
              <a:spcBef>
                <a:spcPts val="0"/>
              </a:spcBef>
              <a:buNone/>
              <a:defRPr sz="1200">
                <a:solidFill>
                  <a:srgbClr val="898989"/>
                </a:solidFill>
                <a:latin typeface="Calibri"/>
                <a:ea typeface="Calibri"/>
                <a:cs typeface="Calibri"/>
                <a:sym typeface="Calibri"/>
              </a:defRPr>
            </a:lvl7pPr>
            <a:lvl8pPr indent="0" lvl="7" marL="0" marR="0" rtl="0" algn="r">
              <a:spcBef>
                <a:spcPts val="0"/>
              </a:spcBef>
              <a:buNone/>
              <a:defRPr sz="1200">
                <a:solidFill>
                  <a:srgbClr val="898989"/>
                </a:solidFill>
                <a:latin typeface="Calibri"/>
                <a:ea typeface="Calibri"/>
                <a:cs typeface="Calibri"/>
                <a:sym typeface="Calibri"/>
              </a:defRPr>
            </a:lvl8pPr>
            <a:lvl9pPr indent="0" lvl="8" marL="0" marR="0" rtl="0" algn="r">
              <a:spcBef>
                <a:spcPts val="0"/>
              </a:spcBef>
              <a:buNone/>
              <a:defRPr sz="12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6.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
          <p:cNvSpPr txBox="1"/>
          <p:nvPr>
            <p:ph type="title"/>
          </p:nvPr>
        </p:nvSpPr>
        <p:spPr>
          <a:xfrm>
            <a:off x="176046" y="175938"/>
            <a:ext cx="8789277" cy="39726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lang="en-US" sz="5400"/>
              <a:t>Biodiversity: </a:t>
            </a:r>
            <a:br>
              <a:rPr lang="en-US" sz="5400"/>
            </a:br>
            <a:r>
              <a:rPr lang="en-US" sz="5400"/>
              <a:t>CEOS Engagement with User Needs</a:t>
            </a:r>
            <a:endParaRPr/>
          </a:p>
        </p:txBody>
      </p:sp>
      <p:sp>
        <p:nvSpPr>
          <p:cNvPr id="108" name="Google Shape;108;p1"/>
          <p:cNvSpPr txBox="1"/>
          <p:nvPr>
            <p:ph idx="1" type="subTitle"/>
          </p:nvPr>
        </p:nvSpPr>
        <p:spPr>
          <a:xfrm>
            <a:off x="8638607" y="4645819"/>
            <a:ext cx="2375140" cy="4238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rgbClr val="000000"/>
                </a:solidFill>
                <a:latin typeface="Arial"/>
                <a:ea typeface="Arial"/>
                <a:cs typeface="Arial"/>
                <a:sym typeface="Arial"/>
              </a:rPr>
              <a:t>Gary Geller</a:t>
            </a:r>
            <a:endParaRPr/>
          </a:p>
        </p:txBody>
      </p:sp>
      <p:sp>
        <p:nvSpPr>
          <p:cNvPr id="109" name="Google Shape;109;p1"/>
          <p:cNvSpPr txBox="1"/>
          <p:nvPr>
            <p:ph idx="2" type="body"/>
          </p:nvPr>
        </p:nvSpPr>
        <p:spPr>
          <a:xfrm>
            <a:off x="8638607" y="5043197"/>
            <a:ext cx="3149533" cy="5862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NASA Jet Propulsion Laboratory</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California Institute of Technology</a:t>
            </a:r>
            <a:endParaRPr/>
          </a:p>
        </p:txBody>
      </p:sp>
      <p:sp>
        <p:nvSpPr>
          <p:cNvPr id="110" name="Google Shape;110;p1"/>
          <p:cNvSpPr/>
          <p:nvPr/>
        </p:nvSpPr>
        <p:spPr>
          <a:xfrm>
            <a:off x="7792529" y="6611837"/>
            <a:ext cx="4485735" cy="245325"/>
          </a:xfrm>
          <a:prstGeom prst="rect">
            <a:avLst/>
          </a:prstGeom>
          <a:noFill/>
          <a:ln>
            <a:noFill/>
          </a:ln>
        </p:spPr>
        <p:txBody>
          <a:bodyPr anchorCtr="0" anchor="t" bIns="46025" lIns="92075" spcFirstLastPara="1" rIns="92075" wrap="square" tIns="46025">
            <a:spAutoFit/>
          </a:bodyPr>
          <a:lstStyle/>
          <a:p>
            <a:pPr indent="0" lvl="0" marL="0" marR="0" rtl="0" algn="l">
              <a:lnSpc>
                <a:spcPct val="110000"/>
              </a:lnSpc>
              <a:spcBef>
                <a:spcPts val="0"/>
              </a:spcBef>
              <a:spcAft>
                <a:spcPts val="0"/>
              </a:spcAft>
              <a:buClr>
                <a:schemeClr val="dk1"/>
              </a:buClr>
              <a:buSzPts val="900"/>
              <a:buFont typeface="Noto Sans Symbols"/>
              <a:buNone/>
            </a:pPr>
            <a:r>
              <a:rPr b="0" i="0" lang="en-US" sz="900" u="none" cap="none" strike="noStrike">
                <a:solidFill>
                  <a:schemeClr val="dk1"/>
                </a:solidFill>
                <a:latin typeface="Arial"/>
                <a:ea typeface="Arial"/>
                <a:cs typeface="Arial"/>
                <a:sym typeface="Arial"/>
              </a:rPr>
              <a:t>(c) 2022 California Institute of Technology. Government sponsorship acknowledged.</a:t>
            </a:r>
            <a:endParaRPr/>
          </a:p>
        </p:txBody>
      </p:sp>
      <p:sp>
        <p:nvSpPr>
          <p:cNvPr id="111" name="Google Shape;111;p1"/>
          <p:cNvSpPr txBox="1"/>
          <p:nvPr>
            <p:ph idx="3" type="body"/>
          </p:nvPr>
        </p:nvSpPr>
        <p:spPr>
          <a:xfrm>
            <a:off x="176047" y="4137418"/>
            <a:ext cx="3515700" cy="6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CEOS SIT-37 (virtual)</a:t>
            </a:r>
            <a:endParaRPr/>
          </a:p>
          <a:p>
            <a:pPr indent="0" lvl="0" marL="0" marR="0" rtl="0" algn="l">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29-31 March 2022</a:t>
            </a:r>
            <a:endParaRPr b="1" i="0" sz="20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0"/>
          <p:cNvSpPr txBox="1"/>
          <p:nvPr>
            <p:ph idx="1" type="body"/>
          </p:nvPr>
        </p:nvSpPr>
        <p:spPr>
          <a:xfrm>
            <a:off x="324233" y="1075060"/>
            <a:ext cx="11495400" cy="4662871"/>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Char char="❖"/>
            </a:pPr>
            <a:r>
              <a:rPr lang="en-US">
                <a:solidFill>
                  <a:srgbClr val="000000"/>
                </a:solidFill>
                <a:latin typeface="Arial"/>
                <a:ea typeface="Arial"/>
                <a:cs typeface="Arial"/>
                <a:sym typeface="Arial"/>
              </a:rPr>
              <a:t>GEO BON has been working with the CBD for well over a decade</a:t>
            </a:r>
            <a:endParaRPr/>
          </a:p>
          <a:p>
            <a:pPr indent="-406400" lvl="0" marL="457200" rtl="0" algn="l">
              <a:lnSpc>
                <a:spcPct val="90000"/>
              </a:lnSpc>
              <a:spcBef>
                <a:spcPts val="1800"/>
              </a:spcBef>
              <a:spcAft>
                <a:spcPts val="0"/>
              </a:spcAft>
              <a:buSzPts val="2800"/>
              <a:buChar char="❖"/>
            </a:pPr>
            <a:r>
              <a:rPr lang="en-US">
                <a:solidFill>
                  <a:srgbClr val="000000"/>
                </a:solidFill>
                <a:latin typeface="Arial"/>
                <a:ea typeface="Arial"/>
                <a:cs typeface="Arial"/>
                <a:sym typeface="Arial"/>
              </a:rPr>
              <a:t>In the context of CBD’s new </a:t>
            </a:r>
            <a:r>
              <a:rPr i="1" lang="en-US">
                <a:solidFill>
                  <a:srgbClr val="000000"/>
                </a:solidFill>
                <a:latin typeface="Arial"/>
                <a:ea typeface="Arial"/>
                <a:cs typeface="Arial"/>
                <a:sym typeface="Arial"/>
              </a:rPr>
              <a:t>Global Biodiversity Framework </a:t>
            </a:r>
            <a:r>
              <a:rPr lang="en-US">
                <a:solidFill>
                  <a:srgbClr val="000000"/>
                </a:solidFill>
                <a:latin typeface="Arial"/>
                <a:ea typeface="Arial"/>
                <a:cs typeface="Arial"/>
                <a:sym typeface="Arial"/>
              </a:rPr>
              <a:t>GEO BON:</a:t>
            </a:r>
            <a:endParaRPr/>
          </a:p>
          <a:p>
            <a:pPr indent="-346075" lvl="1" marL="803275" rtl="0" algn="l">
              <a:lnSpc>
                <a:spcPct val="90000"/>
              </a:lnSpc>
              <a:spcBef>
                <a:spcPts val="1300"/>
              </a:spcBef>
              <a:spcAft>
                <a:spcPts val="0"/>
              </a:spcAft>
              <a:buSzPts val="2400"/>
              <a:buFont typeface="Arial"/>
              <a:buAutoNum type="arabicParenR"/>
            </a:pPr>
            <a:r>
              <a:rPr lang="en-US" sz="2800">
                <a:solidFill>
                  <a:srgbClr val="000000"/>
                </a:solidFill>
                <a:latin typeface="Arial"/>
                <a:ea typeface="Arial"/>
                <a:cs typeface="Arial"/>
                <a:sym typeface="Arial"/>
              </a:rPr>
              <a:t>Develops and proposes indicators</a:t>
            </a:r>
            <a:endParaRPr/>
          </a:p>
          <a:p>
            <a:pPr indent="-346075" lvl="1" marL="803275" rtl="0" algn="l">
              <a:lnSpc>
                <a:spcPct val="90000"/>
              </a:lnSpc>
              <a:spcBef>
                <a:spcPts val="1300"/>
              </a:spcBef>
              <a:spcAft>
                <a:spcPts val="0"/>
              </a:spcAft>
              <a:buSzPts val="2400"/>
              <a:buFont typeface="Arial"/>
              <a:buAutoNum type="arabicParenR"/>
            </a:pPr>
            <a:r>
              <a:rPr lang="en-US" sz="2800">
                <a:solidFill>
                  <a:srgbClr val="000000"/>
                </a:solidFill>
                <a:latin typeface="Arial"/>
                <a:ea typeface="Arial"/>
                <a:cs typeface="Arial"/>
                <a:sym typeface="Arial"/>
              </a:rPr>
              <a:t>Supports Parties to track and guide progress to national targets by providing: </a:t>
            </a:r>
            <a:endParaRPr sz="2800">
              <a:latin typeface="Arial"/>
              <a:ea typeface="Arial"/>
              <a:cs typeface="Arial"/>
              <a:sym typeface="Arial"/>
            </a:endParaRPr>
          </a:p>
          <a:p>
            <a:pPr indent="-228600" lvl="2" marL="1143000" rtl="0" algn="l">
              <a:lnSpc>
                <a:spcPct val="90000"/>
              </a:lnSpc>
              <a:spcBef>
                <a:spcPts val="1300"/>
              </a:spcBef>
              <a:spcAft>
                <a:spcPts val="0"/>
              </a:spcAft>
              <a:buSzPts val="2000"/>
              <a:buFont typeface="Arial"/>
              <a:buChar char="•"/>
            </a:pPr>
            <a:r>
              <a:rPr lang="en-US" sz="2800">
                <a:solidFill>
                  <a:srgbClr val="000000"/>
                </a:solidFill>
                <a:latin typeface="Arial"/>
                <a:ea typeface="Arial"/>
                <a:cs typeface="Arial"/>
                <a:sym typeface="Arial"/>
              </a:rPr>
              <a:t>Guidance so that Parties can easily identify appropriate indicators</a:t>
            </a:r>
            <a:endParaRPr sz="2800">
              <a:latin typeface="Arial"/>
              <a:ea typeface="Arial"/>
              <a:cs typeface="Arial"/>
              <a:sym typeface="Arial"/>
            </a:endParaRPr>
          </a:p>
          <a:p>
            <a:pPr indent="-228600" lvl="2" marL="1143000" rtl="0" algn="l">
              <a:lnSpc>
                <a:spcPct val="90000"/>
              </a:lnSpc>
              <a:spcBef>
                <a:spcPts val="1300"/>
              </a:spcBef>
              <a:spcAft>
                <a:spcPts val="0"/>
              </a:spcAft>
              <a:buSzPts val="2000"/>
              <a:buFont typeface="Arial"/>
              <a:buChar char="•"/>
            </a:pPr>
            <a:r>
              <a:rPr lang="en-US" sz="2800">
                <a:solidFill>
                  <a:srgbClr val="000000"/>
                </a:solidFill>
                <a:latin typeface="Arial"/>
                <a:ea typeface="Arial"/>
                <a:cs typeface="Arial"/>
                <a:sym typeface="Arial"/>
              </a:rPr>
              <a:t>Access to user-friendly indicator methodologies </a:t>
            </a:r>
            <a:endParaRPr sz="2800">
              <a:latin typeface="Arial"/>
              <a:ea typeface="Arial"/>
              <a:cs typeface="Arial"/>
              <a:sym typeface="Arial"/>
            </a:endParaRPr>
          </a:p>
          <a:p>
            <a:pPr indent="-228600" lvl="2" marL="1143000" rtl="0" algn="l">
              <a:lnSpc>
                <a:spcPct val="90000"/>
              </a:lnSpc>
              <a:spcBef>
                <a:spcPts val="1300"/>
              </a:spcBef>
              <a:spcAft>
                <a:spcPts val="800"/>
              </a:spcAft>
              <a:buSzPts val="2000"/>
              <a:buFont typeface="Arial"/>
              <a:buChar char="•"/>
            </a:pPr>
            <a:r>
              <a:rPr lang="en-US" sz="2800">
                <a:solidFill>
                  <a:srgbClr val="000000"/>
                </a:solidFill>
                <a:latin typeface="Arial"/>
                <a:ea typeface="Arial"/>
                <a:cs typeface="Arial"/>
                <a:sym typeface="Arial"/>
              </a:rPr>
              <a:t>Guidance for the sustained production, delivery and use of biodiversity data via Biodiversity Observation Networks (BONs)</a:t>
            </a:r>
            <a:endParaRPr sz="2800">
              <a:latin typeface="Arial"/>
              <a:ea typeface="Arial"/>
              <a:cs typeface="Arial"/>
              <a:sym typeface="Arial"/>
            </a:endParaRPr>
          </a:p>
        </p:txBody>
      </p:sp>
      <p:sp>
        <p:nvSpPr>
          <p:cNvPr id="191" name="Google Shape;191;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latin typeface="Arial"/>
                <a:ea typeface="Arial"/>
                <a:cs typeface="Arial"/>
                <a:sym typeface="Arial"/>
              </a:rPr>
              <a:t>GEO BON &amp; CBD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11"/>
          <p:cNvPicPr preferRelativeResize="0"/>
          <p:nvPr/>
        </p:nvPicPr>
        <p:blipFill rotWithShape="1">
          <a:blip r:embed="rId3">
            <a:alphaModFix/>
          </a:blip>
          <a:srcRect b="0" l="0" r="0" t="0"/>
          <a:stretch/>
        </p:blipFill>
        <p:spPr>
          <a:xfrm>
            <a:off x="1109635" y="1309539"/>
            <a:ext cx="9625676" cy="4620324"/>
          </a:xfrm>
          <a:prstGeom prst="rect">
            <a:avLst/>
          </a:prstGeom>
          <a:noFill/>
          <a:ln>
            <a:noFill/>
          </a:ln>
        </p:spPr>
      </p:pic>
      <p:sp>
        <p:nvSpPr>
          <p:cNvPr id="197" name="Google Shape;197;p11"/>
          <p:cNvSpPr/>
          <p:nvPr/>
        </p:nvSpPr>
        <p:spPr>
          <a:xfrm>
            <a:off x="8140485" y="6176349"/>
            <a:ext cx="3825086"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Bush et al. (2017) </a:t>
            </a:r>
            <a:r>
              <a:rPr i="1" lang="en-US" sz="1400">
                <a:solidFill>
                  <a:schemeClr val="dk1"/>
                </a:solidFill>
                <a:latin typeface="Arial"/>
                <a:ea typeface="Arial"/>
                <a:cs typeface="Arial"/>
                <a:sym typeface="Arial"/>
              </a:rPr>
              <a:t>Nature Ecology &amp; Evolution</a:t>
            </a:r>
            <a:endParaRPr/>
          </a:p>
        </p:txBody>
      </p:sp>
      <p:sp>
        <p:nvSpPr>
          <p:cNvPr id="198" name="Google Shape;198;p11"/>
          <p:cNvSpPr txBox="1"/>
          <p:nvPr/>
        </p:nvSpPr>
        <p:spPr>
          <a:xfrm>
            <a:off x="256863" y="-204536"/>
            <a:ext cx="9558469" cy="994172"/>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3200"/>
              <a:buFont typeface="Arial"/>
              <a:buNone/>
            </a:pPr>
            <a:r>
              <a:rPr b="0" lang="en-US" sz="3200" cap="none">
                <a:solidFill>
                  <a:schemeClr val="lt1"/>
                </a:solidFill>
                <a:latin typeface="Arial"/>
                <a:ea typeface="Arial"/>
                <a:cs typeface="Arial"/>
                <a:sym typeface="Arial"/>
              </a:rPr>
              <a:t>Revolution in our capacity to detect biodiversity</a:t>
            </a:r>
            <a:endParaRPr b="0" sz="3200"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Essential Biodiversity Variables</a:t>
            </a:r>
            <a:endParaRPr/>
          </a:p>
        </p:txBody>
      </p:sp>
      <p:grpSp>
        <p:nvGrpSpPr>
          <p:cNvPr id="205" name="Google Shape;205;p12"/>
          <p:cNvGrpSpPr/>
          <p:nvPr/>
        </p:nvGrpSpPr>
        <p:grpSpPr>
          <a:xfrm>
            <a:off x="5119868" y="1769256"/>
            <a:ext cx="6476500" cy="4232683"/>
            <a:chOff x="2862720" y="2221791"/>
            <a:chExt cx="7124148" cy="4232683"/>
          </a:xfrm>
        </p:grpSpPr>
        <p:sp>
          <p:nvSpPr>
            <p:cNvPr id="206" name="Google Shape;206;p12"/>
            <p:cNvSpPr txBox="1"/>
            <p:nvPr/>
          </p:nvSpPr>
          <p:spPr>
            <a:xfrm>
              <a:off x="6091380" y="2269763"/>
              <a:ext cx="33488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Arial"/>
                  <a:ea typeface="Arial"/>
                  <a:cs typeface="Arial"/>
                  <a:sym typeface="Arial"/>
                </a:rPr>
                <a:t>Genetic Composition</a:t>
              </a:r>
              <a:endParaRPr/>
            </a:p>
          </p:txBody>
        </p:sp>
        <p:sp>
          <p:nvSpPr>
            <p:cNvPr id="207" name="Google Shape;207;p12"/>
            <p:cNvSpPr txBox="1"/>
            <p:nvPr/>
          </p:nvSpPr>
          <p:spPr>
            <a:xfrm>
              <a:off x="6091380" y="2993092"/>
              <a:ext cx="327480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Arial"/>
                  <a:ea typeface="Arial"/>
                  <a:cs typeface="Arial"/>
                  <a:sym typeface="Arial"/>
                </a:rPr>
                <a:t>Species Populations</a:t>
              </a:r>
              <a:endParaRPr/>
            </a:p>
          </p:txBody>
        </p:sp>
        <p:sp>
          <p:nvSpPr>
            <p:cNvPr id="208" name="Google Shape;208;p12"/>
            <p:cNvSpPr txBox="1"/>
            <p:nvPr/>
          </p:nvSpPr>
          <p:spPr>
            <a:xfrm>
              <a:off x="6091380" y="3716421"/>
              <a:ext cx="234907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Arial"/>
                  <a:ea typeface="Arial"/>
                  <a:cs typeface="Arial"/>
                  <a:sym typeface="Arial"/>
                </a:rPr>
                <a:t>Species Traits</a:t>
              </a:r>
              <a:endParaRPr/>
            </a:p>
          </p:txBody>
        </p:sp>
        <p:sp>
          <p:nvSpPr>
            <p:cNvPr id="209" name="Google Shape;209;p12"/>
            <p:cNvSpPr txBox="1"/>
            <p:nvPr/>
          </p:nvSpPr>
          <p:spPr>
            <a:xfrm>
              <a:off x="6091380" y="4439750"/>
              <a:ext cx="38954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Arial"/>
                  <a:ea typeface="Arial"/>
                  <a:cs typeface="Arial"/>
                  <a:sym typeface="Arial"/>
                </a:rPr>
                <a:t>Community Composition</a:t>
              </a:r>
              <a:endParaRPr/>
            </a:p>
          </p:txBody>
        </p:sp>
        <p:sp>
          <p:nvSpPr>
            <p:cNvPr id="210" name="Google Shape;210;p12"/>
            <p:cNvSpPr txBox="1"/>
            <p:nvPr/>
          </p:nvSpPr>
          <p:spPr>
            <a:xfrm>
              <a:off x="6091380" y="5163079"/>
              <a:ext cx="332594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Arial"/>
                  <a:ea typeface="Arial"/>
                  <a:cs typeface="Arial"/>
                  <a:sym typeface="Arial"/>
                </a:rPr>
                <a:t>Ecosystem Structure</a:t>
              </a:r>
              <a:endParaRPr/>
            </a:p>
          </p:txBody>
        </p:sp>
        <p:sp>
          <p:nvSpPr>
            <p:cNvPr id="211" name="Google Shape;211;p12"/>
            <p:cNvSpPr txBox="1"/>
            <p:nvPr/>
          </p:nvSpPr>
          <p:spPr>
            <a:xfrm>
              <a:off x="6091380" y="5814075"/>
              <a:ext cx="342116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Arial"/>
                  <a:ea typeface="Arial"/>
                  <a:cs typeface="Arial"/>
                  <a:sym typeface="Arial"/>
                </a:rPr>
                <a:t>Ecosystem Functions</a:t>
              </a:r>
              <a:endParaRPr/>
            </a:p>
          </p:txBody>
        </p:sp>
        <p:grpSp>
          <p:nvGrpSpPr>
            <p:cNvPr id="212" name="Google Shape;212;p12"/>
            <p:cNvGrpSpPr/>
            <p:nvPr/>
          </p:nvGrpSpPr>
          <p:grpSpPr>
            <a:xfrm>
              <a:off x="5399738" y="2221791"/>
              <a:ext cx="559669" cy="4232683"/>
              <a:chOff x="9639911" y="1893661"/>
              <a:chExt cx="559669" cy="4232683"/>
            </a:xfrm>
          </p:grpSpPr>
          <p:sp>
            <p:nvSpPr>
              <p:cNvPr id="213" name="Google Shape;213;p12"/>
              <p:cNvSpPr/>
              <p:nvPr/>
            </p:nvSpPr>
            <p:spPr>
              <a:xfrm>
                <a:off x="9639911" y="1893661"/>
                <a:ext cx="559669" cy="4232683"/>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sz="1800">
                  <a:solidFill>
                    <a:schemeClr val="dk1"/>
                  </a:solidFill>
                  <a:latin typeface="Arial"/>
                  <a:ea typeface="Arial"/>
                  <a:cs typeface="Arial"/>
                  <a:sym typeface="Arial"/>
                </a:endParaRPr>
              </a:p>
            </p:txBody>
          </p:sp>
          <p:sp>
            <p:nvSpPr>
              <p:cNvPr id="214" name="Google Shape;214;p12"/>
              <p:cNvSpPr/>
              <p:nvPr/>
            </p:nvSpPr>
            <p:spPr>
              <a:xfrm>
                <a:off x="9755277" y="1971784"/>
                <a:ext cx="347175" cy="514463"/>
              </a:xfrm>
              <a:custGeom>
                <a:rect b="b" l="l" r="r" t="t"/>
                <a:pathLst>
                  <a:path extrusionOk="0" h="516" w="380">
                    <a:moveTo>
                      <a:pt x="203" y="275"/>
                    </a:moveTo>
                    <a:lnTo>
                      <a:pt x="203" y="275"/>
                    </a:lnTo>
                    <a:cubicBezTo>
                      <a:pt x="165" y="262"/>
                      <a:pt x="139" y="251"/>
                      <a:pt x="125" y="244"/>
                    </a:cubicBezTo>
                    <a:cubicBezTo>
                      <a:pt x="91" y="226"/>
                      <a:pt x="71" y="206"/>
                      <a:pt x="65" y="183"/>
                    </a:cubicBezTo>
                    <a:cubicBezTo>
                      <a:pt x="66" y="180"/>
                      <a:pt x="66" y="177"/>
                      <a:pt x="65" y="175"/>
                    </a:cubicBezTo>
                    <a:cubicBezTo>
                      <a:pt x="64" y="173"/>
                      <a:pt x="64" y="171"/>
                      <a:pt x="66" y="169"/>
                    </a:cubicBezTo>
                    <a:cubicBezTo>
                      <a:pt x="69" y="168"/>
                      <a:pt x="70" y="166"/>
                      <a:pt x="71" y="165"/>
                    </a:cubicBezTo>
                    <a:cubicBezTo>
                      <a:pt x="72" y="164"/>
                      <a:pt x="74" y="163"/>
                      <a:pt x="77" y="162"/>
                    </a:cubicBezTo>
                    <a:cubicBezTo>
                      <a:pt x="81" y="162"/>
                      <a:pt x="83" y="161"/>
                      <a:pt x="85" y="161"/>
                    </a:cubicBezTo>
                    <a:cubicBezTo>
                      <a:pt x="87" y="160"/>
                      <a:pt x="90" y="160"/>
                      <a:pt x="95" y="160"/>
                    </a:cubicBezTo>
                    <a:cubicBezTo>
                      <a:pt x="99" y="160"/>
                      <a:pt x="102" y="160"/>
                      <a:pt x="104" y="160"/>
                    </a:cubicBezTo>
                    <a:cubicBezTo>
                      <a:pt x="106" y="160"/>
                      <a:pt x="109" y="160"/>
                      <a:pt x="113" y="160"/>
                    </a:cubicBezTo>
                    <a:cubicBezTo>
                      <a:pt x="117" y="160"/>
                      <a:pt x="120" y="160"/>
                      <a:pt x="121" y="160"/>
                    </a:cubicBezTo>
                    <a:lnTo>
                      <a:pt x="282" y="160"/>
                    </a:lnTo>
                    <a:cubicBezTo>
                      <a:pt x="295" y="160"/>
                      <a:pt x="301" y="155"/>
                      <a:pt x="301" y="145"/>
                    </a:cubicBezTo>
                    <a:lnTo>
                      <a:pt x="301" y="133"/>
                    </a:lnTo>
                    <a:cubicBezTo>
                      <a:pt x="301" y="123"/>
                      <a:pt x="295" y="118"/>
                      <a:pt x="282" y="118"/>
                    </a:cubicBezTo>
                    <a:lnTo>
                      <a:pt x="129" y="118"/>
                    </a:lnTo>
                    <a:cubicBezTo>
                      <a:pt x="128" y="118"/>
                      <a:pt x="124" y="118"/>
                      <a:pt x="117" y="118"/>
                    </a:cubicBezTo>
                    <a:cubicBezTo>
                      <a:pt x="111" y="119"/>
                      <a:pt x="106" y="119"/>
                      <a:pt x="102" y="119"/>
                    </a:cubicBezTo>
                    <a:cubicBezTo>
                      <a:pt x="98" y="119"/>
                      <a:pt x="94" y="118"/>
                      <a:pt x="90" y="117"/>
                    </a:cubicBezTo>
                    <a:cubicBezTo>
                      <a:pt x="86" y="115"/>
                      <a:pt x="83" y="113"/>
                      <a:pt x="81" y="111"/>
                    </a:cubicBezTo>
                    <a:cubicBezTo>
                      <a:pt x="78" y="106"/>
                      <a:pt x="79" y="101"/>
                      <a:pt x="83" y="94"/>
                    </a:cubicBezTo>
                    <a:cubicBezTo>
                      <a:pt x="86" y="88"/>
                      <a:pt x="92" y="80"/>
                      <a:pt x="100" y="71"/>
                    </a:cubicBezTo>
                    <a:cubicBezTo>
                      <a:pt x="108" y="63"/>
                      <a:pt x="113" y="58"/>
                      <a:pt x="113" y="56"/>
                    </a:cubicBezTo>
                    <a:lnTo>
                      <a:pt x="79" y="30"/>
                    </a:lnTo>
                    <a:cubicBezTo>
                      <a:pt x="49" y="54"/>
                      <a:pt x="27" y="84"/>
                      <a:pt x="14" y="119"/>
                    </a:cubicBezTo>
                    <a:cubicBezTo>
                      <a:pt x="0" y="159"/>
                      <a:pt x="8" y="196"/>
                      <a:pt x="38" y="228"/>
                    </a:cubicBezTo>
                    <a:cubicBezTo>
                      <a:pt x="69" y="260"/>
                      <a:pt x="110" y="286"/>
                      <a:pt x="163" y="308"/>
                    </a:cubicBezTo>
                    <a:cubicBezTo>
                      <a:pt x="219" y="331"/>
                      <a:pt x="257" y="355"/>
                      <a:pt x="277" y="380"/>
                    </a:cubicBezTo>
                    <a:lnTo>
                      <a:pt x="171" y="380"/>
                    </a:lnTo>
                    <a:cubicBezTo>
                      <a:pt x="165" y="380"/>
                      <a:pt x="161" y="382"/>
                      <a:pt x="156" y="385"/>
                    </a:cubicBezTo>
                    <a:cubicBezTo>
                      <a:pt x="152" y="389"/>
                      <a:pt x="150" y="392"/>
                      <a:pt x="150" y="396"/>
                    </a:cubicBezTo>
                    <a:lnTo>
                      <a:pt x="150" y="407"/>
                    </a:lnTo>
                    <a:cubicBezTo>
                      <a:pt x="150" y="417"/>
                      <a:pt x="157" y="422"/>
                      <a:pt x="171" y="422"/>
                    </a:cubicBezTo>
                    <a:lnTo>
                      <a:pt x="224" y="422"/>
                    </a:lnTo>
                    <a:lnTo>
                      <a:pt x="277" y="422"/>
                    </a:lnTo>
                    <a:cubicBezTo>
                      <a:pt x="289" y="423"/>
                      <a:pt x="296" y="431"/>
                      <a:pt x="300" y="446"/>
                    </a:cubicBezTo>
                    <a:cubicBezTo>
                      <a:pt x="304" y="462"/>
                      <a:pt x="304" y="473"/>
                      <a:pt x="300" y="481"/>
                    </a:cubicBezTo>
                    <a:lnTo>
                      <a:pt x="290" y="501"/>
                    </a:lnTo>
                    <a:lnTo>
                      <a:pt x="351" y="499"/>
                    </a:lnTo>
                    <a:cubicBezTo>
                      <a:pt x="361" y="471"/>
                      <a:pt x="360" y="438"/>
                      <a:pt x="350" y="402"/>
                    </a:cubicBezTo>
                    <a:cubicBezTo>
                      <a:pt x="344" y="377"/>
                      <a:pt x="325" y="353"/>
                      <a:pt x="293" y="328"/>
                    </a:cubicBezTo>
                    <a:cubicBezTo>
                      <a:pt x="261" y="304"/>
                      <a:pt x="231" y="286"/>
                      <a:pt x="203" y="275"/>
                    </a:cubicBezTo>
                    <a:lnTo>
                      <a:pt x="203" y="275"/>
                    </a:lnTo>
                    <a:close/>
                    <a:moveTo>
                      <a:pt x="158" y="86"/>
                    </a:moveTo>
                    <a:lnTo>
                      <a:pt x="158" y="86"/>
                    </a:lnTo>
                    <a:lnTo>
                      <a:pt x="281" y="86"/>
                    </a:lnTo>
                    <a:cubicBezTo>
                      <a:pt x="307" y="86"/>
                      <a:pt x="323" y="94"/>
                      <a:pt x="327" y="110"/>
                    </a:cubicBezTo>
                    <a:cubicBezTo>
                      <a:pt x="331" y="122"/>
                      <a:pt x="331" y="138"/>
                      <a:pt x="326" y="157"/>
                    </a:cubicBezTo>
                    <a:cubicBezTo>
                      <a:pt x="325" y="164"/>
                      <a:pt x="323" y="170"/>
                      <a:pt x="322" y="174"/>
                    </a:cubicBezTo>
                    <a:cubicBezTo>
                      <a:pt x="321" y="178"/>
                      <a:pt x="318" y="182"/>
                      <a:pt x="313" y="187"/>
                    </a:cubicBezTo>
                    <a:cubicBezTo>
                      <a:pt x="308" y="191"/>
                      <a:pt x="302" y="193"/>
                      <a:pt x="293" y="193"/>
                    </a:cubicBezTo>
                    <a:cubicBezTo>
                      <a:pt x="293" y="194"/>
                      <a:pt x="284" y="195"/>
                      <a:pt x="265" y="195"/>
                    </a:cubicBezTo>
                    <a:lnTo>
                      <a:pt x="235" y="193"/>
                    </a:lnTo>
                    <a:lnTo>
                      <a:pt x="143" y="193"/>
                    </a:lnTo>
                    <a:cubicBezTo>
                      <a:pt x="130" y="193"/>
                      <a:pt x="124" y="198"/>
                      <a:pt x="124" y="208"/>
                    </a:cubicBezTo>
                    <a:lnTo>
                      <a:pt x="124" y="220"/>
                    </a:lnTo>
                    <a:cubicBezTo>
                      <a:pt x="124" y="224"/>
                      <a:pt x="126" y="227"/>
                      <a:pt x="129" y="231"/>
                    </a:cubicBezTo>
                    <a:cubicBezTo>
                      <a:pt x="133" y="234"/>
                      <a:pt x="138" y="236"/>
                      <a:pt x="143" y="236"/>
                    </a:cubicBezTo>
                    <a:lnTo>
                      <a:pt x="211" y="236"/>
                    </a:lnTo>
                    <a:lnTo>
                      <a:pt x="259" y="236"/>
                    </a:lnTo>
                    <a:cubicBezTo>
                      <a:pt x="266" y="236"/>
                      <a:pt x="270" y="237"/>
                      <a:pt x="272" y="239"/>
                    </a:cubicBezTo>
                    <a:cubicBezTo>
                      <a:pt x="274" y="241"/>
                      <a:pt x="274" y="244"/>
                      <a:pt x="271" y="247"/>
                    </a:cubicBezTo>
                    <a:cubicBezTo>
                      <a:pt x="269" y="250"/>
                      <a:pt x="266" y="253"/>
                      <a:pt x="261" y="256"/>
                    </a:cubicBezTo>
                    <a:cubicBezTo>
                      <a:pt x="260" y="256"/>
                      <a:pt x="258" y="258"/>
                      <a:pt x="255" y="260"/>
                    </a:cubicBezTo>
                    <a:cubicBezTo>
                      <a:pt x="251" y="263"/>
                      <a:pt x="248" y="265"/>
                      <a:pt x="244" y="268"/>
                    </a:cubicBezTo>
                    <a:lnTo>
                      <a:pt x="239" y="272"/>
                    </a:lnTo>
                    <a:cubicBezTo>
                      <a:pt x="241" y="274"/>
                      <a:pt x="242" y="275"/>
                      <a:pt x="244" y="275"/>
                    </a:cubicBezTo>
                    <a:cubicBezTo>
                      <a:pt x="248" y="277"/>
                      <a:pt x="253" y="280"/>
                      <a:pt x="261" y="284"/>
                    </a:cubicBezTo>
                    <a:cubicBezTo>
                      <a:pt x="269" y="288"/>
                      <a:pt x="274" y="291"/>
                      <a:pt x="277" y="293"/>
                    </a:cubicBezTo>
                    <a:cubicBezTo>
                      <a:pt x="278" y="293"/>
                      <a:pt x="279" y="293"/>
                      <a:pt x="279" y="292"/>
                    </a:cubicBezTo>
                    <a:cubicBezTo>
                      <a:pt x="280" y="291"/>
                      <a:pt x="281" y="290"/>
                      <a:pt x="282" y="290"/>
                    </a:cubicBezTo>
                    <a:cubicBezTo>
                      <a:pt x="347" y="236"/>
                      <a:pt x="380" y="185"/>
                      <a:pt x="380" y="137"/>
                    </a:cubicBezTo>
                    <a:cubicBezTo>
                      <a:pt x="380" y="100"/>
                      <a:pt x="369" y="71"/>
                      <a:pt x="347" y="51"/>
                    </a:cubicBezTo>
                    <a:cubicBezTo>
                      <a:pt x="334" y="37"/>
                      <a:pt x="318" y="26"/>
                      <a:pt x="299" y="18"/>
                    </a:cubicBezTo>
                    <a:cubicBezTo>
                      <a:pt x="297" y="16"/>
                      <a:pt x="291" y="12"/>
                      <a:pt x="282" y="7"/>
                    </a:cubicBezTo>
                    <a:cubicBezTo>
                      <a:pt x="273" y="2"/>
                      <a:pt x="266" y="0"/>
                      <a:pt x="263" y="1"/>
                    </a:cubicBezTo>
                    <a:lnTo>
                      <a:pt x="231" y="16"/>
                    </a:lnTo>
                    <a:cubicBezTo>
                      <a:pt x="247" y="22"/>
                      <a:pt x="262" y="32"/>
                      <a:pt x="278" y="45"/>
                    </a:cubicBezTo>
                    <a:lnTo>
                      <a:pt x="158" y="45"/>
                    </a:lnTo>
                    <a:cubicBezTo>
                      <a:pt x="145" y="45"/>
                      <a:pt x="139" y="50"/>
                      <a:pt x="139" y="59"/>
                    </a:cubicBezTo>
                    <a:lnTo>
                      <a:pt x="139" y="71"/>
                    </a:lnTo>
                    <a:cubicBezTo>
                      <a:pt x="139" y="81"/>
                      <a:pt x="145" y="86"/>
                      <a:pt x="158" y="86"/>
                    </a:cubicBezTo>
                    <a:lnTo>
                      <a:pt x="158" y="86"/>
                    </a:lnTo>
                    <a:close/>
                    <a:moveTo>
                      <a:pt x="232" y="450"/>
                    </a:moveTo>
                    <a:lnTo>
                      <a:pt x="232" y="450"/>
                    </a:lnTo>
                    <a:lnTo>
                      <a:pt x="111" y="450"/>
                    </a:lnTo>
                    <a:cubicBezTo>
                      <a:pt x="90" y="450"/>
                      <a:pt x="78" y="447"/>
                      <a:pt x="76" y="443"/>
                    </a:cubicBezTo>
                    <a:cubicBezTo>
                      <a:pt x="70" y="431"/>
                      <a:pt x="79" y="416"/>
                      <a:pt x="104" y="398"/>
                    </a:cubicBezTo>
                    <a:cubicBezTo>
                      <a:pt x="129" y="382"/>
                      <a:pt x="160" y="364"/>
                      <a:pt x="195" y="344"/>
                    </a:cubicBezTo>
                    <a:cubicBezTo>
                      <a:pt x="189" y="342"/>
                      <a:pt x="182" y="338"/>
                      <a:pt x="172" y="332"/>
                    </a:cubicBezTo>
                    <a:cubicBezTo>
                      <a:pt x="162" y="327"/>
                      <a:pt x="155" y="323"/>
                      <a:pt x="151" y="322"/>
                    </a:cubicBezTo>
                    <a:cubicBezTo>
                      <a:pt x="102" y="350"/>
                      <a:pt x="66" y="377"/>
                      <a:pt x="46" y="403"/>
                    </a:cubicBezTo>
                    <a:cubicBezTo>
                      <a:pt x="27" y="428"/>
                      <a:pt x="18" y="451"/>
                      <a:pt x="21" y="471"/>
                    </a:cubicBezTo>
                    <a:lnTo>
                      <a:pt x="36" y="514"/>
                    </a:lnTo>
                    <a:lnTo>
                      <a:pt x="88" y="516"/>
                    </a:lnTo>
                    <a:cubicBezTo>
                      <a:pt x="84" y="510"/>
                      <a:pt x="81" y="502"/>
                      <a:pt x="77" y="492"/>
                    </a:cubicBezTo>
                    <a:lnTo>
                      <a:pt x="230" y="492"/>
                    </a:lnTo>
                    <a:cubicBezTo>
                      <a:pt x="243" y="492"/>
                      <a:pt x="250" y="487"/>
                      <a:pt x="250" y="476"/>
                    </a:cubicBezTo>
                    <a:lnTo>
                      <a:pt x="250" y="465"/>
                    </a:lnTo>
                    <a:cubicBezTo>
                      <a:pt x="250" y="461"/>
                      <a:pt x="249" y="457"/>
                      <a:pt x="246" y="454"/>
                    </a:cubicBezTo>
                    <a:cubicBezTo>
                      <a:pt x="242" y="451"/>
                      <a:pt x="238" y="450"/>
                      <a:pt x="232" y="450"/>
                    </a:cubicBezTo>
                    <a:lnTo>
                      <a:pt x="232" y="450"/>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sz="1800">
                  <a:solidFill>
                    <a:schemeClr val="dk1"/>
                  </a:solidFill>
                  <a:latin typeface="Arial"/>
                  <a:ea typeface="Arial"/>
                  <a:cs typeface="Arial"/>
                  <a:sym typeface="Arial"/>
                </a:endParaRPr>
              </a:p>
            </p:txBody>
          </p:sp>
          <p:sp>
            <p:nvSpPr>
              <p:cNvPr id="215" name="Google Shape;215;p12"/>
              <p:cNvSpPr/>
              <p:nvPr/>
            </p:nvSpPr>
            <p:spPr>
              <a:xfrm>
                <a:off x="9705869" y="2686357"/>
                <a:ext cx="474873" cy="523219"/>
              </a:xfrm>
              <a:custGeom>
                <a:rect b="b" l="l" r="r" t="t"/>
                <a:pathLst>
                  <a:path extrusionOk="0" h="524" w="520">
                    <a:moveTo>
                      <a:pt x="427" y="390"/>
                    </a:moveTo>
                    <a:lnTo>
                      <a:pt x="427" y="390"/>
                    </a:lnTo>
                    <a:cubicBezTo>
                      <a:pt x="437" y="382"/>
                      <a:pt x="452" y="368"/>
                      <a:pt x="472" y="348"/>
                    </a:cubicBezTo>
                    <a:cubicBezTo>
                      <a:pt x="493" y="327"/>
                      <a:pt x="508" y="313"/>
                      <a:pt x="520" y="305"/>
                    </a:cubicBezTo>
                    <a:cubicBezTo>
                      <a:pt x="472" y="305"/>
                      <a:pt x="432" y="311"/>
                      <a:pt x="400" y="323"/>
                    </a:cubicBezTo>
                    <a:cubicBezTo>
                      <a:pt x="383" y="276"/>
                      <a:pt x="360" y="248"/>
                      <a:pt x="332" y="237"/>
                    </a:cubicBezTo>
                    <a:cubicBezTo>
                      <a:pt x="331" y="236"/>
                      <a:pt x="329" y="237"/>
                      <a:pt x="328" y="240"/>
                    </a:cubicBezTo>
                    <a:cubicBezTo>
                      <a:pt x="327" y="243"/>
                      <a:pt x="327" y="247"/>
                      <a:pt x="329" y="251"/>
                    </a:cubicBezTo>
                    <a:cubicBezTo>
                      <a:pt x="359" y="290"/>
                      <a:pt x="364" y="316"/>
                      <a:pt x="343" y="330"/>
                    </a:cubicBezTo>
                    <a:cubicBezTo>
                      <a:pt x="336" y="319"/>
                      <a:pt x="329" y="312"/>
                      <a:pt x="321" y="307"/>
                    </a:cubicBezTo>
                    <a:cubicBezTo>
                      <a:pt x="314" y="302"/>
                      <a:pt x="305" y="301"/>
                      <a:pt x="296" y="304"/>
                    </a:cubicBezTo>
                    <a:cubicBezTo>
                      <a:pt x="286" y="307"/>
                      <a:pt x="278" y="309"/>
                      <a:pt x="273" y="312"/>
                    </a:cubicBezTo>
                    <a:cubicBezTo>
                      <a:pt x="267" y="315"/>
                      <a:pt x="259" y="321"/>
                      <a:pt x="247" y="330"/>
                    </a:cubicBezTo>
                    <a:cubicBezTo>
                      <a:pt x="235" y="339"/>
                      <a:pt x="228" y="344"/>
                      <a:pt x="225" y="346"/>
                    </a:cubicBezTo>
                    <a:cubicBezTo>
                      <a:pt x="227" y="347"/>
                      <a:pt x="231" y="348"/>
                      <a:pt x="236" y="349"/>
                    </a:cubicBezTo>
                    <a:cubicBezTo>
                      <a:pt x="241" y="350"/>
                      <a:pt x="245" y="351"/>
                      <a:pt x="248" y="352"/>
                    </a:cubicBezTo>
                    <a:cubicBezTo>
                      <a:pt x="259" y="351"/>
                      <a:pt x="270" y="358"/>
                      <a:pt x="281" y="372"/>
                    </a:cubicBezTo>
                    <a:cubicBezTo>
                      <a:pt x="314" y="423"/>
                      <a:pt x="363" y="449"/>
                      <a:pt x="427" y="449"/>
                    </a:cubicBezTo>
                    <a:cubicBezTo>
                      <a:pt x="433" y="449"/>
                      <a:pt x="438" y="453"/>
                      <a:pt x="445" y="462"/>
                    </a:cubicBezTo>
                    <a:cubicBezTo>
                      <a:pt x="451" y="471"/>
                      <a:pt x="459" y="482"/>
                      <a:pt x="467" y="495"/>
                    </a:cubicBezTo>
                    <a:cubicBezTo>
                      <a:pt x="476" y="508"/>
                      <a:pt x="484" y="518"/>
                      <a:pt x="491" y="524"/>
                    </a:cubicBezTo>
                    <a:cubicBezTo>
                      <a:pt x="489" y="515"/>
                      <a:pt x="483" y="503"/>
                      <a:pt x="474" y="488"/>
                    </a:cubicBezTo>
                    <a:cubicBezTo>
                      <a:pt x="464" y="473"/>
                      <a:pt x="458" y="462"/>
                      <a:pt x="456" y="455"/>
                    </a:cubicBezTo>
                    <a:cubicBezTo>
                      <a:pt x="486" y="470"/>
                      <a:pt x="506" y="478"/>
                      <a:pt x="515" y="480"/>
                    </a:cubicBezTo>
                    <a:cubicBezTo>
                      <a:pt x="502" y="472"/>
                      <a:pt x="487" y="457"/>
                      <a:pt x="470" y="435"/>
                    </a:cubicBezTo>
                    <a:cubicBezTo>
                      <a:pt x="452" y="412"/>
                      <a:pt x="438" y="397"/>
                      <a:pt x="427" y="390"/>
                    </a:cubicBezTo>
                    <a:lnTo>
                      <a:pt x="427" y="390"/>
                    </a:lnTo>
                    <a:close/>
                    <a:moveTo>
                      <a:pt x="182" y="331"/>
                    </a:moveTo>
                    <a:lnTo>
                      <a:pt x="182" y="331"/>
                    </a:lnTo>
                    <a:cubicBezTo>
                      <a:pt x="192" y="323"/>
                      <a:pt x="206" y="310"/>
                      <a:pt x="224" y="292"/>
                    </a:cubicBezTo>
                    <a:cubicBezTo>
                      <a:pt x="242" y="274"/>
                      <a:pt x="256" y="261"/>
                      <a:pt x="266" y="254"/>
                    </a:cubicBezTo>
                    <a:cubicBezTo>
                      <a:pt x="220" y="254"/>
                      <a:pt x="184" y="260"/>
                      <a:pt x="157" y="271"/>
                    </a:cubicBezTo>
                    <a:cubicBezTo>
                      <a:pt x="142" y="229"/>
                      <a:pt x="122" y="204"/>
                      <a:pt x="96" y="195"/>
                    </a:cubicBezTo>
                    <a:cubicBezTo>
                      <a:pt x="95" y="193"/>
                      <a:pt x="94" y="194"/>
                      <a:pt x="92" y="198"/>
                    </a:cubicBezTo>
                    <a:cubicBezTo>
                      <a:pt x="91" y="201"/>
                      <a:pt x="92" y="204"/>
                      <a:pt x="94" y="206"/>
                    </a:cubicBezTo>
                    <a:cubicBezTo>
                      <a:pt x="120" y="243"/>
                      <a:pt x="124" y="266"/>
                      <a:pt x="106" y="277"/>
                    </a:cubicBezTo>
                    <a:cubicBezTo>
                      <a:pt x="99" y="267"/>
                      <a:pt x="93" y="260"/>
                      <a:pt x="86" y="256"/>
                    </a:cubicBezTo>
                    <a:cubicBezTo>
                      <a:pt x="79" y="252"/>
                      <a:pt x="72" y="251"/>
                      <a:pt x="63" y="254"/>
                    </a:cubicBezTo>
                    <a:cubicBezTo>
                      <a:pt x="55" y="256"/>
                      <a:pt x="48" y="259"/>
                      <a:pt x="43" y="261"/>
                    </a:cubicBezTo>
                    <a:cubicBezTo>
                      <a:pt x="38" y="263"/>
                      <a:pt x="31" y="269"/>
                      <a:pt x="20" y="277"/>
                    </a:cubicBezTo>
                    <a:cubicBezTo>
                      <a:pt x="10" y="285"/>
                      <a:pt x="3" y="289"/>
                      <a:pt x="0" y="291"/>
                    </a:cubicBezTo>
                    <a:cubicBezTo>
                      <a:pt x="4" y="292"/>
                      <a:pt x="11" y="294"/>
                      <a:pt x="20" y="295"/>
                    </a:cubicBezTo>
                    <a:cubicBezTo>
                      <a:pt x="31" y="295"/>
                      <a:pt x="42" y="301"/>
                      <a:pt x="51" y="314"/>
                    </a:cubicBezTo>
                    <a:cubicBezTo>
                      <a:pt x="80" y="360"/>
                      <a:pt x="124" y="382"/>
                      <a:pt x="182" y="382"/>
                    </a:cubicBezTo>
                    <a:cubicBezTo>
                      <a:pt x="188" y="382"/>
                      <a:pt x="193" y="386"/>
                      <a:pt x="199" y="394"/>
                    </a:cubicBezTo>
                    <a:cubicBezTo>
                      <a:pt x="205" y="402"/>
                      <a:pt x="211" y="413"/>
                      <a:pt x="219" y="425"/>
                    </a:cubicBezTo>
                    <a:cubicBezTo>
                      <a:pt x="227" y="437"/>
                      <a:pt x="234" y="446"/>
                      <a:pt x="241" y="452"/>
                    </a:cubicBezTo>
                    <a:cubicBezTo>
                      <a:pt x="238" y="444"/>
                      <a:pt x="233" y="433"/>
                      <a:pt x="225" y="420"/>
                    </a:cubicBezTo>
                    <a:cubicBezTo>
                      <a:pt x="216" y="406"/>
                      <a:pt x="211" y="396"/>
                      <a:pt x="209" y="389"/>
                    </a:cubicBezTo>
                    <a:cubicBezTo>
                      <a:pt x="239" y="404"/>
                      <a:pt x="257" y="411"/>
                      <a:pt x="264" y="412"/>
                    </a:cubicBezTo>
                    <a:cubicBezTo>
                      <a:pt x="251" y="405"/>
                      <a:pt x="237" y="392"/>
                      <a:pt x="221" y="372"/>
                    </a:cubicBezTo>
                    <a:cubicBezTo>
                      <a:pt x="205" y="351"/>
                      <a:pt x="192" y="338"/>
                      <a:pt x="182" y="331"/>
                    </a:cubicBezTo>
                    <a:lnTo>
                      <a:pt x="182" y="331"/>
                    </a:lnTo>
                    <a:close/>
                    <a:moveTo>
                      <a:pt x="230" y="136"/>
                    </a:moveTo>
                    <a:lnTo>
                      <a:pt x="230" y="136"/>
                    </a:lnTo>
                    <a:cubicBezTo>
                      <a:pt x="263" y="188"/>
                      <a:pt x="313" y="214"/>
                      <a:pt x="379" y="214"/>
                    </a:cubicBezTo>
                    <a:cubicBezTo>
                      <a:pt x="385" y="214"/>
                      <a:pt x="391" y="219"/>
                      <a:pt x="397" y="227"/>
                    </a:cubicBezTo>
                    <a:cubicBezTo>
                      <a:pt x="404" y="236"/>
                      <a:pt x="411" y="247"/>
                      <a:pt x="420" y="261"/>
                    </a:cubicBezTo>
                    <a:cubicBezTo>
                      <a:pt x="429" y="275"/>
                      <a:pt x="437" y="285"/>
                      <a:pt x="444" y="292"/>
                    </a:cubicBezTo>
                    <a:cubicBezTo>
                      <a:pt x="442" y="283"/>
                      <a:pt x="436" y="271"/>
                      <a:pt x="427" y="255"/>
                    </a:cubicBezTo>
                    <a:cubicBezTo>
                      <a:pt x="418" y="240"/>
                      <a:pt x="412" y="228"/>
                      <a:pt x="409" y="220"/>
                    </a:cubicBezTo>
                    <a:cubicBezTo>
                      <a:pt x="412" y="221"/>
                      <a:pt x="418" y="225"/>
                      <a:pt x="427" y="229"/>
                    </a:cubicBezTo>
                    <a:cubicBezTo>
                      <a:pt x="435" y="234"/>
                      <a:pt x="443" y="237"/>
                      <a:pt x="450" y="241"/>
                    </a:cubicBezTo>
                    <a:cubicBezTo>
                      <a:pt x="456" y="244"/>
                      <a:pt x="463" y="246"/>
                      <a:pt x="470" y="246"/>
                    </a:cubicBezTo>
                    <a:cubicBezTo>
                      <a:pt x="456" y="239"/>
                      <a:pt x="440" y="223"/>
                      <a:pt x="423" y="200"/>
                    </a:cubicBezTo>
                    <a:cubicBezTo>
                      <a:pt x="405" y="178"/>
                      <a:pt x="391" y="163"/>
                      <a:pt x="379" y="156"/>
                    </a:cubicBezTo>
                    <a:cubicBezTo>
                      <a:pt x="391" y="147"/>
                      <a:pt x="407" y="132"/>
                      <a:pt x="427" y="112"/>
                    </a:cubicBezTo>
                    <a:cubicBezTo>
                      <a:pt x="448" y="92"/>
                      <a:pt x="463" y="77"/>
                      <a:pt x="473" y="69"/>
                    </a:cubicBezTo>
                    <a:cubicBezTo>
                      <a:pt x="423" y="69"/>
                      <a:pt x="382" y="75"/>
                      <a:pt x="351" y="88"/>
                    </a:cubicBezTo>
                    <a:cubicBezTo>
                      <a:pt x="333" y="41"/>
                      <a:pt x="310" y="12"/>
                      <a:pt x="282" y="2"/>
                    </a:cubicBezTo>
                    <a:cubicBezTo>
                      <a:pt x="280" y="0"/>
                      <a:pt x="278" y="1"/>
                      <a:pt x="277" y="6"/>
                    </a:cubicBezTo>
                    <a:cubicBezTo>
                      <a:pt x="277" y="10"/>
                      <a:pt x="277" y="13"/>
                      <a:pt x="278" y="15"/>
                    </a:cubicBezTo>
                    <a:cubicBezTo>
                      <a:pt x="310" y="55"/>
                      <a:pt x="314" y="82"/>
                      <a:pt x="292" y="96"/>
                    </a:cubicBezTo>
                    <a:cubicBezTo>
                      <a:pt x="287" y="87"/>
                      <a:pt x="281" y="80"/>
                      <a:pt x="273" y="76"/>
                    </a:cubicBezTo>
                    <a:cubicBezTo>
                      <a:pt x="266" y="71"/>
                      <a:pt x="260" y="68"/>
                      <a:pt x="254" y="68"/>
                    </a:cubicBezTo>
                    <a:cubicBezTo>
                      <a:pt x="248" y="67"/>
                      <a:pt x="241" y="68"/>
                      <a:pt x="233" y="72"/>
                    </a:cubicBezTo>
                    <a:cubicBezTo>
                      <a:pt x="225" y="76"/>
                      <a:pt x="219" y="80"/>
                      <a:pt x="214" y="83"/>
                    </a:cubicBezTo>
                    <a:cubicBezTo>
                      <a:pt x="209" y="86"/>
                      <a:pt x="202" y="91"/>
                      <a:pt x="193" y="97"/>
                    </a:cubicBezTo>
                    <a:cubicBezTo>
                      <a:pt x="183" y="104"/>
                      <a:pt x="177" y="109"/>
                      <a:pt x="173" y="111"/>
                    </a:cubicBezTo>
                    <a:cubicBezTo>
                      <a:pt x="175" y="112"/>
                      <a:pt x="180" y="113"/>
                      <a:pt x="186" y="114"/>
                    </a:cubicBezTo>
                    <a:cubicBezTo>
                      <a:pt x="192" y="115"/>
                      <a:pt x="196" y="116"/>
                      <a:pt x="197" y="117"/>
                    </a:cubicBezTo>
                    <a:cubicBezTo>
                      <a:pt x="208" y="115"/>
                      <a:pt x="219" y="122"/>
                      <a:pt x="230" y="136"/>
                    </a:cubicBezTo>
                    <a:lnTo>
                      <a:pt x="230" y="136"/>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sz="1800">
                  <a:solidFill>
                    <a:schemeClr val="dk1"/>
                  </a:solidFill>
                  <a:latin typeface="Arial"/>
                  <a:ea typeface="Arial"/>
                  <a:cs typeface="Arial"/>
                  <a:sym typeface="Arial"/>
                </a:endParaRPr>
              </a:p>
            </p:txBody>
          </p:sp>
          <p:sp>
            <p:nvSpPr>
              <p:cNvPr id="216" name="Google Shape;216;p12"/>
              <p:cNvSpPr/>
              <p:nvPr/>
            </p:nvSpPr>
            <p:spPr>
              <a:xfrm>
                <a:off x="9708184" y="3501429"/>
                <a:ext cx="362839" cy="359143"/>
              </a:xfrm>
              <a:custGeom>
                <a:rect b="b" l="l" r="r" t="t"/>
                <a:pathLst>
                  <a:path extrusionOk="0" h="465" w="513">
                    <a:moveTo>
                      <a:pt x="495" y="166"/>
                    </a:moveTo>
                    <a:lnTo>
                      <a:pt x="495" y="166"/>
                    </a:lnTo>
                    <a:cubicBezTo>
                      <a:pt x="479" y="116"/>
                      <a:pt x="458" y="83"/>
                      <a:pt x="432" y="67"/>
                    </a:cubicBezTo>
                    <a:cubicBezTo>
                      <a:pt x="423" y="61"/>
                      <a:pt x="412" y="57"/>
                      <a:pt x="399" y="55"/>
                    </a:cubicBezTo>
                    <a:cubicBezTo>
                      <a:pt x="387" y="52"/>
                      <a:pt x="376" y="50"/>
                      <a:pt x="368" y="50"/>
                    </a:cubicBezTo>
                    <a:lnTo>
                      <a:pt x="355" y="52"/>
                    </a:lnTo>
                    <a:lnTo>
                      <a:pt x="375" y="0"/>
                    </a:lnTo>
                    <a:cubicBezTo>
                      <a:pt x="353" y="8"/>
                      <a:pt x="331" y="19"/>
                      <a:pt x="308" y="33"/>
                    </a:cubicBezTo>
                    <a:cubicBezTo>
                      <a:pt x="291" y="44"/>
                      <a:pt x="275" y="56"/>
                      <a:pt x="260" y="70"/>
                    </a:cubicBezTo>
                    <a:cubicBezTo>
                      <a:pt x="246" y="84"/>
                      <a:pt x="238" y="94"/>
                      <a:pt x="237" y="101"/>
                    </a:cubicBezTo>
                    <a:cubicBezTo>
                      <a:pt x="237" y="105"/>
                      <a:pt x="252" y="128"/>
                      <a:pt x="281" y="170"/>
                    </a:cubicBezTo>
                    <a:cubicBezTo>
                      <a:pt x="290" y="182"/>
                      <a:pt x="293" y="189"/>
                      <a:pt x="291" y="189"/>
                    </a:cubicBezTo>
                    <a:cubicBezTo>
                      <a:pt x="290" y="189"/>
                      <a:pt x="289" y="188"/>
                      <a:pt x="286" y="187"/>
                    </a:cubicBezTo>
                    <a:cubicBezTo>
                      <a:pt x="280" y="182"/>
                      <a:pt x="272" y="174"/>
                      <a:pt x="262" y="162"/>
                    </a:cubicBezTo>
                    <a:cubicBezTo>
                      <a:pt x="253" y="149"/>
                      <a:pt x="245" y="140"/>
                      <a:pt x="238" y="133"/>
                    </a:cubicBezTo>
                    <a:cubicBezTo>
                      <a:pt x="231" y="126"/>
                      <a:pt x="223" y="125"/>
                      <a:pt x="217" y="128"/>
                    </a:cubicBezTo>
                    <a:cubicBezTo>
                      <a:pt x="196" y="141"/>
                      <a:pt x="172" y="166"/>
                      <a:pt x="145" y="206"/>
                    </a:cubicBezTo>
                    <a:cubicBezTo>
                      <a:pt x="118" y="246"/>
                      <a:pt x="106" y="288"/>
                      <a:pt x="110" y="333"/>
                    </a:cubicBezTo>
                    <a:cubicBezTo>
                      <a:pt x="143" y="287"/>
                      <a:pt x="178" y="258"/>
                      <a:pt x="215" y="245"/>
                    </a:cubicBezTo>
                    <a:cubicBezTo>
                      <a:pt x="254" y="231"/>
                      <a:pt x="286" y="228"/>
                      <a:pt x="310" y="236"/>
                    </a:cubicBezTo>
                    <a:cubicBezTo>
                      <a:pt x="319" y="239"/>
                      <a:pt x="322" y="243"/>
                      <a:pt x="318" y="247"/>
                    </a:cubicBezTo>
                    <a:cubicBezTo>
                      <a:pt x="315" y="252"/>
                      <a:pt x="306" y="261"/>
                      <a:pt x="292" y="274"/>
                    </a:cubicBezTo>
                    <a:cubicBezTo>
                      <a:pt x="277" y="288"/>
                      <a:pt x="260" y="303"/>
                      <a:pt x="240" y="319"/>
                    </a:cubicBezTo>
                    <a:cubicBezTo>
                      <a:pt x="221" y="336"/>
                      <a:pt x="208" y="347"/>
                      <a:pt x="203" y="352"/>
                    </a:cubicBezTo>
                    <a:cubicBezTo>
                      <a:pt x="178" y="374"/>
                      <a:pt x="164" y="393"/>
                      <a:pt x="161" y="409"/>
                    </a:cubicBezTo>
                    <a:cubicBezTo>
                      <a:pt x="157" y="426"/>
                      <a:pt x="164" y="438"/>
                      <a:pt x="179" y="445"/>
                    </a:cubicBezTo>
                    <a:cubicBezTo>
                      <a:pt x="194" y="453"/>
                      <a:pt x="212" y="458"/>
                      <a:pt x="233" y="461"/>
                    </a:cubicBezTo>
                    <a:cubicBezTo>
                      <a:pt x="254" y="464"/>
                      <a:pt x="277" y="465"/>
                      <a:pt x="300" y="464"/>
                    </a:cubicBezTo>
                    <a:cubicBezTo>
                      <a:pt x="302" y="464"/>
                      <a:pt x="311" y="463"/>
                      <a:pt x="327" y="463"/>
                    </a:cubicBezTo>
                    <a:cubicBezTo>
                      <a:pt x="342" y="462"/>
                      <a:pt x="355" y="461"/>
                      <a:pt x="365" y="460"/>
                    </a:cubicBezTo>
                    <a:cubicBezTo>
                      <a:pt x="375" y="459"/>
                      <a:pt x="387" y="458"/>
                      <a:pt x="401" y="456"/>
                    </a:cubicBezTo>
                    <a:cubicBezTo>
                      <a:pt x="416" y="454"/>
                      <a:pt x="428" y="452"/>
                      <a:pt x="438" y="449"/>
                    </a:cubicBezTo>
                    <a:cubicBezTo>
                      <a:pt x="447" y="446"/>
                      <a:pt x="455" y="442"/>
                      <a:pt x="459" y="437"/>
                    </a:cubicBezTo>
                    <a:cubicBezTo>
                      <a:pt x="480" y="421"/>
                      <a:pt x="494" y="395"/>
                      <a:pt x="502" y="360"/>
                    </a:cubicBezTo>
                    <a:cubicBezTo>
                      <a:pt x="510" y="324"/>
                      <a:pt x="513" y="289"/>
                      <a:pt x="511" y="255"/>
                    </a:cubicBezTo>
                    <a:cubicBezTo>
                      <a:pt x="508" y="221"/>
                      <a:pt x="503" y="191"/>
                      <a:pt x="495" y="166"/>
                    </a:cubicBezTo>
                    <a:lnTo>
                      <a:pt x="495" y="166"/>
                    </a:lnTo>
                    <a:close/>
                    <a:moveTo>
                      <a:pt x="322" y="142"/>
                    </a:moveTo>
                    <a:lnTo>
                      <a:pt x="322" y="142"/>
                    </a:lnTo>
                    <a:cubicBezTo>
                      <a:pt x="310" y="144"/>
                      <a:pt x="303" y="137"/>
                      <a:pt x="301" y="124"/>
                    </a:cubicBezTo>
                    <a:cubicBezTo>
                      <a:pt x="301" y="118"/>
                      <a:pt x="302" y="113"/>
                      <a:pt x="305" y="109"/>
                    </a:cubicBezTo>
                    <a:cubicBezTo>
                      <a:pt x="309" y="104"/>
                      <a:pt x="313" y="102"/>
                      <a:pt x="318" y="102"/>
                    </a:cubicBezTo>
                    <a:cubicBezTo>
                      <a:pt x="331" y="100"/>
                      <a:pt x="339" y="107"/>
                      <a:pt x="340" y="121"/>
                    </a:cubicBezTo>
                    <a:cubicBezTo>
                      <a:pt x="342" y="134"/>
                      <a:pt x="336" y="141"/>
                      <a:pt x="322" y="142"/>
                    </a:cubicBezTo>
                    <a:lnTo>
                      <a:pt x="322" y="142"/>
                    </a:lnTo>
                    <a:close/>
                    <a:moveTo>
                      <a:pt x="166" y="41"/>
                    </a:moveTo>
                    <a:lnTo>
                      <a:pt x="166" y="41"/>
                    </a:lnTo>
                    <a:lnTo>
                      <a:pt x="149" y="67"/>
                    </a:lnTo>
                    <a:lnTo>
                      <a:pt x="172" y="84"/>
                    </a:lnTo>
                    <a:lnTo>
                      <a:pt x="162" y="96"/>
                    </a:lnTo>
                    <a:lnTo>
                      <a:pt x="139" y="79"/>
                    </a:lnTo>
                    <a:lnTo>
                      <a:pt x="118" y="107"/>
                    </a:lnTo>
                    <a:lnTo>
                      <a:pt x="142" y="125"/>
                    </a:lnTo>
                    <a:lnTo>
                      <a:pt x="131" y="139"/>
                    </a:lnTo>
                    <a:lnTo>
                      <a:pt x="108" y="121"/>
                    </a:lnTo>
                    <a:lnTo>
                      <a:pt x="88" y="149"/>
                    </a:lnTo>
                    <a:lnTo>
                      <a:pt x="111" y="167"/>
                    </a:lnTo>
                    <a:lnTo>
                      <a:pt x="101" y="181"/>
                    </a:lnTo>
                    <a:lnTo>
                      <a:pt x="77" y="164"/>
                    </a:lnTo>
                    <a:lnTo>
                      <a:pt x="58" y="191"/>
                    </a:lnTo>
                    <a:lnTo>
                      <a:pt x="80" y="208"/>
                    </a:lnTo>
                    <a:lnTo>
                      <a:pt x="70" y="222"/>
                    </a:lnTo>
                    <a:lnTo>
                      <a:pt x="47" y="204"/>
                    </a:lnTo>
                    <a:lnTo>
                      <a:pt x="27" y="232"/>
                    </a:lnTo>
                    <a:lnTo>
                      <a:pt x="51" y="250"/>
                    </a:lnTo>
                    <a:lnTo>
                      <a:pt x="40" y="265"/>
                    </a:lnTo>
                    <a:lnTo>
                      <a:pt x="16" y="246"/>
                    </a:lnTo>
                    <a:lnTo>
                      <a:pt x="0" y="269"/>
                    </a:lnTo>
                    <a:lnTo>
                      <a:pt x="45" y="301"/>
                    </a:lnTo>
                    <a:lnTo>
                      <a:pt x="211" y="75"/>
                    </a:lnTo>
                    <a:lnTo>
                      <a:pt x="166" y="41"/>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sz="1800">
                  <a:solidFill>
                    <a:schemeClr val="dk1"/>
                  </a:solidFill>
                  <a:latin typeface="Arial"/>
                  <a:ea typeface="Arial"/>
                  <a:cs typeface="Arial"/>
                  <a:sym typeface="Arial"/>
                </a:endParaRPr>
              </a:p>
            </p:txBody>
          </p:sp>
          <p:sp>
            <p:nvSpPr>
              <p:cNvPr id="217" name="Google Shape;217;p12"/>
              <p:cNvSpPr/>
              <p:nvPr/>
            </p:nvSpPr>
            <p:spPr>
              <a:xfrm>
                <a:off x="9699693" y="4117603"/>
                <a:ext cx="490835" cy="466300"/>
              </a:xfrm>
              <a:custGeom>
                <a:rect b="b" l="l" r="r" t="t"/>
                <a:pathLst>
                  <a:path extrusionOk="0" h="468" w="538">
                    <a:moveTo>
                      <a:pt x="445" y="300"/>
                    </a:moveTo>
                    <a:lnTo>
                      <a:pt x="445" y="300"/>
                    </a:lnTo>
                    <a:lnTo>
                      <a:pt x="412" y="338"/>
                    </a:lnTo>
                    <a:cubicBezTo>
                      <a:pt x="424" y="316"/>
                      <a:pt x="420" y="297"/>
                      <a:pt x="401" y="280"/>
                    </a:cubicBezTo>
                    <a:cubicBezTo>
                      <a:pt x="392" y="272"/>
                      <a:pt x="384" y="266"/>
                      <a:pt x="376" y="262"/>
                    </a:cubicBezTo>
                    <a:cubicBezTo>
                      <a:pt x="368" y="257"/>
                      <a:pt x="363" y="254"/>
                      <a:pt x="360" y="253"/>
                    </a:cubicBezTo>
                    <a:lnTo>
                      <a:pt x="354" y="251"/>
                    </a:lnTo>
                    <a:cubicBezTo>
                      <a:pt x="353" y="253"/>
                      <a:pt x="351" y="256"/>
                      <a:pt x="349" y="259"/>
                    </a:cubicBezTo>
                    <a:cubicBezTo>
                      <a:pt x="346" y="263"/>
                      <a:pt x="344" y="271"/>
                      <a:pt x="341" y="284"/>
                    </a:cubicBezTo>
                    <a:cubicBezTo>
                      <a:pt x="338" y="296"/>
                      <a:pt x="339" y="308"/>
                      <a:pt x="346" y="321"/>
                    </a:cubicBezTo>
                    <a:cubicBezTo>
                      <a:pt x="350" y="333"/>
                      <a:pt x="355" y="345"/>
                      <a:pt x="362" y="357"/>
                    </a:cubicBezTo>
                    <a:cubicBezTo>
                      <a:pt x="368" y="369"/>
                      <a:pt x="372" y="376"/>
                      <a:pt x="373" y="379"/>
                    </a:cubicBezTo>
                    <a:cubicBezTo>
                      <a:pt x="373" y="381"/>
                      <a:pt x="373" y="385"/>
                      <a:pt x="373" y="392"/>
                    </a:cubicBezTo>
                    <a:lnTo>
                      <a:pt x="331" y="451"/>
                    </a:lnTo>
                    <a:lnTo>
                      <a:pt x="354" y="468"/>
                    </a:lnTo>
                    <a:cubicBezTo>
                      <a:pt x="367" y="434"/>
                      <a:pt x="380" y="413"/>
                      <a:pt x="393" y="404"/>
                    </a:cubicBezTo>
                    <a:cubicBezTo>
                      <a:pt x="399" y="399"/>
                      <a:pt x="414" y="395"/>
                      <a:pt x="436" y="392"/>
                    </a:cubicBezTo>
                    <a:cubicBezTo>
                      <a:pt x="459" y="389"/>
                      <a:pt x="474" y="385"/>
                      <a:pt x="483" y="380"/>
                    </a:cubicBezTo>
                    <a:cubicBezTo>
                      <a:pt x="501" y="368"/>
                      <a:pt x="510" y="340"/>
                      <a:pt x="510" y="296"/>
                    </a:cubicBezTo>
                    <a:lnTo>
                      <a:pt x="510" y="277"/>
                    </a:lnTo>
                    <a:cubicBezTo>
                      <a:pt x="483" y="275"/>
                      <a:pt x="461" y="283"/>
                      <a:pt x="445" y="300"/>
                    </a:cubicBezTo>
                    <a:lnTo>
                      <a:pt x="445" y="300"/>
                    </a:lnTo>
                    <a:close/>
                    <a:moveTo>
                      <a:pt x="496" y="105"/>
                    </a:moveTo>
                    <a:lnTo>
                      <a:pt x="496" y="105"/>
                    </a:lnTo>
                    <a:lnTo>
                      <a:pt x="441" y="105"/>
                    </a:lnTo>
                    <a:cubicBezTo>
                      <a:pt x="441" y="101"/>
                      <a:pt x="440" y="97"/>
                      <a:pt x="438" y="94"/>
                    </a:cubicBezTo>
                    <a:lnTo>
                      <a:pt x="469" y="68"/>
                    </a:lnTo>
                    <a:cubicBezTo>
                      <a:pt x="471" y="66"/>
                      <a:pt x="472" y="63"/>
                      <a:pt x="470" y="59"/>
                    </a:cubicBezTo>
                    <a:cubicBezTo>
                      <a:pt x="468" y="57"/>
                      <a:pt x="465" y="57"/>
                      <a:pt x="462" y="58"/>
                    </a:cubicBezTo>
                    <a:lnTo>
                      <a:pt x="432" y="83"/>
                    </a:lnTo>
                    <a:cubicBezTo>
                      <a:pt x="429" y="80"/>
                      <a:pt x="426" y="78"/>
                      <a:pt x="424" y="76"/>
                    </a:cubicBezTo>
                    <a:lnTo>
                      <a:pt x="422" y="75"/>
                    </a:lnTo>
                    <a:cubicBezTo>
                      <a:pt x="421" y="74"/>
                      <a:pt x="420" y="74"/>
                      <a:pt x="420" y="74"/>
                    </a:cubicBezTo>
                    <a:lnTo>
                      <a:pt x="437" y="42"/>
                    </a:lnTo>
                    <a:cubicBezTo>
                      <a:pt x="438" y="39"/>
                      <a:pt x="438" y="37"/>
                      <a:pt x="434" y="35"/>
                    </a:cubicBezTo>
                    <a:cubicBezTo>
                      <a:pt x="431" y="34"/>
                      <a:pt x="429" y="34"/>
                      <a:pt x="428" y="37"/>
                    </a:cubicBezTo>
                    <a:lnTo>
                      <a:pt x="409" y="73"/>
                    </a:lnTo>
                    <a:lnTo>
                      <a:pt x="389" y="74"/>
                    </a:lnTo>
                    <a:cubicBezTo>
                      <a:pt x="389" y="52"/>
                      <a:pt x="386" y="36"/>
                      <a:pt x="381" y="27"/>
                    </a:cubicBezTo>
                    <a:cubicBezTo>
                      <a:pt x="380" y="26"/>
                      <a:pt x="378" y="24"/>
                      <a:pt x="376" y="20"/>
                    </a:cubicBezTo>
                    <a:cubicBezTo>
                      <a:pt x="374" y="16"/>
                      <a:pt x="372" y="13"/>
                      <a:pt x="372" y="11"/>
                    </a:cubicBezTo>
                    <a:cubicBezTo>
                      <a:pt x="371" y="10"/>
                      <a:pt x="369" y="8"/>
                      <a:pt x="367" y="5"/>
                    </a:cubicBezTo>
                    <a:cubicBezTo>
                      <a:pt x="365" y="3"/>
                      <a:pt x="362" y="2"/>
                      <a:pt x="360" y="1"/>
                    </a:cubicBezTo>
                    <a:cubicBezTo>
                      <a:pt x="358" y="0"/>
                      <a:pt x="355" y="0"/>
                      <a:pt x="352" y="0"/>
                    </a:cubicBezTo>
                    <a:cubicBezTo>
                      <a:pt x="345" y="0"/>
                      <a:pt x="340" y="7"/>
                      <a:pt x="336" y="20"/>
                    </a:cubicBezTo>
                    <a:cubicBezTo>
                      <a:pt x="332" y="34"/>
                      <a:pt x="329" y="49"/>
                      <a:pt x="326" y="67"/>
                    </a:cubicBezTo>
                    <a:cubicBezTo>
                      <a:pt x="324" y="84"/>
                      <a:pt x="321" y="94"/>
                      <a:pt x="318" y="98"/>
                    </a:cubicBezTo>
                    <a:cubicBezTo>
                      <a:pt x="315" y="102"/>
                      <a:pt x="311" y="106"/>
                      <a:pt x="304" y="111"/>
                    </a:cubicBezTo>
                    <a:cubicBezTo>
                      <a:pt x="297" y="116"/>
                      <a:pt x="291" y="120"/>
                      <a:pt x="286" y="124"/>
                    </a:cubicBezTo>
                    <a:cubicBezTo>
                      <a:pt x="281" y="127"/>
                      <a:pt x="278" y="132"/>
                      <a:pt x="275" y="138"/>
                    </a:cubicBezTo>
                    <a:cubicBezTo>
                      <a:pt x="273" y="144"/>
                      <a:pt x="275" y="150"/>
                      <a:pt x="282" y="156"/>
                    </a:cubicBezTo>
                    <a:cubicBezTo>
                      <a:pt x="288" y="163"/>
                      <a:pt x="304" y="164"/>
                      <a:pt x="331" y="159"/>
                    </a:cubicBezTo>
                    <a:cubicBezTo>
                      <a:pt x="358" y="155"/>
                      <a:pt x="373" y="160"/>
                      <a:pt x="376" y="175"/>
                    </a:cubicBezTo>
                    <a:cubicBezTo>
                      <a:pt x="377" y="176"/>
                      <a:pt x="379" y="183"/>
                      <a:pt x="381" y="194"/>
                    </a:cubicBezTo>
                    <a:cubicBezTo>
                      <a:pt x="384" y="205"/>
                      <a:pt x="387" y="215"/>
                      <a:pt x="392" y="223"/>
                    </a:cubicBezTo>
                    <a:cubicBezTo>
                      <a:pt x="396" y="232"/>
                      <a:pt x="401" y="238"/>
                      <a:pt x="407" y="241"/>
                    </a:cubicBezTo>
                    <a:cubicBezTo>
                      <a:pt x="415" y="246"/>
                      <a:pt x="424" y="244"/>
                      <a:pt x="432" y="233"/>
                    </a:cubicBezTo>
                    <a:cubicBezTo>
                      <a:pt x="440" y="222"/>
                      <a:pt x="445" y="212"/>
                      <a:pt x="447" y="201"/>
                    </a:cubicBezTo>
                    <a:cubicBezTo>
                      <a:pt x="448" y="197"/>
                      <a:pt x="448" y="193"/>
                      <a:pt x="449" y="188"/>
                    </a:cubicBezTo>
                    <a:cubicBezTo>
                      <a:pt x="449" y="183"/>
                      <a:pt x="450" y="179"/>
                      <a:pt x="450" y="177"/>
                    </a:cubicBezTo>
                    <a:cubicBezTo>
                      <a:pt x="450" y="175"/>
                      <a:pt x="451" y="172"/>
                      <a:pt x="453" y="169"/>
                    </a:cubicBezTo>
                    <a:cubicBezTo>
                      <a:pt x="454" y="166"/>
                      <a:pt x="457" y="164"/>
                      <a:pt x="461" y="162"/>
                    </a:cubicBezTo>
                    <a:cubicBezTo>
                      <a:pt x="466" y="161"/>
                      <a:pt x="471" y="159"/>
                      <a:pt x="478" y="158"/>
                    </a:cubicBezTo>
                    <a:cubicBezTo>
                      <a:pt x="508" y="152"/>
                      <a:pt x="527" y="144"/>
                      <a:pt x="535" y="134"/>
                    </a:cubicBezTo>
                    <a:cubicBezTo>
                      <a:pt x="538" y="128"/>
                      <a:pt x="535" y="122"/>
                      <a:pt x="525" y="115"/>
                    </a:cubicBezTo>
                    <a:cubicBezTo>
                      <a:pt x="516" y="108"/>
                      <a:pt x="506" y="105"/>
                      <a:pt x="496" y="105"/>
                    </a:cubicBezTo>
                    <a:lnTo>
                      <a:pt x="496" y="105"/>
                    </a:lnTo>
                    <a:close/>
                    <a:moveTo>
                      <a:pt x="319" y="222"/>
                    </a:moveTo>
                    <a:lnTo>
                      <a:pt x="319" y="222"/>
                    </a:lnTo>
                    <a:cubicBezTo>
                      <a:pt x="325" y="203"/>
                      <a:pt x="322" y="195"/>
                      <a:pt x="309" y="195"/>
                    </a:cubicBezTo>
                    <a:cubicBezTo>
                      <a:pt x="299" y="195"/>
                      <a:pt x="287" y="201"/>
                      <a:pt x="273" y="211"/>
                    </a:cubicBezTo>
                    <a:cubicBezTo>
                      <a:pt x="254" y="225"/>
                      <a:pt x="242" y="230"/>
                      <a:pt x="236" y="227"/>
                    </a:cubicBezTo>
                    <a:cubicBezTo>
                      <a:pt x="230" y="223"/>
                      <a:pt x="231" y="206"/>
                      <a:pt x="238" y="174"/>
                    </a:cubicBezTo>
                    <a:cubicBezTo>
                      <a:pt x="253" y="119"/>
                      <a:pt x="259" y="86"/>
                      <a:pt x="255" y="75"/>
                    </a:cubicBezTo>
                    <a:cubicBezTo>
                      <a:pt x="250" y="61"/>
                      <a:pt x="233" y="63"/>
                      <a:pt x="203" y="81"/>
                    </a:cubicBezTo>
                    <a:cubicBezTo>
                      <a:pt x="160" y="107"/>
                      <a:pt x="114" y="148"/>
                      <a:pt x="65" y="203"/>
                    </a:cubicBezTo>
                    <a:cubicBezTo>
                      <a:pt x="60" y="209"/>
                      <a:pt x="52" y="217"/>
                      <a:pt x="41" y="228"/>
                    </a:cubicBezTo>
                    <a:cubicBezTo>
                      <a:pt x="30" y="239"/>
                      <a:pt x="22" y="248"/>
                      <a:pt x="18" y="255"/>
                    </a:cubicBezTo>
                    <a:cubicBezTo>
                      <a:pt x="6" y="270"/>
                      <a:pt x="1" y="281"/>
                      <a:pt x="0" y="288"/>
                    </a:cubicBezTo>
                    <a:cubicBezTo>
                      <a:pt x="0" y="294"/>
                      <a:pt x="5" y="304"/>
                      <a:pt x="16" y="317"/>
                    </a:cubicBezTo>
                    <a:cubicBezTo>
                      <a:pt x="20" y="321"/>
                      <a:pt x="27" y="329"/>
                      <a:pt x="36" y="340"/>
                    </a:cubicBezTo>
                    <a:cubicBezTo>
                      <a:pt x="75" y="383"/>
                      <a:pt x="108" y="411"/>
                      <a:pt x="133" y="423"/>
                    </a:cubicBezTo>
                    <a:cubicBezTo>
                      <a:pt x="163" y="438"/>
                      <a:pt x="189" y="445"/>
                      <a:pt x="211" y="445"/>
                    </a:cubicBezTo>
                    <a:cubicBezTo>
                      <a:pt x="224" y="445"/>
                      <a:pt x="234" y="439"/>
                      <a:pt x="239" y="428"/>
                    </a:cubicBezTo>
                    <a:cubicBezTo>
                      <a:pt x="245" y="416"/>
                      <a:pt x="245" y="402"/>
                      <a:pt x="240" y="385"/>
                    </a:cubicBezTo>
                    <a:cubicBezTo>
                      <a:pt x="230" y="353"/>
                      <a:pt x="231" y="333"/>
                      <a:pt x="242" y="326"/>
                    </a:cubicBezTo>
                    <a:cubicBezTo>
                      <a:pt x="246" y="324"/>
                      <a:pt x="251" y="324"/>
                      <a:pt x="258" y="326"/>
                    </a:cubicBezTo>
                    <a:cubicBezTo>
                      <a:pt x="264" y="328"/>
                      <a:pt x="272" y="332"/>
                      <a:pt x="281" y="337"/>
                    </a:cubicBezTo>
                    <a:cubicBezTo>
                      <a:pt x="290" y="343"/>
                      <a:pt x="296" y="346"/>
                      <a:pt x="299" y="348"/>
                    </a:cubicBezTo>
                    <a:cubicBezTo>
                      <a:pt x="313" y="354"/>
                      <a:pt x="320" y="350"/>
                      <a:pt x="320" y="333"/>
                    </a:cubicBezTo>
                    <a:cubicBezTo>
                      <a:pt x="321" y="324"/>
                      <a:pt x="319" y="314"/>
                      <a:pt x="315" y="302"/>
                    </a:cubicBezTo>
                    <a:cubicBezTo>
                      <a:pt x="311" y="277"/>
                      <a:pt x="309" y="261"/>
                      <a:pt x="309" y="255"/>
                    </a:cubicBezTo>
                    <a:cubicBezTo>
                      <a:pt x="310" y="250"/>
                      <a:pt x="313" y="238"/>
                      <a:pt x="319" y="222"/>
                    </a:cubicBezTo>
                    <a:lnTo>
                      <a:pt x="319" y="222"/>
                    </a:lnTo>
                    <a:close/>
                    <a:moveTo>
                      <a:pt x="88" y="257"/>
                    </a:moveTo>
                    <a:lnTo>
                      <a:pt x="88" y="257"/>
                    </a:lnTo>
                    <a:cubicBezTo>
                      <a:pt x="88" y="270"/>
                      <a:pt x="82" y="277"/>
                      <a:pt x="69" y="277"/>
                    </a:cubicBezTo>
                    <a:cubicBezTo>
                      <a:pt x="57" y="277"/>
                      <a:pt x="51" y="270"/>
                      <a:pt x="51" y="257"/>
                    </a:cubicBezTo>
                    <a:cubicBezTo>
                      <a:pt x="51" y="245"/>
                      <a:pt x="57" y="239"/>
                      <a:pt x="69" y="239"/>
                    </a:cubicBezTo>
                    <a:cubicBezTo>
                      <a:pt x="82" y="239"/>
                      <a:pt x="88" y="245"/>
                      <a:pt x="88" y="257"/>
                    </a:cubicBezTo>
                    <a:lnTo>
                      <a:pt x="88" y="257"/>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sz="1800">
                  <a:solidFill>
                    <a:schemeClr val="dk1"/>
                  </a:solidFill>
                  <a:latin typeface="Arial"/>
                  <a:ea typeface="Arial"/>
                  <a:cs typeface="Arial"/>
                  <a:sym typeface="Arial"/>
                </a:endParaRPr>
              </a:p>
            </p:txBody>
          </p:sp>
          <p:sp>
            <p:nvSpPr>
              <p:cNvPr id="218" name="Google Shape;218;p12"/>
              <p:cNvSpPr/>
              <p:nvPr/>
            </p:nvSpPr>
            <p:spPr>
              <a:xfrm>
                <a:off x="9715904" y="4819038"/>
                <a:ext cx="448934" cy="488192"/>
              </a:xfrm>
              <a:custGeom>
                <a:rect b="b" l="l" r="r" t="t"/>
                <a:pathLst>
                  <a:path extrusionOk="0" h="490" w="493">
                    <a:moveTo>
                      <a:pt x="88" y="271"/>
                    </a:moveTo>
                    <a:lnTo>
                      <a:pt x="88" y="271"/>
                    </a:lnTo>
                    <a:cubicBezTo>
                      <a:pt x="97" y="271"/>
                      <a:pt x="110" y="268"/>
                      <a:pt x="127" y="262"/>
                    </a:cubicBezTo>
                    <a:lnTo>
                      <a:pt x="127" y="422"/>
                    </a:lnTo>
                    <a:lnTo>
                      <a:pt x="219" y="422"/>
                    </a:lnTo>
                    <a:lnTo>
                      <a:pt x="219" y="262"/>
                    </a:lnTo>
                    <a:cubicBezTo>
                      <a:pt x="236" y="268"/>
                      <a:pt x="249" y="271"/>
                      <a:pt x="258" y="271"/>
                    </a:cubicBezTo>
                    <a:cubicBezTo>
                      <a:pt x="283" y="271"/>
                      <a:pt x="304" y="263"/>
                      <a:pt x="321" y="247"/>
                    </a:cubicBezTo>
                    <a:cubicBezTo>
                      <a:pt x="339" y="230"/>
                      <a:pt x="347" y="210"/>
                      <a:pt x="347" y="187"/>
                    </a:cubicBezTo>
                    <a:cubicBezTo>
                      <a:pt x="347" y="164"/>
                      <a:pt x="339" y="144"/>
                      <a:pt x="322" y="128"/>
                    </a:cubicBezTo>
                    <a:cubicBezTo>
                      <a:pt x="305" y="111"/>
                      <a:pt x="285" y="103"/>
                      <a:pt x="260" y="102"/>
                    </a:cubicBezTo>
                    <a:cubicBezTo>
                      <a:pt x="262" y="94"/>
                      <a:pt x="263" y="89"/>
                      <a:pt x="263" y="85"/>
                    </a:cubicBezTo>
                    <a:cubicBezTo>
                      <a:pt x="263" y="61"/>
                      <a:pt x="254" y="41"/>
                      <a:pt x="237" y="25"/>
                    </a:cubicBezTo>
                    <a:cubicBezTo>
                      <a:pt x="220" y="8"/>
                      <a:pt x="199" y="0"/>
                      <a:pt x="175" y="0"/>
                    </a:cubicBezTo>
                    <a:cubicBezTo>
                      <a:pt x="150" y="0"/>
                      <a:pt x="129" y="8"/>
                      <a:pt x="112" y="25"/>
                    </a:cubicBezTo>
                    <a:cubicBezTo>
                      <a:pt x="94" y="41"/>
                      <a:pt x="85" y="61"/>
                      <a:pt x="85" y="85"/>
                    </a:cubicBezTo>
                    <a:cubicBezTo>
                      <a:pt x="85" y="89"/>
                      <a:pt x="86" y="94"/>
                      <a:pt x="88" y="102"/>
                    </a:cubicBezTo>
                    <a:cubicBezTo>
                      <a:pt x="63" y="103"/>
                      <a:pt x="43" y="111"/>
                      <a:pt x="26" y="128"/>
                    </a:cubicBezTo>
                    <a:cubicBezTo>
                      <a:pt x="9" y="144"/>
                      <a:pt x="1" y="164"/>
                      <a:pt x="1" y="187"/>
                    </a:cubicBezTo>
                    <a:cubicBezTo>
                      <a:pt x="0" y="210"/>
                      <a:pt x="8" y="230"/>
                      <a:pt x="25" y="247"/>
                    </a:cubicBezTo>
                    <a:cubicBezTo>
                      <a:pt x="42" y="263"/>
                      <a:pt x="63" y="271"/>
                      <a:pt x="88" y="271"/>
                    </a:cubicBezTo>
                    <a:lnTo>
                      <a:pt x="88" y="271"/>
                    </a:lnTo>
                    <a:close/>
                    <a:moveTo>
                      <a:pt x="488" y="388"/>
                    </a:moveTo>
                    <a:lnTo>
                      <a:pt x="488" y="388"/>
                    </a:lnTo>
                    <a:lnTo>
                      <a:pt x="478" y="388"/>
                    </a:lnTo>
                    <a:cubicBezTo>
                      <a:pt x="474" y="386"/>
                      <a:pt x="472" y="384"/>
                      <a:pt x="472" y="380"/>
                    </a:cubicBezTo>
                    <a:cubicBezTo>
                      <a:pt x="472" y="378"/>
                      <a:pt x="473" y="376"/>
                      <a:pt x="474" y="371"/>
                    </a:cubicBezTo>
                    <a:cubicBezTo>
                      <a:pt x="476" y="367"/>
                      <a:pt x="477" y="364"/>
                      <a:pt x="476" y="362"/>
                    </a:cubicBezTo>
                    <a:cubicBezTo>
                      <a:pt x="476" y="359"/>
                      <a:pt x="474" y="358"/>
                      <a:pt x="470" y="358"/>
                    </a:cubicBezTo>
                    <a:cubicBezTo>
                      <a:pt x="466" y="357"/>
                      <a:pt x="461" y="358"/>
                      <a:pt x="454" y="361"/>
                    </a:cubicBezTo>
                    <a:cubicBezTo>
                      <a:pt x="448" y="364"/>
                      <a:pt x="443" y="365"/>
                      <a:pt x="440" y="365"/>
                    </a:cubicBezTo>
                    <a:cubicBezTo>
                      <a:pt x="437" y="365"/>
                      <a:pt x="435" y="365"/>
                      <a:pt x="434" y="363"/>
                    </a:cubicBezTo>
                    <a:cubicBezTo>
                      <a:pt x="434" y="362"/>
                      <a:pt x="434" y="361"/>
                      <a:pt x="434" y="359"/>
                    </a:cubicBezTo>
                    <a:cubicBezTo>
                      <a:pt x="435" y="357"/>
                      <a:pt x="436" y="355"/>
                      <a:pt x="437" y="353"/>
                    </a:cubicBezTo>
                    <a:cubicBezTo>
                      <a:pt x="437" y="350"/>
                      <a:pt x="438" y="348"/>
                      <a:pt x="439" y="346"/>
                    </a:cubicBezTo>
                    <a:cubicBezTo>
                      <a:pt x="440" y="343"/>
                      <a:pt x="439" y="341"/>
                      <a:pt x="438" y="340"/>
                    </a:cubicBezTo>
                    <a:cubicBezTo>
                      <a:pt x="436" y="338"/>
                      <a:pt x="434" y="336"/>
                      <a:pt x="430" y="336"/>
                    </a:cubicBezTo>
                    <a:cubicBezTo>
                      <a:pt x="426" y="336"/>
                      <a:pt x="423" y="336"/>
                      <a:pt x="420" y="337"/>
                    </a:cubicBezTo>
                    <a:lnTo>
                      <a:pt x="414" y="339"/>
                    </a:lnTo>
                    <a:cubicBezTo>
                      <a:pt x="415" y="337"/>
                      <a:pt x="415" y="336"/>
                      <a:pt x="416" y="334"/>
                    </a:cubicBezTo>
                    <a:cubicBezTo>
                      <a:pt x="417" y="332"/>
                      <a:pt x="418" y="328"/>
                      <a:pt x="420" y="323"/>
                    </a:cubicBezTo>
                    <a:cubicBezTo>
                      <a:pt x="422" y="317"/>
                      <a:pt x="422" y="314"/>
                      <a:pt x="420" y="311"/>
                    </a:cubicBezTo>
                    <a:cubicBezTo>
                      <a:pt x="411" y="299"/>
                      <a:pt x="399" y="295"/>
                      <a:pt x="384" y="300"/>
                    </a:cubicBezTo>
                    <a:cubicBezTo>
                      <a:pt x="378" y="301"/>
                      <a:pt x="373" y="304"/>
                      <a:pt x="369" y="309"/>
                    </a:cubicBezTo>
                    <a:cubicBezTo>
                      <a:pt x="364" y="314"/>
                      <a:pt x="362" y="317"/>
                      <a:pt x="361" y="320"/>
                    </a:cubicBezTo>
                    <a:lnTo>
                      <a:pt x="360" y="326"/>
                    </a:lnTo>
                    <a:cubicBezTo>
                      <a:pt x="359" y="324"/>
                      <a:pt x="358" y="321"/>
                      <a:pt x="355" y="318"/>
                    </a:cubicBezTo>
                    <a:cubicBezTo>
                      <a:pt x="353" y="315"/>
                      <a:pt x="349" y="311"/>
                      <a:pt x="342" y="306"/>
                    </a:cubicBezTo>
                    <a:cubicBezTo>
                      <a:pt x="335" y="301"/>
                      <a:pt x="328" y="302"/>
                      <a:pt x="321" y="308"/>
                    </a:cubicBezTo>
                    <a:cubicBezTo>
                      <a:pt x="318" y="310"/>
                      <a:pt x="315" y="312"/>
                      <a:pt x="313" y="315"/>
                    </a:cubicBezTo>
                    <a:cubicBezTo>
                      <a:pt x="311" y="317"/>
                      <a:pt x="309" y="319"/>
                      <a:pt x="308" y="322"/>
                    </a:cubicBezTo>
                    <a:cubicBezTo>
                      <a:pt x="308" y="324"/>
                      <a:pt x="307" y="326"/>
                      <a:pt x="307" y="328"/>
                    </a:cubicBezTo>
                    <a:cubicBezTo>
                      <a:pt x="306" y="331"/>
                      <a:pt x="306" y="333"/>
                      <a:pt x="307" y="335"/>
                    </a:cubicBezTo>
                    <a:cubicBezTo>
                      <a:pt x="307" y="337"/>
                      <a:pt x="308" y="338"/>
                      <a:pt x="308" y="339"/>
                    </a:cubicBezTo>
                    <a:cubicBezTo>
                      <a:pt x="308" y="341"/>
                      <a:pt x="309" y="342"/>
                      <a:pt x="310" y="343"/>
                    </a:cubicBezTo>
                    <a:lnTo>
                      <a:pt x="310" y="345"/>
                    </a:lnTo>
                    <a:cubicBezTo>
                      <a:pt x="307" y="339"/>
                      <a:pt x="300" y="338"/>
                      <a:pt x="290" y="340"/>
                    </a:cubicBezTo>
                    <a:cubicBezTo>
                      <a:pt x="273" y="341"/>
                      <a:pt x="261" y="352"/>
                      <a:pt x="255" y="371"/>
                    </a:cubicBezTo>
                    <a:cubicBezTo>
                      <a:pt x="249" y="391"/>
                      <a:pt x="254" y="404"/>
                      <a:pt x="271" y="412"/>
                    </a:cubicBezTo>
                    <a:cubicBezTo>
                      <a:pt x="281" y="419"/>
                      <a:pt x="291" y="421"/>
                      <a:pt x="299" y="419"/>
                    </a:cubicBezTo>
                    <a:cubicBezTo>
                      <a:pt x="302" y="418"/>
                      <a:pt x="306" y="415"/>
                      <a:pt x="311" y="410"/>
                    </a:cubicBezTo>
                    <a:cubicBezTo>
                      <a:pt x="316" y="405"/>
                      <a:pt x="321" y="402"/>
                      <a:pt x="325" y="401"/>
                    </a:cubicBezTo>
                    <a:lnTo>
                      <a:pt x="328" y="401"/>
                    </a:lnTo>
                    <a:cubicBezTo>
                      <a:pt x="330" y="401"/>
                      <a:pt x="332" y="401"/>
                      <a:pt x="334" y="403"/>
                    </a:cubicBezTo>
                    <a:cubicBezTo>
                      <a:pt x="336" y="404"/>
                      <a:pt x="338" y="407"/>
                      <a:pt x="341" y="409"/>
                    </a:cubicBezTo>
                    <a:cubicBezTo>
                      <a:pt x="344" y="412"/>
                      <a:pt x="346" y="414"/>
                      <a:pt x="347" y="414"/>
                    </a:cubicBezTo>
                    <a:cubicBezTo>
                      <a:pt x="362" y="426"/>
                      <a:pt x="375" y="427"/>
                      <a:pt x="386" y="418"/>
                    </a:cubicBezTo>
                    <a:cubicBezTo>
                      <a:pt x="396" y="408"/>
                      <a:pt x="402" y="403"/>
                      <a:pt x="403" y="402"/>
                    </a:cubicBezTo>
                    <a:cubicBezTo>
                      <a:pt x="411" y="396"/>
                      <a:pt x="420" y="396"/>
                      <a:pt x="429" y="399"/>
                    </a:cubicBezTo>
                    <a:cubicBezTo>
                      <a:pt x="431" y="401"/>
                      <a:pt x="433" y="403"/>
                      <a:pt x="436" y="407"/>
                    </a:cubicBezTo>
                    <a:cubicBezTo>
                      <a:pt x="439" y="410"/>
                      <a:pt x="441" y="413"/>
                      <a:pt x="442" y="414"/>
                    </a:cubicBezTo>
                    <a:cubicBezTo>
                      <a:pt x="448" y="420"/>
                      <a:pt x="456" y="423"/>
                      <a:pt x="467" y="422"/>
                    </a:cubicBezTo>
                    <a:cubicBezTo>
                      <a:pt x="478" y="421"/>
                      <a:pt x="486" y="416"/>
                      <a:pt x="490" y="409"/>
                    </a:cubicBezTo>
                    <a:cubicBezTo>
                      <a:pt x="493" y="396"/>
                      <a:pt x="492" y="390"/>
                      <a:pt x="488" y="388"/>
                    </a:cubicBezTo>
                    <a:lnTo>
                      <a:pt x="488" y="388"/>
                    </a:lnTo>
                    <a:close/>
                    <a:moveTo>
                      <a:pt x="433" y="427"/>
                    </a:moveTo>
                    <a:lnTo>
                      <a:pt x="433" y="427"/>
                    </a:lnTo>
                    <a:lnTo>
                      <a:pt x="413" y="462"/>
                    </a:lnTo>
                    <a:lnTo>
                      <a:pt x="394" y="436"/>
                    </a:lnTo>
                    <a:lnTo>
                      <a:pt x="375" y="462"/>
                    </a:lnTo>
                    <a:cubicBezTo>
                      <a:pt x="368" y="444"/>
                      <a:pt x="362" y="434"/>
                      <a:pt x="358" y="433"/>
                    </a:cubicBezTo>
                    <a:lnTo>
                      <a:pt x="334" y="461"/>
                    </a:lnTo>
                    <a:lnTo>
                      <a:pt x="300" y="435"/>
                    </a:lnTo>
                    <a:cubicBezTo>
                      <a:pt x="298" y="437"/>
                      <a:pt x="296" y="441"/>
                      <a:pt x="295" y="446"/>
                    </a:cubicBezTo>
                    <a:cubicBezTo>
                      <a:pt x="293" y="451"/>
                      <a:pt x="292" y="455"/>
                      <a:pt x="290" y="458"/>
                    </a:cubicBezTo>
                    <a:cubicBezTo>
                      <a:pt x="289" y="462"/>
                      <a:pt x="287" y="464"/>
                      <a:pt x="286" y="464"/>
                    </a:cubicBezTo>
                    <a:cubicBezTo>
                      <a:pt x="284" y="464"/>
                      <a:pt x="282" y="463"/>
                      <a:pt x="279" y="461"/>
                    </a:cubicBezTo>
                    <a:cubicBezTo>
                      <a:pt x="277" y="458"/>
                      <a:pt x="273" y="454"/>
                      <a:pt x="270" y="450"/>
                    </a:cubicBezTo>
                    <a:cubicBezTo>
                      <a:pt x="266" y="445"/>
                      <a:pt x="262" y="442"/>
                      <a:pt x="259" y="440"/>
                    </a:cubicBezTo>
                    <a:lnTo>
                      <a:pt x="235" y="466"/>
                    </a:lnTo>
                    <a:lnTo>
                      <a:pt x="218" y="432"/>
                    </a:lnTo>
                    <a:lnTo>
                      <a:pt x="203" y="467"/>
                    </a:lnTo>
                    <a:lnTo>
                      <a:pt x="186" y="442"/>
                    </a:lnTo>
                    <a:lnTo>
                      <a:pt x="161" y="460"/>
                    </a:lnTo>
                    <a:lnTo>
                      <a:pt x="145" y="427"/>
                    </a:lnTo>
                    <a:lnTo>
                      <a:pt x="122" y="462"/>
                    </a:lnTo>
                    <a:lnTo>
                      <a:pt x="96" y="438"/>
                    </a:lnTo>
                    <a:lnTo>
                      <a:pt x="82" y="461"/>
                    </a:lnTo>
                    <a:lnTo>
                      <a:pt x="61" y="440"/>
                    </a:lnTo>
                    <a:lnTo>
                      <a:pt x="48" y="466"/>
                    </a:lnTo>
                    <a:lnTo>
                      <a:pt x="17" y="433"/>
                    </a:lnTo>
                    <a:lnTo>
                      <a:pt x="22" y="490"/>
                    </a:lnTo>
                    <a:lnTo>
                      <a:pt x="480" y="490"/>
                    </a:lnTo>
                    <a:lnTo>
                      <a:pt x="487" y="438"/>
                    </a:lnTo>
                    <a:lnTo>
                      <a:pt x="458" y="456"/>
                    </a:lnTo>
                    <a:lnTo>
                      <a:pt x="433" y="427"/>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sz="1800">
                  <a:solidFill>
                    <a:schemeClr val="dk1"/>
                  </a:solidFill>
                  <a:latin typeface="Arial"/>
                  <a:ea typeface="Arial"/>
                  <a:cs typeface="Arial"/>
                  <a:sym typeface="Arial"/>
                </a:endParaRPr>
              </a:p>
            </p:txBody>
          </p:sp>
          <p:sp>
            <p:nvSpPr>
              <p:cNvPr id="219" name="Google Shape;219;p12"/>
              <p:cNvSpPr/>
              <p:nvPr/>
            </p:nvSpPr>
            <p:spPr>
              <a:xfrm>
                <a:off x="9706640" y="5528558"/>
                <a:ext cx="472877" cy="492570"/>
              </a:xfrm>
              <a:custGeom>
                <a:rect b="b" l="l" r="r" t="t"/>
                <a:pathLst>
                  <a:path extrusionOk="0" h="494" w="518">
                    <a:moveTo>
                      <a:pt x="262" y="460"/>
                    </a:moveTo>
                    <a:lnTo>
                      <a:pt x="262" y="460"/>
                    </a:lnTo>
                    <a:cubicBezTo>
                      <a:pt x="245" y="464"/>
                      <a:pt x="231" y="464"/>
                      <a:pt x="221" y="462"/>
                    </a:cubicBezTo>
                    <a:cubicBezTo>
                      <a:pt x="210" y="460"/>
                      <a:pt x="202" y="457"/>
                      <a:pt x="195" y="454"/>
                    </a:cubicBezTo>
                    <a:lnTo>
                      <a:pt x="187" y="448"/>
                    </a:lnTo>
                    <a:cubicBezTo>
                      <a:pt x="210" y="443"/>
                      <a:pt x="226" y="436"/>
                      <a:pt x="238" y="430"/>
                    </a:cubicBezTo>
                    <a:cubicBezTo>
                      <a:pt x="246" y="424"/>
                      <a:pt x="253" y="415"/>
                      <a:pt x="259" y="403"/>
                    </a:cubicBezTo>
                    <a:cubicBezTo>
                      <a:pt x="265" y="390"/>
                      <a:pt x="267" y="379"/>
                      <a:pt x="266" y="369"/>
                    </a:cubicBezTo>
                    <a:cubicBezTo>
                      <a:pt x="266" y="358"/>
                      <a:pt x="263" y="351"/>
                      <a:pt x="258" y="347"/>
                    </a:cubicBezTo>
                    <a:cubicBezTo>
                      <a:pt x="257" y="349"/>
                      <a:pt x="252" y="350"/>
                      <a:pt x="243" y="352"/>
                    </a:cubicBezTo>
                    <a:cubicBezTo>
                      <a:pt x="234" y="353"/>
                      <a:pt x="223" y="356"/>
                      <a:pt x="210" y="360"/>
                    </a:cubicBezTo>
                    <a:cubicBezTo>
                      <a:pt x="197" y="364"/>
                      <a:pt x="186" y="369"/>
                      <a:pt x="177" y="375"/>
                    </a:cubicBezTo>
                    <a:cubicBezTo>
                      <a:pt x="168" y="381"/>
                      <a:pt x="161" y="388"/>
                      <a:pt x="156" y="396"/>
                    </a:cubicBezTo>
                    <a:cubicBezTo>
                      <a:pt x="151" y="405"/>
                      <a:pt x="148" y="412"/>
                      <a:pt x="147" y="417"/>
                    </a:cubicBezTo>
                    <a:lnTo>
                      <a:pt x="147" y="425"/>
                    </a:lnTo>
                    <a:cubicBezTo>
                      <a:pt x="132" y="429"/>
                      <a:pt x="115" y="419"/>
                      <a:pt x="97" y="395"/>
                    </a:cubicBezTo>
                    <a:cubicBezTo>
                      <a:pt x="79" y="374"/>
                      <a:pt x="77" y="358"/>
                      <a:pt x="91" y="347"/>
                    </a:cubicBezTo>
                    <a:cubicBezTo>
                      <a:pt x="95" y="344"/>
                      <a:pt x="100" y="342"/>
                      <a:pt x="105" y="340"/>
                    </a:cubicBezTo>
                    <a:cubicBezTo>
                      <a:pt x="110" y="339"/>
                      <a:pt x="116" y="337"/>
                      <a:pt x="123" y="336"/>
                    </a:cubicBezTo>
                    <a:cubicBezTo>
                      <a:pt x="129" y="335"/>
                      <a:pt x="134" y="334"/>
                      <a:pt x="138" y="333"/>
                    </a:cubicBezTo>
                    <a:cubicBezTo>
                      <a:pt x="163" y="327"/>
                      <a:pt x="184" y="310"/>
                      <a:pt x="203" y="285"/>
                    </a:cubicBezTo>
                    <a:cubicBezTo>
                      <a:pt x="222" y="259"/>
                      <a:pt x="227" y="233"/>
                      <a:pt x="221" y="208"/>
                    </a:cubicBezTo>
                    <a:cubicBezTo>
                      <a:pt x="218" y="204"/>
                      <a:pt x="214" y="203"/>
                      <a:pt x="209" y="205"/>
                    </a:cubicBezTo>
                    <a:cubicBezTo>
                      <a:pt x="204" y="208"/>
                      <a:pt x="196" y="211"/>
                      <a:pt x="186" y="217"/>
                    </a:cubicBezTo>
                    <a:cubicBezTo>
                      <a:pt x="176" y="222"/>
                      <a:pt x="168" y="225"/>
                      <a:pt x="162" y="225"/>
                    </a:cubicBezTo>
                    <a:cubicBezTo>
                      <a:pt x="158" y="225"/>
                      <a:pt x="156" y="225"/>
                      <a:pt x="154" y="224"/>
                    </a:cubicBezTo>
                    <a:cubicBezTo>
                      <a:pt x="152" y="222"/>
                      <a:pt x="151" y="220"/>
                      <a:pt x="152" y="216"/>
                    </a:cubicBezTo>
                    <a:cubicBezTo>
                      <a:pt x="153" y="213"/>
                      <a:pt x="153" y="209"/>
                      <a:pt x="154" y="205"/>
                    </a:cubicBezTo>
                    <a:cubicBezTo>
                      <a:pt x="155" y="201"/>
                      <a:pt x="156" y="197"/>
                      <a:pt x="157" y="193"/>
                    </a:cubicBezTo>
                    <a:cubicBezTo>
                      <a:pt x="158" y="188"/>
                      <a:pt x="159" y="184"/>
                      <a:pt x="159" y="180"/>
                    </a:cubicBezTo>
                    <a:cubicBezTo>
                      <a:pt x="158" y="176"/>
                      <a:pt x="157" y="174"/>
                      <a:pt x="155" y="172"/>
                    </a:cubicBezTo>
                    <a:cubicBezTo>
                      <a:pt x="153" y="171"/>
                      <a:pt x="150" y="170"/>
                      <a:pt x="147" y="171"/>
                    </a:cubicBezTo>
                    <a:cubicBezTo>
                      <a:pt x="143" y="172"/>
                      <a:pt x="140" y="173"/>
                      <a:pt x="136" y="175"/>
                    </a:cubicBezTo>
                    <a:cubicBezTo>
                      <a:pt x="133" y="177"/>
                      <a:pt x="129" y="179"/>
                      <a:pt x="124" y="181"/>
                    </a:cubicBezTo>
                    <a:cubicBezTo>
                      <a:pt x="120" y="183"/>
                      <a:pt x="116" y="185"/>
                      <a:pt x="114" y="186"/>
                    </a:cubicBezTo>
                    <a:cubicBezTo>
                      <a:pt x="108" y="188"/>
                      <a:pt x="108" y="183"/>
                      <a:pt x="113" y="172"/>
                    </a:cubicBezTo>
                    <a:cubicBezTo>
                      <a:pt x="115" y="167"/>
                      <a:pt x="119" y="161"/>
                      <a:pt x="123" y="151"/>
                    </a:cubicBezTo>
                    <a:cubicBezTo>
                      <a:pt x="127" y="145"/>
                      <a:pt x="129" y="142"/>
                      <a:pt x="130" y="140"/>
                    </a:cubicBezTo>
                    <a:cubicBezTo>
                      <a:pt x="131" y="136"/>
                      <a:pt x="131" y="132"/>
                      <a:pt x="131" y="129"/>
                    </a:cubicBezTo>
                    <a:cubicBezTo>
                      <a:pt x="130" y="125"/>
                      <a:pt x="130" y="121"/>
                      <a:pt x="129" y="118"/>
                    </a:cubicBezTo>
                    <a:lnTo>
                      <a:pt x="128" y="114"/>
                    </a:lnTo>
                    <a:cubicBezTo>
                      <a:pt x="122" y="115"/>
                      <a:pt x="114" y="117"/>
                      <a:pt x="103" y="121"/>
                    </a:cubicBezTo>
                    <a:cubicBezTo>
                      <a:pt x="93" y="124"/>
                      <a:pt x="77" y="133"/>
                      <a:pt x="56" y="147"/>
                    </a:cubicBezTo>
                    <a:cubicBezTo>
                      <a:pt x="35" y="162"/>
                      <a:pt x="20" y="180"/>
                      <a:pt x="11" y="202"/>
                    </a:cubicBezTo>
                    <a:cubicBezTo>
                      <a:pt x="7" y="212"/>
                      <a:pt x="4" y="222"/>
                      <a:pt x="2" y="232"/>
                    </a:cubicBezTo>
                    <a:cubicBezTo>
                      <a:pt x="0" y="242"/>
                      <a:pt x="0" y="252"/>
                      <a:pt x="1" y="260"/>
                    </a:cubicBezTo>
                    <a:cubicBezTo>
                      <a:pt x="3" y="268"/>
                      <a:pt x="4" y="275"/>
                      <a:pt x="7" y="282"/>
                    </a:cubicBezTo>
                    <a:cubicBezTo>
                      <a:pt x="10" y="290"/>
                      <a:pt x="13" y="296"/>
                      <a:pt x="16" y="301"/>
                    </a:cubicBezTo>
                    <a:cubicBezTo>
                      <a:pt x="20" y="307"/>
                      <a:pt x="23" y="311"/>
                      <a:pt x="26" y="315"/>
                    </a:cubicBezTo>
                    <a:cubicBezTo>
                      <a:pt x="29" y="319"/>
                      <a:pt x="31" y="322"/>
                      <a:pt x="33" y="324"/>
                    </a:cubicBezTo>
                    <a:lnTo>
                      <a:pt x="36" y="328"/>
                    </a:lnTo>
                    <a:lnTo>
                      <a:pt x="36" y="351"/>
                    </a:lnTo>
                    <a:cubicBezTo>
                      <a:pt x="38" y="368"/>
                      <a:pt x="46" y="388"/>
                      <a:pt x="60" y="409"/>
                    </a:cubicBezTo>
                    <a:cubicBezTo>
                      <a:pt x="83" y="443"/>
                      <a:pt x="120" y="466"/>
                      <a:pt x="170" y="480"/>
                    </a:cubicBezTo>
                    <a:cubicBezTo>
                      <a:pt x="220" y="494"/>
                      <a:pt x="262" y="493"/>
                      <a:pt x="297" y="476"/>
                    </a:cubicBezTo>
                    <a:cubicBezTo>
                      <a:pt x="306" y="473"/>
                      <a:pt x="309" y="468"/>
                      <a:pt x="304" y="464"/>
                    </a:cubicBezTo>
                    <a:cubicBezTo>
                      <a:pt x="299" y="457"/>
                      <a:pt x="285" y="456"/>
                      <a:pt x="262" y="460"/>
                    </a:cubicBezTo>
                    <a:lnTo>
                      <a:pt x="262" y="460"/>
                    </a:lnTo>
                    <a:close/>
                    <a:moveTo>
                      <a:pt x="440" y="116"/>
                    </a:moveTo>
                    <a:lnTo>
                      <a:pt x="440" y="116"/>
                    </a:lnTo>
                    <a:cubicBezTo>
                      <a:pt x="450" y="114"/>
                      <a:pt x="460" y="107"/>
                      <a:pt x="472" y="95"/>
                    </a:cubicBezTo>
                    <a:cubicBezTo>
                      <a:pt x="484" y="84"/>
                      <a:pt x="493" y="73"/>
                      <a:pt x="499" y="63"/>
                    </a:cubicBezTo>
                    <a:cubicBezTo>
                      <a:pt x="502" y="59"/>
                      <a:pt x="505" y="51"/>
                      <a:pt x="508" y="41"/>
                    </a:cubicBezTo>
                    <a:cubicBezTo>
                      <a:pt x="512" y="31"/>
                      <a:pt x="514" y="22"/>
                      <a:pt x="516" y="14"/>
                    </a:cubicBezTo>
                    <a:lnTo>
                      <a:pt x="518" y="3"/>
                    </a:lnTo>
                    <a:cubicBezTo>
                      <a:pt x="457" y="6"/>
                      <a:pt x="417" y="14"/>
                      <a:pt x="399" y="27"/>
                    </a:cubicBezTo>
                    <a:cubicBezTo>
                      <a:pt x="391" y="31"/>
                      <a:pt x="383" y="39"/>
                      <a:pt x="375" y="48"/>
                    </a:cubicBezTo>
                    <a:cubicBezTo>
                      <a:pt x="367" y="58"/>
                      <a:pt x="361" y="67"/>
                      <a:pt x="358" y="74"/>
                    </a:cubicBezTo>
                    <a:lnTo>
                      <a:pt x="352" y="85"/>
                    </a:lnTo>
                    <a:cubicBezTo>
                      <a:pt x="351" y="86"/>
                      <a:pt x="348" y="86"/>
                      <a:pt x="342" y="87"/>
                    </a:cubicBezTo>
                    <a:cubicBezTo>
                      <a:pt x="336" y="87"/>
                      <a:pt x="332" y="87"/>
                      <a:pt x="331" y="86"/>
                    </a:cubicBezTo>
                    <a:cubicBezTo>
                      <a:pt x="328" y="85"/>
                      <a:pt x="326" y="84"/>
                      <a:pt x="325" y="83"/>
                    </a:cubicBezTo>
                    <a:cubicBezTo>
                      <a:pt x="324" y="81"/>
                      <a:pt x="324" y="79"/>
                      <a:pt x="324" y="76"/>
                    </a:cubicBezTo>
                    <a:cubicBezTo>
                      <a:pt x="324" y="73"/>
                      <a:pt x="323" y="71"/>
                      <a:pt x="322" y="69"/>
                    </a:cubicBezTo>
                    <a:cubicBezTo>
                      <a:pt x="320" y="62"/>
                      <a:pt x="317" y="58"/>
                      <a:pt x="313" y="55"/>
                    </a:cubicBezTo>
                    <a:cubicBezTo>
                      <a:pt x="306" y="47"/>
                      <a:pt x="296" y="43"/>
                      <a:pt x="282" y="43"/>
                    </a:cubicBezTo>
                    <a:cubicBezTo>
                      <a:pt x="270" y="43"/>
                      <a:pt x="264" y="43"/>
                      <a:pt x="264" y="44"/>
                    </a:cubicBezTo>
                    <a:cubicBezTo>
                      <a:pt x="263" y="42"/>
                      <a:pt x="262" y="37"/>
                      <a:pt x="259" y="31"/>
                    </a:cubicBezTo>
                    <a:cubicBezTo>
                      <a:pt x="256" y="24"/>
                      <a:pt x="253" y="18"/>
                      <a:pt x="250" y="14"/>
                    </a:cubicBezTo>
                    <a:cubicBezTo>
                      <a:pt x="247" y="9"/>
                      <a:pt x="244" y="5"/>
                      <a:pt x="241" y="4"/>
                    </a:cubicBezTo>
                    <a:cubicBezTo>
                      <a:pt x="233" y="0"/>
                      <a:pt x="220" y="3"/>
                      <a:pt x="203" y="14"/>
                    </a:cubicBezTo>
                    <a:cubicBezTo>
                      <a:pt x="184" y="27"/>
                      <a:pt x="179" y="35"/>
                      <a:pt x="191" y="37"/>
                    </a:cubicBezTo>
                    <a:cubicBezTo>
                      <a:pt x="198" y="39"/>
                      <a:pt x="207" y="37"/>
                      <a:pt x="219" y="34"/>
                    </a:cubicBezTo>
                    <a:cubicBezTo>
                      <a:pt x="233" y="30"/>
                      <a:pt x="240" y="33"/>
                      <a:pt x="241" y="43"/>
                    </a:cubicBezTo>
                    <a:cubicBezTo>
                      <a:pt x="241" y="47"/>
                      <a:pt x="240" y="51"/>
                      <a:pt x="237" y="55"/>
                    </a:cubicBezTo>
                    <a:cubicBezTo>
                      <a:pt x="234" y="58"/>
                      <a:pt x="230" y="61"/>
                      <a:pt x="225" y="64"/>
                    </a:cubicBezTo>
                    <a:cubicBezTo>
                      <a:pt x="220" y="67"/>
                      <a:pt x="216" y="69"/>
                      <a:pt x="214" y="71"/>
                    </a:cubicBezTo>
                    <a:cubicBezTo>
                      <a:pt x="208" y="78"/>
                      <a:pt x="201" y="89"/>
                      <a:pt x="193" y="105"/>
                    </a:cubicBezTo>
                    <a:cubicBezTo>
                      <a:pt x="174" y="143"/>
                      <a:pt x="175" y="164"/>
                      <a:pt x="197" y="169"/>
                    </a:cubicBezTo>
                    <a:cubicBezTo>
                      <a:pt x="202" y="170"/>
                      <a:pt x="209" y="170"/>
                      <a:pt x="217" y="167"/>
                    </a:cubicBezTo>
                    <a:cubicBezTo>
                      <a:pt x="225" y="164"/>
                      <a:pt x="234" y="160"/>
                      <a:pt x="244" y="155"/>
                    </a:cubicBezTo>
                    <a:cubicBezTo>
                      <a:pt x="253" y="150"/>
                      <a:pt x="260" y="148"/>
                      <a:pt x="263" y="147"/>
                    </a:cubicBezTo>
                    <a:cubicBezTo>
                      <a:pt x="265" y="150"/>
                      <a:pt x="267" y="164"/>
                      <a:pt x="269" y="189"/>
                    </a:cubicBezTo>
                    <a:cubicBezTo>
                      <a:pt x="269" y="208"/>
                      <a:pt x="279" y="224"/>
                      <a:pt x="298" y="238"/>
                    </a:cubicBezTo>
                    <a:cubicBezTo>
                      <a:pt x="317" y="252"/>
                      <a:pt x="339" y="261"/>
                      <a:pt x="366" y="265"/>
                    </a:cubicBezTo>
                    <a:cubicBezTo>
                      <a:pt x="381" y="267"/>
                      <a:pt x="399" y="272"/>
                      <a:pt x="419" y="280"/>
                    </a:cubicBezTo>
                    <a:cubicBezTo>
                      <a:pt x="439" y="288"/>
                      <a:pt x="456" y="296"/>
                      <a:pt x="468" y="303"/>
                    </a:cubicBezTo>
                    <a:lnTo>
                      <a:pt x="486" y="313"/>
                    </a:lnTo>
                    <a:cubicBezTo>
                      <a:pt x="480" y="304"/>
                      <a:pt x="476" y="291"/>
                      <a:pt x="474" y="272"/>
                    </a:cubicBezTo>
                    <a:lnTo>
                      <a:pt x="462" y="218"/>
                    </a:lnTo>
                    <a:cubicBezTo>
                      <a:pt x="453" y="229"/>
                      <a:pt x="445" y="238"/>
                      <a:pt x="437" y="244"/>
                    </a:cubicBezTo>
                    <a:cubicBezTo>
                      <a:pt x="430" y="249"/>
                      <a:pt x="425" y="246"/>
                      <a:pt x="423" y="237"/>
                    </a:cubicBezTo>
                    <a:cubicBezTo>
                      <a:pt x="421" y="227"/>
                      <a:pt x="424" y="218"/>
                      <a:pt x="434" y="210"/>
                    </a:cubicBezTo>
                    <a:cubicBezTo>
                      <a:pt x="452" y="194"/>
                      <a:pt x="454" y="176"/>
                      <a:pt x="442" y="157"/>
                    </a:cubicBezTo>
                    <a:cubicBezTo>
                      <a:pt x="438" y="153"/>
                      <a:pt x="436" y="151"/>
                      <a:pt x="434" y="151"/>
                    </a:cubicBezTo>
                    <a:cubicBezTo>
                      <a:pt x="431" y="150"/>
                      <a:pt x="429" y="152"/>
                      <a:pt x="427" y="154"/>
                    </a:cubicBezTo>
                    <a:cubicBezTo>
                      <a:pt x="424" y="157"/>
                      <a:pt x="422" y="160"/>
                      <a:pt x="420" y="163"/>
                    </a:cubicBezTo>
                    <a:cubicBezTo>
                      <a:pt x="418" y="166"/>
                      <a:pt x="416" y="170"/>
                      <a:pt x="412" y="175"/>
                    </a:cubicBezTo>
                    <a:cubicBezTo>
                      <a:pt x="409" y="180"/>
                      <a:pt x="406" y="184"/>
                      <a:pt x="403" y="187"/>
                    </a:cubicBezTo>
                    <a:cubicBezTo>
                      <a:pt x="393" y="197"/>
                      <a:pt x="383" y="205"/>
                      <a:pt x="373" y="210"/>
                    </a:cubicBezTo>
                    <a:cubicBezTo>
                      <a:pt x="363" y="216"/>
                      <a:pt x="354" y="214"/>
                      <a:pt x="345" y="205"/>
                    </a:cubicBezTo>
                    <a:cubicBezTo>
                      <a:pt x="345" y="198"/>
                      <a:pt x="348" y="192"/>
                      <a:pt x="357" y="186"/>
                    </a:cubicBezTo>
                    <a:cubicBezTo>
                      <a:pt x="384" y="166"/>
                      <a:pt x="400" y="154"/>
                      <a:pt x="403" y="149"/>
                    </a:cubicBezTo>
                    <a:cubicBezTo>
                      <a:pt x="405" y="145"/>
                      <a:pt x="406" y="141"/>
                      <a:pt x="405" y="137"/>
                    </a:cubicBezTo>
                    <a:cubicBezTo>
                      <a:pt x="404" y="133"/>
                      <a:pt x="403" y="129"/>
                      <a:pt x="400" y="126"/>
                    </a:cubicBezTo>
                    <a:lnTo>
                      <a:pt x="397" y="122"/>
                    </a:lnTo>
                    <a:cubicBezTo>
                      <a:pt x="412" y="123"/>
                      <a:pt x="427" y="121"/>
                      <a:pt x="440" y="116"/>
                    </a:cubicBezTo>
                    <a:lnTo>
                      <a:pt x="440" y="116"/>
                    </a:lnTo>
                    <a:close/>
                    <a:moveTo>
                      <a:pt x="232" y="113"/>
                    </a:moveTo>
                    <a:lnTo>
                      <a:pt x="232" y="113"/>
                    </a:lnTo>
                    <a:cubicBezTo>
                      <a:pt x="223" y="113"/>
                      <a:pt x="218" y="108"/>
                      <a:pt x="218" y="99"/>
                    </a:cubicBezTo>
                    <a:cubicBezTo>
                      <a:pt x="218" y="90"/>
                      <a:pt x="223" y="85"/>
                      <a:pt x="232" y="85"/>
                    </a:cubicBezTo>
                    <a:cubicBezTo>
                      <a:pt x="242" y="85"/>
                      <a:pt x="247" y="90"/>
                      <a:pt x="247" y="99"/>
                    </a:cubicBezTo>
                    <a:cubicBezTo>
                      <a:pt x="245" y="108"/>
                      <a:pt x="240" y="113"/>
                      <a:pt x="232" y="113"/>
                    </a:cubicBezTo>
                    <a:lnTo>
                      <a:pt x="232" y="113"/>
                    </a:lnTo>
                    <a:close/>
                  </a:path>
                </a:pathLst>
              </a:custGeom>
              <a:solidFill>
                <a:srgbClr val="125CA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sz="1800">
                  <a:solidFill>
                    <a:schemeClr val="dk1"/>
                  </a:solidFill>
                  <a:latin typeface="Arial"/>
                  <a:ea typeface="Arial"/>
                  <a:cs typeface="Arial"/>
                  <a:sym typeface="Arial"/>
                </a:endParaRPr>
              </a:p>
            </p:txBody>
          </p:sp>
        </p:grpSp>
        <p:sp>
          <p:nvSpPr>
            <p:cNvPr id="220" name="Google Shape;220;p12"/>
            <p:cNvSpPr/>
            <p:nvPr/>
          </p:nvSpPr>
          <p:spPr>
            <a:xfrm rot="10800000">
              <a:off x="5011421" y="4604346"/>
              <a:ext cx="365760" cy="1679170"/>
            </a:xfrm>
            <a:prstGeom prst="rightBrace">
              <a:avLst>
                <a:gd fmla="val 8333" name="adj1"/>
                <a:gd fmla="val 50000" name="adj2"/>
              </a:avLst>
            </a:prstGeom>
            <a:noFill/>
            <a:ln cap="flat" cmpd="sng" w="952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1" name="Google Shape;221;p12"/>
            <p:cNvSpPr txBox="1"/>
            <p:nvPr/>
          </p:nvSpPr>
          <p:spPr>
            <a:xfrm>
              <a:off x="2982452" y="4777781"/>
              <a:ext cx="1772301"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EO:</a:t>
              </a:r>
              <a:endParaRPr/>
            </a:p>
            <a:p>
              <a:pPr indent="0" lvl="0" marL="0" marR="0" rtl="0" algn="ctr">
                <a:spcBef>
                  <a:spcPts val="0"/>
                </a:spcBef>
                <a:spcAft>
                  <a:spcPts val="0"/>
                </a:spcAft>
                <a:buNone/>
              </a:pPr>
              <a:r>
                <a:rPr b="1" lang="en-US" sz="2400">
                  <a:solidFill>
                    <a:schemeClr val="dk1"/>
                  </a:solidFill>
                  <a:latin typeface="Arial"/>
                  <a:ea typeface="Arial"/>
                  <a:cs typeface="Arial"/>
                  <a:sym typeface="Arial"/>
                </a:rPr>
                <a:t>Core data source</a:t>
              </a:r>
              <a:endParaRPr/>
            </a:p>
          </p:txBody>
        </p:sp>
        <p:sp>
          <p:nvSpPr>
            <p:cNvPr id="222" name="Google Shape;222;p12"/>
            <p:cNvSpPr/>
            <p:nvPr/>
          </p:nvSpPr>
          <p:spPr>
            <a:xfrm rot="10800000">
              <a:off x="5011422" y="2492896"/>
              <a:ext cx="365760" cy="1679170"/>
            </a:xfrm>
            <a:prstGeom prst="rightBrace">
              <a:avLst>
                <a:gd fmla="val 8333" name="adj1"/>
                <a:gd fmla="val 50000" name="adj2"/>
              </a:avLst>
            </a:prstGeom>
            <a:noFill/>
            <a:ln cap="flat" cmpd="sng" w="9525">
              <a:solidFill>
                <a:srgbClr val="2F415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23" name="Google Shape;223;p12"/>
            <p:cNvSpPr txBox="1"/>
            <p:nvPr/>
          </p:nvSpPr>
          <p:spPr>
            <a:xfrm>
              <a:off x="2862720" y="2774206"/>
              <a:ext cx="1896685"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Arial"/>
                  <a:ea typeface="Arial"/>
                  <a:cs typeface="Arial"/>
                  <a:sym typeface="Arial"/>
                </a:rPr>
                <a:t>EO: </a:t>
              </a:r>
              <a:endParaRPr/>
            </a:p>
            <a:p>
              <a:pPr indent="0" lvl="0" marL="0" marR="0" rtl="0" algn="ctr">
                <a:spcBef>
                  <a:spcPts val="0"/>
                </a:spcBef>
                <a:spcAft>
                  <a:spcPts val="0"/>
                </a:spcAft>
                <a:buNone/>
              </a:pPr>
              <a:r>
                <a:rPr b="1" lang="en-US" sz="2400">
                  <a:solidFill>
                    <a:schemeClr val="dk1"/>
                  </a:solidFill>
                  <a:latin typeface="Arial"/>
                  <a:ea typeface="Arial"/>
                  <a:cs typeface="Arial"/>
                  <a:sym typeface="Arial"/>
                </a:rPr>
                <a:t>Important data source</a:t>
              </a:r>
              <a:endParaRPr/>
            </a:p>
          </p:txBody>
        </p:sp>
      </p:grpSp>
      <p:sp>
        <p:nvSpPr>
          <p:cNvPr id="224" name="Google Shape;224;p12"/>
          <p:cNvSpPr txBox="1"/>
          <p:nvPr/>
        </p:nvSpPr>
        <p:spPr>
          <a:xfrm>
            <a:off x="8099899" y="1243143"/>
            <a:ext cx="221983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ial"/>
                <a:ea typeface="Arial"/>
                <a:cs typeface="Arial"/>
                <a:sym typeface="Arial"/>
              </a:rPr>
              <a:t>EBV Class</a:t>
            </a:r>
            <a:endParaRPr/>
          </a:p>
        </p:txBody>
      </p:sp>
      <p:sp>
        <p:nvSpPr>
          <p:cNvPr id="225" name="Google Shape;225;p12"/>
          <p:cNvSpPr txBox="1"/>
          <p:nvPr/>
        </p:nvSpPr>
        <p:spPr>
          <a:xfrm>
            <a:off x="445450" y="1586276"/>
            <a:ext cx="3787498"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US" sz="2800">
                <a:solidFill>
                  <a:schemeClr val="dk1"/>
                </a:solidFill>
                <a:latin typeface="Arial"/>
                <a:ea typeface="Arial"/>
                <a:cs typeface="Arial"/>
                <a:sym typeface="Arial"/>
              </a:rPr>
              <a:t>Set of variables capturing the major dimensions</a:t>
            </a:r>
            <a:endParaRPr/>
          </a:p>
          <a:p>
            <a:pPr indent="0" lvl="0" marL="0" marR="0" rtl="0" algn="ctr">
              <a:lnSpc>
                <a:spcPct val="100000"/>
              </a:lnSpc>
              <a:spcBef>
                <a:spcPts val="0"/>
              </a:spcBef>
              <a:spcAft>
                <a:spcPts val="0"/>
              </a:spcAft>
              <a:buClr>
                <a:srgbClr val="000000"/>
              </a:buClr>
              <a:buSzPts val="2800"/>
              <a:buFont typeface="Arial"/>
              <a:buNone/>
            </a:pPr>
            <a:r>
              <a:rPr b="1" lang="en-US" sz="2800">
                <a:solidFill>
                  <a:schemeClr val="dk1"/>
                </a:solidFill>
                <a:latin typeface="Arial"/>
                <a:ea typeface="Arial"/>
                <a:cs typeface="Arial"/>
                <a:sym typeface="Arial"/>
              </a:rPr>
              <a:t>of biodiversity and how it is changing</a:t>
            </a:r>
            <a:endParaRPr/>
          </a:p>
        </p:txBody>
      </p:sp>
      <p:sp>
        <p:nvSpPr>
          <p:cNvPr id="226" name="Google Shape;226;p12"/>
          <p:cNvSpPr txBox="1"/>
          <p:nvPr/>
        </p:nvSpPr>
        <p:spPr>
          <a:xfrm>
            <a:off x="181800" y="4221075"/>
            <a:ext cx="4767000" cy="156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EBVs are:</a:t>
            </a:r>
            <a:endParaRPr/>
          </a:p>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Biologically and policy relevant</a:t>
            </a:r>
            <a:endParaRPr/>
          </a:p>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Generalizable across realms</a:t>
            </a:r>
            <a:endParaRPr/>
          </a:p>
          <a:p>
            <a:pPr indent="-342900" lvl="0" marL="342900" marR="0" rtl="0" algn="l">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Scalable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latin typeface="Arial"/>
                <a:ea typeface="Arial"/>
                <a:cs typeface="Arial"/>
                <a:sym typeface="Arial"/>
              </a:rPr>
              <a:t>EBV to indicator workflow</a:t>
            </a:r>
            <a:endParaRPr/>
          </a:p>
        </p:txBody>
      </p:sp>
      <p:pic>
        <p:nvPicPr>
          <p:cNvPr id="232" name="Google Shape;232;p13"/>
          <p:cNvPicPr preferRelativeResize="0"/>
          <p:nvPr/>
        </p:nvPicPr>
        <p:blipFill rotWithShape="1">
          <a:blip r:embed="rId3">
            <a:alphaModFix/>
          </a:blip>
          <a:srcRect b="0" l="0" r="0" t="0"/>
          <a:stretch/>
        </p:blipFill>
        <p:spPr>
          <a:xfrm>
            <a:off x="501001" y="1152091"/>
            <a:ext cx="8736957" cy="5228936"/>
          </a:xfrm>
          <a:prstGeom prst="rect">
            <a:avLst/>
          </a:prstGeom>
          <a:noFill/>
          <a:ln>
            <a:noFill/>
          </a:ln>
        </p:spPr>
      </p:pic>
      <p:sp>
        <p:nvSpPr>
          <p:cNvPr id="233" name="Google Shape;233;p13"/>
          <p:cNvSpPr txBox="1"/>
          <p:nvPr/>
        </p:nvSpPr>
        <p:spPr>
          <a:xfrm>
            <a:off x="10094700" y="1945975"/>
            <a:ext cx="1080600" cy="461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Helvetica Neue"/>
                <a:ea typeface="Helvetica Neue"/>
                <a:cs typeface="Helvetica Neue"/>
                <a:sym typeface="Helvetica Neue"/>
              </a:rPr>
              <a:t>Users</a:t>
            </a:r>
            <a:endParaRPr/>
          </a:p>
        </p:txBody>
      </p:sp>
      <p:grpSp>
        <p:nvGrpSpPr>
          <p:cNvPr id="234" name="Google Shape;234;p13"/>
          <p:cNvGrpSpPr/>
          <p:nvPr/>
        </p:nvGrpSpPr>
        <p:grpSpPr>
          <a:xfrm>
            <a:off x="9724873" y="2698578"/>
            <a:ext cx="1844536" cy="2867707"/>
            <a:chOff x="9905490" y="2977527"/>
            <a:chExt cx="1844536" cy="2867707"/>
          </a:xfrm>
        </p:grpSpPr>
        <p:pic>
          <p:nvPicPr>
            <p:cNvPr id="235" name="Google Shape;235;p13"/>
            <p:cNvPicPr preferRelativeResize="0"/>
            <p:nvPr/>
          </p:nvPicPr>
          <p:blipFill rotWithShape="1">
            <a:blip r:embed="rId4">
              <a:alphaModFix/>
            </a:blip>
            <a:srcRect b="0" l="0" r="0" t="0"/>
            <a:stretch/>
          </p:blipFill>
          <p:spPr>
            <a:xfrm>
              <a:off x="10577104" y="3983962"/>
              <a:ext cx="1172922" cy="631573"/>
            </a:xfrm>
            <a:prstGeom prst="rect">
              <a:avLst/>
            </a:prstGeom>
            <a:noFill/>
            <a:ln>
              <a:noFill/>
            </a:ln>
          </p:spPr>
        </p:pic>
        <p:pic>
          <p:nvPicPr>
            <p:cNvPr id="236" name="Google Shape;236;p13"/>
            <p:cNvPicPr preferRelativeResize="0"/>
            <p:nvPr/>
          </p:nvPicPr>
          <p:blipFill rotWithShape="1">
            <a:blip r:embed="rId5">
              <a:alphaModFix/>
            </a:blip>
            <a:srcRect b="0" l="0" r="0" t="0"/>
            <a:stretch/>
          </p:blipFill>
          <p:spPr>
            <a:xfrm>
              <a:off x="10280508" y="4748502"/>
              <a:ext cx="1177637" cy="1096732"/>
            </a:xfrm>
            <a:prstGeom prst="rect">
              <a:avLst/>
            </a:prstGeom>
            <a:noFill/>
            <a:ln>
              <a:noFill/>
            </a:ln>
          </p:spPr>
        </p:pic>
        <p:sp>
          <p:nvSpPr>
            <p:cNvPr id="237" name="Google Shape;237;p13"/>
            <p:cNvSpPr txBox="1"/>
            <p:nvPr/>
          </p:nvSpPr>
          <p:spPr>
            <a:xfrm>
              <a:off x="9905490" y="2977527"/>
              <a:ext cx="184453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08B7A"/>
                  </a:solidFill>
                  <a:latin typeface="Helvetica Neue Light"/>
                  <a:ea typeface="Helvetica Neue Light"/>
                  <a:cs typeface="Helvetica Neue Light"/>
                  <a:sym typeface="Helvetica Neue Light"/>
                </a:rPr>
                <a:t>National Governments</a:t>
              </a:r>
              <a:endParaRPr/>
            </a:p>
          </p:txBody>
        </p:sp>
        <p:pic>
          <p:nvPicPr>
            <p:cNvPr id="238" name="Google Shape;238;p13"/>
            <p:cNvPicPr preferRelativeResize="0"/>
            <p:nvPr/>
          </p:nvPicPr>
          <p:blipFill rotWithShape="1">
            <a:blip r:embed="rId6">
              <a:alphaModFix/>
            </a:blip>
            <a:srcRect b="0" l="0" r="0" t="0"/>
            <a:stretch/>
          </p:blipFill>
          <p:spPr>
            <a:xfrm>
              <a:off x="9905490" y="3756351"/>
              <a:ext cx="487018" cy="901371"/>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p:nvPr/>
        </p:nvSpPr>
        <p:spPr>
          <a:xfrm>
            <a:off x="1" y="1"/>
            <a:ext cx="12192000" cy="615530"/>
          </a:xfrm>
          <a:prstGeom prst="rect">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Arial"/>
                <a:ea typeface="Arial"/>
                <a:cs typeface="Arial"/>
                <a:sym typeface="Arial"/>
              </a:rPr>
              <a:t>  CBD needs</a:t>
            </a:r>
            <a:endParaRPr/>
          </a:p>
        </p:txBody>
      </p:sp>
      <p:sp>
        <p:nvSpPr>
          <p:cNvPr id="245" name="Google Shape;245;p14"/>
          <p:cNvSpPr/>
          <p:nvPr/>
        </p:nvSpPr>
        <p:spPr>
          <a:xfrm>
            <a:off x="1223963" y="771105"/>
            <a:ext cx="9742487" cy="2011363"/>
          </a:xfrm>
          <a:prstGeom prst="rect">
            <a:avLst/>
          </a:prstGeom>
          <a:solidFill>
            <a:srgbClr val="E1EFD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246" name="Google Shape;246;p14"/>
          <p:cNvSpPr/>
          <p:nvPr/>
        </p:nvSpPr>
        <p:spPr>
          <a:xfrm>
            <a:off x="2039938" y="1526755"/>
            <a:ext cx="1265237" cy="46196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2:</a:t>
            </a:r>
            <a:r>
              <a:rPr lang="en-US" sz="1050">
                <a:solidFill>
                  <a:schemeClr val="dk1"/>
                </a:solidFill>
                <a:latin typeface="Calibri"/>
                <a:ea typeface="Calibri"/>
                <a:cs typeface="Calibri"/>
                <a:sym typeface="Calibri"/>
              </a:rPr>
              <a:t> 20% of degraded ecosystems are restored</a:t>
            </a:r>
            <a:endParaRPr/>
          </a:p>
        </p:txBody>
      </p:sp>
      <p:sp>
        <p:nvSpPr>
          <p:cNvPr id="247" name="Google Shape;247;p14"/>
          <p:cNvSpPr/>
          <p:nvPr/>
        </p:nvSpPr>
        <p:spPr>
          <a:xfrm>
            <a:off x="6831013" y="1766468"/>
            <a:ext cx="1068387" cy="781050"/>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A:</a:t>
            </a:r>
            <a:r>
              <a:rPr lang="en-US" sz="1000">
                <a:solidFill>
                  <a:schemeClr val="dk1"/>
                </a:solidFill>
                <a:latin typeface="Calibri"/>
                <a:ea typeface="Calibri"/>
                <a:cs typeface="Calibri"/>
                <a:sym typeface="Calibri"/>
              </a:rPr>
              <a:t>  </a:t>
            </a:r>
            <a:r>
              <a:rPr b="1" lang="en-US" sz="1000">
                <a:solidFill>
                  <a:schemeClr val="dk1"/>
                </a:solidFill>
                <a:latin typeface="Calibri"/>
                <a:ea typeface="Calibri"/>
                <a:cs typeface="Calibri"/>
                <a:sym typeface="Calibri"/>
              </a:rPr>
              <a:t>Ecosystems</a:t>
            </a:r>
            <a:r>
              <a:rPr lang="en-US" sz="1000">
                <a:solidFill>
                  <a:schemeClr val="dk1"/>
                </a:solidFill>
                <a:latin typeface="Calibri"/>
                <a:ea typeface="Calibri"/>
                <a:cs typeface="Calibri"/>
                <a:sym typeface="Calibri"/>
              </a:rPr>
              <a:t>--area, connectivity</a:t>
            </a:r>
            <a:endParaRPr/>
          </a:p>
          <a:p>
            <a:pPr indent="0" lvl="0" marL="0" marR="0" rtl="0" algn="ctr">
              <a:spcBef>
                <a:spcPts val="0"/>
              </a:spcBef>
              <a:spcAft>
                <a:spcPts val="0"/>
              </a:spcAft>
              <a:buNone/>
            </a:pPr>
            <a:r>
              <a:rPr lang="en-US" sz="1000">
                <a:solidFill>
                  <a:schemeClr val="dk1"/>
                </a:solidFill>
                <a:latin typeface="Calibri"/>
                <a:ea typeface="Calibri"/>
                <a:cs typeface="Calibri"/>
                <a:sym typeface="Calibri"/>
              </a:rPr>
              <a:t>and integrity</a:t>
            </a:r>
            <a:endParaRPr/>
          </a:p>
        </p:txBody>
      </p:sp>
      <p:sp>
        <p:nvSpPr>
          <p:cNvPr id="248" name="Google Shape;248;p14"/>
          <p:cNvSpPr/>
          <p:nvPr/>
        </p:nvSpPr>
        <p:spPr>
          <a:xfrm>
            <a:off x="8023225" y="1766468"/>
            <a:ext cx="1014413" cy="781050"/>
          </a:xfrm>
          <a:prstGeom prst="roundRect">
            <a:avLst>
              <a:gd fmla="val 16667" name="adj"/>
            </a:avLst>
          </a:prstGeom>
          <a:solidFill>
            <a:srgbClr val="E1EFD8"/>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A: Species</a:t>
            </a:r>
            <a:r>
              <a:rPr lang="en-US" sz="1000">
                <a:solidFill>
                  <a:schemeClr val="dk1"/>
                </a:solidFill>
                <a:latin typeface="Calibri"/>
                <a:ea typeface="Calibri"/>
                <a:cs typeface="Calibri"/>
                <a:sym typeface="Calibri"/>
              </a:rPr>
              <a:t> reducing # threatened &amp; maintaining genetic diversity</a:t>
            </a:r>
            <a:endParaRPr/>
          </a:p>
        </p:txBody>
      </p:sp>
      <p:sp>
        <p:nvSpPr>
          <p:cNvPr id="249" name="Google Shape;249;p14"/>
          <p:cNvSpPr/>
          <p:nvPr/>
        </p:nvSpPr>
        <p:spPr>
          <a:xfrm>
            <a:off x="9405938" y="1715668"/>
            <a:ext cx="1395412" cy="866775"/>
          </a:xfrm>
          <a:prstGeom prst="roundRect">
            <a:avLst>
              <a:gd fmla="val 16667" name="adj"/>
            </a:avLst>
          </a:prstGeom>
          <a:solidFill>
            <a:srgbClr val="E1EFD8"/>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B:</a:t>
            </a:r>
            <a:r>
              <a:rPr lang="en-US" sz="1000">
                <a:solidFill>
                  <a:schemeClr val="dk1"/>
                </a:solidFill>
                <a:latin typeface="Calibri"/>
                <a:ea typeface="Calibri"/>
                <a:cs typeface="Calibri"/>
                <a:sym typeface="Calibri"/>
              </a:rPr>
              <a:t> nature’s contributions to people (food security, access to safe water, resilience to natural disaster)</a:t>
            </a:r>
            <a:endParaRPr/>
          </a:p>
        </p:txBody>
      </p:sp>
      <p:sp>
        <p:nvSpPr>
          <p:cNvPr id="250" name="Google Shape;250;p14"/>
          <p:cNvSpPr/>
          <p:nvPr/>
        </p:nvSpPr>
        <p:spPr>
          <a:xfrm>
            <a:off x="1223963" y="771105"/>
            <a:ext cx="9742487" cy="3378201"/>
          </a:xfrm>
          <a:prstGeom prst="rect">
            <a:avLst/>
          </a:prstGeom>
          <a:noFill/>
          <a:ln cap="flat" cmpd="sng" w="1905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29">
              <a:solidFill>
                <a:schemeClr val="lt1"/>
              </a:solidFill>
              <a:latin typeface="Calibri"/>
              <a:ea typeface="Calibri"/>
              <a:cs typeface="Calibri"/>
              <a:sym typeface="Calibri"/>
            </a:endParaRPr>
          </a:p>
        </p:txBody>
      </p:sp>
      <p:cxnSp>
        <p:nvCxnSpPr>
          <p:cNvPr id="251" name="Google Shape;251;p14"/>
          <p:cNvCxnSpPr/>
          <p:nvPr/>
        </p:nvCxnSpPr>
        <p:spPr>
          <a:xfrm>
            <a:off x="1774826" y="771105"/>
            <a:ext cx="694" cy="3375211"/>
          </a:xfrm>
          <a:prstGeom prst="straightConnector1">
            <a:avLst/>
          </a:prstGeom>
          <a:noFill/>
          <a:ln cap="flat" cmpd="sng" w="19050">
            <a:solidFill>
              <a:schemeClr val="accent1"/>
            </a:solidFill>
            <a:prstDash val="solid"/>
            <a:miter lim="800000"/>
            <a:headEnd len="sm" w="sm" type="none"/>
            <a:tailEnd len="sm" w="sm" type="none"/>
          </a:ln>
        </p:spPr>
      </p:cxnSp>
      <p:cxnSp>
        <p:nvCxnSpPr>
          <p:cNvPr id="252" name="Google Shape;252;p14"/>
          <p:cNvCxnSpPr/>
          <p:nvPr/>
        </p:nvCxnSpPr>
        <p:spPr>
          <a:xfrm flipH="1">
            <a:off x="1228662" y="4146316"/>
            <a:ext cx="9745594" cy="2990"/>
          </a:xfrm>
          <a:prstGeom prst="straightConnector1">
            <a:avLst/>
          </a:prstGeom>
          <a:noFill/>
          <a:ln cap="flat" cmpd="sng" w="19050">
            <a:solidFill>
              <a:schemeClr val="accent1"/>
            </a:solidFill>
            <a:prstDash val="solid"/>
            <a:miter lim="800000"/>
            <a:headEnd len="sm" w="sm" type="none"/>
            <a:tailEnd len="sm" w="sm" type="none"/>
          </a:ln>
        </p:spPr>
      </p:cxnSp>
      <p:cxnSp>
        <p:nvCxnSpPr>
          <p:cNvPr id="253" name="Google Shape;253;p14"/>
          <p:cNvCxnSpPr/>
          <p:nvPr/>
        </p:nvCxnSpPr>
        <p:spPr>
          <a:xfrm rot="10800000">
            <a:off x="1246188" y="2782468"/>
            <a:ext cx="9742487" cy="0"/>
          </a:xfrm>
          <a:prstGeom prst="straightConnector1">
            <a:avLst/>
          </a:prstGeom>
          <a:noFill/>
          <a:ln cap="flat" cmpd="sng" w="19050">
            <a:solidFill>
              <a:schemeClr val="accent1"/>
            </a:solidFill>
            <a:prstDash val="solid"/>
            <a:miter lim="800000"/>
            <a:headEnd len="sm" w="sm" type="none"/>
            <a:tailEnd len="sm" w="sm" type="none"/>
          </a:ln>
        </p:spPr>
      </p:cxnSp>
      <p:cxnSp>
        <p:nvCxnSpPr>
          <p:cNvPr id="254" name="Google Shape;254;p14"/>
          <p:cNvCxnSpPr/>
          <p:nvPr/>
        </p:nvCxnSpPr>
        <p:spPr>
          <a:xfrm rot="10800000">
            <a:off x="1220788" y="1328318"/>
            <a:ext cx="9748837" cy="0"/>
          </a:xfrm>
          <a:prstGeom prst="straightConnector1">
            <a:avLst/>
          </a:prstGeom>
          <a:noFill/>
          <a:ln cap="flat" cmpd="sng" w="19050">
            <a:solidFill>
              <a:schemeClr val="accent1"/>
            </a:solidFill>
            <a:prstDash val="dot"/>
            <a:miter lim="800000"/>
            <a:headEnd len="sm" w="sm" type="none"/>
            <a:tailEnd len="sm" w="sm" type="none"/>
          </a:ln>
        </p:spPr>
      </p:cxnSp>
      <p:cxnSp>
        <p:nvCxnSpPr>
          <p:cNvPr id="255" name="Google Shape;255;p14"/>
          <p:cNvCxnSpPr/>
          <p:nvPr/>
        </p:nvCxnSpPr>
        <p:spPr>
          <a:xfrm rot="10800000">
            <a:off x="6627813" y="1348955"/>
            <a:ext cx="0" cy="1433513"/>
          </a:xfrm>
          <a:prstGeom prst="straightConnector1">
            <a:avLst/>
          </a:prstGeom>
          <a:noFill/>
          <a:ln cap="flat" cmpd="sng" w="19050">
            <a:solidFill>
              <a:schemeClr val="accent1"/>
            </a:solidFill>
            <a:prstDash val="dash"/>
            <a:miter lim="800000"/>
            <a:headEnd len="sm" w="sm" type="none"/>
            <a:tailEnd len="sm" w="sm" type="none"/>
          </a:ln>
        </p:spPr>
      </p:cxnSp>
      <p:cxnSp>
        <p:nvCxnSpPr>
          <p:cNvPr id="256" name="Google Shape;256;p14"/>
          <p:cNvCxnSpPr/>
          <p:nvPr/>
        </p:nvCxnSpPr>
        <p:spPr>
          <a:xfrm rot="10800000">
            <a:off x="9221788" y="1328318"/>
            <a:ext cx="23812" cy="1454150"/>
          </a:xfrm>
          <a:prstGeom prst="straightConnector1">
            <a:avLst/>
          </a:prstGeom>
          <a:noFill/>
          <a:ln cap="flat" cmpd="sng" w="19050">
            <a:solidFill>
              <a:schemeClr val="accent1"/>
            </a:solidFill>
            <a:prstDash val="dash"/>
            <a:miter lim="800000"/>
            <a:headEnd len="sm" w="sm" type="none"/>
            <a:tailEnd len="sm" w="sm" type="none"/>
          </a:ln>
        </p:spPr>
      </p:cxnSp>
      <p:sp>
        <p:nvSpPr>
          <p:cNvPr id="257" name="Google Shape;257;p14"/>
          <p:cNvSpPr txBox="1"/>
          <p:nvPr/>
        </p:nvSpPr>
        <p:spPr>
          <a:xfrm>
            <a:off x="3779838" y="1366418"/>
            <a:ext cx="811212" cy="3381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70C0"/>
                </a:solidFill>
                <a:latin typeface="Calibri"/>
                <a:ea typeface="Calibri"/>
                <a:cs typeface="Calibri"/>
                <a:sym typeface="Calibri"/>
              </a:rPr>
              <a:t>Actions</a:t>
            </a:r>
            <a:endParaRPr/>
          </a:p>
        </p:txBody>
      </p:sp>
      <p:sp>
        <p:nvSpPr>
          <p:cNvPr id="258" name="Google Shape;258;p14"/>
          <p:cNvSpPr txBox="1"/>
          <p:nvPr/>
        </p:nvSpPr>
        <p:spPr>
          <a:xfrm>
            <a:off x="7281863" y="1375943"/>
            <a:ext cx="1468437" cy="3381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State of Nature</a:t>
            </a:r>
            <a:endParaRPr/>
          </a:p>
        </p:txBody>
      </p:sp>
      <p:sp>
        <p:nvSpPr>
          <p:cNvPr id="259" name="Google Shape;259;p14"/>
          <p:cNvSpPr txBox="1"/>
          <p:nvPr/>
        </p:nvSpPr>
        <p:spPr>
          <a:xfrm>
            <a:off x="9296400" y="1374355"/>
            <a:ext cx="1577975" cy="3381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Societal Benefits</a:t>
            </a:r>
            <a:endParaRPr/>
          </a:p>
        </p:txBody>
      </p:sp>
      <p:sp>
        <p:nvSpPr>
          <p:cNvPr id="260" name="Google Shape;260;p14"/>
          <p:cNvSpPr txBox="1"/>
          <p:nvPr/>
        </p:nvSpPr>
        <p:spPr>
          <a:xfrm>
            <a:off x="4868863" y="771105"/>
            <a:ext cx="2447925" cy="554038"/>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None/>
            </a:pPr>
            <a:r>
              <a:rPr b="1" lang="en-US" sz="2000">
                <a:solidFill>
                  <a:schemeClr val="dk1"/>
                </a:solidFill>
                <a:latin typeface="Calibri"/>
                <a:ea typeface="Calibri"/>
                <a:cs typeface="Calibri"/>
                <a:sym typeface="Calibri"/>
              </a:rPr>
              <a:t>Assessment &amp;</a:t>
            </a:r>
            <a:endParaRPr/>
          </a:p>
          <a:p>
            <a:pPr indent="0" lvl="0" marL="0" marR="0" rtl="0" algn="ctr">
              <a:lnSpc>
                <a:spcPct val="90000"/>
              </a:lnSpc>
              <a:spcBef>
                <a:spcPts val="0"/>
              </a:spcBef>
              <a:spcAft>
                <a:spcPts val="0"/>
              </a:spcAft>
              <a:buNone/>
            </a:pPr>
            <a:r>
              <a:rPr b="1" lang="en-US" sz="2000">
                <a:solidFill>
                  <a:schemeClr val="dk1"/>
                </a:solidFill>
                <a:latin typeface="Calibri"/>
                <a:ea typeface="Calibri"/>
                <a:cs typeface="Calibri"/>
                <a:sym typeface="Calibri"/>
              </a:rPr>
              <a:t>decision support</a:t>
            </a:r>
            <a:endParaRPr/>
          </a:p>
        </p:txBody>
      </p:sp>
      <p:sp>
        <p:nvSpPr>
          <p:cNvPr id="261" name="Google Shape;261;p14"/>
          <p:cNvSpPr txBox="1"/>
          <p:nvPr/>
        </p:nvSpPr>
        <p:spPr>
          <a:xfrm rot="-5400000">
            <a:off x="1042988" y="1920455"/>
            <a:ext cx="933450" cy="4921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GBF Goals </a:t>
            </a:r>
            <a:endParaRPr/>
          </a:p>
          <a:p>
            <a:pPr indent="0" lvl="0" marL="0" marR="0" rtl="0" algn="ctr">
              <a:spcBef>
                <a:spcPts val="0"/>
              </a:spcBef>
              <a:spcAft>
                <a:spcPts val="0"/>
              </a:spcAft>
              <a:buNone/>
            </a:pPr>
            <a:r>
              <a:rPr lang="en-US" sz="1300">
                <a:solidFill>
                  <a:schemeClr val="dk1"/>
                </a:solidFill>
                <a:latin typeface="Calibri"/>
                <a:ea typeface="Calibri"/>
                <a:cs typeface="Calibri"/>
                <a:sym typeface="Calibri"/>
              </a:rPr>
              <a:t>&amp; Targets</a:t>
            </a:r>
            <a:endParaRPr/>
          </a:p>
        </p:txBody>
      </p:sp>
      <p:sp>
        <p:nvSpPr>
          <p:cNvPr id="262" name="Google Shape;262;p14"/>
          <p:cNvSpPr txBox="1"/>
          <p:nvPr/>
        </p:nvSpPr>
        <p:spPr>
          <a:xfrm rot="-5400000">
            <a:off x="1096963" y="3219030"/>
            <a:ext cx="800100" cy="4921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Needed Products</a:t>
            </a:r>
            <a:endParaRPr/>
          </a:p>
        </p:txBody>
      </p:sp>
      <p:sp>
        <p:nvSpPr>
          <p:cNvPr id="263" name="Google Shape;263;p14"/>
          <p:cNvSpPr txBox="1"/>
          <p:nvPr/>
        </p:nvSpPr>
        <p:spPr>
          <a:xfrm>
            <a:off x="2524125" y="845718"/>
            <a:ext cx="1879600" cy="425450"/>
          </a:xfrm>
          <a:prstGeom prst="rect">
            <a:avLst/>
          </a:prstGeom>
          <a:noFill/>
          <a:ln>
            <a:noFill/>
          </a:ln>
        </p:spPr>
        <p:txBody>
          <a:bodyPr anchorCtr="0" anchor="t" bIns="45700" lIns="18550" spcFirstLastPara="1" rIns="18550" wrap="square" tIns="45700">
            <a:spAutoFit/>
          </a:bodyPr>
          <a:lstStyle/>
          <a:p>
            <a:pPr indent="0" lvl="0" marL="0" marR="0" rtl="0" algn="ctr">
              <a:lnSpc>
                <a:spcPct val="92857"/>
              </a:lnSpc>
              <a:spcBef>
                <a:spcPts val="0"/>
              </a:spcBef>
              <a:spcAft>
                <a:spcPts val="0"/>
              </a:spcAft>
              <a:buNone/>
            </a:pPr>
            <a:r>
              <a:rPr i="1" lang="en-US" sz="1400">
                <a:solidFill>
                  <a:schemeClr val="dk1"/>
                </a:solidFill>
                <a:latin typeface="Calibri"/>
                <a:ea typeface="Calibri"/>
                <a:cs typeface="Calibri"/>
                <a:sym typeface="Calibri"/>
              </a:rPr>
              <a:t>Prioritisation of actions to achieve goals</a:t>
            </a:r>
            <a:endParaRPr/>
          </a:p>
        </p:txBody>
      </p:sp>
      <p:sp>
        <p:nvSpPr>
          <p:cNvPr id="264" name="Google Shape;264;p14"/>
          <p:cNvSpPr txBox="1"/>
          <p:nvPr/>
        </p:nvSpPr>
        <p:spPr>
          <a:xfrm>
            <a:off x="8113713" y="890168"/>
            <a:ext cx="1860550" cy="333375"/>
          </a:xfrm>
          <a:prstGeom prst="rect">
            <a:avLst/>
          </a:prstGeom>
          <a:noFill/>
          <a:ln>
            <a:noFill/>
          </a:ln>
        </p:spPr>
        <p:txBody>
          <a:bodyPr anchorCtr="0" anchor="t" bIns="0" lIns="0" spcFirstLastPara="1" rIns="0" wrap="square" tIns="0">
            <a:spAutoFit/>
          </a:bodyPr>
          <a:lstStyle/>
          <a:p>
            <a:pPr indent="0" lvl="0" marL="0" marR="0" rtl="0" algn="ctr">
              <a:lnSpc>
                <a:spcPct val="92857"/>
              </a:lnSpc>
              <a:spcBef>
                <a:spcPts val="0"/>
              </a:spcBef>
              <a:spcAft>
                <a:spcPts val="0"/>
              </a:spcAft>
              <a:buNone/>
            </a:pPr>
            <a:r>
              <a:rPr i="1" lang="en-US" sz="1400">
                <a:solidFill>
                  <a:schemeClr val="dk1"/>
                </a:solidFill>
                <a:latin typeface="Calibri"/>
                <a:ea typeface="Calibri"/>
                <a:cs typeface="Calibri"/>
                <a:sym typeface="Calibri"/>
              </a:rPr>
              <a:t>Monitoring progress towards goals</a:t>
            </a:r>
            <a:endParaRPr/>
          </a:p>
        </p:txBody>
      </p:sp>
      <p:sp>
        <p:nvSpPr>
          <p:cNvPr id="265" name="Google Shape;265;p14"/>
          <p:cNvSpPr/>
          <p:nvPr/>
        </p:nvSpPr>
        <p:spPr>
          <a:xfrm>
            <a:off x="3221038" y="3230143"/>
            <a:ext cx="939800"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Connectivity/ fragmentation</a:t>
            </a:r>
            <a:endParaRPr sz="1050">
              <a:solidFill>
                <a:srgbClr val="0070C0"/>
              </a:solidFill>
              <a:latin typeface="Calibri"/>
              <a:ea typeface="Calibri"/>
              <a:cs typeface="Calibri"/>
              <a:sym typeface="Calibri"/>
            </a:endParaRPr>
          </a:p>
        </p:txBody>
      </p:sp>
      <p:sp>
        <p:nvSpPr>
          <p:cNvPr id="266" name="Google Shape;266;p14"/>
          <p:cNvSpPr/>
          <p:nvPr/>
        </p:nvSpPr>
        <p:spPr>
          <a:xfrm>
            <a:off x="9691688" y="3473030"/>
            <a:ext cx="862012" cy="533400"/>
          </a:xfrm>
          <a:prstGeom prst="roundRect">
            <a:avLst>
              <a:gd fmla="val 16667" name="adj"/>
            </a:avLst>
          </a:prstGeom>
          <a:solidFill>
            <a:srgbClr val="D8E2F3">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EESV: coastal risk reduction</a:t>
            </a:r>
            <a:endParaRPr/>
          </a:p>
        </p:txBody>
      </p:sp>
      <p:sp>
        <p:nvSpPr>
          <p:cNvPr id="267" name="Google Shape;267;p14"/>
          <p:cNvSpPr/>
          <p:nvPr/>
        </p:nvSpPr>
        <p:spPr>
          <a:xfrm>
            <a:off x="4697413" y="3230143"/>
            <a:ext cx="728662"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ECV: Land Cover &amp; Land Use</a:t>
            </a:r>
            <a:endParaRPr/>
          </a:p>
        </p:txBody>
      </p:sp>
      <p:sp>
        <p:nvSpPr>
          <p:cNvPr id="268" name="Google Shape;268;p14"/>
          <p:cNvSpPr/>
          <p:nvPr/>
        </p:nvSpPr>
        <p:spPr>
          <a:xfrm>
            <a:off x="6221413" y="3230143"/>
            <a:ext cx="754062"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Integrity</a:t>
            </a:r>
            <a:endParaRPr/>
          </a:p>
        </p:txBody>
      </p:sp>
      <p:sp>
        <p:nvSpPr>
          <p:cNvPr id="269" name="Google Shape;269;p14"/>
          <p:cNvSpPr/>
          <p:nvPr/>
        </p:nvSpPr>
        <p:spPr>
          <a:xfrm>
            <a:off x="1970088" y="3211093"/>
            <a:ext cx="727075"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Extent (by ecosystem)</a:t>
            </a:r>
            <a:endParaRPr sz="1050">
              <a:solidFill>
                <a:schemeClr val="dk1"/>
              </a:solidFill>
              <a:latin typeface="Calibri"/>
              <a:ea typeface="Calibri"/>
              <a:cs typeface="Calibri"/>
              <a:sym typeface="Calibri"/>
            </a:endParaRPr>
          </a:p>
        </p:txBody>
      </p:sp>
      <p:sp>
        <p:nvSpPr>
          <p:cNvPr id="270" name="Google Shape;270;p14"/>
          <p:cNvSpPr/>
          <p:nvPr/>
        </p:nvSpPr>
        <p:spPr>
          <a:xfrm>
            <a:off x="2039938" y="2117305"/>
            <a:ext cx="1265237" cy="43021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3:</a:t>
            </a:r>
            <a:r>
              <a:rPr lang="en-US" sz="1050">
                <a:solidFill>
                  <a:schemeClr val="dk1"/>
                </a:solidFill>
                <a:latin typeface="Calibri"/>
                <a:ea typeface="Calibri"/>
                <a:cs typeface="Calibri"/>
                <a:sym typeface="Calibri"/>
              </a:rPr>
              <a:t> 30% of land and sea conserved </a:t>
            </a:r>
            <a:endParaRPr/>
          </a:p>
        </p:txBody>
      </p:sp>
      <p:sp>
        <p:nvSpPr>
          <p:cNvPr id="271" name="Google Shape;271;p14"/>
          <p:cNvSpPr/>
          <p:nvPr/>
        </p:nvSpPr>
        <p:spPr>
          <a:xfrm>
            <a:off x="8175625" y="2999955"/>
            <a:ext cx="725488" cy="528638"/>
          </a:xfrm>
          <a:prstGeom prst="roundRect">
            <a:avLst>
              <a:gd fmla="val 16667" name="adj"/>
            </a:avLst>
          </a:prstGeom>
          <a:solidFill>
            <a:srgbClr val="D8E2F3">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Extent of Suitable Habitat</a:t>
            </a:r>
            <a:endParaRPr sz="1100">
              <a:solidFill>
                <a:schemeClr val="dk1"/>
              </a:solidFill>
              <a:latin typeface="Calibri"/>
              <a:ea typeface="Calibri"/>
              <a:cs typeface="Calibri"/>
              <a:sym typeface="Calibri"/>
            </a:endParaRPr>
          </a:p>
        </p:txBody>
      </p:sp>
      <p:cxnSp>
        <p:nvCxnSpPr>
          <p:cNvPr id="272" name="Google Shape;272;p14"/>
          <p:cNvCxnSpPr>
            <a:stCxn id="271" idx="0"/>
            <a:endCxn id="248" idx="2"/>
          </p:cNvCxnSpPr>
          <p:nvPr/>
        </p:nvCxnSpPr>
        <p:spPr>
          <a:xfrm rot="10800000">
            <a:off x="8530569" y="2547555"/>
            <a:ext cx="7800" cy="452400"/>
          </a:xfrm>
          <a:prstGeom prst="straightConnector1">
            <a:avLst/>
          </a:prstGeom>
          <a:noFill/>
          <a:ln cap="flat" cmpd="sng" w="19050">
            <a:solidFill>
              <a:srgbClr val="AEABAB"/>
            </a:solidFill>
            <a:prstDash val="solid"/>
            <a:miter lim="800000"/>
            <a:headEnd len="sm" w="sm" type="none"/>
            <a:tailEnd len="med" w="med" type="triangle"/>
          </a:ln>
        </p:spPr>
      </p:cxnSp>
      <p:cxnSp>
        <p:nvCxnSpPr>
          <p:cNvPr id="273" name="Google Shape;273;p14"/>
          <p:cNvCxnSpPr/>
          <p:nvPr/>
        </p:nvCxnSpPr>
        <p:spPr>
          <a:xfrm>
            <a:off x="2333625" y="3044405"/>
            <a:ext cx="5054600" cy="0"/>
          </a:xfrm>
          <a:prstGeom prst="straightConnector1">
            <a:avLst/>
          </a:prstGeom>
          <a:noFill/>
          <a:ln cap="rnd" cmpd="sng" w="38100">
            <a:solidFill>
              <a:srgbClr val="BFBFBF"/>
            </a:solidFill>
            <a:prstDash val="solid"/>
            <a:miter lim="800000"/>
            <a:headEnd len="sm" w="sm" type="none"/>
            <a:tailEnd len="sm" w="sm" type="none"/>
          </a:ln>
        </p:spPr>
      </p:cxnSp>
      <p:cxnSp>
        <p:nvCxnSpPr>
          <p:cNvPr id="274" name="Google Shape;274;p14"/>
          <p:cNvCxnSpPr/>
          <p:nvPr/>
        </p:nvCxnSpPr>
        <p:spPr>
          <a:xfrm rot="10800000">
            <a:off x="2333625" y="30475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275" name="Google Shape;275;p14"/>
          <p:cNvCxnSpPr/>
          <p:nvPr/>
        </p:nvCxnSpPr>
        <p:spPr>
          <a:xfrm rot="10800000">
            <a:off x="7388225" y="2531643"/>
            <a:ext cx="0" cy="503237"/>
          </a:xfrm>
          <a:prstGeom prst="straightConnector1">
            <a:avLst/>
          </a:prstGeom>
          <a:noFill/>
          <a:ln cap="rnd" cmpd="sng" w="38100">
            <a:solidFill>
              <a:srgbClr val="BFBFBF"/>
            </a:solidFill>
            <a:prstDash val="solid"/>
            <a:miter lim="800000"/>
            <a:headEnd len="sm" w="sm" type="none"/>
            <a:tailEnd len="med" w="med" type="triangle"/>
          </a:ln>
        </p:spPr>
      </p:cxnSp>
      <p:cxnSp>
        <p:nvCxnSpPr>
          <p:cNvPr id="276" name="Google Shape;276;p14"/>
          <p:cNvCxnSpPr/>
          <p:nvPr/>
        </p:nvCxnSpPr>
        <p:spPr>
          <a:xfrm rot="10800000">
            <a:off x="3663950" y="30602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277" name="Google Shape;277;p14"/>
          <p:cNvCxnSpPr/>
          <p:nvPr/>
        </p:nvCxnSpPr>
        <p:spPr>
          <a:xfrm rot="10800000">
            <a:off x="5060950" y="30602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278" name="Google Shape;278;p14"/>
          <p:cNvCxnSpPr/>
          <p:nvPr/>
        </p:nvCxnSpPr>
        <p:spPr>
          <a:xfrm rot="10800000">
            <a:off x="6599238" y="3060280"/>
            <a:ext cx="0" cy="169863"/>
          </a:xfrm>
          <a:prstGeom prst="straightConnector1">
            <a:avLst/>
          </a:prstGeom>
          <a:noFill/>
          <a:ln cap="rnd" cmpd="sng" w="38100">
            <a:solidFill>
              <a:srgbClr val="BFBFBF"/>
            </a:solidFill>
            <a:prstDash val="solid"/>
            <a:miter lim="800000"/>
            <a:headEnd len="sm" w="sm" type="none"/>
            <a:tailEnd len="sm" w="sm" type="none"/>
          </a:ln>
        </p:spPr>
      </p:cxnSp>
      <p:sp>
        <p:nvSpPr>
          <p:cNvPr id="279" name="Google Shape;279;p14"/>
          <p:cNvSpPr/>
          <p:nvPr/>
        </p:nvSpPr>
        <p:spPr>
          <a:xfrm>
            <a:off x="4364038" y="2782468"/>
            <a:ext cx="168275" cy="274637"/>
          </a:xfrm>
          <a:prstGeom prst="upArrow">
            <a:avLst>
              <a:gd fmla="val 50000" name="adj1"/>
              <a:gd fmla="val 50000" name="adj2"/>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80" name="Google Shape;280;p14"/>
          <p:cNvCxnSpPr/>
          <p:nvPr/>
        </p:nvCxnSpPr>
        <p:spPr>
          <a:xfrm rot="10800000">
            <a:off x="10123488" y="2582443"/>
            <a:ext cx="0" cy="890587"/>
          </a:xfrm>
          <a:prstGeom prst="straightConnector1">
            <a:avLst/>
          </a:prstGeom>
          <a:noFill/>
          <a:ln cap="flat" cmpd="sng" w="19050">
            <a:solidFill>
              <a:srgbClr val="AEABAB"/>
            </a:solidFill>
            <a:prstDash val="solid"/>
            <a:miter lim="800000"/>
            <a:headEnd len="sm" w="sm" type="none"/>
            <a:tailEnd len="med" w="med" type="triangle"/>
          </a:ln>
        </p:spPr>
      </p:cxnSp>
      <p:sp>
        <p:nvSpPr>
          <p:cNvPr id="281" name="Google Shape;281;p14"/>
          <p:cNvSpPr/>
          <p:nvPr/>
        </p:nvSpPr>
        <p:spPr>
          <a:xfrm>
            <a:off x="5014913" y="1353718"/>
            <a:ext cx="1325562" cy="439737"/>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8:</a:t>
            </a:r>
            <a:r>
              <a:rPr lang="en-US" sz="1050">
                <a:solidFill>
                  <a:schemeClr val="dk1"/>
                </a:solidFill>
                <a:latin typeface="Calibri"/>
                <a:ea typeface="Calibri"/>
                <a:cs typeface="Calibri"/>
                <a:sym typeface="Calibri"/>
              </a:rPr>
              <a:t> Contribution to climate mitigation &amp; adaptation</a:t>
            </a:r>
            <a:endParaRPr/>
          </a:p>
        </p:txBody>
      </p:sp>
      <p:sp>
        <p:nvSpPr>
          <p:cNvPr id="282" name="Google Shape;282;p14"/>
          <p:cNvSpPr/>
          <p:nvPr/>
        </p:nvSpPr>
        <p:spPr>
          <a:xfrm>
            <a:off x="5008563" y="1826793"/>
            <a:ext cx="1325562" cy="439737"/>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10:</a:t>
            </a:r>
            <a:r>
              <a:rPr lang="en-US" sz="1050">
                <a:solidFill>
                  <a:schemeClr val="dk1"/>
                </a:solidFill>
                <a:latin typeface="Calibri"/>
                <a:ea typeface="Calibri"/>
                <a:cs typeface="Calibri"/>
                <a:sym typeface="Calibri"/>
              </a:rPr>
              <a:t> Sustainable management</a:t>
            </a:r>
            <a:endParaRPr/>
          </a:p>
        </p:txBody>
      </p:sp>
      <p:sp>
        <p:nvSpPr>
          <p:cNvPr id="283" name="Google Shape;283;p14"/>
          <p:cNvSpPr/>
          <p:nvPr/>
        </p:nvSpPr>
        <p:spPr>
          <a:xfrm>
            <a:off x="5021263" y="2291930"/>
            <a:ext cx="1325562" cy="4413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12:</a:t>
            </a:r>
            <a:r>
              <a:rPr lang="en-US" sz="1050">
                <a:solidFill>
                  <a:schemeClr val="dk1"/>
                </a:solidFill>
                <a:latin typeface="Calibri"/>
                <a:ea typeface="Calibri"/>
                <a:cs typeface="Calibri"/>
                <a:sym typeface="Calibri"/>
              </a:rPr>
              <a:t> Urban green space</a:t>
            </a:r>
            <a:endParaRPr sz="1050">
              <a:solidFill>
                <a:schemeClr val="dk1"/>
              </a:solidFill>
              <a:latin typeface="Calibri"/>
              <a:ea typeface="Calibri"/>
              <a:cs typeface="Calibri"/>
              <a:sym typeface="Calibri"/>
            </a:endParaRPr>
          </a:p>
        </p:txBody>
      </p:sp>
      <p:sp>
        <p:nvSpPr>
          <p:cNvPr id="284" name="Google Shape;284;p14"/>
          <p:cNvSpPr/>
          <p:nvPr/>
        </p:nvSpPr>
        <p:spPr>
          <a:xfrm>
            <a:off x="3468688" y="1826793"/>
            <a:ext cx="1327150" cy="4413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6: </a:t>
            </a:r>
            <a:r>
              <a:rPr lang="en-US" sz="1050">
                <a:solidFill>
                  <a:schemeClr val="dk1"/>
                </a:solidFill>
                <a:latin typeface="Calibri"/>
                <a:ea typeface="Calibri"/>
                <a:cs typeface="Calibri"/>
                <a:sym typeface="Calibri"/>
              </a:rPr>
              <a:t>Pathways</a:t>
            </a:r>
            <a:r>
              <a:rPr b="1" lang="en-US" sz="1050">
                <a:solidFill>
                  <a:schemeClr val="dk1"/>
                </a:solidFill>
                <a:latin typeface="Calibri"/>
                <a:ea typeface="Calibri"/>
                <a:cs typeface="Calibri"/>
                <a:sym typeface="Calibri"/>
              </a:rPr>
              <a:t> </a:t>
            </a:r>
            <a:r>
              <a:rPr lang="en-US" sz="1050">
                <a:solidFill>
                  <a:schemeClr val="dk1"/>
                </a:solidFill>
                <a:latin typeface="Calibri"/>
                <a:ea typeface="Calibri"/>
                <a:cs typeface="Calibri"/>
                <a:sym typeface="Calibri"/>
              </a:rPr>
              <a:t>for invasive alien species</a:t>
            </a:r>
            <a:endParaRPr/>
          </a:p>
        </p:txBody>
      </p:sp>
      <p:sp>
        <p:nvSpPr>
          <p:cNvPr id="285" name="Google Shape;285;p14"/>
          <p:cNvSpPr txBox="1"/>
          <p:nvPr/>
        </p:nvSpPr>
        <p:spPr>
          <a:xfrm rot="2010752">
            <a:off x="10269538" y="3334918"/>
            <a:ext cx="669925" cy="277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Societal</a:t>
            </a:r>
            <a:endParaRPr/>
          </a:p>
        </p:txBody>
      </p:sp>
      <p:grpSp>
        <p:nvGrpSpPr>
          <p:cNvPr id="286" name="Google Shape;286;p14"/>
          <p:cNvGrpSpPr/>
          <p:nvPr/>
        </p:nvGrpSpPr>
        <p:grpSpPr>
          <a:xfrm>
            <a:off x="1936370" y="4185945"/>
            <a:ext cx="5256213" cy="276225"/>
            <a:chOff x="1904907" y="5450736"/>
            <a:chExt cx="4749022" cy="276999"/>
          </a:xfrm>
        </p:grpSpPr>
        <p:sp>
          <p:nvSpPr>
            <p:cNvPr id="287" name="Google Shape;287;p14"/>
            <p:cNvSpPr/>
            <p:nvPr/>
          </p:nvSpPr>
          <p:spPr>
            <a:xfrm rot="5400000">
              <a:off x="4203005" y="3213132"/>
              <a:ext cx="152827" cy="4749022"/>
            </a:xfrm>
            <a:prstGeom prst="upDownArrow">
              <a:avLst>
                <a:gd fmla="val 50000" name="adj1"/>
                <a:gd fmla="val 50000" name="adj2"/>
              </a:avLst>
            </a:prstGeom>
            <a:solidFill>
              <a:srgbClr val="B3C6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14"/>
            <p:cNvSpPr txBox="1"/>
            <p:nvPr/>
          </p:nvSpPr>
          <p:spPr>
            <a:xfrm>
              <a:off x="3479464" y="5450736"/>
              <a:ext cx="1537626" cy="276999"/>
            </a:xfrm>
            <a:prstGeom prst="rect">
              <a:avLst/>
            </a:prstGeom>
            <a:solidFill>
              <a:schemeClr val="lt1">
                <a:alpha val="55686"/>
              </a:schemeClr>
            </a:solid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Ecosystem Level</a:t>
              </a:r>
              <a:endParaRPr/>
            </a:p>
          </p:txBody>
        </p:sp>
      </p:grpSp>
      <p:sp>
        <p:nvSpPr>
          <p:cNvPr id="289" name="Google Shape;289;p14"/>
          <p:cNvSpPr txBox="1"/>
          <p:nvPr/>
        </p:nvSpPr>
        <p:spPr>
          <a:xfrm>
            <a:off x="1246188" y="6567068"/>
            <a:ext cx="98139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Inspired by: Kim et al. </a:t>
            </a:r>
            <a:r>
              <a:rPr i="1" lang="en-US" sz="1000">
                <a:solidFill>
                  <a:schemeClr val="dk1"/>
                </a:solidFill>
                <a:latin typeface="Calibri"/>
                <a:ea typeface="Calibri"/>
                <a:cs typeface="Calibri"/>
                <a:sym typeface="Calibri"/>
              </a:rPr>
              <a:t>In prep. </a:t>
            </a:r>
            <a:r>
              <a:rPr lang="en-US" sz="1000">
                <a:solidFill>
                  <a:schemeClr val="dk1"/>
                </a:solidFill>
                <a:latin typeface="Calibri"/>
                <a:ea typeface="Calibri"/>
                <a:cs typeface="Calibri"/>
                <a:sym typeface="Calibri"/>
              </a:rPr>
              <a:t>Essential Biodiversity Variables and Essential Ecosystem Services Variables for Post-2020 Policy Development and Implementation, CBD SBSTTA24 Inf Doc</a:t>
            </a:r>
            <a:endParaRPr/>
          </a:p>
        </p:txBody>
      </p:sp>
      <p:grpSp>
        <p:nvGrpSpPr>
          <p:cNvPr id="290" name="Google Shape;290;p14"/>
          <p:cNvGrpSpPr/>
          <p:nvPr/>
        </p:nvGrpSpPr>
        <p:grpSpPr>
          <a:xfrm>
            <a:off x="7446980" y="4185945"/>
            <a:ext cx="3513495" cy="276225"/>
            <a:chOff x="1904907" y="5450736"/>
            <a:chExt cx="4749022" cy="276999"/>
          </a:xfrm>
        </p:grpSpPr>
        <p:sp>
          <p:nvSpPr>
            <p:cNvPr id="291" name="Google Shape;291;p14"/>
            <p:cNvSpPr/>
            <p:nvPr/>
          </p:nvSpPr>
          <p:spPr>
            <a:xfrm rot="5400000">
              <a:off x="4203005" y="3213132"/>
              <a:ext cx="152827" cy="4749022"/>
            </a:xfrm>
            <a:prstGeom prst="upDownArrow">
              <a:avLst>
                <a:gd fmla="val 50000" name="adj1"/>
                <a:gd fmla="val 50000" name="adj2"/>
              </a:avLst>
            </a:prstGeom>
            <a:solidFill>
              <a:srgbClr val="B3C6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14"/>
            <p:cNvSpPr txBox="1"/>
            <p:nvPr/>
          </p:nvSpPr>
          <p:spPr>
            <a:xfrm>
              <a:off x="3392947" y="5450736"/>
              <a:ext cx="2043152" cy="276999"/>
            </a:xfrm>
            <a:prstGeom prst="rect">
              <a:avLst/>
            </a:prstGeom>
            <a:solidFill>
              <a:schemeClr val="lt1">
                <a:alpha val="55686"/>
              </a:schemeClr>
            </a:solid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Species Level</a:t>
              </a:r>
              <a:endParaRPr/>
            </a:p>
          </p:txBody>
        </p:sp>
      </p:grpSp>
      <p:pic>
        <p:nvPicPr>
          <p:cNvPr id="293" name="Google Shape;293;p14"/>
          <p:cNvPicPr preferRelativeResize="0"/>
          <p:nvPr/>
        </p:nvPicPr>
        <p:blipFill rotWithShape="1">
          <a:blip r:embed="rId3">
            <a:alphaModFix/>
          </a:blip>
          <a:srcRect b="0" l="0" r="0" t="0"/>
          <a:stretch/>
        </p:blipFill>
        <p:spPr>
          <a:xfrm>
            <a:off x="10687812" y="87273"/>
            <a:ext cx="1265900" cy="50154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5"/>
          <p:cNvSpPr/>
          <p:nvPr/>
        </p:nvSpPr>
        <p:spPr>
          <a:xfrm>
            <a:off x="1" y="1"/>
            <a:ext cx="12192000" cy="615530"/>
          </a:xfrm>
          <a:prstGeom prst="rect">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Arial"/>
                <a:ea typeface="Arial"/>
                <a:cs typeface="Arial"/>
                <a:sym typeface="Arial"/>
              </a:rPr>
              <a:t>  CBD needs</a:t>
            </a:r>
            <a:endParaRPr/>
          </a:p>
        </p:txBody>
      </p:sp>
      <p:sp>
        <p:nvSpPr>
          <p:cNvPr id="300" name="Google Shape;300;p15"/>
          <p:cNvSpPr/>
          <p:nvPr/>
        </p:nvSpPr>
        <p:spPr>
          <a:xfrm>
            <a:off x="1228725" y="4146130"/>
            <a:ext cx="9737725" cy="1119188"/>
          </a:xfrm>
          <a:prstGeom prst="rect">
            <a:avLst/>
          </a:prstGeom>
          <a:solidFill>
            <a:srgbClr val="FFF2CC">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15"/>
          <p:cNvSpPr/>
          <p:nvPr/>
        </p:nvSpPr>
        <p:spPr>
          <a:xfrm>
            <a:off x="9575800" y="4336630"/>
            <a:ext cx="1150938" cy="773113"/>
          </a:xfrm>
          <a:prstGeom prst="roundRect">
            <a:avLst>
              <a:gd fmla="val 16667" name="adj"/>
            </a:avLst>
          </a:prstGeom>
          <a:solidFill>
            <a:schemeClr val="lt1"/>
          </a:solidFill>
          <a:ln cap="flat" cmpd="sng" w="12700">
            <a:solidFill>
              <a:srgbClr val="31538F"/>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US" sz="900">
                <a:solidFill>
                  <a:schemeClr val="dk1"/>
                </a:solidFill>
                <a:latin typeface="Calibri"/>
                <a:ea typeface="Calibri"/>
                <a:cs typeface="Calibri"/>
                <a:sym typeface="Calibri"/>
              </a:rPr>
              <a:t>l</a:t>
            </a:r>
            <a:endParaRPr/>
          </a:p>
        </p:txBody>
      </p:sp>
      <p:sp>
        <p:nvSpPr>
          <p:cNvPr id="302" name="Google Shape;302;p15"/>
          <p:cNvSpPr/>
          <p:nvPr/>
        </p:nvSpPr>
        <p:spPr>
          <a:xfrm>
            <a:off x="1219200" y="2782468"/>
            <a:ext cx="9742488" cy="1366837"/>
          </a:xfrm>
          <a:prstGeom prst="rect">
            <a:avLst/>
          </a:prstGeom>
          <a:solidFill>
            <a:srgbClr val="D8E2F3">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15"/>
          <p:cNvSpPr/>
          <p:nvPr/>
        </p:nvSpPr>
        <p:spPr>
          <a:xfrm>
            <a:off x="1223963" y="771105"/>
            <a:ext cx="9742487" cy="2011363"/>
          </a:xfrm>
          <a:prstGeom prst="rect">
            <a:avLst/>
          </a:prstGeom>
          <a:solidFill>
            <a:srgbClr val="E1EFD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304" name="Google Shape;304;p15"/>
          <p:cNvSpPr/>
          <p:nvPr/>
        </p:nvSpPr>
        <p:spPr>
          <a:xfrm>
            <a:off x="2039938" y="1526755"/>
            <a:ext cx="1265237" cy="46196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2:</a:t>
            </a:r>
            <a:r>
              <a:rPr lang="en-US" sz="1050">
                <a:solidFill>
                  <a:schemeClr val="dk1"/>
                </a:solidFill>
                <a:latin typeface="Calibri"/>
                <a:ea typeface="Calibri"/>
                <a:cs typeface="Calibri"/>
                <a:sym typeface="Calibri"/>
              </a:rPr>
              <a:t> 20% of degraded ecosystems are restored</a:t>
            </a:r>
            <a:endParaRPr/>
          </a:p>
        </p:txBody>
      </p:sp>
      <p:sp>
        <p:nvSpPr>
          <p:cNvPr id="305" name="Google Shape;305;p15"/>
          <p:cNvSpPr/>
          <p:nvPr/>
        </p:nvSpPr>
        <p:spPr>
          <a:xfrm>
            <a:off x="6831013" y="1766468"/>
            <a:ext cx="1068387" cy="781050"/>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A:</a:t>
            </a:r>
            <a:r>
              <a:rPr lang="en-US" sz="1000">
                <a:solidFill>
                  <a:schemeClr val="dk1"/>
                </a:solidFill>
                <a:latin typeface="Calibri"/>
                <a:ea typeface="Calibri"/>
                <a:cs typeface="Calibri"/>
                <a:sym typeface="Calibri"/>
              </a:rPr>
              <a:t>  </a:t>
            </a:r>
            <a:r>
              <a:rPr b="1" lang="en-US" sz="1000">
                <a:solidFill>
                  <a:schemeClr val="dk1"/>
                </a:solidFill>
                <a:latin typeface="Calibri"/>
                <a:ea typeface="Calibri"/>
                <a:cs typeface="Calibri"/>
                <a:sym typeface="Calibri"/>
              </a:rPr>
              <a:t>Ecosystems</a:t>
            </a:r>
            <a:r>
              <a:rPr lang="en-US" sz="1000">
                <a:solidFill>
                  <a:schemeClr val="dk1"/>
                </a:solidFill>
                <a:latin typeface="Calibri"/>
                <a:ea typeface="Calibri"/>
                <a:cs typeface="Calibri"/>
                <a:sym typeface="Calibri"/>
              </a:rPr>
              <a:t>--area, connectivity</a:t>
            </a:r>
            <a:endParaRPr/>
          </a:p>
          <a:p>
            <a:pPr indent="0" lvl="0" marL="0" marR="0" rtl="0" algn="ctr">
              <a:spcBef>
                <a:spcPts val="0"/>
              </a:spcBef>
              <a:spcAft>
                <a:spcPts val="0"/>
              </a:spcAft>
              <a:buNone/>
            </a:pPr>
            <a:r>
              <a:rPr lang="en-US" sz="1000">
                <a:solidFill>
                  <a:schemeClr val="dk1"/>
                </a:solidFill>
                <a:latin typeface="Calibri"/>
                <a:ea typeface="Calibri"/>
                <a:cs typeface="Calibri"/>
                <a:sym typeface="Calibri"/>
              </a:rPr>
              <a:t>and integrity</a:t>
            </a:r>
            <a:endParaRPr/>
          </a:p>
        </p:txBody>
      </p:sp>
      <p:sp>
        <p:nvSpPr>
          <p:cNvPr id="306" name="Google Shape;306;p15"/>
          <p:cNvSpPr/>
          <p:nvPr/>
        </p:nvSpPr>
        <p:spPr>
          <a:xfrm>
            <a:off x="8023225" y="1766468"/>
            <a:ext cx="1014413" cy="781050"/>
          </a:xfrm>
          <a:prstGeom prst="roundRect">
            <a:avLst>
              <a:gd fmla="val 16667" name="adj"/>
            </a:avLst>
          </a:prstGeom>
          <a:solidFill>
            <a:srgbClr val="E1EFD8"/>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A: Species</a:t>
            </a:r>
            <a:r>
              <a:rPr lang="en-US" sz="1000">
                <a:solidFill>
                  <a:schemeClr val="dk1"/>
                </a:solidFill>
                <a:latin typeface="Calibri"/>
                <a:ea typeface="Calibri"/>
                <a:cs typeface="Calibri"/>
                <a:sym typeface="Calibri"/>
              </a:rPr>
              <a:t> reducing # threatened &amp; maintaining genetic diversity</a:t>
            </a:r>
            <a:endParaRPr/>
          </a:p>
        </p:txBody>
      </p:sp>
      <p:sp>
        <p:nvSpPr>
          <p:cNvPr id="307" name="Google Shape;307;p15"/>
          <p:cNvSpPr/>
          <p:nvPr/>
        </p:nvSpPr>
        <p:spPr>
          <a:xfrm>
            <a:off x="9405938" y="1715668"/>
            <a:ext cx="1395412" cy="866775"/>
          </a:xfrm>
          <a:prstGeom prst="roundRect">
            <a:avLst>
              <a:gd fmla="val 16667" name="adj"/>
            </a:avLst>
          </a:prstGeom>
          <a:solidFill>
            <a:srgbClr val="E1EFD8"/>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B:</a:t>
            </a:r>
            <a:r>
              <a:rPr lang="en-US" sz="1000">
                <a:solidFill>
                  <a:schemeClr val="dk1"/>
                </a:solidFill>
                <a:latin typeface="Calibri"/>
                <a:ea typeface="Calibri"/>
                <a:cs typeface="Calibri"/>
                <a:sym typeface="Calibri"/>
              </a:rPr>
              <a:t> nature’s contributions to people (food security, access to safe water, resilience to natural disaster)</a:t>
            </a:r>
            <a:endParaRPr/>
          </a:p>
        </p:txBody>
      </p:sp>
      <p:sp>
        <p:nvSpPr>
          <p:cNvPr id="308" name="Google Shape;308;p15"/>
          <p:cNvSpPr/>
          <p:nvPr/>
        </p:nvSpPr>
        <p:spPr>
          <a:xfrm>
            <a:off x="1223963" y="771105"/>
            <a:ext cx="9742487" cy="4494213"/>
          </a:xfrm>
          <a:prstGeom prst="rect">
            <a:avLst/>
          </a:prstGeom>
          <a:noFill/>
          <a:ln cap="flat" cmpd="sng" w="1905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29">
              <a:solidFill>
                <a:schemeClr val="lt1"/>
              </a:solidFill>
              <a:latin typeface="Calibri"/>
              <a:ea typeface="Calibri"/>
              <a:cs typeface="Calibri"/>
              <a:sym typeface="Calibri"/>
            </a:endParaRPr>
          </a:p>
        </p:txBody>
      </p:sp>
      <p:cxnSp>
        <p:nvCxnSpPr>
          <p:cNvPr id="309" name="Google Shape;309;p15"/>
          <p:cNvCxnSpPr/>
          <p:nvPr/>
        </p:nvCxnSpPr>
        <p:spPr>
          <a:xfrm flipH="1">
            <a:off x="1758950" y="771105"/>
            <a:ext cx="15875" cy="4494213"/>
          </a:xfrm>
          <a:prstGeom prst="straightConnector1">
            <a:avLst/>
          </a:prstGeom>
          <a:noFill/>
          <a:ln cap="flat" cmpd="sng" w="19050">
            <a:solidFill>
              <a:schemeClr val="accent1"/>
            </a:solidFill>
            <a:prstDash val="solid"/>
            <a:miter lim="800000"/>
            <a:headEnd len="sm" w="sm" type="none"/>
            <a:tailEnd len="sm" w="sm" type="none"/>
          </a:ln>
        </p:spPr>
      </p:cxnSp>
      <p:cxnSp>
        <p:nvCxnSpPr>
          <p:cNvPr id="310" name="Google Shape;310;p15"/>
          <p:cNvCxnSpPr/>
          <p:nvPr/>
        </p:nvCxnSpPr>
        <p:spPr>
          <a:xfrm rot="10800000">
            <a:off x="1265238" y="4149305"/>
            <a:ext cx="9683750" cy="0"/>
          </a:xfrm>
          <a:prstGeom prst="straightConnector1">
            <a:avLst/>
          </a:prstGeom>
          <a:noFill/>
          <a:ln cap="flat" cmpd="sng" w="19050">
            <a:solidFill>
              <a:schemeClr val="accent1"/>
            </a:solidFill>
            <a:prstDash val="solid"/>
            <a:miter lim="800000"/>
            <a:headEnd len="sm" w="sm" type="none"/>
            <a:tailEnd len="sm" w="sm" type="none"/>
          </a:ln>
        </p:spPr>
      </p:cxnSp>
      <p:cxnSp>
        <p:nvCxnSpPr>
          <p:cNvPr id="311" name="Google Shape;311;p15"/>
          <p:cNvCxnSpPr/>
          <p:nvPr/>
        </p:nvCxnSpPr>
        <p:spPr>
          <a:xfrm rot="10800000">
            <a:off x="1246188" y="2782468"/>
            <a:ext cx="9742487" cy="0"/>
          </a:xfrm>
          <a:prstGeom prst="straightConnector1">
            <a:avLst/>
          </a:prstGeom>
          <a:noFill/>
          <a:ln cap="flat" cmpd="sng" w="19050">
            <a:solidFill>
              <a:schemeClr val="accent1"/>
            </a:solidFill>
            <a:prstDash val="solid"/>
            <a:miter lim="800000"/>
            <a:headEnd len="sm" w="sm" type="none"/>
            <a:tailEnd len="sm" w="sm" type="none"/>
          </a:ln>
        </p:spPr>
      </p:cxnSp>
      <p:cxnSp>
        <p:nvCxnSpPr>
          <p:cNvPr id="312" name="Google Shape;312;p15"/>
          <p:cNvCxnSpPr/>
          <p:nvPr/>
        </p:nvCxnSpPr>
        <p:spPr>
          <a:xfrm rot="10800000">
            <a:off x="1220788" y="1328318"/>
            <a:ext cx="9748837" cy="0"/>
          </a:xfrm>
          <a:prstGeom prst="straightConnector1">
            <a:avLst/>
          </a:prstGeom>
          <a:noFill/>
          <a:ln cap="flat" cmpd="sng" w="19050">
            <a:solidFill>
              <a:schemeClr val="accent1"/>
            </a:solidFill>
            <a:prstDash val="dot"/>
            <a:miter lim="800000"/>
            <a:headEnd len="sm" w="sm" type="none"/>
            <a:tailEnd len="sm" w="sm" type="none"/>
          </a:ln>
        </p:spPr>
      </p:cxnSp>
      <p:cxnSp>
        <p:nvCxnSpPr>
          <p:cNvPr id="313" name="Google Shape;313;p15"/>
          <p:cNvCxnSpPr/>
          <p:nvPr/>
        </p:nvCxnSpPr>
        <p:spPr>
          <a:xfrm rot="10800000">
            <a:off x="6627813" y="1348955"/>
            <a:ext cx="0" cy="1433513"/>
          </a:xfrm>
          <a:prstGeom prst="straightConnector1">
            <a:avLst/>
          </a:prstGeom>
          <a:noFill/>
          <a:ln cap="flat" cmpd="sng" w="19050">
            <a:solidFill>
              <a:schemeClr val="accent1"/>
            </a:solidFill>
            <a:prstDash val="dash"/>
            <a:miter lim="800000"/>
            <a:headEnd len="sm" w="sm" type="none"/>
            <a:tailEnd len="sm" w="sm" type="none"/>
          </a:ln>
        </p:spPr>
      </p:cxnSp>
      <p:cxnSp>
        <p:nvCxnSpPr>
          <p:cNvPr id="314" name="Google Shape;314;p15"/>
          <p:cNvCxnSpPr/>
          <p:nvPr/>
        </p:nvCxnSpPr>
        <p:spPr>
          <a:xfrm rot="10800000">
            <a:off x="9221788" y="1328318"/>
            <a:ext cx="23812" cy="1454150"/>
          </a:xfrm>
          <a:prstGeom prst="straightConnector1">
            <a:avLst/>
          </a:prstGeom>
          <a:noFill/>
          <a:ln cap="flat" cmpd="sng" w="19050">
            <a:solidFill>
              <a:schemeClr val="accent1"/>
            </a:solidFill>
            <a:prstDash val="dash"/>
            <a:miter lim="800000"/>
            <a:headEnd len="sm" w="sm" type="none"/>
            <a:tailEnd len="sm" w="sm" type="none"/>
          </a:ln>
        </p:spPr>
      </p:cxnSp>
      <p:sp>
        <p:nvSpPr>
          <p:cNvPr id="315" name="Google Shape;315;p15"/>
          <p:cNvSpPr txBox="1"/>
          <p:nvPr/>
        </p:nvSpPr>
        <p:spPr>
          <a:xfrm>
            <a:off x="3779838" y="1366418"/>
            <a:ext cx="811212" cy="3381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70C0"/>
                </a:solidFill>
                <a:latin typeface="Calibri"/>
                <a:ea typeface="Calibri"/>
                <a:cs typeface="Calibri"/>
                <a:sym typeface="Calibri"/>
              </a:rPr>
              <a:t>Actions</a:t>
            </a:r>
            <a:endParaRPr/>
          </a:p>
        </p:txBody>
      </p:sp>
      <p:sp>
        <p:nvSpPr>
          <p:cNvPr id="316" name="Google Shape;316;p15"/>
          <p:cNvSpPr txBox="1"/>
          <p:nvPr/>
        </p:nvSpPr>
        <p:spPr>
          <a:xfrm>
            <a:off x="7281863" y="1375943"/>
            <a:ext cx="1468437" cy="3381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State of Nature</a:t>
            </a:r>
            <a:endParaRPr/>
          </a:p>
        </p:txBody>
      </p:sp>
      <p:sp>
        <p:nvSpPr>
          <p:cNvPr id="317" name="Google Shape;317;p15"/>
          <p:cNvSpPr txBox="1"/>
          <p:nvPr/>
        </p:nvSpPr>
        <p:spPr>
          <a:xfrm>
            <a:off x="9296400" y="1374355"/>
            <a:ext cx="1577975" cy="3381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Societal Benefits</a:t>
            </a:r>
            <a:endParaRPr/>
          </a:p>
        </p:txBody>
      </p:sp>
      <p:sp>
        <p:nvSpPr>
          <p:cNvPr id="318" name="Google Shape;318;p15"/>
          <p:cNvSpPr txBox="1"/>
          <p:nvPr/>
        </p:nvSpPr>
        <p:spPr>
          <a:xfrm>
            <a:off x="4868863" y="771105"/>
            <a:ext cx="2447925" cy="554038"/>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None/>
            </a:pPr>
            <a:r>
              <a:rPr b="1" lang="en-US" sz="2000">
                <a:solidFill>
                  <a:schemeClr val="dk1"/>
                </a:solidFill>
                <a:latin typeface="Calibri"/>
                <a:ea typeface="Calibri"/>
                <a:cs typeface="Calibri"/>
                <a:sym typeface="Calibri"/>
              </a:rPr>
              <a:t>Assessment &amp;</a:t>
            </a:r>
            <a:endParaRPr/>
          </a:p>
          <a:p>
            <a:pPr indent="0" lvl="0" marL="0" marR="0" rtl="0" algn="ctr">
              <a:lnSpc>
                <a:spcPct val="90000"/>
              </a:lnSpc>
              <a:spcBef>
                <a:spcPts val="0"/>
              </a:spcBef>
              <a:spcAft>
                <a:spcPts val="0"/>
              </a:spcAft>
              <a:buNone/>
            </a:pPr>
            <a:r>
              <a:rPr b="1" lang="en-US" sz="2000">
                <a:solidFill>
                  <a:schemeClr val="dk1"/>
                </a:solidFill>
                <a:latin typeface="Calibri"/>
                <a:ea typeface="Calibri"/>
                <a:cs typeface="Calibri"/>
                <a:sym typeface="Calibri"/>
              </a:rPr>
              <a:t>decision support</a:t>
            </a:r>
            <a:endParaRPr/>
          </a:p>
        </p:txBody>
      </p:sp>
      <p:sp>
        <p:nvSpPr>
          <p:cNvPr id="319" name="Google Shape;319;p15"/>
          <p:cNvSpPr txBox="1"/>
          <p:nvPr/>
        </p:nvSpPr>
        <p:spPr>
          <a:xfrm rot="-5400000">
            <a:off x="1042988" y="1920455"/>
            <a:ext cx="933450" cy="4921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User Goals </a:t>
            </a:r>
            <a:endParaRPr/>
          </a:p>
          <a:p>
            <a:pPr indent="0" lvl="0" marL="0" marR="0" rtl="0" algn="ctr">
              <a:spcBef>
                <a:spcPts val="0"/>
              </a:spcBef>
              <a:spcAft>
                <a:spcPts val="0"/>
              </a:spcAft>
              <a:buNone/>
            </a:pPr>
            <a:r>
              <a:rPr lang="en-US" sz="1300">
                <a:solidFill>
                  <a:schemeClr val="dk1"/>
                </a:solidFill>
                <a:latin typeface="Calibri"/>
                <a:ea typeface="Calibri"/>
                <a:cs typeface="Calibri"/>
                <a:sym typeface="Calibri"/>
              </a:rPr>
              <a:t>&amp; targets</a:t>
            </a:r>
            <a:endParaRPr/>
          </a:p>
        </p:txBody>
      </p:sp>
      <p:sp>
        <p:nvSpPr>
          <p:cNvPr id="320" name="Google Shape;320;p15"/>
          <p:cNvSpPr txBox="1"/>
          <p:nvPr/>
        </p:nvSpPr>
        <p:spPr>
          <a:xfrm rot="-5400000">
            <a:off x="1096963" y="3219030"/>
            <a:ext cx="800100" cy="4921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Needed Products</a:t>
            </a:r>
            <a:endParaRPr/>
          </a:p>
        </p:txBody>
      </p:sp>
      <p:sp>
        <p:nvSpPr>
          <p:cNvPr id="321" name="Google Shape;321;p15"/>
          <p:cNvSpPr txBox="1"/>
          <p:nvPr/>
        </p:nvSpPr>
        <p:spPr>
          <a:xfrm rot="-5400000">
            <a:off x="990600" y="4477918"/>
            <a:ext cx="1017587" cy="554038"/>
          </a:xfrm>
          <a:prstGeom prst="rect">
            <a:avLst/>
          </a:prstGeom>
          <a:noFill/>
          <a:ln>
            <a:noFill/>
          </a:ln>
        </p:spPr>
        <p:txBody>
          <a:bodyPr anchorCtr="0" anchor="ctr" bIns="45700" lIns="91425" spcFirstLastPara="1" rIns="91425" wrap="square" tIns="45700">
            <a:spAutoFit/>
          </a:bodyPr>
          <a:lstStyle/>
          <a:p>
            <a:pPr indent="0" lvl="0" marL="0" marR="0" rtl="0" algn="ctr">
              <a:lnSpc>
                <a:spcPct val="92307"/>
              </a:lnSpc>
              <a:spcBef>
                <a:spcPts val="0"/>
              </a:spcBef>
              <a:spcAft>
                <a:spcPts val="0"/>
              </a:spcAft>
              <a:buNone/>
            </a:pPr>
            <a:r>
              <a:rPr lang="en-US" sz="1300">
                <a:solidFill>
                  <a:schemeClr val="dk1"/>
                </a:solidFill>
                <a:latin typeface="Calibri"/>
                <a:ea typeface="Calibri"/>
                <a:cs typeface="Calibri"/>
                <a:sym typeface="Calibri"/>
              </a:rPr>
              <a:t>Ecosystem Structure EBVs</a:t>
            </a:r>
            <a:endParaRPr/>
          </a:p>
        </p:txBody>
      </p:sp>
      <p:sp>
        <p:nvSpPr>
          <p:cNvPr id="322" name="Google Shape;322;p15"/>
          <p:cNvSpPr/>
          <p:nvPr/>
        </p:nvSpPr>
        <p:spPr>
          <a:xfrm>
            <a:off x="5426075" y="4517605"/>
            <a:ext cx="962025"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EBV: Ecosystem Distribution</a:t>
            </a:r>
            <a:endParaRPr/>
          </a:p>
        </p:txBody>
      </p:sp>
      <p:sp>
        <p:nvSpPr>
          <p:cNvPr id="323" name="Google Shape;323;p15"/>
          <p:cNvSpPr txBox="1"/>
          <p:nvPr/>
        </p:nvSpPr>
        <p:spPr>
          <a:xfrm>
            <a:off x="2524125" y="845718"/>
            <a:ext cx="1879600" cy="425450"/>
          </a:xfrm>
          <a:prstGeom prst="rect">
            <a:avLst/>
          </a:prstGeom>
          <a:noFill/>
          <a:ln>
            <a:noFill/>
          </a:ln>
        </p:spPr>
        <p:txBody>
          <a:bodyPr anchorCtr="0" anchor="t" bIns="45700" lIns="18550" spcFirstLastPara="1" rIns="18550" wrap="square" tIns="45700">
            <a:spAutoFit/>
          </a:bodyPr>
          <a:lstStyle/>
          <a:p>
            <a:pPr indent="0" lvl="0" marL="0" marR="0" rtl="0" algn="ctr">
              <a:lnSpc>
                <a:spcPct val="92857"/>
              </a:lnSpc>
              <a:spcBef>
                <a:spcPts val="0"/>
              </a:spcBef>
              <a:spcAft>
                <a:spcPts val="0"/>
              </a:spcAft>
              <a:buNone/>
            </a:pPr>
            <a:r>
              <a:rPr i="1" lang="en-US" sz="1400">
                <a:solidFill>
                  <a:schemeClr val="dk1"/>
                </a:solidFill>
                <a:latin typeface="Calibri"/>
                <a:ea typeface="Calibri"/>
                <a:cs typeface="Calibri"/>
                <a:sym typeface="Calibri"/>
              </a:rPr>
              <a:t>Prioritisation of actions to achieve goals</a:t>
            </a:r>
            <a:endParaRPr/>
          </a:p>
        </p:txBody>
      </p:sp>
      <p:sp>
        <p:nvSpPr>
          <p:cNvPr id="324" name="Google Shape;324;p15"/>
          <p:cNvSpPr txBox="1"/>
          <p:nvPr/>
        </p:nvSpPr>
        <p:spPr>
          <a:xfrm>
            <a:off x="8113713" y="890168"/>
            <a:ext cx="1860550" cy="333375"/>
          </a:xfrm>
          <a:prstGeom prst="rect">
            <a:avLst/>
          </a:prstGeom>
          <a:noFill/>
          <a:ln>
            <a:noFill/>
          </a:ln>
        </p:spPr>
        <p:txBody>
          <a:bodyPr anchorCtr="0" anchor="t" bIns="0" lIns="0" spcFirstLastPara="1" rIns="0" wrap="square" tIns="0">
            <a:spAutoFit/>
          </a:bodyPr>
          <a:lstStyle/>
          <a:p>
            <a:pPr indent="0" lvl="0" marL="0" marR="0" rtl="0" algn="ctr">
              <a:lnSpc>
                <a:spcPct val="92857"/>
              </a:lnSpc>
              <a:spcBef>
                <a:spcPts val="0"/>
              </a:spcBef>
              <a:spcAft>
                <a:spcPts val="0"/>
              </a:spcAft>
              <a:buNone/>
            </a:pPr>
            <a:r>
              <a:rPr i="1" lang="en-US" sz="1400">
                <a:solidFill>
                  <a:schemeClr val="dk1"/>
                </a:solidFill>
                <a:latin typeface="Calibri"/>
                <a:ea typeface="Calibri"/>
                <a:cs typeface="Calibri"/>
                <a:sym typeface="Calibri"/>
              </a:rPr>
              <a:t>Monitoring progress towards goals</a:t>
            </a:r>
            <a:endParaRPr/>
          </a:p>
        </p:txBody>
      </p:sp>
      <p:sp>
        <p:nvSpPr>
          <p:cNvPr id="325" name="Google Shape;325;p15"/>
          <p:cNvSpPr/>
          <p:nvPr/>
        </p:nvSpPr>
        <p:spPr>
          <a:xfrm>
            <a:off x="3221038" y="3230143"/>
            <a:ext cx="939800"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Connectivity/ fragmentation</a:t>
            </a:r>
            <a:endParaRPr sz="1050">
              <a:solidFill>
                <a:srgbClr val="0070C0"/>
              </a:solidFill>
              <a:latin typeface="Calibri"/>
              <a:ea typeface="Calibri"/>
              <a:cs typeface="Calibri"/>
              <a:sym typeface="Calibri"/>
            </a:endParaRPr>
          </a:p>
        </p:txBody>
      </p:sp>
      <p:sp>
        <p:nvSpPr>
          <p:cNvPr id="326" name="Google Shape;326;p15"/>
          <p:cNvSpPr/>
          <p:nvPr/>
        </p:nvSpPr>
        <p:spPr>
          <a:xfrm>
            <a:off x="9663113" y="4574755"/>
            <a:ext cx="962025" cy="403225"/>
          </a:xfrm>
          <a:prstGeom prst="roundRect">
            <a:avLst>
              <a:gd fmla="val 16667" name="adj"/>
            </a:avLst>
          </a:prstGeom>
          <a:solidFill>
            <a:srgbClr val="FFF2CC">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EBV: Species Distribution</a:t>
            </a:r>
            <a:endParaRPr/>
          </a:p>
        </p:txBody>
      </p:sp>
      <p:sp>
        <p:nvSpPr>
          <p:cNvPr id="327" name="Google Shape;327;p15"/>
          <p:cNvSpPr/>
          <p:nvPr/>
        </p:nvSpPr>
        <p:spPr>
          <a:xfrm>
            <a:off x="2216150" y="4517605"/>
            <a:ext cx="962025"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EBV: Live Cover</a:t>
            </a:r>
            <a:endParaRPr/>
          </a:p>
        </p:txBody>
      </p:sp>
      <p:sp>
        <p:nvSpPr>
          <p:cNvPr id="328" name="Google Shape;328;p15"/>
          <p:cNvSpPr/>
          <p:nvPr/>
        </p:nvSpPr>
        <p:spPr>
          <a:xfrm>
            <a:off x="9691688" y="3473030"/>
            <a:ext cx="862012" cy="533400"/>
          </a:xfrm>
          <a:prstGeom prst="roundRect">
            <a:avLst>
              <a:gd fmla="val 16667" name="adj"/>
            </a:avLst>
          </a:prstGeom>
          <a:solidFill>
            <a:srgbClr val="D8E2F3">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EESV: coastal risk reduction</a:t>
            </a:r>
            <a:endParaRPr/>
          </a:p>
        </p:txBody>
      </p:sp>
      <p:sp>
        <p:nvSpPr>
          <p:cNvPr id="329" name="Google Shape;329;p15"/>
          <p:cNvSpPr/>
          <p:nvPr/>
        </p:nvSpPr>
        <p:spPr>
          <a:xfrm>
            <a:off x="4697413" y="3230143"/>
            <a:ext cx="728662"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ECV: Land Cover &amp; Land Use</a:t>
            </a:r>
            <a:endParaRPr/>
          </a:p>
        </p:txBody>
      </p:sp>
      <p:cxnSp>
        <p:nvCxnSpPr>
          <p:cNvPr id="330" name="Google Shape;330;p15"/>
          <p:cNvCxnSpPr>
            <a:stCxn id="331" idx="0"/>
            <a:endCxn id="332" idx="2"/>
          </p:cNvCxnSpPr>
          <p:nvPr/>
        </p:nvCxnSpPr>
        <p:spPr>
          <a:xfrm rot="10800000">
            <a:off x="2333657" y="3739705"/>
            <a:ext cx="1913700" cy="777900"/>
          </a:xfrm>
          <a:prstGeom prst="straightConnector1">
            <a:avLst/>
          </a:prstGeom>
          <a:noFill/>
          <a:ln cap="flat" cmpd="sng" w="19050">
            <a:solidFill>
              <a:srgbClr val="AEABAB"/>
            </a:solidFill>
            <a:prstDash val="solid"/>
            <a:miter lim="800000"/>
            <a:headEnd len="sm" w="sm" type="none"/>
            <a:tailEnd len="med" w="med" type="triangle"/>
          </a:ln>
        </p:spPr>
      </p:cxnSp>
      <p:sp>
        <p:nvSpPr>
          <p:cNvPr id="331" name="Google Shape;331;p15"/>
          <p:cNvSpPr/>
          <p:nvPr/>
        </p:nvSpPr>
        <p:spPr>
          <a:xfrm>
            <a:off x="3767138" y="4517605"/>
            <a:ext cx="960437"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EBV: Ecosystem Vertical Profile </a:t>
            </a:r>
            <a:endParaRPr/>
          </a:p>
        </p:txBody>
      </p:sp>
      <p:sp>
        <p:nvSpPr>
          <p:cNvPr id="333" name="Google Shape;333;p15"/>
          <p:cNvSpPr/>
          <p:nvPr/>
        </p:nvSpPr>
        <p:spPr>
          <a:xfrm>
            <a:off x="6221413" y="3230143"/>
            <a:ext cx="754062"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Integrity</a:t>
            </a:r>
            <a:endParaRPr/>
          </a:p>
        </p:txBody>
      </p:sp>
      <p:cxnSp>
        <p:nvCxnSpPr>
          <p:cNvPr id="334" name="Google Shape;334;p15"/>
          <p:cNvCxnSpPr>
            <a:stCxn id="322" idx="0"/>
            <a:endCxn id="325" idx="2"/>
          </p:cNvCxnSpPr>
          <p:nvPr/>
        </p:nvCxnSpPr>
        <p:spPr>
          <a:xfrm rot="10800000">
            <a:off x="3690988" y="3758905"/>
            <a:ext cx="2216100" cy="758700"/>
          </a:xfrm>
          <a:prstGeom prst="straightConnector1">
            <a:avLst/>
          </a:prstGeom>
          <a:noFill/>
          <a:ln cap="flat" cmpd="sng" w="19050">
            <a:solidFill>
              <a:srgbClr val="A5A5A5"/>
            </a:solidFill>
            <a:prstDash val="solid"/>
            <a:miter lim="800000"/>
            <a:headEnd len="sm" w="sm" type="none"/>
            <a:tailEnd len="med" w="med" type="triangle"/>
          </a:ln>
        </p:spPr>
      </p:cxnSp>
      <p:cxnSp>
        <p:nvCxnSpPr>
          <p:cNvPr id="335" name="Google Shape;335;p15"/>
          <p:cNvCxnSpPr>
            <a:stCxn id="327" idx="0"/>
            <a:endCxn id="329" idx="2"/>
          </p:cNvCxnSpPr>
          <p:nvPr/>
        </p:nvCxnSpPr>
        <p:spPr>
          <a:xfrm flipH="1" rot="10800000">
            <a:off x="2697163" y="3758905"/>
            <a:ext cx="2364600" cy="758700"/>
          </a:xfrm>
          <a:prstGeom prst="straightConnector1">
            <a:avLst/>
          </a:prstGeom>
          <a:noFill/>
          <a:ln cap="flat" cmpd="sng" w="19050">
            <a:solidFill>
              <a:srgbClr val="AEABAB"/>
            </a:solidFill>
            <a:prstDash val="solid"/>
            <a:miter lim="800000"/>
            <a:headEnd len="sm" w="sm" type="none"/>
            <a:tailEnd len="med" w="med" type="triangle"/>
          </a:ln>
        </p:spPr>
      </p:cxnSp>
      <p:cxnSp>
        <p:nvCxnSpPr>
          <p:cNvPr id="336" name="Google Shape;336;p15"/>
          <p:cNvCxnSpPr>
            <a:stCxn id="331" idx="0"/>
            <a:endCxn id="333" idx="2"/>
          </p:cNvCxnSpPr>
          <p:nvPr/>
        </p:nvCxnSpPr>
        <p:spPr>
          <a:xfrm flipH="1" rot="10800000">
            <a:off x="4247357" y="3758905"/>
            <a:ext cx="2351100" cy="758700"/>
          </a:xfrm>
          <a:prstGeom prst="straightConnector1">
            <a:avLst/>
          </a:prstGeom>
          <a:noFill/>
          <a:ln cap="flat" cmpd="sng" w="19050">
            <a:solidFill>
              <a:srgbClr val="AEABAB"/>
            </a:solidFill>
            <a:prstDash val="solid"/>
            <a:miter lim="800000"/>
            <a:headEnd len="sm" w="sm" type="none"/>
            <a:tailEnd len="med" w="med" type="triangle"/>
          </a:ln>
        </p:spPr>
      </p:cxnSp>
      <p:cxnSp>
        <p:nvCxnSpPr>
          <p:cNvPr id="337" name="Google Shape;337;p15"/>
          <p:cNvCxnSpPr>
            <a:stCxn id="327" idx="0"/>
            <a:endCxn id="333" idx="2"/>
          </p:cNvCxnSpPr>
          <p:nvPr/>
        </p:nvCxnSpPr>
        <p:spPr>
          <a:xfrm flipH="1" rot="10800000">
            <a:off x="2697163" y="3758905"/>
            <a:ext cx="3901200" cy="758700"/>
          </a:xfrm>
          <a:prstGeom prst="straightConnector1">
            <a:avLst/>
          </a:prstGeom>
          <a:noFill/>
          <a:ln cap="flat" cmpd="sng" w="19050">
            <a:solidFill>
              <a:srgbClr val="AEABAB"/>
            </a:solidFill>
            <a:prstDash val="solid"/>
            <a:miter lim="800000"/>
            <a:headEnd len="sm" w="sm" type="none"/>
            <a:tailEnd len="med" w="med" type="triangle"/>
          </a:ln>
        </p:spPr>
      </p:cxnSp>
      <p:sp>
        <p:nvSpPr>
          <p:cNvPr id="332" name="Google Shape;332;p15"/>
          <p:cNvSpPr/>
          <p:nvPr/>
        </p:nvSpPr>
        <p:spPr>
          <a:xfrm>
            <a:off x="1970088" y="3211093"/>
            <a:ext cx="727075"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Extent (by ecosystem)</a:t>
            </a:r>
            <a:endParaRPr sz="1050">
              <a:solidFill>
                <a:schemeClr val="dk1"/>
              </a:solidFill>
              <a:latin typeface="Calibri"/>
              <a:ea typeface="Calibri"/>
              <a:cs typeface="Calibri"/>
              <a:sym typeface="Calibri"/>
            </a:endParaRPr>
          </a:p>
        </p:txBody>
      </p:sp>
      <p:sp>
        <p:nvSpPr>
          <p:cNvPr id="338" name="Google Shape;338;p15"/>
          <p:cNvSpPr/>
          <p:nvPr/>
        </p:nvSpPr>
        <p:spPr>
          <a:xfrm>
            <a:off x="2039938" y="2117305"/>
            <a:ext cx="1265237" cy="43021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3:</a:t>
            </a:r>
            <a:r>
              <a:rPr lang="en-US" sz="1050">
                <a:solidFill>
                  <a:schemeClr val="dk1"/>
                </a:solidFill>
                <a:latin typeface="Calibri"/>
                <a:ea typeface="Calibri"/>
                <a:cs typeface="Calibri"/>
                <a:sym typeface="Calibri"/>
              </a:rPr>
              <a:t> 30% of land and sea conserved </a:t>
            </a:r>
            <a:endParaRPr/>
          </a:p>
        </p:txBody>
      </p:sp>
      <p:cxnSp>
        <p:nvCxnSpPr>
          <p:cNvPr id="339" name="Google Shape;339;p15"/>
          <p:cNvCxnSpPr>
            <a:stCxn id="326" idx="0"/>
            <a:endCxn id="340" idx="2"/>
          </p:cNvCxnSpPr>
          <p:nvPr/>
        </p:nvCxnSpPr>
        <p:spPr>
          <a:xfrm rot="10800000">
            <a:off x="8538226" y="3528655"/>
            <a:ext cx="1605900" cy="1046100"/>
          </a:xfrm>
          <a:prstGeom prst="straightConnector1">
            <a:avLst/>
          </a:prstGeom>
          <a:noFill/>
          <a:ln cap="flat" cmpd="sng" w="19050">
            <a:solidFill>
              <a:srgbClr val="AEABAB"/>
            </a:solidFill>
            <a:prstDash val="solid"/>
            <a:miter lim="800000"/>
            <a:headEnd len="sm" w="sm" type="none"/>
            <a:tailEnd len="med" w="med" type="triangle"/>
          </a:ln>
        </p:spPr>
      </p:cxnSp>
      <p:cxnSp>
        <p:nvCxnSpPr>
          <p:cNvPr id="341" name="Google Shape;341;p15"/>
          <p:cNvCxnSpPr>
            <a:stCxn id="331" idx="0"/>
            <a:endCxn id="340" idx="2"/>
          </p:cNvCxnSpPr>
          <p:nvPr/>
        </p:nvCxnSpPr>
        <p:spPr>
          <a:xfrm flipH="1" rot="10800000">
            <a:off x="4247357" y="3528505"/>
            <a:ext cx="4290900" cy="989100"/>
          </a:xfrm>
          <a:prstGeom prst="straightConnector1">
            <a:avLst/>
          </a:prstGeom>
          <a:noFill/>
          <a:ln cap="flat" cmpd="sng" w="19050">
            <a:solidFill>
              <a:srgbClr val="AEABAB"/>
            </a:solidFill>
            <a:prstDash val="solid"/>
            <a:miter lim="800000"/>
            <a:headEnd len="sm" w="sm" type="none"/>
            <a:tailEnd len="med" w="med" type="triangle"/>
          </a:ln>
        </p:spPr>
      </p:cxnSp>
      <p:cxnSp>
        <p:nvCxnSpPr>
          <p:cNvPr id="342" name="Google Shape;342;p15"/>
          <p:cNvCxnSpPr>
            <a:stCxn id="322" idx="0"/>
            <a:endCxn id="332" idx="2"/>
          </p:cNvCxnSpPr>
          <p:nvPr/>
        </p:nvCxnSpPr>
        <p:spPr>
          <a:xfrm rot="10800000">
            <a:off x="2333488" y="3739705"/>
            <a:ext cx="3573600" cy="777900"/>
          </a:xfrm>
          <a:prstGeom prst="straightConnector1">
            <a:avLst/>
          </a:prstGeom>
          <a:noFill/>
          <a:ln cap="flat" cmpd="sng" w="19050">
            <a:solidFill>
              <a:srgbClr val="A5A5A5"/>
            </a:solidFill>
            <a:prstDash val="solid"/>
            <a:miter lim="800000"/>
            <a:headEnd len="sm" w="sm" type="none"/>
            <a:tailEnd len="med" w="med" type="triangle"/>
          </a:ln>
        </p:spPr>
      </p:cxnSp>
      <p:cxnSp>
        <p:nvCxnSpPr>
          <p:cNvPr id="343" name="Google Shape;343;p15"/>
          <p:cNvCxnSpPr>
            <a:stCxn id="322" idx="0"/>
            <a:endCxn id="329" idx="2"/>
          </p:cNvCxnSpPr>
          <p:nvPr/>
        </p:nvCxnSpPr>
        <p:spPr>
          <a:xfrm rot="10800000">
            <a:off x="5061688" y="3758905"/>
            <a:ext cx="845400" cy="758700"/>
          </a:xfrm>
          <a:prstGeom prst="straightConnector1">
            <a:avLst/>
          </a:prstGeom>
          <a:noFill/>
          <a:ln cap="flat" cmpd="sng" w="19050">
            <a:solidFill>
              <a:srgbClr val="A5A5A5"/>
            </a:solidFill>
            <a:prstDash val="solid"/>
            <a:miter lim="800000"/>
            <a:headEnd len="sm" w="sm" type="none"/>
            <a:tailEnd len="med" w="med" type="triangle"/>
          </a:ln>
        </p:spPr>
      </p:cxnSp>
      <p:cxnSp>
        <p:nvCxnSpPr>
          <p:cNvPr id="344" name="Google Shape;344;p15"/>
          <p:cNvCxnSpPr>
            <a:stCxn id="322" idx="0"/>
            <a:endCxn id="333" idx="2"/>
          </p:cNvCxnSpPr>
          <p:nvPr/>
        </p:nvCxnSpPr>
        <p:spPr>
          <a:xfrm flipH="1" rot="10800000">
            <a:off x="5907088" y="3758905"/>
            <a:ext cx="691500" cy="758700"/>
          </a:xfrm>
          <a:prstGeom prst="straightConnector1">
            <a:avLst/>
          </a:prstGeom>
          <a:noFill/>
          <a:ln cap="flat" cmpd="sng" w="19050">
            <a:solidFill>
              <a:srgbClr val="AEABAB"/>
            </a:solidFill>
            <a:prstDash val="solid"/>
            <a:miter lim="800000"/>
            <a:headEnd len="sm" w="sm" type="none"/>
            <a:tailEnd len="med" w="med" type="triangle"/>
          </a:ln>
        </p:spPr>
      </p:cxnSp>
      <p:sp>
        <p:nvSpPr>
          <p:cNvPr id="340" name="Google Shape;340;p15"/>
          <p:cNvSpPr/>
          <p:nvPr/>
        </p:nvSpPr>
        <p:spPr>
          <a:xfrm>
            <a:off x="8175625" y="2999955"/>
            <a:ext cx="725488" cy="528638"/>
          </a:xfrm>
          <a:prstGeom prst="roundRect">
            <a:avLst>
              <a:gd fmla="val 16667" name="adj"/>
            </a:avLst>
          </a:prstGeom>
          <a:solidFill>
            <a:srgbClr val="D8E2F3">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Extent of Suitable Habitat</a:t>
            </a:r>
            <a:endParaRPr sz="1100">
              <a:solidFill>
                <a:schemeClr val="dk1"/>
              </a:solidFill>
              <a:latin typeface="Calibri"/>
              <a:ea typeface="Calibri"/>
              <a:cs typeface="Calibri"/>
              <a:sym typeface="Calibri"/>
            </a:endParaRPr>
          </a:p>
        </p:txBody>
      </p:sp>
      <p:cxnSp>
        <p:nvCxnSpPr>
          <p:cNvPr id="345" name="Google Shape;345;p15"/>
          <p:cNvCxnSpPr>
            <a:stCxn id="322" idx="0"/>
            <a:endCxn id="340" idx="2"/>
          </p:cNvCxnSpPr>
          <p:nvPr/>
        </p:nvCxnSpPr>
        <p:spPr>
          <a:xfrm flipH="1" rot="10800000">
            <a:off x="5907088" y="3528505"/>
            <a:ext cx="2631300" cy="989100"/>
          </a:xfrm>
          <a:prstGeom prst="straightConnector1">
            <a:avLst/>
          </a:prstGeom>
          <a:noFill/>
          <a:ln cap="flat" cmpd="sng" w="19050">
            <a:solidFill>
              <a:srgbClr val="A5A5A5"/>
            </a:solidFill>
            <a:prstDash val="solid"/>
            <a:miter lim="800000"/>
            <a:headEnd len="sm" w="sm" type="none"/>
            <a:tailEnd len="med" w="med" type="triangle"/>
          </a:ln>
        </p:spPr>
      </p:cxnSp>
      <p:cxnSp>
        <p:nvCxnSpPr>
          <p:cNvPr id="346" name="Google Shape;346;p15"/>
          <p:cNvCxnSpPr>
            <a:stCxn id="322" idx="0"/>
            <a:endCxn id="328" idx="1"/>
          </p:cNvCxnSpPr>
          <p:nvPr/>
        </p:nvCxnSpPr>
        <p:spPr>
          <a:xfrm flipH="1" rot="10800000">
            <a:off x="5907088" y="3739705"/>
            <a:ext cx="3784500" cy="777900"/>
          </a:xfrm>
          <a:prstGeom prst="straightConnector1">
            <a:avLst/>
          </a:prstGeom>
          <a:noFill/>
          <a:ln cap="flat" cmpd="sng" w="19050">
            <a:solidFill>
              <a:srgbClr val="A5A5A5"/>
            </a:solidFill>
            <a:prstDash val="solid"/>
            <a:miter lim="800000"/>
            <a:headEnd len="sm" w="sm" type="none"/>
            <a:tailEnd len="med" w="med" type="triangle"/>
          </a:ln>
        </p:spPr>
      </p:cxnSp>
      <p:cxnSp>
        <p:nvCxnSpPr>
          <p:cNvPr id="347" name="Google Shape;347;p15"/>
          <p:cNvCxnSpPr>
            <a:stCxn id="340" idx="0"/>
            <a:endCxn id="306" idx="2"/>
          </p:cNvCxnSpPr>
          <p:nvPr/>
        </p:nvCxnSpPr>
        <p:spPr>
          <a:xfrm rot="10800000">
            <a:off x="8530569" y="2547555"/>
            <a:ext cx="7800" cy="452400"/>
          </a:xfrm>
          <a:prstGeom prst="straightConnector1">
            <a:avLst/>
          </a:prstGeom>
          <a:noFill/>
          <a:ln cap="flat" cmpd="sng" w="19050">
            <a:solidFill>
              <a:srgbClr val="AEABAB"/>
            </a:solidFill>
            <a:prstDash val="solid"/>
            <a:miter lim="800000"/>
            <a:headEnd len="sm" w="sm" type="none"/>
            <a:tailEnd len="med" w="med" type="triangle"/>
          </a:ln>
        </p:spPr>
      </p:cxnSp>
      <p:cxnSp>
        <p:nvCxnSpPr>
          <p:cNvPr id="348" name="Google Shape;348;p15"/>
          <p:cNvCxnSpPr/>
          <p:nvPr/>
        </p:nvCxnSpPr>
        <p:spPr>
          <a:xfrm>
            <a:off x="2333625" y="3044405"/>
            <a:ext cx="5054600" cy="0"/>
          </a:xfrm>
          <a:prstGeom prst="straightConnector1">
            <a:avLst/>
          </a:prstGeom>
          <a:noFill/>
          <a:ln cap="rnd" cmpd="sng" w="38100">
            <a:solidFill>
              <a:srgbClr val="BFBFBF"/>
            </a:solidFill>
            <a:prstDash val="solid"/>
            <a:miter lim="800000"/>
            <a:headEnd len="sm" w="sm" type="none"/>
            <a:tailEnd len="sm" w="sm" type="none"/>
          </a:ln>
        </p:spPr>
      </p:cxnSp>
      <p:cxnSp>
        <p:nvCxnSpPr>
          <p:cNvPr id="349" name="Google Shape;349;p15"/>
          <p:cNvCxnSpPr/>
          <p:nvPr/>
        </p:nvCxnSpPr>
        <p:spPr>
          <a:xfrm rot="10800000">
            <a:off x="2333625" y="30475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350" name="Google Shape;350;p15"/>
          <p:cNvCxnSpPr/>
          <p:nvPr/>
        </p:nvCxnSpPr>
        <p:spPr>
          <a:xfrm rot="10800000">
            <a:off x="7388225" y="2531643"/>
            <a:ext cx="0" cy="503237"/>
          </a:xfrm>
          <a:prstGeom prst="straightConnector1">
            <a:avLst/>
          </a:prstGeom>
          <a:noFill/>
          <a:ln cap="rnd" cmpd="sng" w="38100">
            <a:solidFill>
              <a:srgbClr val="BFBFBF"/>
            </a:solidFill>
            <a:prstDash val="solid"/>
            <a:miter lim="800000"/>
            <a:headEnd len="sm" w="sm" type="none"/>
            <a:tailEnd len="med" w="med" type="triangle"/>
          </a:ln>
        </p:spPr>
      </p:cxnSp>
      <p:cxnSp>
        <p:nvCxnSpPr>
          <p:cNvPr id="351" name="Google Shape;351;p15"/>
          <p:cNvCxnSpPr/>
          <p:nvPr/>
        </p:nvCxnSpPr>
        <p:spPr>
          <a:xfrm rot="10800000">
            <a:off x="3663950" y="30602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352" name="Google Shape;352;p15"/>
          <p:cNvCxnSpPr/>
          <p:nvPr/>
        </p:nvCxnSpPr>
        <p:spPr>
          <a:xfrm rot="10800000">
            <a:off x="5060950" y="30602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353" name="Google Shape;353;p15"/>
          <p:cNvCxnSpPr/>
          <p:nvPr/>
        </p:nvCxnSpPr>
        <p:spPr>
          <a:xfrm rot="10800000">
            <a:off x="6599238" y="3060280"/>
            <a:ext cx="0" cy="169863"/>
          </a:xfrm>
          <a:prstGeom prst="straightConnector1">
            <a:avLst/>
          </a:prstGeom>
          <a:noFill/>
          <a:ln cap="rnd" cmpd="sng" w="38100">
            <a:solidFill>
              <a:srgbClr val="BFBFBF"/>
            </a:solidFill>
            <a:prstDash val="solid"/>
            <a:miter lim="800000"/>
            <a:headEnd len="sm" w="sm" type="none"/>
            <a:tailEnd len="sm" w="sm" type="none"/>
          </a:ln>
        </p:spPr>
      </p:cxnSp>
      <p:sp>
        <p:nvSpPr>
          <p:cNvPr id="354" name="Google Shape;354;p15"/>
          <p:cNvSpPr/>
          <p:nvPr/>
        </p:nvSpPr>
        <p:spPr>
          <a:xfrm>
            <a:off x="4364038" y="2782468"/>
            <a:ext cx="168275" cy="274637"/>
          </a:xfrm>
          <a:prstGeom prst="upArrow">
            <a:avLst>
              <a:gd fmla="val 50000" name="adj1"/>
              <a:gd fmla="val 50000" name="adj2"/>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55" name="Google Shape;355;p15"/>
          <p:cNvCxnSpPr/>
          <p:nvPr/>
        </p:nvCxnSpPr>
        <p:spPr>
          <a:xfrm rot="10800000">
            <a:off x="10123488" y="2582443"/>
            <a:ext cx="0" cy="890587"/>
          </a:xfrm>
          <a:prstGeom prst="straightConnector1">
            <a:avLst/>
          </a:prstGeom>
          <a:noFill/>
          <a:ln cap="flat" cmpd="sng" w="19050">
            <a:solidFill>
              <a:srgbClr val="AEABAB"/>
            </a:solidFill>
            <a:prstDash val="solid"/>
            <a:miter lim="800000"/>
            <a:headEnd len="sm" w="sm" type="none"/>
            <a:tailEnd len="med" w="med" type="triangle"/>
          </a:ln>
        </p:spPr>
      </p:cxnSp>
      <p:cxnSp>
        <p:nvCxnSpPr>
          <p:cNvPr id="356" name="Google Shape;356;p15"/>
          <p:cNvCxnSpPr>
            <a:stCxn id="331" idx="3"/>
            <a:endCxn id="322" idx="1"/>
          </p:cNvCxnSpPr>
          <p:nvPr/>
        </p:nvCxnSpPr>
        <p:spPr>
          <a:xfrm>
            <a:off x="4727575" y="4729537"/>
            <a:ext cx="698400" cy="0"/>
          </a:xfrm>
          <a:prstGeom prst="straightConnector1">
            <a:avLst/>
          </a:prstGeom>
          <a:noFill/>
          <a:ln cap="flat" cmpd="sng" w="28575">
            <a:solidFill>
              <a:srgbClr val="BFBFBF"/>
            </a:solidFill>
            <a:prstDash val="solid"/>
            <a:miter lim="800000"/>
            <a:headEnd len="sm" w="sm" type="none"/>
            <a:tailEnd len="med" w="med" type="triangle"/>
          </a:ln>
        </p:spPr>
      </p:cxnSp>
      <p:cxnSp>
        <p:nvCxnSpPr>
          <p:cNvPr id="357" name="Google Shape;357;p15"/>
          <p:cNvCxnSpPr>
            <a:stCxn id="322" idx="3"/>
            <a:endCxn id="301" idx="1"/>
          </p:cNvCxnSpPr>
          <p:nvPr/>
        </p:nvCxnSpPr>
        <p:spPr>
          <a:xfrm flipH="1" rot="10800000">
            <a:off x="6388100" y="4723237"/>
            <a:ext cx="3187800" cy="6300"/>
          </a:xfrm>
          <a:prstGeom prst="straightConnector1">
            <a:avLst/>
          </a:prstGeom>
          <a:noFill/>
          <a:ln cap="flat" cmpd="sng" w="28575">
            <a:solidFill>
              <a:srgbClr val="BFBFBF"/>
            </a:solidFill>
            <a:prstDash val="solid"/>
            <a:miter lim="800000"/>
            <a:headEnd len="sm" w="sm" type="none"/>
            <a:tailEnd len="med" w="med" type="triangle"/>
          </a:ln>
        </p:spPr>
      </p:cxnSp>
      <p:sp>
        <p:nvSpPr>
          <p:cNvPr id="358" name="Google Shape;358;p15"/>
          <p:cNvSpPr/>
          <p:nvPr/>
        </p:nvSpPr>
        <p:spPr>
          <a:xfrm>
            <a:off x="5014913" y="1353718"/>
            <a:ext cx="1325562" cy="439737"/>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8:</a:t>
            </a:r>
            <a:r>
              <a:rPr lang="en-US" sz="1050">
                <a:solidFill>
                  <a:schemeClr val="dk1"/>
                </a:solidFill>
                <a:latin typeface="Calibri"/>
                <a:ea typeface="Calibri"/>
                <a:cs typeface="Calibri"/>
                <a:sym typeface="Calibri"/>
              </a:rPr>
              <a:t> Contribution to climate mitigation &amp; adaptation</a:t>
            </a:r>
            <a:endParaRPr/>
          </a:p>
        </p:txBody>
      </p:sp>
      <p:sp>
        <p:nvSpPr>
          <p:cNvPr id="359" name="Google Shape;359;p15"/>
          <p:cNvSpPr/>
          <p:nvPr/>
        </p:nvSpPr>
        <p:spPr>
          <a:xfrm>
            <a:off x="5008563" y="1826793"/>
            <a:ext cx="1325562" cy="439737"/>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10:</a:t>
            </a:r>
            <a:r>
              <a:rPr lang="en-US" sz="1050">
                <a:solidFill>
                  <a:schemeClr val="dk1"/>
                </a:solidFill>
                <a:latin typeface="Calibri"/>
                <a:ea typeface="Calibri"/>
                <a:cs typeface="Calibri"/>
                <a:sym typeface="Calibri"/>
              </a:rPr>
              <a:t> Sustainable management</a:t>
            </a:r>
            <a:endParaRPr/>
          </a:p>
        </p:txBody>
      </p:sp>
      <p:sp>
        <p:nvSpPr>
          <p:cNvPr id="360" name="Google Shape;360;p15"/>
          <p:cNvSpPr/>
          <p:nvPr/>
        </p:nvSpPr>
        <p:spPr>
          <a:xfrm>
            <a:off x="5021263" y="2291930"/>
            <a:ext cx="1325562" cy="4413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12:</a:t>
            </a:r>
            <a:r>
              <a:rPr lang="en-US" sz="1050">
                <a:solidFill>
                  <a:schemeClr val="dk1"/>
                </a:solidFill>
                <a:latin typeface="Calibri"/>
                <a:ea typeface="Calibri"/>
                <a:cs typeface="Calibri"/>
                <a:sym typeface="Calibri"/>
              </a:rPr>
              <a:t> Urban green space</a:t>
            </a:r>
            <a:endParaRPr sz="1050">
              <a:solidFill>
                <a:schemeClr val="dk1"/>
              </a:solidFill>
              <a:latin typeface="Calibri"/>
              <a:ea typeface="Calibri"/>
              <a:cs typeface="Calibri"/>
              <a:sym typeface="Calibri"/>
            </a:endParaRPr>
          </a:p>
        </p:txBody>
      </p:sp>
      <p:sp>
        <p:nvSpPr>
          <p:cNvPr id="361" name="Google Shape;361;p15"/>
          <p:cNvSpPr/>
          <p:nvPr/>
        </p:nvSpPr>
        <p:spPr>
          <a:xfrm>
            <a:off x="3468688" y="1826793"/>
            <a:ext cx="1327150" cy="4413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6: </a:t>
            </a:r>
            <a:r>
              <a:rPr lang="en-US" sz="1050">
                <a:solidFill>
                  <a:schemeClr val="dk1"/>
                </a:solidFill>
                <a:latin typeface="Calibri"/>
                <a:ea typeface="Calibri"/>
                <a:cs typeface="Calibri"/>
                <a:sym typeface="Calibri"/>
              </a:rPr>
              <a:t>Pathways</a:t>
            </a:r>
            <a:r>
              <a:rPr b="1" lang="en-US" sz="1050">
                <a:solidFill>
                  <a:schemeClr val="dk1"/>
                </a:solidFill>
                <a:latin typeface="Calibri"/>
                <a:ea typeface="Calibri"/>
                <a:cs typeface="Calibri"/>
                <a:sym typeface="Calibri"/>
              </a:rPr>
              <a:t> </a:t>
            </a:r>
            <a:r>
              <a:rPr lang="en-US" sz="1050">
                <a:solidFill>
                  <a:schemeClr val="dk1"/>
                </a:solidFill>
                <a:latin typeface="Calibri"/>
                <a:ea typeface="Calibri"/>
                <a:cs typeface="Calibri"/>
                <a:sym typeface="Calibri"/>
              </a:rPr>
              <a:t>for invasive alien species</a:t>
            </a:r>
            <a:endParaRPr/>
          </a:p>
        </p:txBody>
      </p:sp>
      <p:sp>
        <p:nvSpPr>
          <p:cNvPr id="362" name="Google Shape;362;p15"/>
          <p:cNvSpPr/>
          <p:nvPr/>
        </p:nvSpPr>
        <p:spPr>
          <a:xfrm flipH="1">
            <a:off x="944563" y="874293"/>
            <a:ext cx="225425" cy="4383087"/>
          </a:xfrm>
          <a:prstGeom prst="downArrow">
            <a:avLst>
              <a:gd fmla="val 50000" name="adj1"/>
              <a:gd fmla="val 50000" name="adj2"/>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15"/>
          <p:cNvSpPr txBox="1"/>
          <p:nvPr/>
        </p:nvSpPr>
        <p:spPr>
          <a:xfrm rot="-5400000">
            <a:off x="-132556" y="2735637"/>
            <a:ext cx="19970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Requirements Flow</a:t>
            </a:r>
            <a:endParaRPr/>
          </a:p>
        </p:txBody>
      </p:sp>
      <p:sp>
        <p:nvSpPr>
          <p:cNvPr id="364" name="Google Shape;364;p15"/>
          <p:cNvSpPr txBox="1"/>
          <p:nvPr/>
        </p:nvSpPr>
        <p:spPr>
          <a:xfrm>
            <a:off x="10152063" y="4379493"/>
            <a:ext cx="415925" cy="184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Model</a:t>
            </a:r>
            <a:endParaRPr/>
          </a:p>
        </p:txBody>
      </p:sp>
      <p:sp>
        <p:nvSpPr>
          <p:cNvPr id="365" name="Google Shape;365;p15"/>
          <p:cNvSpPr txBox="1"/>
          <p:nvPr/>
        </p:nvSpPr>
        <p:spPr>
          <a:xfrm rot="2010752">
            <a:off x="10269538" y="3334918"/>
            <a:ext cx="669925" cy="277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Societal</a:t>
            </a:r>
            <a:endParaRPr/>
          </a:p>
        </p:txBody>
      </p:sp>
      <p:sp>
        <p:nvSpPr>
          <p:cNvPr id="366" name="Google Shape;366;p15"/>
          <p:cNvSpPr txBox="1"/>
          <p:nvPr/>
        </p:nvSpPr>
        <p:spPr>
          <a:xfrm rot="2038898">
            <a:off x="10396538" y="4192168"/>
            <a:ext cx="687387" cy="277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Species</a:t>
            </a:r>
            <a:endParaRPr/>
          </a:p>
        </p:txBody>
      </p:sp>
      <p:sp>
        <p:nvSpPr>
          <p:cNvPr id="367" name="Google Shape;367;p15"/>
          <p:cNvSpPr/>
          <p:nvPr/>
        </p:nvSpPr>
        <p:spPr>
          <a:xfrm rot="10800000">
            <a:off x="11015663" y="861593"/>
            <a:ext cx="225425" cy="4383087"/>
          </a:xfrm>
          <a:prstGeom prst="downArrow">
            <a:avLst>
              <a:gd fmla="val 50000" name="adj1"/>
              <a:gd fmla="val 50000" name="adj2"/>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15"/>
          <p:cNvSpPr txBox="1"/>
          <p:nvPr/>
        </p:nvSpPr>
        <p:spPr>
          <a:xfrm flipH="1" rot="5400000">
            <a:off x="10747376" y="2736430"/>
            <a:ext cx="113506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Data Flow</a:t>
            </a:r>
            <a:endParaRPr/>
          </a:p>
        </p:txBody>
      </p:sp>
      <p:grpSp>
        <p:nvGrpSpPr>
          <p:cNvPr id="369" name="Google Shape;369;p15"/>
          <p:cNvGrpSpPr/>
          <p:nvPr/>
        </p:nvGrpSpPr>
        <p:grpSpPr>
          <a:xfrm>
            <a:off x="1927226" y="5255793"/>
            <a:ext cx="5256213" cy="276225"/>
            <a:chOff x="1904907" y="5450736"/>
            <a:chExt cx="4749022" cy="276999"/>
          </a:xfrm>
        </p:grpSpPr>
        <p:sp>
          <p:nvSpPr>
            <p:cNvPr id="370" name="Google Shape;370;p15"/>
            <p:cNvSpPr/>
            <p:nvPr/>
          </p:nvSpPr>
          <p:spPr>
            <a:xfrm rot="5400000">
              <a:off x="4203005" y="3213132"/>
              <a:ext cx="152827" cy="4749022"/>
            </a:xfrm>
            <a:prstGeom prst="upDownArrow">
              <a:avLst>
                <a:gd fmla="val 50000" name="adj1"/>
                <a:gd fmla="val 50000" name="adj2"/>
              </a:avLst>
            </a:prstGeom>
            <a:solidFill>
              <a:srgbClr val="B3C6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15"/>
            <p:cNvSpPr txBox="1"/>
            <p:nvPr/>
          </p:nvSpPr>
          <p:spPr>
            <a:xfrm>
              <a:off x="3479464" y="5450736"/>
              <a:ext cx="1537626" cy="276999"/>
            </a:xfrm>
            <a:prstGeom prst="rect">
              <a:avLst/>
            </a:prstGeom>
            <a:solidFill>
              <a:schemeClr val="lt1">
                <a:alpha val="55686"/>
              </a:schemeClr>
            </a:solid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Ecosystem Level</a:t>
              </a:r>
              <a:endParaRPr/>
            </a:p>
          </p:txBody>
        </p:sp>
      </p:grpSp>
      <p:sp>
        <p:nvSpPr>
          <p:cNvPr id="372" name="Google Shape;372;p15"/>
          <p:cNvSpPr txBox="1"/>
          <p:nvPr/>
        </p:nvSpPr>
        <p:spPr>
          <a:xfrm>
            <a:off x="1246188" y="6567068"/>
            <a:ext cx="98139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Inspired by: Kim et al. </a:t>
            </a:r>
            <a:r>
              <a:rPr i="1" lang="en-US" sz="1000">
                <a:solidFill>
                  <a:schemeClr val="dk1"/>
                </a:solidFill>
                <a:latin typeface="Calibri"/>
                <a:ea typeface="Calibri"/>
                <a:cs typeface="Calibri"/>
                <a:sym typeface="Calibri"/>
              </a:rPr>
              <a:t>In prep. </a:t>
            </a:r>
            <a:r>
              <a:rPr lang="en-US" sz="1000">
                <a:solidFill>
                  <a:schemeClr val="dk1"/>
                </a:solidFill>
                <a:latin typeface="Calibri"/>
                <a:ea typeface="Calibri"/>
                <a:cs typeface="Calibri"/>
                <a:sym typeface="Calibri"/>
              </a:rPr>
              <a:t>Essential Biodiversity Variables and Essential Ecosystem Services Variables for Post-2020 Policy Development and Implementation, CBD SBSTTA24 Inf Doc</a:t>
            </a:r>
            <a:endParaRPr/>
          </a:p>
        </p:txBody>
      </p:sp>
      <p:grpSp>
        <p:nvGrpSpPr>
          <p:cNvPr id="373" name="Google Shape;373;p15"/>
          <p:cNvGrpSpPr/>
          <p:nvPr/>
        </p:nvGrpSpPr>
        <p:grpSpPr>
          <a:xfrm>
            <a:off x="7446980" y="5255793"/>
            <a:ext cx="3513495" cy="276225"/>
            <a:chOff x="1904907" y="5450736"/>
            <a:chExt cx="4749022" cy="276999"/>
          </a:xfrm>
        </p:grpSpPr>
        <p:sp>
          <p:nvSpPr>
            <p:cNvPr id="374" name="Google Shape;374;p15"/>
            <p:cNvSpPr/>
            <p:nvPr/>
          </p:nvSpPr>
          <p:spPr>
            <a:xfrm rot="5400000">
              <a:off x="4203005" y="3213132"/>
              <a:ext cx="152827" cy="4749022"/>
            </a:xfrm>
            <a:prstGeom prst="upDownArrow">
              <a:avLst>
                <a:gd fmla="val 50000" name="adj1"/>
                <a:gd fmla="val 50000" name="adj2"/>
              </a:avLst>
            </a:prstGeom>
            <a:solidFill>
              <a:srgbClr val="B3C6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15"/>
            <p:cNvSpPr txBox="1"/>
            <p:nvPr/>
          </p:nvSpPr>
          <p:spPr>
            <a:xfrm>
              <a:off x="3392947" y="5450736"/>
              <a:ext cx="2043152" cy="276999"/>
            </a:xfrm>
            <a:prstGeom prst="rect">
              <a:avLst/>
            </a:prstGeom>
            <a:solidFill>
              <a:schemeClr val="lt1">
                <a:alpha val="55686"/>
              </a:schemeClr>
            </a:solid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Species Level</a:t>
              </a:r>
              <a:endParaRPr/>
            </a:p>
          </p:txBody>
        </p:sp>
      </p:grpSp>
      <p:pic>
        <p:nvPicPr>
          <p:cNvPr id="376" name="Google Shape;376;p15"/>
          <p:cNvPicPr preferRelativeResize="0"/>
          <p:nvPr/>
        </p:nvPicPr>
        <p:blipFill rotWithShape="1">
          <a:blip r:embed="rId3">
            <a:alphaModFix/>
          </a:blip>
          <a:srcRect b="0" l="0" r="0" t="0"/>
          <a:stretch/>
        </p:blipFill>
        <p:spPr>
          <a:xfrm>
            <a:off x="10687812" y="87273"/>
            <a:ext cx="1265900" cy="50154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6"/>
          <p:cNvSpPr/>
          <p:nvPr/>
        </p:nvSpPr>
        <p:spPr>
          <a:xfrm>
            <a:off x="1228725" y="4146130"/>
            <a:ext cx="9737725" cy="1119188"/>
          </a:xfrm>
          <a:prstGeom prst="rect">
            <a:avLst/>
          </a:prstGeom>
          <a:solidFill>
            <a:srgbClr val="FFF2CC">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16"/>
          <p:cNvSpPr/>
          <p:nvPr/>
        </p:nvSpPr>
        <p:spPr>
          <a:xfrm>
            <a:off x="9575800" y="4336630"/>
            <a:ext cx="1150938" cy="773113"/>
          </a:xfrm>
          <a:prstGeom prst="roundRect">
            <a:avLst>
              <a:gd fmla="val 16667" name="adj"/>
            </a:avLst>
          </a:prstGeom>
          <a:solidFill>
            <a:schemeClr val="lt1"/>
          </a:solidFill>
          <a:ln cap="flat" cmpd="sng" w="12700">
            <a:solidFill>
              <a:srgbClr val="31538F"/>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US" sz="900">
                <a:solidFill>
                  <a:schemeClr val="dk1"/>
                </a:solidFill>
                <a:latin typeface="Calibri"/>
                <a:ea typeface="Calibri"/>
                <a:cs typeface="Calibri"/>
                <a:sym typeface="Calibri"/>
              </a:rPr>
              <a:t>l</a:t>
            </a:r>
            <a:endParaRPr/>
          </a:p>
        </p:txBody>
      </p:sp>
      <p:sp>
        <p:nvSpPr>
          <p:cNvPr id="384" name="Google Shape;384;p16"/>
          <p:cNvSpPr/>
          <p:nvPr/>
        </p:nvSpPr>
        <p:spPr>
          <a:xfrm>
            <a:off x="1219200" y="2782468"/>
            <a:ext cx="9742488" cy="1366837"/>
          </a:xfrm>
          <a:prstGeom prst="rect">
            <a:avLst/>
          </a:prstGeom>
          <a:solidFill>
            <a:srgbClr val="D8E2F3">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16"/>
          <p:cNvSpPr/>
          <p:nvPr/>
        </p:nvSpPr>
        <p:spPr>
          <a:xfrm>
            <a:off x="1223963" y="771105"/>
            <a:ext cx="9742487" cy="2011363"/>
          </a:xfrm>
          <a:prstGeom prst="rect">
            <a:avLst/>
          </a:prstGeom>
          <a:solidFill>
            <a:srgbClr val="E1EFD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386" name="Google Shape;386;p16"/>
          <p:cNvSpPr/>
          <p:nvPr/>
        </p:nvSpPr>
        <p:spPr>
          <a:xfrm>
            <a:off x="2039938" y="1526755"/>
            <a:ext cx="1265237" cy="46196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2:</a:t>
            </a:r>
            <a:r>
              <a:rPr lang="en-US" sz="1050">
                <a:solidFill>
                  <a:schemeClr val="dk1"/>
                </a:solidFill>
                <a:latin typeface="Calibri"/>
                <a:ea typeface="Calibri"/>
                <a:cs typeface="Calibri"/>
                <a:sym typeface="Calibri"/>
              </a:rPr>
              <a:t> 20% of degraded ecosystems are restored</a:t>
            </a:r>
            <a:endParaRPr/>
          </a:p>
        </p:txBody>
      </p:sp>
      <p:sp>
        <p:nvSpPr>
          <p:cNvPr id="387" name="Google Shape;387;p16"/>
          <p:cNvSpPr/>
          <p:nvPr/>
        </p:nvSpPr>
        <p:spPr>
          <a:xfrm>
            <a:off x="6831013" y="1766468"/>
            <a:ext cx="1068387" cy="781050"/>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A:</a:t>
            </a:r>
            <a:r>
              <a:rPr lang="en-US" sz="1000">
                <a:solidFill>
                  <a:schemeClr val="dk1"/>
                </a:solidFill>
                <a:latin typeface="Calibri"/>
                <a:ea typeface="Calibri"/>
                <a:cs typeface="Calibri"/>
                <a:sym typeface="Calibri"/>
              </a:rPr>
              <a:t>  </a:t>
            </a:r>
            <a:r>
              <a:rPr b="1" lang="en-US" sz="1000">
                <a:solidFill>
                  <a:schemeClr val="dk1"/>
                </a:solidFill>
                <a:latin typeface="Calibri"/>
                <a:ea typeface="Calibri"/>
                <a:cs typeface="Calibri"/>
                <a:sym typeface="Calibri"/>
              </a:rPr>
              <a:t>Ecosystems</a:t>
            </a:r>
            <a:r>
              <a:rPr lang="en-US" sz="1000">
                <a:solidFill>
                  <a:schemeClr val="dk1"/>
                </a:solidFill>
                <a:latin typeface="Calibri"/>
                <a:ea typeface="Calibri"/>
                <a:cs typeface="Calibri"/>
                <a:sym typeface="Calibri"/>
              </a:rPr>
              <a:t>--area, connectivity</a:t>
            </a:r>
            <a:endParaRPr/>
          </a:p>
          <a:p>
            <a:pPr indent="0" lvl="0" marL="0" marR="0" rtl="0" algn="ctr">
              <a:spcBef>
                <a:spcPts val="0"/>
              </a:spcBef>
              <a:spcAft>
                <a:spcPts val="0"/>
              </a:spcAft>
              <a:buNone/>
            </a:pPr>
            <a:r>
              <a:rPr lang="en-US" sz="1000">
                <a:solidFill>
                  <a:schemeClr val="dk1"/>
                </a:solidFill>
                <a:latin typeface="Calibri"/>
                <a:ea typeface="Calibri"/>
                <a:cs typeface="Calibri"/>
                <a:sym typeface="Calibri"/>
              </a:rPr>
              <a:t>and integrity</a:t>
            </a:r>
            <a:endParaRPr/>
          </a:p>
        </p:txBody>
      </p:sp>
      <p:sp>
        <p:nvSpPr>
          <p:cNvPr id="388" name="Google Shape;388;p16"/>
          <p:cNvSpPr/>
          <p:nvPr/>
        </p:nvSpPr>
        <p:spPr>
          <a:xfrm>
            <a:off x="8023225" y="1766468"/>
            <a:ext cx="1014413" cy="781050"/>
          </a:xfrm>
          <a:prstGeom prst="roundRect">
            <a:avLst>
              <a:gd fmla="val 16667" name="adj"/>
            </a:avLst>
          </a:prstGeom>
          <a:solidFill>
            <a:srgbClr val="E1EFD8"/>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A: Species</a:t>
            </a:r>
            <a:r>
              <a:rPr lang="en-US" sz="1000">
                <a:solidFill>
                  <a:schemeClr val="dk1"/>
                </a:solidFill>
                <a:latin typeface="Calibri"/>
                <a:ea typeface="Calibri"/>
                <a:cs typeface="Calibri"/>
                <a:sym typeface="Calibri"/>
              </a:rPr>
              <a:t> reducing # threatened &amp; maintaining genetic diversity</a:t>
            </a:r>
            <a:endParaRPr/>
          </a:p>
        </p:txBody>
      </p:sp>
      <p:sp>
        <p:nvSpPr>
          <p:cNvPr id="389" name="Google Shape;389;p16"/>
          <p:cNvSpPr/>
          <p:nvPr/>
        </p:nvSpPr>
        <p:spPr>
          <a:xfrm>
            <a:off x="9405938" y="1715668"/>
            <a:ext cx="1395412" cy="866775"/>
          </a:xfrm>
          <a:prstGeom prst="roundRect">
            <a:avLst>
              <a:gd fmla="val 16667" name="adj"/>
            </a:avLst>
          </a:prstGeom>
          <a:solidFill>
            <a:srgbClr val="E1EFD8"/>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B:</a:t>
            </a:r>
            <a:r>
              <a:rPr lang="en-US" sz="1000">
                <a:solidFill>
                  <a:schemeClr val="dk1"/>
                </a:solidFill>
                <a:latin typeface="Calibri"/>
                <a:ea typeface="Calibri"/>
                <a:cs typeface="Calibri"/>
                <a:sym typeface="Calibri"/>
              </a:rPr>
              <a:t> nature’s contributions to people (food security, access to safe water, resilience to natural disaster)</a:t>
            </a:r>
            <a:endParaRPr/>
          </a:p>
        </p:txBody>
      </p:sp>
      <p:sp>
        <p:nvSpPr>
          <p:cNvPr id="390" name="Google Shape;390;p16"/>
          <p:cNvSpPr/>
          <p:nvPr/>
        </p:nvSpPr>
        <p:spPr>
          <a:xfrm>
            <a:off x="1223963" y="771105"/>
            <a:ext cx="9742487" cy="4494213"/>
          </a:xfrm>
          <a:prstGeom prst="rect">
            <a:avLst/>
          </a:prstGeom>
          <a:noFill/>
          <a:ln cap="flat" cmpd="sng" w="1905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29">
              <a:solidFill>
                <a:schemeClr val="lt1"/>
              </a:solidFill>
              <a:latin typeface="Calibri"/>
              <a:ea typeface="Calibri"/>
              <a:cs typeface="Calibri"/>
              <a:sym typeface="Calibri"/>
            </a:endParaRPr>
          </a:p>
        </p:txBody>
      </p:sp>
      <p:cxnSp>
        <p:nvCxnSpPr>
          <p:cNvPr id="391" name="Google Shape;391;p16"/>
          <p:cNvCxnSpPr/>
          <p:nvPr/>
        </p:nvCxnSpPr>
        <p:spPr>
          <a:xfrm flipH="1">
            <a:off x="1758950" y="771105"/>
            <a:ext cx="15875" cy="4494213"/>
          </a:xfrm>
          <a:prstGeom prst="straightConnector1">
            <a:avLst/>
          </a:prstGeom>
          <a:noFill/>
          <a:ln cap="flat" cmpd="sng" w="19050">
            <a:solidFill>
              <a:schemeClr val="accent1"/>
            </a:solidFill>
            <a:prstDash val="solid"/>
            <a:miter lim="800000"/>
            <a:headEnd len="sm" w="sm" type="none"/>
            <a:tailEnd len="sm" w="sm" type="none"/>
          </a:ln>
        </p:spPr>
      </p:cxnSp>
      <p:cxnSp>
        <p:nvCxnSpPr>
          <p:cNvPr id="392" name="Google Shape;392;p16"/>
          <p:cNvCxnSpPr/>
          <p:nvPr/>
        </p:nvCxnSpPr>
        <p:spPr>
          <a:xfrm rot="10800000">
            <a:off x="1265238" y="4149305"/>
            <a:ext cx="9683750" cy="0"/>
          </a:xfrm>
          <a:prstGeom prst="straightConnector1">
            <a:avLst/>
          </a:prstGeom>
          <a:noFill/>
          <a:ln cap="flat" cmpd="sng" w="19050">
            <a:solidFill>
              <a:schemeClr val="accent1"/>
            </a:solidFill>
            <a:prstDash val="solid"/>
            <a:miter lim="800000"/>
            <a:headEnd len="sm" w="sm" type="none"/>
            <a:tailEnd len="sm" w="sm" type="none"/>
          </a:ln>
        </p:spPr>
      </p:cxnSp>
      <p:cxnSp>
        <p:nvCxnSpPr>
          <p:cNvPr id="393" name="Google Shape;393;p16"/>
          <p:cNvCxnSpPr/>
          <p:nvPr/>
        </p:nvCxnSpPr>
        <p:spPr>
          <a:xfrm rot="10800000">
            <a:off x="1246188" y="2782468"/>
            <a:ext cx="9742487" cy="0"/>
          </a:xfrm>
          <a:prstGeom prst="straightConnector1">
            <a:avLst/>
          </a:prstGeom>
          <a:noFill/>
          <a:ln cap="flat" cmpd="sng" w="19050">
            <a:solidFill>
              <a:schemeClr val="accent1"/>
            </a:solidFill>
            <a:prstDash val="solid"/>
            <a:miter lim="800000"/>
            <a:headEnd len="sm" w="sm" type="none"/>
            <a:tailEnd len="sm" w="sm" type="none"/>
          </a:ln>
        </p:spPr>
      </p:cxnSp>
      <p:cxnSp>
        <p:nvCxnSpPr>
          <p:cNvPr id="394" name="Google Shape;394;p16"/>
          <p:cNvCxnSpPr/>
          <p:nvPr/>
        </p:nvCxnSpPr>
        <p:spPr>
          <a:xfrm rot="10800000">
            <a:off x="1220788" y="1328318"/>
            <a:ext cx="9748837" cy="0"/>
          </a:xfrm>
          <a:prstGeom prst="straightConnector1">
            <a:avLst/>
          </a:prstGeom>
          <a:noFill/>
          <a:ln cap="flat" cmpd="sng" w="19050">
            <a:solidFill>
              <a:schemeClr val="accent1"/>
            </a:solidFill>
            <a:prstDash val="dot"/>
            <a:miter lim="800000"/>
            <a:headEnd len="sm" w="sm" type="none"/>
            <a:tailEnd len="sm" w="sm" type="none"/>
          </a:ln>
        </p:spPr>
      </p:cxnSp>
      <p:cxnSp>
        <p:nvCxnSpPr>
          <p:cNvPr id="395" name="Google Shape;395;p16"/>
          <p:cNvCxnSpPr/>
          <p:nvPr/>
        </p:nvCxnSpPr>
        <p:spPr>
          <a:xfrm rot="10800000">
            <a:off x="6627813" y="1348955"/>
            <a:ext cx="0" cy="1433513"/>
          </a:xfrm>
          <a:prstGeom prst="straightConnector1">
            <a:avLst/>
          </a:prstGeom>
          <a:noFill/>
          <a:ln cap="flat" cmpd="sng" w="19050">
            <a:solidFill>
              <a:schemeClr val="accent1"/>
            </a:solidFill>
            <a:prstDash val="dash"/>
            <a:miter lim="800000"/>
            <a:headEnd len="sm" w="sm" type="none"/>
            <a:tailEnd len="sm" w="sm" type="none"/>
          </a:ln>
        </p:spPr>
      </p:cxnSp>
      <p:cxnSp>
        <p:nvCxnSpPr>
          <p:cNvPr id="396" name="Google Shape;396;p16"/>
          <p:cNvCxnSpPr/>
          <p:nvPr/>
        </p:nvCxnSpPr>
        <p:spPr>
          <a:xfrm rot="10800000">
            <a:off x="9221788" y="1328318"/>
            <a:ext cx="23812" cy="1454150"/>
          </a:xfrm>
          <a:prstGeom prst="straightConnector1">
            <a:avLst/>
          </a:prstGeom>
          <a:noFill/>
          <a:ln cap="flat" cmpd="sng" w="19050">
            <a:solidFill>
              <a:schemeClr val="accent1"/>
            </a:solidFill>
            <a:prstDash val="dash"/>
            <a:miter lim="800000"/>
            <a:headEnd len="sm" w="sm" type="none"/>
            <a:tailEnd len="sm" w="sm" type="none"/>
          </a:ln>
        </p:spPr>
      </p:cxnSp>
      <p:sp>
        <p:nvSpPr>
          <p:cNvPr id="397" name="Google Shape;397;p16"/>
          <p:cNvSpPr txBox="1"/>
          <p:nvPr/>
        </p:nvSpPr>
        <p:spPr>
          <a:xfrm>
            <a:off x="3779838" y="1366418"/>
            <a:ext cx="811212" cy="3381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70C0"/>
                </a:solidFill>
                <a:latin typeface="Calibri"/>
                <a:ea typeface="Calibri"/>
                <a:cs typeface="Calibri"/>
                <a:sym typeface="Calibri"/>
              </a:rPr>
              <a:t>Actions</a:t>
            </a:r>
            <a:endParaRPr/>
          </a:p>
        </p:txBody>
      </p:sp>
      <p:sp>
        <p:nvSpPr>
          <p:cNvPr id="398" name="Google Shape;398;p16"/>
          <p:cNvSpPr txBox="1"/>
          <p:nvPr/>
        </p:nvSpPr>
        <p:spPr>
          <a:xfrm>
            <a:off x="7281863" y="1375943"/>
            <a:ext cx="1468437" cy="3381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State of Nature</a:t>
            </a:r>
            <a:endParaRPr/>
          </a:p>
        </p:txBody>
      </p:sp>
      <p:sp>
        <p:nvSpPr>
          <p:cNvPr id="399" name="Google Shape;399;p16"/>
          <p:cNvSpPr txBox="1"/>
          <p:nvPr/>
        </p:nvSpPr>
        <p:spPr>
          <a:xfrm>
            <a:off x="9296400" y="1374355"/>
            <a:ext cx="1577975" cy="3381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Societal Benefits</a:t>
            </a:r>
            <a:endParaRPr/>
          </a:p>
        </p:txBody>
      </p:sp>
      <p:sp>
        <p:nvSpPr>
          <p:cNvPr id="400" name="Google Shape;400;p16"/>
          <p:cNvSpPr txBox="1"/>
          <p:nvPr/>
        </p:nvSpPr>
        <p:spPr>
          <a:xfrm>
            <a:off x="4868863" y="771105"/>
            <a:ext cx="2447925" cy="554038"/>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None/>
            </a:pPr>
            <a:r>
              <a:rPr b="1" lang="en-US" sz="2000">
                <a:solidFill>
                  <a:schemeClr val="dk1"/>
                </a:solidFill>
                <a:latin typeface="Calibri"/>
                <a:ea typeface="Calibri"/>
                <a:cs typeface="Calibri"/>
                <a:sym typeface="Calibri"/>
              </a:rPr>
              <a:t>Assessment &amp;</a:t>
            </a:r>
            <a:endParaRPr/>
          </a:p>
          <a:p>
            <a:pPr indent="0" lvl="0" marL="0" marR="0" rtl="0" algn="ctr">
              <a:lnSpc>
                <a:spcPct val="90000"/>
              </a:lnSpc>
              <a:spcBef>
                <a:spcPts val="0"/>
              </a:spcBef>
              <a:spcAft>
                <a:spcPts val="0"/>
              </a:spcAft>
              <a:buNone/>
            </a:pPr>
            <a:r>
              <a:rPr b="1" lang="en-US" sz="2000">
                <a:solidFill>
                  <a:schemeClr val="dk1"/>
                </a:solidFill>
                <a:latin typeface="Calibri"/>
                <a:ea typeface="Calibri"/>
                <a:cs typeface="Calibri"/>
                <a:sym typeface="Calibri"/>
              </a:rPr>
              <a:t>decision support</a:t>
            </a:r>
            <a:endParaRPr/>
          </a:p>
        </p:txBody>
      </p:sp>
      <p:sp>
        <p:nvSpPr>
          <p:cNvPr id="401" name="Google Shape;401;p16"/>
          <p:cNvSpPr txBox="1"/>
          <p:nvPr/>
        </p:nvSpPr>
        <p:spPr>
          <a:xfrm rot="-5400000">
            <a:off x="1042988" y="1920455"/>
            <a:ext cx="933450" cy="4921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User Goals </a:t>
            </a:r>
            <a:endParaRPr/>
          </a:p>
          <a:p>
            <a:pPr indent="0" lvl="0" marL="0" marR="0" rtl="0" algn="ctr">
              <a:spcBef>
                <a:spcPts val="0"/>
              </a:spcBef>
              <a:spcAft>
                <a:spcPts val="0"/>
              </a:spcAft>
              <a:buNone/>
            </a:pPr>
            <a:r>
              <a:rPr lang="en-US" sz="1300">
                <a:solidFill>
                  <a:schemeClr val="dk1"/>
                </a:solidFill>
                <a:latin typeface="Calibri"/>
                <a:ea typeface="Calibri"/>
                <a:cs typeface="Calibri"/>
                <a:sym typeface="Calibri"/>
              </a:rPr>
              <a:t>&amp; targets</a:t>
            </a:r>
            <a:endParaRPr/>
          </a:p>
        </p:txBody>
      </p:sp>
      <p:sp>
        <p:nvSpPr>
          <p:cNvPr id="402" name="Google Shape;402;p16"/>
          <p:cNvSpPr txBox="1"/>
          <p:nvPr/>
        </p:nvSpPr>
        <p:spPr>
          <a:xfrm rot="-5400000">
            <a:off x="1096963" y="3219030"/>
            <a:ext cx="800100" cy="4921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Needed Products</a:t>
            </a:r>
            <a:endParaRPr/>
          </a:p>
        </p:txBody>
      </p:sp>
      <p:sp>
        <p:nvSpPr>
          <p:cNvPr id="403" name="Google Shape;403;p16"/>
          <p:cNvSpPr txBox="1"/>
          <p:nvPr/>
        </p:nvSpPr>
        <p:spPr>
          <a:xfrm rot="-5400000">
            <a:off x="990600" y="4477918"/>
            <a:ext cx="1017587" cy="554038"/>
          </a:xfrm>
          <a:prstGeom prst="rect">
            <a:avLst/>
          </a:prstGeom>
          <a:noFill/>
          <a:ln>
            <a:noFill/>
          </a:ln>
        </p:spPr>
        <p:txBody>
          <a:bodyPr anchorCtr="0" anchor="ctr" bIns="45700" lIns="91425" spcFirstLastPara="1" rIns="91425" wrap="square" tIns="45700">
            <a:spAutoFit/>
          </a:bodyPr>
          <a:lstStyle/>
          <a:p>
            <a:pPr indent="0" lvl="0" marL="0" marR="0" rtl="0" algn="ctr">
              <a:lnSpc>
                <a:spcPct val="92307"/>
              </a:lnSpc>
              <a:spcBef>
                <a:spcPts val="0"/>
              </a:spcBef>
              <a:spcAft>
                <a:spcPts val="0"/>
              </a:spcAft>
              <a:buNone/>
            </a:pPr>
            <a:r>
              <a:rPr lang="en-US" sz="1300">
                <a:solidFill>
                  <a:schemeClr val="dk1"/>
                </a:solidFill>
                <a:latin typeface="Calibri"/>
                <a:ea typeface="Calibri"/>
                <a:cs typeface="Calibri"/>
                <a:sym typeface="Calibri"/>
              </a:rPr>
              <a:t>Ecosystem Structure EBVs</a:t>
            </a:r>
            <a:endParaRPr/>
          </a:p>
        </p:txBody>
      </p:sp>
      <p:sp>
        <p:nvSpPr>
          <p:cNvPr id="404" name="Google Shape;404;p16"/>
          <p:cNvSpPr/>
          <p:nvPr/>
        </p:nvSpPr>
        <p:spPr>
          <a:xfrm>
            <a:off x="5426075" y="4517605"/>
            <a:ext cx="962025"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EBV: Ecosystem Distribution</a:t>
            </a:r>
            <a:endParaRPr/>
          </a:p>
        </p:txBody>
      </p:sp>
      <p:sp>
        <p:nvSpPr>
          <p:cNvPr id="405" name="Google Shape;405;p16"/>
          <p:cNvSpPr txBox="1"/>
          <p:nvPr/>
        </p:nvSpPr>
        <p:spPr>
          <a:xfrm>
            <a:off x="2524125" y="845718"/>
            <a:ext cx="1879600" cy="425450"/>
          </a:xfrm>
          <a:prstGeom prst="rect">
            <a:avLst/>
          </a:prstGeom>
          <a:noFill/>
          <a:ln>
            <a:noFill/>
          </a:ln>
        </p:spPr>
        <p:txBody>
          <a:bodyPr anchorCtr="0" anchor="t" bIns="45700" lIns="18550" spcFirstLastPara="1" rIns="18550" wrap="square" tIns="45700">
            <a:spAutoFit/>
          </a:bodyPr>
          <a:lstStyle/>
          <a:p>
            <a:pPr indent="0" lvl="0" marL="0" marR="0" rtl="0" algn="ctr">
              <a:lnSpc>
                <a:spcPct val="92857"/>
              </a:lnSpc>
              <a:spcBef>
                <a:spcPts val="0"/>
              </a:spcBef>
              <a:spcAft>
                <a:spcPts val="0"/>
              </a:spcAft>
              <a:buNone/>
            </a:pPr>
            <a:r>
              <a:rPr i="1" lang="en-US" sz="1400">
                <a:solidFill>
                  <a:schemeClr val="dk1"/>
                </a:solidFill>
                <a:latin typeface="Calibri"/>
                <a:ea typeface="Calibri"/>
                <a:cs typeface="Calibri"/>
                <a:sym typeface="Calibri"/>
              </a:rPr>
              <a:t>Prioritisation of actions to achieve goals</a:t>
            </a:r>
            <a:endParaRPr/>
          </a:p>
        </p:txBody>
      </p:sp>
      <p:sp>
        <p:nvSpPr>
          <p:cNvPr id="406" name="Google Shape;406;p16"/>
          <p:cNvSpPr txBox="1"/>
          <p:nvPr/>
        </p:nvSpPr>
        <p:spPr>
          <a:xfrm>
            <a:off x="8113713" y="890168"/>
            <a:ext cx="1860550" cy="333375"/>
          </a:xfrm>
          <a:prstGeom prst="rect">
            <a:avLst/>
          </a:prstGeom>
          <a:noFill/>
          <a:ln>
            <a:noFill/>
          </a:ln>
        </p:spPr>
        <p:txBody>
          <a:bodyPr anchorCtr="0" anchor="t" bIns="0" lIns="0" spcFirstLastPara="1" rIns="0" wrap="square" tIns="0">
            <a:spAutoFit/>
          </a:bodyPr>
          <a:lstStyle/>
          <a:p>
            <a:pPr indent="0" lvl="0" marL="0" marR="0" rtl="0" algn="ctr">
              <a:lnSpc>
                <a:spcPct val="92857"/>
              </a:lnSpc>
              <a:spcBef>
                <a:spcPts val="0"/>
              </a:spcBef>
              <a:spcAft>
                <a:spcPts val="0"/>
              </a:spcAft>
              <a:buNone/>
            </a:pPr>
            <a:r>
              <a:rPr i="1" lang="en-US" sz="1400">
                <a:solidFill>
                  <a:schemeClr val="dk1"/>
                </a:solidFill>
                <a:latin typeface="Calibri"/>
                <a:ea typeface="Calibri"/>
                <a:cs typeface="Calibri"/>
                <a:sym typeface="Calibri"/>
              </a:rPr>
              <a:t>Monitoring progress towards goals</a:t>
            </a:r>
            <a:endParaRPr/>
          </a:p>
        </p:txBody>
      </p:sp>
      <p:sp>
        <p:nvSpPr>
          <p:cNvPr id="407" name="Google Shape;407;p16"/>
          <p:cNvSpPr/>
          <p:nvPr/>
        </p:nvSpPr>
        <p:spPr>
          <a:xfrm>
            <a:off x="3221038" y="3230143"/>
            <a:ext cx="939800"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Connectivity/ fragmentation</a:t>
            </a:r>
            <a:endParaRPr sz="1050">
              <a:solidFill>
                <a:srgbClr val="0070C0"/>
              </a:solidFill>
              <a:latin typeface="Calibri"/>
              <a:ea typeface="Calibri"/>
              <a:cs typeface="Calibri"/>
              <a:sym typeface="Calibri"/>
            </a:endParaRPr>
          </a:p>
        </p:txBody>
      </p:sp>
      <p:sp>
        <p:nvSpPr>
          <p:cNvPr id="408" name="Google Shape;408;p16"/>
          <p:cNvSpPr/>
          <p:nvPr/>
        </p:nvSpPr>
        <p:spPr>
          <a:xfrm>
            <a:off x="9663113" y="4574755"/>
            <a:ext cx="962025" cy="403225"/>
          </a:xfrm>
          <a:prstGeom prst="roundRect">
            <a:avLst>
              <a:gd fmla="val 16667" name="adj"/>
            </a:avLst>
          </a:prstGeom>
          <a:solidFill>
            <a:srgbClr val="FFF2CC">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EBV: Species Distribution</a:t>
            </a:r>
            <a:endParaRPr/>
          </a:p>
        </p:txBody>
      </p:sp>
      <p:sp>
        <p:nvSpPr>
          <p:cNvPr id="409" name="Google Shape;409;p16"/>
          <p:cNvSpPr/>
          <p:nvPr/>
        </p:nvSpPr>
        <p:spPr>
          <a:xfrm>
            <a:off x="2216150" y="4517605"/>
            <a:ext cx="962025"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EBV: Live Cover</a:t>
            </a:r>
            <a:endParaRPr/>
          </a:p>
        </p:txBody>
      </p:sp>
      <p:sp>
        <p:nvSpPr>
          <p:cNvPr id="410" name="Google Shape;410;p16"/>
          <p:cNvSpPr/>
          <p:nvPr/>
        </p:nvSpPr>
        <p:spPr>
          <a:xfrm>
            <a:off x="9691688" y="3473030"/>
            <a:ext cx="862012" cy="533400"/>
          </a:xfrm>
          <a:prstGeom prst="roundRect">
            <a:avLst>
              <a:gd fmla="val 16667" name="adj"/>
            </a:avLst>
          </a:prstGeom>
          <a:solidFill>
            <a:srgbClr val="D8E2F3">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EESV: coastal risk reduction</a:t>
            </a:r>
            <a:endParaRPr/>
          </a:p>
        </p:txBody>
      </p:sp>
      <p:sp>
        <p:nvSpPr>
          <p:cNvPr id="411" name="Google Shape;411;p16"/>
          <p:cNvSpPr/>
          <p:nvPr/>
        </p:nvSpPr>
        <p:spPr>
          <a:xfrm>
            <a:off x="4697413" y="3230143"/>
            <a:ext cx="728662"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ECV: Land Cover &amp; Land Use</a:t>
            </a:r>
            <a:endParaRPr/>
          </a:p>
        </p:txBody>
      </p:sp>
      <p:cxnSp>
        <p:nvCxnSpPr>
          <p:cNvPr id="412" name="Google Shape;412;p16"/>
          <p:cNvCxnSpPr>
            <a:stCxn id="413" idx="0"/>
            <a:endCxn id="414" idx="2"/>
          </p:cNvCxnSpPr>
          <p:nvPr/>
        </p:nvCxnSpPr>
        <p:spPr>
          <a:xfrm rot="10800000">
            <a:off x="2333657" y="3739705"/>
            <a:ext cx="1913700" cy="777900"/>
          </a:xfrm>
          <a:prstGeom prst="straightConnector1">
            <a:avLst/>
          </a:prstGeom>
          <a:noFill/>
          <a:ln cap="flat" cmpd="sng" w="19050">
            <a:solidFill>
              <a:srgbClr val="AEABAB"/>
            </a:solidFill>
            <a:prstDash val="solid"/>
            <a:miter lim="800000"/>
            <a:headEnd len="sm" w="sm" type="none"/>
            <a:tailEnd len="med" w="med" type="triangle"/>
          </a:ln>
        </p:spPr>
      </p:cxnSp>
      <p:sp>
        <p:nvSpPr>
          <p:cNvPr id="413" name="Google Shape;413;p16"/>
          <p:cNvSpPr/>
          <p:nvPr/>
        </p:nvSpPr>
        <p:spPr>
          <a:xfrm>
            <a:off x="3767138" y="4517605"/>
            <a:ext cx="960437"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EBV: Ecosystem Vertical Profile </a:t>
            </a:r>
            <a:endParaRPr/>
          </a:p>
        </p:txBody>
      </p:sp>
      <p:sp>
        <p:nvSpPr>
          <p:cNvPr id="415" name="Google Shape;415;p16"/>
          <p:cNvSpPr/>
          <p:nvPr/>
        </p:nvSpPr>
        <p:spPr>
          <a:xfrm>
            <a:off x="6221413" y="3230143"/>
            <a:ext cx="754062"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Integrity</a:t>
            </a:r>
            <a:endParaRPr/>
          </a:p>
        </p:txBody>
      </p:sp>
      <p:cxnSp>
        <p:nvCxnSpPr>
          <p:cNvPr id="416" name="Google Shape;416;p16"/>
          <p:cNvCxnSpPr>
            <a:stCxn id="404" idx="0"/>
            <a:endCxn id="407" idx="2"/>
          </p:cNvCxnSpPr>
          <p:nvPr/>
        </p:nvCxnSpPr>
        <p:spPr>
          <a:xfrm rot="10800000">
            <a:off x="3690988" y="3758905"/>
            <a:ext cx="2216100" cy="758700"/>
          </a:xfrm>
          <a:prstGeom prst="straightConnector1">
            <a:avLst/>
          </a:prstGeom>
          <a:noFill/>
          <a:ln cap="flat" cmpd="sng" w="19050">
            <a:solidFill>
              <a:srgbClr val="C00000"/>
            </a:solidFill>
            <a:prstDash val="solid"/>
            <a:miter lim="800000"/>
            <a:headEnd len="sm" w="sm" type="none"/>
            <a:tailEnd len="med" w="med" type="triangle"/>
          </a:ln>
        </p:spPr>
      </p:cxnSp>
      <p:cxnSp>
        <p:nvCxnSpPr>
          <p:cNvPr id="417" name="Google Shape;417;p16"/>
          <p:cNvCxnSpPr>
            <a:stCxn id="409" idx="0"/>
            <a:endCxn id="411" idx="2"/>
          </p:cNvCxnSpPr>
          <p:nvPr/>
        </p:nvCxnSpPr>
        <p:spPr>
          <a:xfrm flipH="1" rot="10800000">
            <a:off x="2697163" y="3758905"/>
            <a:ext cx="2364600" cy="758700"/>
          </a:xfrm>
          <a:prstGeom prst="straightConnector1">
            <a:avLst/>
          </a:prstGeom>
          <a:noFill/>
          <a:ln cap="flat" cmpd="sng" w="19050">
            <a:solidFill>
              <a:srgbClr val="AEABAB"/>
            </a:solidFill>
            <a:prstDash val="solid"/>
            <a:miter lim="800000"/>
            <a:headEnd len="sm" w="sm" type="none"/>
            <a:tailEnd len="med" w="med" type="triangle"/>
          </a:ln>
        </p:spPr>
      </p:cxnSp>
      <p:cxnSp>
        <p:nvCxnSpPr>
          <p:cNvPr id="418" name="Google Shape;418;p16"/>
          <p:cNvCxnSpPr>
            <a:stCxn id="413" idx="0"/>
            <a:endCxn id="415" idx="2"/>
          </p:cNvCxnSpPr>
          <p:nvPr/>
        </p:nvCxnSpPr>
        <p:spPr>
          <a:xfrm flipH="1" rot="10800000">
            <a:off x="4247357" y="3758905"/>
            <a:ext cx="2351100" cy="758700"/>
          </a:xfrm>
          <a:prstGeom prst="straightConnector1">
            <a:avLst/>
          </a:prstGeom>
          <a:noFill/>
          <a:ln cap="flat" cmpd="sng" w="19050">
            <a:solidFill>
              <a:srgbClr val="AEABAB"/>
            </a:solidFill>
            <a:prstDash val="solid"/>
            <a:miter lim="800000"/>
            <a:headEnd len="sm" w="sm" type="none"/>
            <a:tailEnd len="med" w="med" type="triangle"/>
          </a:ln>
        </p:spPr>
      </p:cxnSp>
      <p:cxnSp>
        <p:nvCxnSpPr>
          <p:cNvPr id="419" name="Google Shape;419;p16"/>
          <p:cNvCxnSpPr>
            <a:stCxn id="409" idx="0"/>
            <a:endCxn id="415" idx="2"/>
          </p:cNvCxnSpPr>
          <p:nvPr/>
        </p:nvCxnSpPr>
        <p:spPr>
          <a:xfrm flipH="1" rot="10800000">
            <a:off x="2697163" y="3758905"/>
            <a:ext cx="3901200" cy="758700"/>
          </a:xfrm>
          <a:prstGeom prst="straightConnector1">
            <a:avLst/>
          </a:prstGeom>
          <a:noFill/>
          <a:ln cap="flat" cmpd="sng" w="19050">
            <a:solidFill>
              <a:srgbClr val="AEABAB"/>
            </a:solidFill>
            <a:prstDash val="solid"/>
            <a:miter lim="800000"/>
            <a:headEnd len="sm" w="sm" type="none"/>
            <a:tailEnd len="med" w="med" type="triangle"/>
          </a:ln>
        </p:spPr>
      </p:cxnSp>
      <p:sp>
        <p:nvSpPr>
          <p:cNvPr id="414" name="Google Shape;414;p16"/>
          <p:cNvSpPr/>
          <p:nvPr/>
        </p:nvSpPr>
        <p:spPr>
          <a:xfrm>
            <a:off x="1970088" y="3211093"/>
            <a:ext cx="727075"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Extent (by ecosystem)</a:t>
            </a:r>
            <a:endParaRPr sz="1050">
              <a:solidFill>
                <a:schemeClr val="dk1"/>
              </a:solidFill>
              <a:latin typeface="Calibri"/>
              <a:ea typeface="Calibri"/>
              <a:cs typeface="Calibri"/>
              <a:sym typeface="Calibri"/>
            </a:endParaRPr>
          </a:p>
        </p:txBody>
      </p:sp>
      <p:sp>
        <p:nvSpPr>
          <p:cNvPr id="420" name="Google Shape;420;p16"/>
          <p:cNvSpPr/>
          <p:nvPr/>
        </p:nvSpPr>
        <p:spPr>
          <a:xfrm>
            <a:off x="2039938" y="2117305"/>
            <a:ext cx="1265237" cy="43021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3:</a:t>
            </a:r>
            <a:r>
              <a:rPr lang="en-US" sz="1050">
                <a:solidFill>
                  <a:schemeClr val="dk1"/>
                </a:solidFill>
                <a:latin typeface="Calibri"/>
                <a:ea typeface="Calibri"/>
                <a:cs typeface="Calibri"/>
                <a:sym typeface="Calibri"/>
              </a:rPr>
              <a:t> 30% of land and sea conserved </a:t>
            </a:r>
            <a:endParaRPr/>
          </a:p>
        </p:txBody>
      </p:sp>
      <p:cxnSp>
        <p:nvCxnSpPr>
          <p:cNvPr id="421" name="Google Shape;421;p16"/>
          <p:cNvCxnSpPr>
            <a:stCxn id="408" idx="0"/>
            <a:endCxn id="422" idx="2"/>
          </p:cNvCxnSpPr>
          <p:nvPr/>
        </p:nvCxnSpPr>
        <p:spPr>
          <a:xfrm rot="10800000">
            <a:off x="8538226" y="3528655"/>
            <a:ext cx="1605900" cy="1046100"/>
          </a:xfrm>
          <a:prstGeom prst="straightConnector1">
            <a:avLst/>
          </a:prstGeom>
          <a:noFill/>
          <a:ln cap="flat" cmpd="sng" w="19050">
            <a:solidFill>
              <a:srgbClr val="AEABAB"/>
            </a:solidFill>
            <a:prstDash val="solid"/>
            <a:miter lim="800000"/>
            <a:headEnd len="sm" w="sm" type="none"/>
            <a:tailEnd len="med" w="med" type="triangle"/>
          </a:ln>
        </p:spPr>
      </p:cxnSp>
      <p:cxnSp>
        <p:nvCxnSpPr>
          <p:cNvPr id="423" name="Google Shape;423;p16"/>
          <p:cNvCxnSpPr>
            <a:stCxn id="413" idx="0"/>
            <a:endCxn id="422" idx="2"/>
          </p:cNvCxnSpPr>
          <p:nvPr/>
        </p:nvCxnSpPr>
        <p:spPr>
          <a:xfrm flipH="1" rot="10800000">
            <a:off x="4247357" y="3528505"/>
            <a:ext cx="4290900" cy="989100"/>
          </a:xfrm>
          <a:prstGeom prst="straightConnector1">
            <a:avLst/>
          </a:prstGeom>
          <a:noFill/>
          <a:ln cap="flat" cmpd="sng" w="19050">
            <a:solidFill>
              <a:srgbClr val="AEABAB"/>
            </a:solidFill>
            <a:prstDash val="solid"/>
            <a:miter lim="800000"/>
            <a:headEnd len="sm" w="sm" type="none"/>
            <a:tailEnd len="med" w="med" type="triangle"/>
          </a:ln>
        </p:spPr>
      </p:cxnSp>
      <p:cxnSp>
        <p:nvCxnSpPr>
          <p:cNvPr id="424" name="Google Shape;424;p16"/>
          <p:cNvCxnSpPr>
            <a:stCxn id="404" idx="0"/>
            <a:endCxn id="414" idx="2"/>
          </p:cNvCxnSpPr>
          <p:nvPr/>
        </p:nvCxnSpPr>
        <p:spPr>
          <a:xfrm rot="10800000">
            <a:off x="2333488" y="3739705"/>
            <a:ext cx="3573600" cy="777900"/>
          </a:xfrm>
          <a:prstGeom prst="straightConnector1">
            <a:avLst/>
          </a:prstGeom>
          <a:noFill/>
          <a:ln cap="flat" cmpd="sng" w="19050">
            <a:solidFill>
              <a:srgbClr val="C00000"/>
            </a:solidFill>
            <a:prstDash val="solid"/>
            <a:miter lim="800000"/>
            <a:headEnd len="sm" w="sm" type="none"/>
            <a:tailEnd len="med" w="med" type="triangle"/>
          </a:ln>
        </p:spPr>
      </p:cxnSp>
      <p:cxnSp>
        <p:nvCxnSpPr>
          <p:cNvPr id="425" name="Google Shape;425;p16"/>
          <p:cNvCxnSpPr>
            <a:stCxn id="404" idx="0"/>
            <a:endCxn id="411" idx="2"/>
          </p:cNvCxnSpPr>
          <p:nvPr/>
        </p:nvCxnSpPr>
        <p:spPr>
          <a:xfrm rot="10800000">
            <a:off x="5061688" y="3758905"/>
            <a:ext cx="845400" cy="758700"/>
          </a:xfrm>
          <a:prstGeom prst="straightConnector1">
            <a:avLst/>
          </a:prstGeom>
          <a:noFill/>
          <a:ln cap="flat" cmpd="sng" w="19050">
            <a:solidFill>
              <a:srgbClr val="C00000"/>
            </a:solidFill>
            <a:prstDash val="solid"/>
            <a:miter lim="800000"/>
            <a:headEnd len="sm" w="sm" type="none"/>
            <a:tailEnd len="med" w="med" type="triangle"/>
          </a:ln>
        </p:spPr>
      </p:cxnSp>
      <p:cxnSp>
        <p:nvCxnSpPr>
          <p:cNvPr id="426" name="Google Shape;426;p16"/>
          <p:cNvCxnSpPr>
            <a:stCxn id="404" idx="0"/>
            <a:endCxn id="415" idx="2"/>
          </p:cNvCxnSpPr>
          <p:nvPr/>
        </p:nvCxnSpPr>
        <p:spPr>
          <a:xfrm flipH="1" rot="10800000">
            <a:off x="5907088" y="3758905"/>
            <a:ext cx="691500" cy="758700"/>
          </a:xfrm>
          <a:prstGeom prst="straightConnector1">
            <a:avLst/>
          </a:prstGeom>
          <a:noFill/>
          <a:ln cap="flat" cmpd="sng" w="19050">
            <a:solidFill>
              <a:srgbClr val="C00000"/>
            </a:solidFill>
            <a:prstDash val="solid"/>
            <a:miter lim="800000"/>
            <a:headEnd len="sm" w="sm" type="none"/>
            <a:tailEnd len="med" w="med" type="triangle"/>
          </a:ln>
        </p:spPr>
      </p:cxnSp>
      <p:sp>
        <p:nvSpPr>
          <p:cNvPr id="422" name="Google Shape;422;p16"/>
          <p:cNvSpPr/>
          <p:nvPr/>
        </p:nvSpPr>
        <p:spPr>
          <a:xfrm>
            <a:off x="8175625" y="2999955"/>
            <a:ext cx="725488" cy="528638"/>
          </a:xfrm>
          <a:prstGeom prst="roundRect">
            <a:avLst>
              <a:gd fmla="val 16667" name="adj"/>
            </a:avLst>
          </a:prstGeom>
          <a:solidFill>
            <a:srgbClr val="D8E2F3">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Extent of Suitable Habitat</a:t>
            </a:r>
            <a:endParaRPr sz="1100">
              <a:solidFill>
                <a:schemeClr val="dk1"/>
              </a:solidFill>
              <a:latin typeface="Calibri"/>
              <a:ea typeface="Calibri"/>
              <a:cs typeface="Calibri"/>
              <a:sym typeface="Calibri"/>
            </a:endParaRPr>
          </a:p>
        </p:txBody>
      </p:sp>
      <p:cxnSp>
        <p:nvCxnSpPr>
          <p:cNvPr id="427" name="Google Shape;427;p16"/>
          <p:cNvCxnSpPr>
            <a:stCxn id="404" idx="0"/>
            <a:endCxn id="422" idx="2"/>
          </p:cNvCxnSpPr>
          <p:nvPr/>
        </p:nvCxnSpPr>
        <p:spPr>
          <a:xfrm flipH="1" rot="10800000">
            <a:off x="5907088" y="3528505"/>
            <a:ext cx="2631300" cy="989100"/>
          </a:xfrm>
          <a:prstGeom prst="straightConnector1">
            <a:avLst/>
          </a:prstGeom>
          <a:noFill/>
          <a:ln cap="flat" cmpd="sng" w="19050">
            <a:solidFill>
              <a:srgbClr val="C00000"/>
            </a:solidFill>
            <a:prstDash val="solid"/>
            <a:miter lim="800000"/>
            <a:headEnd len="sm" w="sm" type="none"/>
            <a:tailEnd len="med" w="med" type="triangle"/>
          </a:ln>
        </p:spPr>
      </p:cxnSp>
      <p:cxnSp>
        <p:nvCxnSpPr>
          <p:cNvPr id="428" name="Google Shape;428;p16"/>
          <p:cNvCxnSpPr>
            <a:stCxn id="404" idx="0"/>
            <a:endCxn id="410" idx="1"/>
          </p:cNvCxnSpPr>
          <p:nvPr/>
        </p:nvCxnSpPr>
        <p:spPr>
          <a:xfrm flipH="1" rot="10800000">
            <a:off x="5907088" y="3739705"/>
            <a:ext cx="3784500" cy="777900"/>
          </a:xfrm>
          <a:prstGeom prst="straightConnector1">
            <a:avLst/>
          </a:prstGeom>
          <a:noFill/>
          <a:ln cap="flat" cmpd="sng" w="19050">
            <a:solidFill>
              <a:srgbClr val="C00000"/>
            </a:solidFill>
            <a:prstDash val="solid"/>
            <a:miter lim="800000"/>
            <a:headEnd len="sm" w="sm" type="none"/>
            <a:tailEnd len="med" w="med" type="triangle"/>
          </a:ln>
        </p:spPr>
      </p:cxnSp>
      <p:cxnSp>
        <p:nvCxnSpPr>
          <p:cNvPr id="429" name="Google Shape;429;p16"/>
          <p:cNvCxnSpPr>
            <a:stCxn id="422" idx="0"/>
            <a:endCxn id="388" idx="2"/>
          </p:cNvCxnSpPr>
          <p:nvPr/>
        </p:nvCxnSpPr>
        <p:spPr>
          <a:xfrm rot="10800000">
            <a:off x="8530569" y="2547555"/>
            <a:ext cx="7800" cy="452400"/>
          </a:xfrm>
          <a:prstGeom prst="straightConnector1">
            <a:avLst/>
          </a:prstGeom>
          <a:noFill/>
          <a:ln cap="flat" cmpd="sng" w="19050">
            <a:solidFill>
              <a:srgbClr val="AEABAB"/>
            </a:solidFill>
            <a:prstDash val="solid"/>
            <a:miter lim="800000"/>
            <a:headEnd len="sm" w="sm" type="none"/>
            <a:tailEnd len="med" w="med" type="triangle"/>
          </a:ln>
        </p:spPr>
      </p:cxnSp>
      <p:cxnSp>
        <p:nvCxnSpPr>
          <p:cNvPr id="430" name="Google Shape;430;p16"/>
          <p:cNvCxnSpPr/>
          <p:nvPr/>
        </p:nvCxnSpPr>
        <p:spPr>
          <a:xfrm>
            <a:off x="2333625" y="3044405"/>
            <a:ext cx="5054600" cy="0"/>
          </a:xfrm>
          <a:prstGeom prst="straightConnector1">
            <a:avLst/>
          </a:prstGeom>
          <a:noFill/>
          <a:ln cap="rnd" cmpd="sng" w="38100">
            <a:solidFill>
              <a:srgbClr val="BFBFBF"/>
            </a:solidFill>
            <a:prstDash val="solid"/>
            <a:miter lim="800000"/>
            <a:headEnd len="sm" w="sm" type="none"/>
            <a:tailEnd len="sm" w="sm" type="none"/>
          </a:ln>
        </p:spPr>
      </p:cxnSp>
      <p:cxnSp>
        <p:nvCxnSpPr>
          <p:cNvPr id="431" name="Google Shape;431;p16"/>
          <p:cNvCxnSpPr/>
          <p:nvPr/>
        </p:nvCxnSpPr>
        <p:spPr>
          <a:xfrm rot="10800000">
            <a:off x="2333625" y="30475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432" name="Google Shape;432;p16"/>
          <p:cNvCxnSpPr/>
          <p:nvPr/>
        </p:nvCxnSpPr>
        <p:spPr>
          <a:xfrm rot="10800000">
            <a:off x="7388225" y="2531643"/>
            <a:ext cx="0" cy="503237"/>
          </a:xfrm>
          <a:prstGeom prst="straightConnector1">
            <a:avLst/>
          </a:prstGeom>
          <a:noFill/>
          <a:ln cap="rnd" cmpd="sng" w="38100">
            <a:solidFill>
              <a:srgbClr val="BFBFBF"/>
            </a:solidFill>
            <a:prstDash val="solid"/>
            <a:miter lim="800000"/>
            <a:headEnd len="sm" w="sm" type="none"/>
            <a:tailEnd len="med" w="med" type="triangle"/>
          </a:ln>
        </p:spPr>
      </p:cxnSp>
      <p:cxnSp>
        <p:nvCxnSpPr>
          <p:cNvPr id="433" name="Google Shape;433;p16"/>
          <p:cNvCxnSpPr/>
          <p:nvPr/>
        </p:nvCxnSpPr>
        <p:spPr>
          <a:xfrm rot="10800000">
            <a:off x="3663950" y="30602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434" name="Google Shape;434;p16"/>
          <p:cNvCxnSpPr/>
          <p:nvPr/>
        </p:nvCxnSpPr>
        <p:spPr>
          <a:xfrm rot="10800000">
            <a:off x="5060950" y="3060280"/>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435" name="Google Shape;435;p16"/>
          <p:cNvCxnSpPr/>
          <p:nvPr/>
        </p:nvCxnSpPr>
        <p:spPr>
          <a:xfrm rot="10800000">
            <a:off x="6599238" y="3060280"/>
            <a:ext cx="0" cy="169863"/>
          </a:xfrm>
          <a:prstGeom prst="straightConnector1">
            <a:avLst/>
          </a:prstGeom>
          <a:noFill/>
          <a:ln cap="rnd" cmpd="sng" w="38100">
            <a:solidFill>
              <a:srgbClr val="BFBFBF"/>
            </a:solidFill>
            <a:prstDash val="solid"/>
            <a:miter lim="800000"/>
            <a:headEnd len="sm" w="sm" type="none"/>
            <a:tailEnd len="sm" w="sm" type="none"/>
          </a:ln>
        </p:spPr>
      </p:cxnSp>
      <p:sp>
        <p:nvSpPr>
          <p:cNvPr id="436" name="Google Shape;436;p16"/>
          <p:cNvSpPr/>
          <p:nvPr/>
        </p:nvSpPr>
        <p:spPr>
          <a:xfrm>
            <a:off x="4364038" y="2782468"/>
            <a:ext cx="168275" cy="274637"/>
          </a:xfrm>
          <a:prstGeom prst="upArrow">
            <a:avLst>
              <a:gd fmla="val 50000" name="adj1"/>
              <a:gd fmla="val 50000" name="adj2"/>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37" name="Google Shape;437;p16"/>
          <p:cNvCxnSpPr/>
          <p:nvPr/>
        </p:nvCxnSpPr>
        <p:spPr>
          <a:xfrm rot="10800000">
            <a:off x="10123488" y="2582443"/>
            <a:ext cx="0" cy="890587"/>
          </a:xfrm>
          <a:prstGeom prst="straightConnector1">
            <a:avLst/>
          </a:prstGeom>
          <a:noFill/>
          <a:ln cap="flat" cmpd="sng" w="19050">
            <a:solidFill>
              <a:srgbClr val="AEABAB"/>
            </a:solidFill>
            <a:prstDash val="solid"/>
            <a:miter lim="800000"/>
            <a:headEnd len="sm" w="sm" type="none"/>
            <a:tailEnd len="med" w="med" type="triangle"/>
          </a:ln>
        </p:spPr>
      </p:cxnSp>
      <p:cxnSp>
        <p:nvCxnSpPr>
          <p:cNvPr id="438" name="Google Shape;438;p16"/>
          <p:cNvCxnSpPr>
            <a:stCxn id="413" idx="3"/>
            <a:endCxn id="404" idx="1"/>
          </p:cNvCxnSpPr>
          <p:nvPr/>
        </p:nvCxnSpPr>
        <p:spPr>
          <a:xfrm>
            <a:off x="4727575" y="4729537"/>
            <a:ext cx="698400" cy="0"/>
          </a:xfrm>
          <a:prstGeom prst="straightConnector1">
            <a:avLst/>
          </a:prstGeom>
          <a:noFill/>
          <a:ln cap="flat" cmpd="sng" w="28575">
            <a:solidFill>
              <a:srgbClr val="BFBFBF"/>
            </a:solidFill>
            <a:prstDash val="solid"/>
            <a:miter lim="800000"/>
            <a:headEnd len="sm" w="sm" type="none"/>
            <a:tailEnd len="med" w="med" type="triangle"/>
          </a:ln>
        </p:spPr>
      </p:cxnSp>
      <p:cxnSp>
        <p:nvCxnSpPr>
          <p:cNvPr id="439" name="Google Shape;439;p16"/>
          <p:cNvCxnSpPr>
            <a:stCxn id="404" idx="3"/>
            <a:endCxn id="383" idx="1"/>
          </p:cNvCxnSpPr>
          <p:nvPr/>
        </p:nvCxnSpPr>
        <p:spPr>
          <a:xfrm flipH="1" rot="10800000">
            <a:off x="6388100" y="4723237"/>
            <a:ext cx="3187800" cy="6300"/>
          </a:xfrm>
          <a:prstGeom prst="straightConnector1">
            <a:avLst/>
          </a:prstGeom>
          <a:noFill/>
          <a:ln cap="flat" cmpd="sng" w="28575">
            <a:solidFill>
              <a:srgbClr val="C00000"/>
            </a:solidFill>
            <a:prstDash val="solid"/>
            <a:miter lim="800000"/>
            <a:headEnd len="sm" w="sm" type="none"/>
            <a:tailEnd len="med" w="med" type="triangle"/>
          </a:ln>
        </p:spPr>
      </p:cxnSp>
      <p:sp>
        <p:nvSpPr>
          <p:cNvPr id="440" name="Google Shape;440;p16"/>
          <p:cNvSpPr/>
          <p:nvPr/>
        </p:nvSpPr>
        <p:spPr>
          <a:xfrm>
            <a:off x="5014913" y="1353718"/>
            <a:ext cx="1325562" cy="439737"/>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8:</a:t>
            </a:r>
            <a:r>
              <a:rPr lang="en-US" sz="1050">
                <a:solidFill>
                  <a:schemeClr val="dk1"/>
                </a:solidFill>
                <a:latin typeface="Calibri"/>
                <a:ea typeface="Calibri"/>
                <a:cs typeface="Calibri"/>
                <a:sym typeface="Calibri"/>
              </a:rPr>
              <a:t> Contribution to climate mitigation &amp; adaptation</a:t>
            </a:r>
            <a:endParaRPr/>
          </a:p>
        </p:txBody>
      </p:sp>
      <p:sp>
        <p:nvSpPr>
          <p:cNvPr id="441" name="Google Shape;441;p16"/>
          <p:cNvSpPr/>
          <p:nvPr/>
        </p:nvSpPr>
        <p:spPr>
          <a:xfrm>
            <a:off x="5008563" y="1826793"/>
            <a:ext cx="1325562" cy="439737"/>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10:</a:t>
            </a:r>
            <a:r>
              <a:rPr lang="en-US" sz="1050">
                <a:solidFill>
                  <a:schemeClr val="dk1"/>
                </a:solidFill>
                <a:latin typeface="Calibri"/>
                <a:ea typeface="Calibri"/>
                <a:cs typeface="Calibri"/>
                <a:sym typeface="Calibri"/>
              </a:rPr>
              <a:t> Sustainable management</a:t>
            </a:r>
            <a:endParaRPr/>
          </a:p>
        </p:txBody>
      </p:sp>
      <p:sp>
        <p:nvSpPr>
          <p:cNvPr id="442" name="Google Shape;442;p16"/>
          <p:cNvSpPr/>
          <p:nvPr/>
        </p:nvSpPr>
        <p:spPr>
          <a:xfrm>
            <a:off x="5021263" y="2291930"/>
            <a:ext cx="1325562" cy="4413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12:</a:t>
            </a:r>
            <a:r>
              <a:rPr lang="en-US" sz="1050">
                <a:solidFill>
                  <a:schemeClr val="dk1"/>
                </a:solidFill>
                <a:latin typeface="Calibri"/>
                <a:ea typeface="Calibri"/>
                <a:cs typeface="Calibri"/>
                <a:sym typeface="Calibri"/>
              </a:rPr>
              <a:t> Urban green space</a:t>
            </a:r>
            <a:endParaRPr sz="1050">
              <a:solidFill>
                <a:schemeClr val="dk1"/>
              </a:solidFill>
              <a:latin typeface="Calibri"/>
              <a:ea typeface="Calibri"/>
              <a:cs typeface="Calibri"/>
              <a:sym typeface="Calibri"/>
            </a:endParaRPr>
          </a:p>
        </p:txBody>
      </p:sp>
      <p:sp>
        <p:nvSpPr>
          <p:cNvPr id="443" name="Google Shape;443;p16"/>
          <p:cNvSpPr/>
          <p:nvPr/>
        </p:nvSpPr>
        <p:spPr>
          <a:xfrm>
            <a:off x="3468688" y="1826793"/>
            <a:ext cx="1327150" cy="4413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6: </a:t>
            </a:r>
            <a:r>
              <a:rPr lang="en-US" sz="1050">
                <a:solidFill>
                  <a:schemeClr val="dk1"/>
                </a:solidFill>
                <a:latin typeface="Calibri"/>
                <a:ea typeface="Calibri"/>
                <a:cs typeface="Calibri"/>
                <a:sym typeface="Calibri"/>
              </a:rPr>
              <a:t>Pathways</a:t>
            </a:r>
            <a:r>
              <a:rPr b="1" lang="en-US" sz="1050">
                <a:solidFill>
                  <a:schemeClr val="dk1"/>
                </a:solidFill>
                <a:latin typeface="Calibri"/>
                <a:ea typeface="Calibri"/>
                <a:cs typeface="Calibri"/>
                <a:sym typeface="Calibri"/>
              </a:rPr>
              <a:t> </a:t>
            </a:r>
            <a:r>
              <a:rPr lang="en-US" sz="1050">
                <a:solidFill>
                  <a:schemeClr val="dk1"/>
                </a:solidFill>
                <a:latin typeface="Calibri"/>
                <a:ea typeface="Calibri"/>
                <a:cs typeface="Calibri"/>
                <a:sym typeface="Calibri"/>
              </a:rPr>
              <a:t>for invasive alien species</a:t>
            </a:r>
            <a:endParaRPr/>
          </a:p>
        </p:txBody>
      </p:sp>
      <p:sp>
        <p:nvSpPr>
          <p:cNvPr id="444" name="Google Shape;444;p16"/>
          <p:cNvSpPr/>
          <p:nvPr/>
        </p:nvSpPr>
        <p:spPr>
          <a:xfrm flipH="1">
            <a:off x="944563" y="874293"/>
            <a:ext cx="225425" cy="4383087"/>
          </a:xfrm>
          <a:prstGeom prst="downArrow">
            <a:avLst>
              <a:gd fmla="val 50000" name="adj1"/>
              <a:gd fmla="val 50000" name="adj2"/>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5" name="Google Shape;445;p16"/>
          <p:cNvSpPr txBox="1"/>
          <p:nvPr/>
        </p:nvSpPr>
        <p:spPr>
          <a:xfrm rot="-5400000">
            <a:off x="-132556" y="2735637"/>
            <a:ext cx="19970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Requirements Flow</a:t>
            </a:r>
            <a:endParaRPr/>
          </a:p>
        </p:txBody>
      </p:sp>
      <p:grpSp>
        <p:nvGrpSpPr>
          <p:cNvPr id="446" name="Google Shape;446;p16"/>
          <p:cNvGrpSpPr/>
          <p:nvPr/>
        </p:nvGrpSpPr>
        <p:grpSpPr>
          <a:xfrm>
            <a:off x="1927226" y="5255793"/>
            <a:ext cx="5256213" cy="276225"/>
            <a:chOff x="1904907" y="5450736"/>
            <a:chExt cx="4749022" cy="276999"/>
          </a:xfrm>
        </p:grpSpPr>
        <p:sp>
          <p:nvSpPr>
            <p:cNvPr id="447" name="Google Shape;447;p16"/>
            <p:cNvSpPr/>
            <p:nvPr/>
          </p:nvSpPr>
          <p:spPr>
            <a:xfrm rot="5400000">
              <a:off x="4203005" y="3213132"/>
              <a:ext cx="152827" cy="4749022"/>
            </a:xfrm>
            <a:prstGeom prst="upDownArrow">
              <a:avLst>
                <a:gd fmla="val 50000" name="adj1"/>
                <a:gd fmla="val 50000" name="adj2"/>
              </a:avLst>
            </a:prstGeom>
            <a:solidFill>
              <a:srgbClr val="B3C6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16"/>
            <p:cNvSpPr txBox="1"/>
            <p:nvPr/>
          </p:nvSpPr>
          <p:spPr>
            <a:xfrm>
              <a:off x="3479464" y="5450736"/>
              <a:ext cx="1537626" cy="276999"/>
            </a:xfrm>
            <a:prstGeom prst="rect">
              <a:avLst/>
            </a:prstGeom>
            <a:solidFill>
              <a:schemeClr val="lt1">
                <a:alpha val="55686"/>
              </a:schemeClr>
            </a:solid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Ecosystem Level</a:t>
              </a:r>
              <a:endParaRPr/>
            </a:p>
          </p:txBody>
        </p:sp>
      </p:grpSp>
      <p:sp>
        <p:nvSpPr>
          <p:cNvPr id="449" name="Google Shape;449;p16"/>
          <p:cNvSpPr txBox="1"/>
          <p:nvPr/>
        </p:nvSpPr>
        <p:spPr>
          <a:xfrm>
            <a:off x="10152063" y="4379493"/>
            <a:ext cx="415925" cy="184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Model</a:t>
            </a:r>
            <a:endParaRPr/>
          </a:p>
        </p:txBody>
      </p:sp>
      <p:sp>
        <p:nvSpPr>
          <p:cNvPr id="450" name="Google Shape;450;p16"/>
          <p:cNvSpPr txBox="1"/>
          <p:nvPr/>
        </p:nvSpPr>
        <p:spPr>
          <a:xfrm rot="2010752">
            <a:off x="10269538" y="3334918"/>
            <a:ext cx="669925" cy="277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Societal</a:t>
            </a:r>
            <a:endParaRPr/>
          </a:p>
        </p:txBody>
      </p:sp>
      <p:sp>
        <p:nvSpPr>
          <p:cNvPr id="451" name="Google Shape;451;p16"/>
          <p:cNvSpPr txBox="1"/>
          <p:nvPr/>
        </p:nvSpPr>
        <p:spPr>
          <a:xfrm rot="2038898">
            <a:off x="10396538" y="4192168"/>
            <a:ext cx="687387" cy="277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Species</a:t>
            </a:r>
            <a:endParaRPr/>
          </a:p>
        </p:txBody>
      </p:sp>
      <p:sp>
        <p:nvSpPr>
          <p:cNvPr id="452" name="Google Shape;452;p16"/>
          <p:cNvSpPr/>
          <p:nvPr/>
        </p:nvSpPr>
        <p:spPr>
          <a:xfrm rot="10800000">
            <a:off x="11015663" y="861593"/>
            <a:ext cx="225425" cy="4383087"/>
          </a:xfrm>
          <a:prstGeom prst="downArrow">
            <a:avLst>
              <a:gd fmla="val 50000" name="adj1"/>
              <a:gd fmla="val 50000" name="adj2"/>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16"/>
          <p:cNvSpPr txBox="1"/>
          <p:nvPr/>
        </p:nvSpPr>
        <p:spPr>
          <a:xfrm flipH="1" rot="5400000">
            <a:off x="10747376" y="2736430"/>
            <a:ext cx="113506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Data Flow</a:t>
            </a:r>
            <a:endParaRPr/>
          </a:p>
        </p:txBody>
      </p:sp>
      <p:sp>
        <p:nvSpPr>
          <p:cNvPr id="454" name="Google Shape;454;p16"/>
          <p:cNvSpPr txBox="1"/>
          <p:nvPr/>
        </p:nvSpPr>
        <p:spPr>
          <a:xfrm>
            <a:off x="1246188" y="6567068"/>
            <a:ext cx="98139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Inspired by: Kim et al. </a:t>
            </a:r>
            <a:r>
              <a:rPr i="1" lang="en-US" sz="1000">
                <a:solidFill>
                  <a:schemeClr val="dk1"/>
                </a:solidFill>
                <a:latin typeface="Calibri"/>
                <a:ea typeface="Calibri"/>
                <a:cs typeface="Calibri"/>
                <a:sym typeface="Calibri"/>
              </a:rPr>
              <a:t>In prep. </a:t>
            </a:r>
            <a:r>
              <a:rPr lang="en-US" sz="1000">
                <a:solidFill>
                  <a:schemeClr val="dk1"/>
                </a:solidFill>
                <a:latin typeface="Calibri"/>
                <a:ea typeface="Calibri"/>
                <a:cs typeface="Calibri"/>
                <a:sym typeface="Calibri"/>
              </a:rPr>
              <a:t>Essential Biodiversity Variables and Essential Ecosystem Services Variables for Post-2020 Policy Development and Implementation, CBD SBSTTA24 Inf Doc</a:t>
            </a:r>
            <a:endParaRPr/>
          </a:p>
        </p:txBody>
      </p:sp>
      <p:grpSp>
        <p:nvGrpSpPr>
          <p:cNvPr id="455" name="Google Shape;455;p16"/>
          <p:cNvGrpSpPr/>
          <p:nvPr/>
        </p:nvGrpSpPr>
        <p:grpSpPr>
          <a:xfrm>
            <a:off x="7446980" y="5255793"/>
            <a:ext cx="3513495" cy="276225"/>
            <a:chOff x="1904907" y="5450736"/>
            <a:chExt cx="4749022" cy="276999"/>
          </a:xfrm>
        </p:grpSpPr>
        <p:sp>
          <p:nvSpPr>
            <p:cNvPr id="456" name="Google Shape;456;p16"/>
            <p:cNvSpPr/>
            <p:nvPr/>
          </p:nvSpPr>
          <p:spPr>
            <a:xfrm rot="5400000">
              <a:off x="4203005" y="3213132"/>
              <a:ext cx="152827" cy="4749022"/>
            </a:xfrm>
            <a:prstGeom prst="upDownArrow">
              <a:avLst>
                <a:gd fmla="val 50000" name="adj1"/>
                <a:gd fmla="val 50000" name="adj2"/>
              </a:avLst>
            </a:prstGeom>
            <a:solidFill>
              <a:srgbClr val="B3C6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16"/>
            <p:cNvSpPr txBox="1"/>
            <p:nvPr/>
          </p:nvSpPr>
          <p:spPr>
            <a:xfrm>
              <a:off x="3392947" y="5450736"/>
              <a:ext cx="2043152" cy="276999"/>
            </a:xfrm>
            <a:prstGeom prst="rect">
              <a:avLst/>
            </a:prstGeom>
            <a:solidFill>
              <a:schemeClr val="lt1">
                <a:alpha val="55686"/>
              </a:schemeClr>
            </a:solid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Species Level</a:t>
              </a:r>
              <a:endParaRPr/>
            </a:p>
          </p:txBody>
        </p:sp>
      </p:grpSp>
      <p:sp>
        <p:nvSpPr>
          <p:cNvPr id="458" name="Google Shape;458;p16"/>
          <p:cNvSpPr/>
          <p:nvPr/>
        </p:nvSpPr>
        <p:spPr>
          <a:xfrm>
            <a:off x="1" y="1"/>
            <a:ext cx="12192000" cy="615530"/>
          </a:xfrm>
          <a:prstGeom prst="rect">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000">
                <a:solidFill>
                  <a:schemeClr val="lt1"/>
                </a:solidFill>
                <a:latin typeface="Arial"/>
                <a:ea typeface="Arial"/>
                <a:cs typeface="Arial"/>
                <a:sym typeface="Arial"/>
              </a:rPr>
              <a:t>  CBD’s new Global Biodiversity Framework</a:t>
            </a:r>
            <a:endParaRPr/>
          </a:p>
        </p:txBody>
      </p:sp>
      <p:pic>
        <p:nvPicPr>
          <p:cNvPr id="459" name="Google Shape;459;p16"/>
          <p:cNvPicPr preferRelativeResize="0"/>
          <p:nvPr/>
        </p:nvPicPr>
        <p:blipFill rotWithShape="1">
          <a:blip r:embed="rId3">
            <a:alphaModFix/>
          </a:blip>
          <a:srcRect b="0" l="0" r="0" t="0"/>
          <a:stretch/>
        </p:blipFill>
        <p:spPr>
          <a:xfrm>
            <a:off x="10687812" y="87273"/>
            <a:ext cx="1265900" cy="50154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17"/>
          <p:cNvSpPr/>
          <p:nvPr/>
        </p:nvSpPr>
        <p:spPr>
          <a:xfrm>
            <a:off x="1228725" y="4165794"/>
            <a:ext cx="9737725" cy="1119188"/>
          </a:xfrm>
          <a:prstGeom prst="rect">
            <a:avLst/>
          </a:prstGeom>
          <a:solidFill>
            <a:srgbClr val="FFF2CC">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17"/>
          <p:cNvSpPr/>
          <p:nvPr/>
        </p:nvSpPr>
        <p:spPr>
          <a:xfrm>
            <a:off x="9575800" y="4356294"/>
            <a:ext cx="1150938" cy="773113"/>
          </a:xfrm>
          <a:prstGeom prst="roundRect">
            <a:avLst>
              <a:gd fmla="val 16667" name="adj"/>
            </a:avLst>
          </a:prstGeom>
          <a:solidFill>
            <a:schemeClr val="lt1"/>
          </a:solidFill>
          <a:ln cap="flat" cmpd="sng" w="12700">
            <a:solidFill>
              <a:srgbClr val="31538F"/>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US" sz="900">
                <a:solidFill>
                  <a:schemeClr val="dk1"/>
                </a:solidFill>
                <a:latin typeface="Calibri"/>
                <a:ea typeface="Calibri"/>
                <a:cs typeface="Calibri"/>
                <a:sym typeface="Calibri"/>
              </a:rPr>
              <a:t>l</a:t>
            </a:r>
            <a:endParaRPr/>
          </a:p>
        </p:txBody>
      </p:sp>
      <p:sp>
        <p:nvSpPr>
          <p:cNvPr id="467" name="Google Shape;467;p17"/>
          <p:cNvSpPr/>
          <p:nvPr/>
        </p:nvSpPr>
        <p:spPr>
          <a:xfrm>
            <a:off x="1228725" y="5283394"/>
            <a:ext cx="9742488" cy="928688"/>
          </a:xfrm>
          <a:prstGeom prst="rect">
            <a:avLst/>
          </a:prstGeom>
          <a:solidFill>
            <a:srgbClr val="FBE4D4">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17"/>
          <p:cNvSpPr/>
          <p:nvPr/>
        </p:nvSpPr>
        <p:spPr>
          <a:xfrm>
            <a:off x="1219200" y="2802132"/>
            <a:ext cx="9742488" cy="1366837"/>
          </a:xfrm>
          <a:prstGeom prst="rect">
            <a:avLst/>
          </a:prstGeom>
          <a:solidFill>
            <a:srgbClr val="D8E2F3">
              <a:alpha val="2470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17"/>
          <p:cNvSpPr/>
          <p:nvPr/>
        </p:nvSpPr>
        <p:spPr>
          <a:xfrm>
            <a:off x="1223963" y="790769"/>
            <a:ext cx="9742487" cy="2011363"/>
          </a:xfrm>
          <a:prstGeom prst="rect">
            <a:avLst/>
          </a:prstGeom>
          <a:solidFill>
            <a:srgbClr val="E1EFD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470" name="Google Shape;470;p17"/>
          <p:cNvSpPr/>
          <p:nvPr/>
        </p:nvSpPr>
        <p:spPr>
          <a:xfrm>
            <a:off x="2039938" y="1546419"/>
            <a:ext cx="1265237" cy="46196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2:</a:t>
            </a:r>
            <a:r>
              <a:rPr lang="en-US" sz="1050">
                <a:solidFill>
                  <a:schemeClr val="dk1"/>
                </a:solidFill>
                <a:latin typeface="Calibri"/>
                <a:ea typeface="Calibri"/>
                <a:cs typeface="Calibri"/>
                <a:sym typeface="Calibri"/>
              </a:rPr>
              <a:t> 20% of degraded ecosystems are restored</a:t>
            </a:r>
            <a:endParaRPr/>
          </a:p>
        </p:txBody>
      </p:sp>
      <p:sp>
        <p:nvSpPr>
          <p:cNvPr id="471" name="Google Shape;471;p17"/>
          <p:cNvSpPr/>
          <p:nvPr/>
        </p:nvSpPr>
        <p:spPr>
          <a:xfrm>
            <a:off x="6831013" y="1786132"/>
            <a:ext cx="1068387" cy="781050"/>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A:</a:t>
            </a:r>
            <a:r>
              <a:rPr lang="en-US" sz="1000">
                <a:solidFill>
                  <a:schemeClr val="dk1"/>
                </a:solidFill>
                <a:latin typeface="Calibri"/>
                <a:ea typeface="Calibri"/>
                <a:cs typeface="Calibri"/>
                <a:sym typeface="Calibri"/>
              </a:rPr>
              <a:t>  </a:t>
            </a:r>
            <a:r>
              <a:rPr b="1" lang="en-US" sz="1000">
                <a:solidFill>
                  <a:schemeClr val="dk1"/>
                </a:solidFill>
                <a:latin typeface="Calibri"/>
                <a:ea typeface="Calibri"/>
                <a:cs typeface="Calibri"/>
                <a:sym typeface="Calibri"/>
              </a:rPr>
              <a:t>Ecosystems</a:t>
            </a:r>
            <a:r>
              <a:rPr lang="en-US" sz="1000">
                <a:solidFill>
                  <a:schemeClr val="dk1"/>
                </a:solidFill>
                <a:latin typeface="Calibri"/>
                <a:ea typeface="Calibri"/>
                <a:cs typeface="Calibri"/>
                <a:sym typeface="Calibri"/>
              </a:rPr>
              <a:t>--area, connectivity</a:t>
            </a:r>
            <a:endParaRPr/>
          </a:p>
          <a:p>
            <a:pPr indent="0" lvl="0" marL="0" marR="0" rtl="0" algn="ctr">
              <a:spcBef>
                <a:spcPts val="0"/>
              </a:spcBef>
              <a:spcAft>
                <a:spcPts val="0"/>
              </a:spcAft>
              <a:buNone/>
            </a:pPr>
            <a:r>
              <a:rPr lang="en-US" sz="1000">
                <a:solidFill>
                  <a:schemeClr val="dk1"/>
                </a:solidFill>
                <a:latin typeface="Calibri"/>
                <a:ea typeface="Calibri"/>
                <a:cs typeface="Calibri"/>
                <a:sym typeface="Calibri"/>
              </a:rPr>
              <a:t>and integrity</a:t>
            </a:r>
            <a:endParaRPr/>
          </a:p>
        </p:txBody>
      </p:sp>
      <p:sp>
        <p:nvSpPr>
          <p:cNvPr id="472" name="Google Shape;472;p17"/>
          <p:cNvSpPr/>
          <p:nvPr/>
        </p:nvSpPr>
        <p:spPr>
          <a:xfrm>
            <a:off x="8023225" y="1786132"/>
            <a:ext cx="1014413" cy="781050"/>
          </a:xfrm>
          <a:prstGeom prst="roundRect">
            <a:avLst>
              <a:gd fmla="val 16667" name="adj"/>
            </a:avLst>
          </a:prstGeom>
          <a:solidFill>
            <a:srgbClr val="E1EFD8"/>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A: Species</a:t>
            </a:r>
            <a:r>
              <a:rPr lang="en-US" sz="1000">
                <a:solidFill>
                  <a:schemeClr val="dk1"/>
                </a:solidFill>
                <a:latin typeface="Calibri"/>
                <a:ea typeface="Calibri"/>
                <a:cs typeface="Calibri"/>
                <a:sym typeface="Calibri"/>
              </a:rPr>
              <a:t> reducing # threatened &amp; maintaining genetic diversity</a:t>
            </a:r>
            <a:endParaRPr/>
          </a:p>
        </p:txBody>
      </p:sp>
      <p:sp>
        <p:nvSpPr>
          <p:cNvPr id="473" name="Google Shape;473;p17"/>
          <p:cNvSpPr/>
          <p:nvPr/>
        </p:nvSpPr>
        <p:spPr>
          <a:xfrm>
            <a:off x="9405938" y="1735332"/>
            <a:ext cx="1395412" cy="866775"/>
          </a:xfrm>
          <a:prstGeom prst="roundRect">
            <a:avLst>
              <a:gd fmla="val 16667" name="adj"/>
            </a:avLst>
          </a:prstGeom>
          <a:solidFill>
            <a:srgbClr val="E1EFD8"/>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00">
                <a:solidFill>
                  <a:schemeClr val="dk1"/>
                </a:solidFill>
                <a:latin typeface="Calibri"/>
                <a:ea typeface="Calibri"/>
                <a:cs typeface="Calibri"/>
                <a:sym typeface="Calibri"/>
              </a:rPr>
              <a:t>Goal B:</a:t>
            </a:r>
            <a:r>
              <a:rPr lang="en-US" sz="1000">
                <a:solidFill>
                  <a:schemeClr val="dk1"/>
                </a:solidFill>
                <a:latin typeface="Calibri"/>
                <a:ea typeface="Calibri"/>
                <a:cs typeface="Calibri"/>
                <a:sym typeface="Calibri"/>
              </a:rPr>
              <a:t> nature’s contributions to people (food security, access to safe water, resilience to natural disaster)</a:t>
            </a:r>
            <a:endParaRPr/>
          </a:p>
        </p:txBody>
      </p:sp>
      <p:sp>
        <p:nvSpPr>
          <p:cNvPr id="474" name="Google Shape;474;p17"/>
          <p:cNvSpPr/>
          <p:nvPr/>
        </p:nvSpPr>
        <p:spPr>
          <a:xfrm>
            <a:off x="1223963" y="790769"/>
            <a:ext cx="9742487" cy="5421313"/>
          </a:xfrm>
          <a:prstGeom prst="rect">
            <a:avLst/>
          </a:prstGeom>
          <a:noFill/>
          <a:ln cap="flat" cmpd="sng" w="1905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29">
              <a:solidFill>
                <a:schemeClr val="lt1"/>
              </a:solidFill>
              <a:latin typeface="Calibri"/>
              <a:ea typeface="Calibri"/>
              <a:cs typeface="Calibri"/>
              <a:sym typeface="Calibri"/>
            </a:endParaRPr>
          </a:p>
        </p:txBody>
      </p:sp>
      <p:cxnSp>
        <p:nvCxnSpPr>
          <p:cNvPr id="475" name="Google Shape;475;p17"/>
          <p:cNvCxnSpPr/>
          <p:nvPr/>
        </p:nvCxnSpPr>
        <p:spPr>
          <a:xfrm flipH="1">
            <a:off x="1755775" y="790769"/>
            <a:ext cx="19050" cy="5421313"/>
          </a:xfrm>
          <a:prstGeom prst="straightConnector1">
            <a:avLst/>
          </a:prstGeom>
          <a:noFill/>
          <a:ln cap="flat" cmpd="sng" w="19050">
            <a:solidFill>
              <a:schemeClr val="accent1"/>
            </a:solidFill>
            <a:prstDash val="solid"/>
            <a:miter lim="800000"/>
            <a:headEnd len="sm" w="sm" type="none"/>
            <a:tailEnd len="sm" w="sm" type="none"/>
          </a:ln>
        </p:spPr>
      </p:cxnSp>
      <p:cxnSp>
        <p:nvCxnSpPr>
          <p:cNvPr id="476" name="Google Shape;476;p17"/>
          <p:cNvCxnSpPr/>
          <p:nvPr/>
        </p:nvCxnSpPr>
        <p:spPr>
          <a:xfrm flipH="1">
            <a:off x="1228725" y="5283394"/>
            <a:ext cx="9740900" cy="1588"/>
          </a:xfrm>
          <a:prstGeom prst="straightConnector1">
            <a:avLst/>
          </a:prstGeom>
          <a:noFill/>
          <a:ln cap="flat" cmpd="sng" w="19050">
            <a:solidFill>
              <a:schemeClr val="accent1"/>
            </a:solidFill>
            <a:prstDash val="solid"/>
            <a:miter lim="800000"/>
            <a:headEnd len="sm" w="sm" type="none"/>
            <a:tailEnd len="sm" w="sm" type="none"/>
          </a:ln>
        </p:spPr>
      </p:cxnSp>
      <p:cxnSp>
        <p:nvCxnSpPr>
          <p:cNvPr id="477" name="Google Shape;477;p17"/>
          <p:cNvCxnSpPr/>
          <p:nvPr/>
        </p:nvCxnSpPr>
        <p:spPr>
          <a:xfrm rot="10800000">
            <a:off x="1265238" y="4168969"/>
            <a:ext cx="9683750" cy="0"/>
          </a:xfrm>
          <a:prstGeom prst="straightConnector1">
            <a:avLst/>
          </a:prstGeom>
          <a:noFill/>
          <a:ln cap="flat" cmpd="sng" w="19050">
            <a:solidFill>
              <a:schemeClr val="accent1"/>
            </a:solidFill>
            <a:prstDash val="solid"/>
            <a:miter lim="800000"/>
            <a:headEnd len="sm" w="sm" type="none"/>
            <a:tailEnd len="sm" w="sm" type="none"/>
          </a:ln>
        </p:spPr>
      </p:cxnSp>
      <p:cxnSp>
        <p:nvCxnSpPr>
          <p:cNvPr id="478" name="Google Shape;478;p17"/>
          <p:cNvCxnSpPr/>
          <p:nvPr/>
        </p:nvCxnSpPr>
        <p:spPr>
          <a:xfrm rot="10800000">
            <a:off x="1246188" y="2802132"/>
            <a:ext cx="9742487" cy="0"/>
          </a:xfrm>
          <a:prstGeom prst="straightConnector1">
            <a:avLst/>
          </a:prstGeom>
          <a:noFill/>
          <a:ln cap="flat" cmpd="sng" w="19050">
            <a:solidFill>
              <a:schemeClr val="accent1"/>
            </a:solidFill>
            <a:prstDash val="solid"/>
            <a:miter lim="800000"/>
            <a:headEnd len="sm" w="sm" type="none"/>
            <a:tailEnd len="sm" w="sm" type="none"/>
          </a:ln>
        </p:spPr>
      </p:cxnSp>
      <p:cxnSp>
        <p:nvCxnSpPr>
          <p:cNvPr id="479" name="Google Shape;479;p17"/>
          <p:cNvCxnSpPr/>
          <p:nvPr/>
        </p:nvCxnSpPr>
        <p:spPr>
          <a:xfrm rot="10800000">
            <a:off x="1220788" y="1347982"/>
            <a:ext cx="9748837" cy="0"/>
          </a:xfrm>
          <a:prstGeom prst="straightConnector1">
            <a:avLst/>
          </a:prstGeom>
          <a:noFill/>
          <a:ln cap="flat" cmpd="sng" w="19050">
            <a:solidFill>
              <a:schemeClr val="accent1"/>
            </a:solidFill>
            <a:prstDash val="dot"/>
            <a:miter lim="800000"/>
            <a:headEnd len="sm" w="sm" type="none"/>
            <a:tailEnd len="sm" w="sm" type="none"/>
          </a:ln>
        </p:spPr>
      </p:cxnSp>
      <p:cxnSp>
        <p:nvCxnSpPr>
          <p:cNvPr id="480" name="Google Shape;480;p17"/>
          <p:cNvCxnSpPr/>
          <p:nvPr/>
        </p:nvCxnSpPr>
        <p:spPr>
          <a:xfrm rot="10800000">
            <a:off x="6627813" y="1368619"/>
            <a:ext cx="0" cy="1433513"/>
          </a:xfrm>
          <a:prstGeom prst="straightConnector1">
            <a:avLst/>
          </a:prstGeom>
          <a:noFill/>
          <a:ln cap="flat" cmpd="sng" w="19050">
            <a:solidFill>
              <a:schemeClr val="accent1"/>
            </a:solidFill>
            <a:prstDash val="dash"/>
            <a:miter lim="800000"/>
            <a:headEnd len="sm" w="sm" type="none"/>
            <a:tailEnd len="sm" w="sm" type="none"/>
          </a:ln>
        </p:spPr>
      </p:cxnSp>
      <p:cxnSp>
        <p:nvCxnSpPr>
          <p:cNvPr id="481" name="Google Shape;481;p17"/>
          <p:cNvCxnSpPr/>
          <p:nvPr/>
        </p:nvCxnSpPr>
        <p:spPr>
          <a:xfrm rot="10800000">
            <a:off x="9221788" y="1347982"/>
            <a:ext cx="23812" cy="1454150"/>
          </a:xfrm>
          <a:prstGeom prst="straightConnector1">
            <a:avLst/>
          </a:prstGeom>
          <a:noFill/>
          <a:ln cap="flat" cmpd="sng" w="19050">
            <a:solidFill>
              <a:schemeClr val="accent1"/>
            </a:solidFill>
            <a:prstDash val="dash"/>
            <a:miter lim="800000"/>
            <a:headEnd len="sm" w="sm" type="none"/>
            <a:tailEnd len="sm" w="sm" type="none"/>
          </a:ln>
        </p:spPr>
      </p:cxnSp>
      <p:sp>
        <p:nvSpPr>
          <p:cNvPr id="482" name="Google Shape;482;p17"/>
          <p:cNvSpPr txBox="1"/>
          <p:nvPr/>
        </p:nvSpPr>
        <p:spPr>
          <a:xfrm>
            <a:off x="3779838" y="1386082"/>
            <a:ext cx="811212" cy="3381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70C0"/>
                </a:solidFill>
                <a:latin typeface="Calibri"/>
                <a:ea typeface="Calibri"/>
                <a:cs typeface="Calibri"/>
                <a:sym typeface="Calibri"/>
              </a:rPr>
              <a:t>Actions</a:t>
            </a:r>
            <a:endParaRPr/>
          </a:p>
        </p:txBody>
      </p:sp>
      <p:sp>
        <p:nvSpPr>
          <p:cNvPr id="483" name="Google Shape;483;p17"/>
          <p:cNvSpPr txBox="1"/>
          <p:nvPr/>
        </p:nvSpPr>
        <p:spPr>
          <a:xfrm>
            <a:off x="7281863" y="1395607"/>
            <a:ext cx="1468437" cy="3381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State of Nature</a:t>
            </a:r>
            <a:endParaRPr/>
          </a:p>
        </p:txBody>
      </p:sp>
      <p:sp>
        <p:nvSpPr>
          <p:cNvPr id="484" name="Google Shape;484;p17"/>
          <p:cNvSpPr txBox="1"/>
          <p:nvPr/>
        </p:nvSpPr>
        <p:spPr>
          <a:xfrm>
            <a:off x="9296400" y="1394019"/>
            <a:ext cx="1577975" cy="3381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0070C0"/>
                </a:solidFill>
                <a:latin typeface="Calibri"/>
                <a:ea typeface="Calibri"/>
                <a:cs typeface="Calibri"/>
                <a:sym typeface="Calibri"/>
              </a:rPr>
              <a:t>Societal Benefits</a:t>
            </a:r>
            <a:endParaRPr/>
          </a:p>
        </p:txBody>
      </p:sp>
      <p:sp>
        <p:nvSpPr>
          <p:cNvPr id="485" name="Google Shape;485;p17"/>
          <p:cNvSpPr txBox="1"/>
          <p:nvPr/>
        </p:nvSpPr>
        <p:spPr>
          <a:xfrm>
            <a:off x="4868863" y="790769"/>
            <a:ext cx="2447925" cy="554038"/>
          </a:xfrm>
          <a:prstGeom prst="rect">
            <a:avLst/>
          </a:prstGeom>
          <a:noFill/>
          <a:ln>
            <a:noFill/>
          </a:ln>
        </p:spPr>
        <p:txBody>
          <a:bodyPr anchorCtr="0" anchor="ctr" bIns="45700" lIns="91425" spcFirstLastPara="1" rIns="91425" wrap="square" tIns="45700">
            <a:spAutoFit/>
          </a:bodyPr>
          <a:lstStyle/>
          <a:p>
            <a:pPr indent="0" lvl="0" marL="0" marR="0" rtl="0" algn="ctr">
              <a:lnSpc>
                <a:spcPct val="90000"/>
              </a:lnSpc>
              <a:spcBef>
                <a:spcPts val="0"/>
              </a:spcBef>
              <a:spcAft>
                <a:spcPts val="0"/>
              </a:spcAft>
              <a:buNone/>
            </a:pPr>
            <a:r>
              <a:rPr b="1" lang="en-US" sz="2000">
                <a:solidFill>
                  <a:schemeClr val="dk1"/>
                </a:solidFill>
                <a:latin typeface="Calibri"/>
                <a:ea typeface="Calibri"/>
                <a:cs typeface="Calibri"/>
                <a:sym typeface="Calibri"/>
              </a:rPr>
              <a:t>Assessment &amp;</a:t>
            </a:r>
            <a:endParaRPr/>
          </a:p>
          <a:p>
            <a:pPr indent="0" lvl="0" marL="0" marR="0" rtl="0" algn="ctr">
              <a:lnSpc>
                <a:spcPct val="90000"/>
              </a:lnSpc>
              <a:spcBef>
                <a:spcPts val="0"/>
              </a:spcBef>
              <a:spcAft>
                <a:spcPts val="0"/>
              </a:spcAft>
              <a:buNone/>
            </a:pPr>
            <a:r>
              <a:rPr b="1" lang="en-US" sz="2000">
                <a:solidFill>
                  <a:schemeClr val="dk1"/>
                </a:solidFill>
                <a:latin typeface="Calibri"/>
                <a:ea typeface="Calibri"/>
                <a:cs typeface="Calibri"/>
                <a:sym typeface="Calibri"/>
              </a:rPr>
              <a:t>decision support</a:t>
            </a:r>
            <a:endParaRPr/>
          </a:p>
        </p:txBody>
      </p:sp>
      <p:sp>
        <p:nvSpPr>
          <p:cNvPr id="486" name="Google Shape;486;p17"/>
          <p:cNvSpPr txBox="1"/>
          <p:nvPr/>
        </p:nvSpPr>
        <p:spPr>
          <a:xfrm rot="-5400000">
            <a:off x="1042988" y="1940119"/>
            <a:ext cx="933450" cy="4921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User Goals </a:t>
            </a:r>
            <a:endParaRPr/>
          </a:p>
          <a:p>
            <a:pPr indent="0" lvl="0" marL="0" marR="0" rtl="0" algn="ctr">
              <a:spcBef>
                <a:spcPts val="0"/>
              </a:spcBef>
              <a:spcAft>
                <a:spcPts val="0"/>
              </a:spcAft>
              <a:buNone/>
            </a:pPr>
            <a:r>
              <a:rPr lang="en-US" sz="1300">
                <a:solidFill>
                  <a:schemeClr val="dk1"/>
                </a:solidFill>
                <a:latin typeface="Calibri"/>
                <a:ea typeface="Calibri"/>
                <a:cs typeface="Calibri"/>
                <a:sym typeface="Calibri"/>
              </a:rPr>
              <a:t>&amp; targets</a:t>
            </a:r>
            <a:endParaRPr/>
          </a:p>
        </p:txBody>
      </p:sp>
      <p:sp>
        <p:nvSpPr>
          <p:cNvPr id="487" name="Google Shape;487;p17"/>
          <p:cNvSpPr txBox="1"/>
          <p:nvPr/>
        </p:nvSpPr>
        <p:spPr>
          <a:xfrm rot="-5400000">
            <a:off x="1096963" y="3238694"/>
            <a:ext cx="800100" cy="4921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Needed Products</a:t>
            </a:r>
            <a:endParaRPr/>
          </a:p>
        </p:txBody>
      </p:sp>
      <p:sp>
        <p:nvSpPr>
          <p:cNvPr id="488" name="Google Shape;488;p17"/>
          <p:cNvSpPr txBox="1"/>
          <p:nvPr/>
        </p:nvSpPr>
        <p:spPr>
          <a:xfrm rot="-5400000">
            <a:off x="990600" y="4497582"/>
            <a:ext cx="1017587" cy="554038"/>
          </a:xfrm>
          <a:prstGeom prst="rect">
            <a:avLst/>
          </a:prstGeom>
          <a:noFill/>
          <a:ln>
            <a:noFill/>
          </a:ln>
        </p:spPr>
        <p:txBody>
          <a:bodyPr anchorCtr="0" anchor="ctr" bIns="45700" lIns="91425" spcFirstLastPara="1" rIns="91425" wrap="square" tIns="45700">
            <a:spAutoFit/>
          </a:bodyPr>
          <a:lstStyle/>
          <a:p>
            <a:pPr indent="0" lvl="0" marL="0" marR="0" rtl="0" algn="ctr">
              <a:lnSpc>
                <a:spcPct val="92307"/>
              </a:lnSpc>
              <a:spcBef>
                <a:spcPts val="0"/>
              </a:spcBef>
              <a:spcAft>
                <a:spcPts val="0"/>
              </a:spcAft>
              <a:buNone/>
            </a:pPr>
            <a:r>
              <a:rPr lang="en-US" sz="1300">
                <a:solidFill>
                  <a:schemeClr val="dk1"/>
                </a:solidFill>
                <a:latin typeface="Calibri"/>
                <a:ea typeface="Calibri"/>
                <a:cs typeface="Calibri"/>
                <a:sym typeface="Calibri"/>
              </a:rPr>
              <a:t>Ecosystem Structure EBVs</a:t>
            </a:r>
            <a:endParaRPr/>
          </a:p>
        </p:txBody>
      </p:sp>
      <p:sp>
        <p:nvSpPr>
          <p:cNvPr id="489" name="Google Shape;489;p17"/>
          <p:cNvSpPr txBox="1"/>
          <p:nvPr/>
        </p:nvSpPr>
        <p:spPr>
          <a:xfrm rot="-5400000">
            <a:off x="1144587" y="5527870"/>
            <a:ext cx="709613" cy="493712"/>
          </a:xfrm>
          <a:prstGeom prst="rect">
            <a:avLst/>
          </a:prstGeom>
          <a:noFill/>
          <a:ln>
            <a:noFill/>
          </a:ln>
        </p:spPr>
        <p:txBody>
          <a:bodyPr anchorCtr="0" anchor="ctr" bIns="45700" lIns="0" spcFirstLastPara="1" rIns="0"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Key EO Feedstock </a:t>
            </a:r>
            <a:endParaRPr/>
          </a:p>
        </p:txBody>
      </p:sp>
      <p:sp>
        <p:nvSpPr>
          <p:cNvPr id="490" name="Google Shape;490;p17"/>
          <p:cNvSpPr/>
          <p:nvPr/>
        </p:nvSpPr>
        <p:spPr>
          <a:xfrm>
            <a:off x="5426075" y="4537269"/>
            <a:ext cx="962025"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EBV: Ecosystem Distribution</a:t>
            </a:r>
            <a:endParaRPr/>
          </a:p>
        </p:txBody>
      </p:sp>
      <p:sp>
        <p:nvSpPr>
          <p:cNvPr id="491" name="Google Shape;491;p17"/>
          <p:cNvSpPr txBox="1"/>
          <p:nvPr/>
        </p:nvSpPr>
        <p:spPr>
          <a:xfrm>
            <a:off x="2524125" y="865382"/>
            <a:ext cx="1879600" cy="425450"/>
          </a:xfrm>
          <a:prstGeom prst="rect">
            <a:avLst/>
          </a:prstGeom>
          <a:noFill/>
          <a:ln>
            <a:noFill/>
          </a:ln>
        </p:spPr>
        <p:txBody>
          <a:bodyPr anchorCtr="0" anchor="t" bIns="45700" lIns="18550" spcFirstLastPara="1" rIns="18550" wrap="square" tIns="45700">
            <a:spAutoFit/>
          </a:bodyPr>
          <a:lstStyle/>
          <a:p>
            <a:pPr indent="0" lvl="0" marL="0" marR="0" rtl="0" algn="ctr">
              <a:lnSpc>
                <a:spcPct val="92857"/>
              </a:lnSpc>
              <a:spcBef>
                <a:spcPts val="0"/>
              </a:spcBef>
              <a:spcAft>
                <a:spcPts val="0"/>
              </a:spcAft>
              <a:buNone/>
            </a:pPr>
            <a:r>
              <a:rPr i="1" lang="en-US" sz="1400">
                <a:solidFill>
                  <a:schemeClr val="dk1"/>
                </a:solidFill>
                <a:latin typeface="Calibri"/>
                <a:ea typeface="Calibri"/>
                <a:cs typeface="Calibri"/>
                <a:sym typeface="Calibri"/>
              </a:rPr>
              <a:t>Prioritisation of actions to achieve goals</a:t>
            </a:r>
            <a:endParaRPr/>
          </a:p>
        </p:txBody>
      </p:sp>
      <p:sp>
        <p:nvSpPr>
          <p:cNvPr id="492" name="Google Shape;492;p17"/>
          <p:cNvSpPr txBox="1"/>
          <p:nvPr/>
        </p:nvSpPr>
        <p:spPr>
          <a:xfrm>
            <a:off x="8113713" y="909832"/>
            <a:ext cx="1860550" cy="333375"/>
          </a:xfrm>
          <a:prstGeom prst="rect">
            <a:avLst/>
          </a:prstGeom>
          <a:noFill/>
          <a:ln>
            <a:noFill/>
          </a:ln>
        </p:spPr>
        <p:txBody>
          <a:bodyPr anchorCtr="0" anchor="t" bIns="0" lIns="0" spcFirstLastPara="1" rIns="0" wrap="square" tIns="0">
            <a:spAutoFit/>
          </a:bodyPr>
          <a:lstStyle/>
          <a:p>
            <a:pPr indent="0" lvl="0" marL="0" marR="0" rtl="0" algn="ctr">
              <a:lnSpc>
                <a:spcPct val="92857"/>
              </a:lnSpc>
              <a:spcBef>
                <a:spcPts val="0"/>
              </a:spcBef>
              <a:spcAft>
                <a:spcPts val="0"/>
              </a:spcAft>
              <a:buNone/>
            </a:pPr>
            <a:r>
              <a:rPr i="1" lang="en-US" sz="1400">
                <a:solidFill>
                  <a:schemeClr val="dk1"/>
                </a:solidFill>
                <a:latin typeface="Calibri"/>
                <a:ea typeface="Calibri"/>
                <a:cs typeface="Calibri"/>
                <a:sym typeface="Calibri"/>
              </a:rPr>
              <a:t>Monitoring progress towards goals</a:t>
            </a:r>
            <a:endParaRPr/>
          </a:p>
        </p:txBody>
      </p:sp>
      <p:sp>
        <p:nvSpPr>
          <p:cNvPr id="493" name="Google Shape;493;p17"/>
          <p:cNvSpPr/>
          <p:nvPr/>
        </p:nvSpPr>
        <p:spPr>
          <a:xfrm>
            <a:off x="3221038" y="3249807"/>
            <a:ext cx="939800"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Connectivity/ fragmentation</a:t>
            </a:r>
            <a:endParaRPr sz="1050">
              <a:solidFill>
                <a:srgbClr val="0070C0"/>
              </a:solidFill>
              <a:latin typeface="Calibri"/>
              <a:ea typeface="Calibri"/>
              <a:cs typeface="Calibri"/>
              <a:sym typeface="Calibri"/>
            </a:endParaRPr>
          </a:p>
        </p:txBody>
      </p:sp>
      <p:sp>
        <p:nvSpPr>
          <p:cNvPr id="494" name="Google Shape;494;p17"/>
          <p:cNvSpPr/>
          <p:nvPr/>
        </p:nvSpPr>
        <p:spPr>
          <a:xfrm>
            <a:off x="9663113" y="4594419"/>
            <a:ext cx="962025" cy="403225"/>
          </a:xfrm>
          <a:prstGeom prst="roundRect">
            <a:avLst>
              <a:gd fmla="val 16667" name="adj"/>
            </a:avLst>
          </a:prstGeom>
          <a:solidFill>
            <a:srgbClr val="FFF2CC">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EBV: Species Distribution</a:t>
            </a:r>
            <a:endParaRPr/>
          </a:p>
        </p:txBody>
      </p:sp>
      <p:sp>
        <p:nvSpPr>
          <p:cNvPr id="495" name="Google Shape;495;p17"/>
          <p:cNvSpPr/>
          <p:nvPr/>
        </p:nvSpPr>
        <p:spPr>
          <a:xfrm>
            <a:off x="2216150" y="4537269"/>
            <a:ext cx="962025"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EBV: Live Cover</a:t>
            </a:r>
            <a:endParaRPr/>
          </a:p>
        </p:txBody>
      </p:sp>
      <p:sp>
        <p:nvSpPr>
          <p:cNvPr id="496" name="Google Shape;496;p17"/>
          <p:cNvSpPr/>
          <p:nvPr/>
        </p:nvSpPr>
        <p:spPr>
          <a:xfrm>
            <a:off x="9691688" y="3492694"/>
            <a:ext cx="862012" cy="533400"/>
          </a:xfrm>
          <a:prstGeom prst="roundRect">
            <a:avLst>
              <a:gd fmla="val 16667" name="adj"/>
            </a:avLst>
          </a:prstGeom>
          <a:solidFill>
            <a:srgbClr val="D8E2F3">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EESV: coastal risk reduction</a:t>
            </a:r>
            <a:endParaRPr/>
          </a:p>
        </p:txBody>
      </p:sp>
      <p:sp>
        <p:nvSpPr>
          <p:cNvPr id="497" name="Google Shape;497;p17"/>
          <p:cNvSpPr/>
          <p:nvPr/>
        </p:nvSpPr>
        <p:spPr>
          <a:xfrm>
            <a:off x="4697413" y="3249807"/>
            <a:ext cx="728662"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ECV: Land Cover &amp; Land Use</a:t>
            </a:r>
            <a:endParaRPr/>
          </a:p>
        </p:txBody>
      </p:sp>
      <p:cxnSp>
        <p:nvCxnSpPr>
          <p:cNvPr id="498" name="Google Shape;498;p17"/>
          <p:cNvCxnSpPr>
            <a:stCxn id="499" idx="0"/>
            <a:endCxn id="500" idx="2"/>
          </p:cNvCxnSpPr>
          <p:nvPr/>
        </p:nvCxnSpPr>
        <p:spPr>
          <a:xfrm rot="10800000">
            <a:off x="2333657" y="3759369"/>
            <a:ext cx="1913700" cy="777900"/>
          </a:xfrm>
          <a:prstGeom prst="straightConnector1">
            <a:avLst/>
          </a:prstGeom>
          <a:noFill/>
          <a:ln cap="flat" cmpd="sng" w="19050">
            <a:solidFill>
              <a:srgbClr val="AEABAB"/>
            </a:solidFill>
            <a:prstDash val="solid"/>
            <a:miter lim="800000"/>
            <a:headEnd len="sm" w="sm" type="none"/>
            <a:tailEnd len="med" w="med" type="triangle"/>
          </a:ln>
        </p:spPr>
      </p:cxnSp>
      <p:sp>
        <p:nvSpPr>
          <p:cNvPr id="499" name="Google Shape;499;p17"/>
          <p:cNvSpPr/>
          <p:nvPr/>
        </p:nvSpPr>
        <p:spPr>
          <a:xfrm>
            <a:off x="3767138" y="4537269"/>
            <a:ext cx="960437" cy="423863"/>
          </a:xfrm>
          <a:prstGeom prst="roundRect">
            <a:avLst>
              <a:gd fmla="val 16667" name="adj"/>
            </a:avLst>
          </a:prstGeom>
          <a:solidFill>
            <a:srgbClr val="FFF2CC"/>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EBV: Ecosystem Vertical Profile </a:t>
            </a:r>
            <a:endParaRPr/>
          </a:p>
        </p:txBody>
      </p:sp>
      <p:sp>
        <p:nvSpPr>
          <p:cNvPr id="501" name="Google Shape;501;p17"/>
          <p:cNvSpPr/>
          <p:nvPr/>
        </p:nvSpPr>
        <p:spPr>
          <a:xfrm>
            <a:off x="6221413" y="3249807"/>
            <a:ext cx="754062"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Integrity</a:t>
            </a:r>
            <a:endParaRPr/>
          </a:p>
        </p:txBody>
      </p:sp>
      <p:cxnSp>
        <p:nvCxnSpPr>
          <p:cNvPr id="502" name="Google Shape;502;p17"/>
          <p:cNvCxnSpPr>
            <a:stCxn id="490" idx="0"/>
            <a:endCxn id="493" idx="2"/>
          </p:cNvCxnSpPr>
          <p:nvPr/>
        </p:nvCxnSpPr>
        <p:spPr>
          <a:xfrm rot="10800000">
            <a:off x="3690988" y="3778569"/>
            <a:ext cx="2216100" cy="758700"/>
          </a:xfrm>
          <a:prstGeom prst="straightConnector1">
            <a:avLst/>
          </a:prstGeom>
          <a:noFill/>
          <a:ln cap="flat" cmpd="sng" w="19050">
            <a:solidFill>
              <a:srgbClr val="C00000"/>
            </a:solidFill>
            <a:prstDash val="solid"/>
            <a:miter lim="800000"/>
            <a:headEnd len="sm" w="sm" type="none"/>
            <a:tailEnd len="med" w="med" type="triangle"/>
          </a:ln>
        </p:spPr>
      </p:cxnSp>
      <p:cxnSp>
        <p:nvCxnSpPr>
          <p:cNvPr id="503" name="Google Shape;503;p17"/>
          <p:cNvCxnSpPr>
            <a:stCxn id="495" idx="0"/>
            <a:endCxn id="497" idx="2"/>
          </p:cNvCxnSpPr>
          <p:nvPr/>
        </p:nvCxnSpPr>
        <p:spPr>
          <a:xfrm flipH="1" rot="10800000">
            <a:off x="2697163" y="3778569"/>
            <a:ext cx="2364600" cy="758700"/>
          </a:xfrm>
          <a:prstGeom prst="straightConnector1">
            <a:avLst/>
          </a:prstGeom>
          <a:noFill/>
          <a:ln cap="flat" cmpd="sng" w="19050">
            <a:solidFill>
              <a:srgbClr val="AEABAB"/>
            </a:solidFill>
            <a:prstDash val="solid"/>
            <a:miter lim="800000"/>
            <a:headEnd len="sm" w="sm" type="none"/>
            <a:tailEnd len="med" w="med" type="triangle"/>
          </a:ln>
        </p:spPr>
      </p:cxnSp>
      <p:cxnSp>
        <p:nvCxnSpPr>
          <p:cNvPr id="504" name="Google Shape;504;p17"/>
          <p:cNvCxnSpPr>
            <a:stCxn id="499" idx="0"/>
            <a:endCxn id="501" idx="2"/>
          </p:cNvCxnSpPr>
          <p:nvPr/>
        </p:nvCxnSpPr>
        <p:spPr>
          <a:xfrm flipH="1" rot="10800000">
            <a:off x="4247357" y="3778569"/>
            <a:ext cx="2351100" cy="758700"/>
          </a:xfrm>
          <a:prstGeom prst="straightConnector1">
            <a:avLst/>
          </a:prstGeom>
          <a:noFill/>
          <a:ln cap="flat" cmpd="sng" w="19050">
            <a:solidFill>
              <a:srgbClr val="AEABAB"/>
            </a:solidFill>
            <a:prstDash val="solid"/>
            <a:miter lim="800000"/>
            <a:headEnd len="sm" w="sm" type="none"/>
            <a:tailEnd len="med" w="med" type="triangle"/>
          </a:ln>
        </p:spPr>
      </p:cxnSp>
      <p:cxnSp>
        <p:nvCxnSpPr>
          <p:cNvPr id="505" name="Google Shape;505;p17"/>
          <p:cNvCxnSpPr>
            <a:stCxn id="495" idx="0"/>
            <a:endCxn id="501" idx="2"/>
          </p:cNvCxnSpPr>
          <p:nvPr/>
        </p:nvCxnSpPr>
        <p:spPr>
          <a:xfrm flipH="1" rot="10800000">
            <a:off x="2697163" y="3778569"/>
            <a:ext cx="3901200" cy="758700"/>
          </a:xfrm>
          <a:prstGeom prst="straightConnector1">
            <a:avLst/>
          </a:prstGeom>
          <a:noFill/>
          <a:ln cap="flat" cmpd="sng" w="19050">
            <a:solidFill>
              <a:srgbClr val="AEABAB"/>
            </a:solidFill>
            <a:prstDash val="solid"/>
            <a:miter lim="800000"/>
            <a:headEnd len="sm" w="sm" type="none"/>
            <a:tailEnd len="med" w="med" type="triangle"/>
          </a:ln>
        </p:spPr>
      </p:cxnSp>
      <p:sp>
        <p:nvSpPr>
          <p:cNvPr id="500" name="Google Shape;500;p17"/>
          <p:cNvSpPr/>
          <p:nvPr/>
        </p:nvSpPr>
        <p:spPr>
          <a:xfrm>
            <a:off x="1970088" y="3230757"/>
            <a:ext cx="727075" cy="528637"/>
          </a:xfrm>
          <a:prstGeom prst="roundRect">
            <a:avLst>
              <a:gd fmla="val 16667" name="adj"/>
            </a:avLst>
          </a:prstGeom>
          <a:solidFill>
            <a:srgbClr val="D8E2F3"/>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Ecosystem Extent (by ecosystem)</a:t>
            </a:r>
            <a:endParaRPr sz="1050">
              <a:solidFill>
                <a:schemeClr val="dk1"/>
              </a:solidFill>
              <a:latin typeface="Calibri"/>
              <a:ea typeface="Calibri"/>
              <a:cs typeface="Calibri"/>
              <a:sym typeface="Calibri"/>
            </a:endParaRPr>
          </a:p>
        </p:txBody>
      </p:sp>
      <p:sp>
        <p:nvSpPr>
          <p:cNvPr id="506" name="Google Shape;506;p17"/>
          <p:cNvSpPr/>
          <p:nvPr/>
        </p:nvSpPr>
        <p:spPr>
          <a:xfrm>
            <a:off x="2039938" y="2136969"/>
            <a:ext cx="1265237" cy="430213"/>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3:</a:t>
            </a:r>
            <a:r>
              <a:rPr lang="en-US" sz="1050">
                <a:solidFill>
                  <a:schemeClr val="dk1"/>
                </a:solidFill>
                <a:latin typeface="Calibri"/>
                <a:ea typeface="Calibri"/>
                <a:cs typeface="Calibri"/>
                <a:sym typeface="Calibri"/>
              </a:rPr>
              <a:t> 30% of land and sea conserved </a:t>
            </a:r>
            <a:endParaRPr/>
          </a:p>
        </p:txBody>
      </p:sp>
      <p:cxnSp>
        <p:nvCxnSpPr>
          <p:cNvPr id="507" name="Google Shape;507;p17"/>
          <p:cNvCxnSpPr>
            <a:stCxn id="494" idx="0"/>
            <a:endCxn id="508" idx="2"/>
          </p:cNvCxnSpPr>
          <p:nvPr/>
        </p:nvCxnSpPr>
        <p:spPr>
          <a:xfrm rot="10800000">
            <a:off x="8538226" y="3548319"/>
            <a:ext cx="1605900" cy="1046100"/>
          </a:xfrm>
          <a:prstGeom prst="straightConnector1">
            <a:avLst/>
          </a:prstGeom>
          <a:noFill/>
          <a:ln cap="flat" cmpd="sng" w="19050">
            <a:solidFill>
              <a:srgbClr val="AEABAB"/>
            </a:solidFill>
            <a:prstDash val="solid"/>
            <a:miter lim="800000"/>
            <a:headEnd len="sm" w="sm" type="none"/>
            <a:tailEnd len="med" w="med" type="triangle"/>
          </a:ln>
        </p:spPr>
      </p:cxnSp>
      <p:cxnSp>
        <p:nvCxnSpPr>
          <p:cNvPr id="509" name="Google Shape;509;p17"/>
          <p:cNvCxnSpPr>
            <a:stCxn id="499" idx="0"/>
            <a:endCxn id="508" idx="2"/>
          </p:cNvCxnSpPr>
          <p:nvPr/>
        </p:nvCxnSpPr>
        <p:spPr>
          <a:xfrm flipH="1" rot="10800000">
            <a:off x="4247357" y="3548169"/>
            <a:ext cx="4290900" cy="989100"/>
          </a:xfrm>
          <a:prstGeom prst="straightConnector1">
            <a:avLst/>
          </a:prstGeom>
          <a:noFill/>
          <a:ln cap="flat" cmpd="sng" w="19050">
            <a:solidFill>
              <a:srgbClr val="AEABAB"/>
            </a:solidFill>
            <a:prstDash val="solid"/>
            <a:miter lim="800000"/>
            <a:headEnd len="sm" w="sm" type="none"/>
            <a:tailEnd len="med" w="med" type="triangle"/>
          </a:ln>
        </p:spPr>
      </p:cxnSp>
      <p:cxnSp>
        <p:nvCxnSpPr>
          <p:cNvPr id="510" name="Google Shape;510;p17"/>
          <p:cNvCxnSpPr>
            <a:stCxn id="490" idx="0"/>
            <a:endCxn id="500" idx="2"/>
          </p:cNvCxnSpPr>
          <p:nvPr/>
        </p:nvCxnSpPr>
        <p:spPr>
          <a:xfrm rot="10800000">
            <a:off x="2333488" y="3759369"/>
            <a:ext cx="3573600" cy="777900"/>
          </a:xfrm>
          <a:prstGeom prst="straightConnector1">
            <a:avLst/>
          </a:prstGeom>
          <a:noFill/>
          <a:ln cap="flat" cmpd="sng" w="19050">
            <a:solidFill>
              <a:srgbClr val="C00000"/>
            </a:solidFill>
            <a:prstDash val="solid"/>
            <a:miter lim="800000"/>
            <a:headEnd len="sm" w="sm" type="none"/>
            <a:tailEnd len="med" w="med" type="triangle"/>
          </a:ln>
        </p:spPr>
      </p:cxnSp>
      <p:cxnSp>
        <p:nvCxnSpPr>
          <p:cNvPr id="511" name="Google Shape;511;p17"/>
          <p:cNvCxnSpPr>
            <a:stCxn id="490" idx="0"/>
            <a:endCxn id="497" idx="2"/>
          </p:cNvCxnSpPr>
          <p:nvPr/>
        </p:nvCxnSpPr>
        <p:spPr>
          <a:xfrm rot="10800000">
            <a:off x="5061688" y="3778569"/>
            <a:ext cx="845400" cy="758700"/>
          </a:xfrm>
          <a:prstGeom prst="straightConnector1">
            <a:avLst/>
          </a:prstGeom>
          <a:noFill/>
          <a:ln cap="flat" cmpd="sng" w="19050">
            <a:solidFill>
              <a:srgbClr val="C00000"/>
            </a:solidFill>
            <a:prstDash val="solid"/>
            <a:miter lim="800000"/>
            <a:headEnd len="sm" w="sm" type="none"/>
            <a:tailEnd len="med" w="med" type="triangle"/>
          </a:ln>
        </p:spPr>
      </p:cxnSp>
      <p:cxnSp>
        <p:nvCxnSpPr>
          <p:cNvPr id="512" name="Google Shape;512;p17"/>
          <p:cNvCxnSpPr>
            <a:stCxn id="490" idx="0"/>
            <a:endCxn id="501" idx="2"/>
          </p:cNvCxnSpPr>
          <p:nvPr/>
        </p:nvCxnSpPr>
        <p:spPr>
          <a:xfrm flipH="1" rot="10800000">
            <a:off x="5907088" y="3778569"/>
            <a:ext cx="691500" cy="758700"/>
          </a:xfrm>
          <a:prstGeom prst="straightConnector1">
            <a:avLst/>
          </a:prstGeom>
          <a:noFill/>
          <a:ln cap="flat" cmpd="sng" w="19050">
            <a:solidFill>
              <a:srgbClr val="C00000"/>
            </a:solidFill>
            <a:prstDash val="solid"/>
            <a:miter lim="800000"/>
            <a:headEnd len="sm" w="sm" type="none"/>
            <a:tailEnd len="med" w="med" type="triangle"/>
          </a:ln>
        </p:spPr>
      </p:cxnSp>
      <p:sp>
        <p:nvSpPr>
          <p:cNvPr id="508" name="Google Shape;508;p17"/>
          <p:cNvSpPr/>
          <p:nvPr/>
        </p:nvSpPr>
        <p:spPr>
          <a:xfrm>
            <a:off x="8175625" y="3019619"/>
            <a:ext cx="725488" cy="528638"/>
          </a:xfrm>
          <a:prstGeom prst="roundRect">
            <a:avLst>
              <a:gd fmla="val 16667" name="adj"/>
            </a:avLst>
          </a:prstGeom>
          <a:solidFill>
            <a:srgbClr val="D8E2F3">
              <a:alpha val="40000"/>
            </a:srgbClr>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lang="en-US" sz="1100">
                <a:solidFill>
                  <a:schemeClr val="dk1"/>
                </a:solidFill>
                <a:latin typeface="Calibri"/>
                <a:ea typeface="Calibri"/>
                <a:cs typeface="Calibri"/>
                <a:sym typeface="Calibri"/>
              </a:rPr>
              <a:t>Extent of Suitable Habitat</a:t>
            </a:r>
            <a:endParaRPr sz="1100">
              <a:solidFill>
                <a:schemeClr val="dk1"/>
              </a:solidFill>
              <a:latin typeface="Calibri"/>
              <a:ea typeface="Calibri"/>
              <a:cs typeface="Calibri"/>
              <a:sym typeface="Calibri"/>
            </a:endParaRPr>
          </a:p>
        </p:txBody>
      </p:sp>
      <p:cxnSp>
        <p:nvCxnSpPr>
          <p:cNvPr id="513" name="Google Shape;513;p17"/>
          <p:cNvCxnSpPr>
            <a:stCxn id="490" idx="0"/>
            <a:endCxn id="508" idx="2"/>
          </p:cNvCxnSpPr>
          <p:nvPr/>
        </p:nvCxnSpPr>
        <p:spPr>
          <a:xfrm flipH="1" rot="10800000">
            <a:off x="5907088" y="3548169"/>
            <a:ext cx="2631300" cy="989100"/>
          </a:xfrm>
          <a:prstGeom prst="straightConnector1">
            <a:avLst/>
          </a:prstGeom>
          <a:noFill/>
          <a:ln cap="flat" cmpd="sng" w="19050">
            <a:solidFill>
              <a:srgbClr val="C00000"/>
            </a:solidFill>
            <a:prstDash val="solid"/>
            <a:miter lim="800000"/>
            <a:headEnd len="sm" w="sm" type="none"/>
            <a:tailEnd len="med" w="med" type="triangle"/>
          </a:ln>
        </p:spPr>
      </p:cxnSp>
      <p:cxnSp>
        <p:nvCxnSpPr>
          <p:cNvPr id="514" name="Google Shape;514;p17"/>
          <p:cNvCxnSpPr>
            <a:stCxn id="490" idx="0"/>
            <a:endCxn id="496" idx="1"/>
          </p:cNvCxnSpPr>
          <p:nvPr/>
        </p:nvCxnSpPr>
        <p:spPr>
          <a:xfrm flipH="1" rot="10800000">
            <a:off x="5907088" y="3759369"/>
            <a:ext cx="3784500" cy="777900"/>
          </a:xfrm>
          <a:prstGeom prst="straightConnector1">
            <a:avLst/>
          </a:prstGeom>
          <a:noFill/>
          <a:ln cap="flat" cmpd="sng" w="19050">
            <a:solidFill>
              <a:srgbClr val="C00000"/>
            </a:solidFill>
            <a:prstDash val="solid"/>
            <a:miter lim="800000"/>
            <a:headEnd len="sm" w="sm" type="none"/>
            <a:tailEnd len="med" w="med" type="triangle"/>
          </a:ln>
        </p:spPr>
      </p:cxnSp>
      <p:cxnSp>
        <p:nvCxnSpPr>
          <p:cNvPr id="515" name="Google Shape;515;p17"/>
          <p:cNvCxnSpPr>
            <a:stCxn id="508" idx="0"/>
            <a:endCxn id="472" idx="2"/>
          </p:cNvCxnSpPr>
          <p:nvPr/>
        </p:nvCxnSpPr>
        <p:spPr>
          <a:xfrm rot="10800000">
            <a:off x="8530569" y="2567219"/>
            <a:ext cx="7800" cy="452400"/>
          </a:xfrm>
          <a:prstGeom prst="straightConnector1">
            <a:avLst/>
          </a:prstGeom>
          <a:noFill/>
          <a:ln cap="flat" cmpd="sng" w="19050">
            <a:solidFill>
              <a:srgbClr val="AEABAB"/>
            </a:solidFill>
            <a:prstDash val="solid"/>
            <a:miter lim="800000"/>
            <a:headEnd len="sm" w="sm" type="none"/>
            <a:tailEnd len="med" w="med" type="triangle"/>
          </a:ln>
        </p:spPr>
      </p:cxnSp>
      <p:cxnSp>
        <p:nvCxnSpPr>
          <p:cNvPr id="516" name="Google Shape;516;p17"/>
          <p:cNvCxnSpPr/>
          <p:nvPr/>
        </p:nvCxnSpPr>
        <p:spPr>
          <a:xfrm>
            <a:off x="2333625" y="3064069"/>
            <a:ext cx="5054600" cy="0"/>
          </a:xfrm>
          <a:prstGeom prst="straightConnector1">
            <a:avLst/>
          </a:prstGeom>
          <a:noFill/>
          <a:ln cap="rnd" cmpd="sng" w="38100">
            <a:solidFill>
              <a:srgbClr val="BFBFBF"/>
            </a:solidFill>
            <a:prstDash val="solid"/>
            <a:miter lim="800000"/>
            <a:headEnd len="sm" w="sm" type="none"/>
            <a:tailEnd len="sm" w="sm" type="none"/>
          </a:ln>
        </p:spPr>
      </p:cxnSp>
      <p:cxnSp>
        <p:nvCxnSpPr>
          <p:cNvPr id="517" name="Google Shape;517;p17"/>
          <p:cNvCxnSpPr/>
          <p:nvPr/>
        </p:nvCxnSpPr>
        <p:spPr>
          <a:xfrm rot="10800000">
            <a:off x="2333625" y="3067244"/>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518" name="Google Shape;518;p17"/>
          <p:cNvCxnSpPr/>
          <p:nvPr/>
        </p:nvCxnSpPr>
        <p:spPr>
          <a:xfrm rot="10800000">
            <a:off x="7388225" y="2551307"/>
            <a:ext cx="0" cy="503237"/>
          </a:xfrm>
          <a:prstGeom prst="straightConnector1">
            <a:avLst/>
          </a:prstGeom>
          <a:noFill/>
          <a:ln cap="rnd" cmpd="sng" w="38100">
            <a:solidFill>
              <a:srgbClr val="BFBFBF"/>
            </a:solidFill>
            <a:prstDash val="solid"/>
            <a:miter lim="800000"/>
            <a:headEnd len="sm" w="sm" type="none"/>
            <a:tailEnd len="med" w="med" type="triangle"/>
          </a:ln>
        </p:spPr>
      </p:cxnSp>
      <p:cxnSp>
        <p:nvCxnSpPr>
          <p:cNvPr id="519" name="Google Shape;519;p17"/>
          <p:cNvCxnSpPr/>
          <p:nvPr/>
        </p:nvCxnSpPr>
        <p:spPr>
          <a:xfrm rot="10800000">
            <a:off x="3663950" y="3079944"/>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520" name="Google Shape;520;p17"/>
          <p:cNvCxnSpPr/>
          <p:nvPr/>
        </p:nvCxnSpPr>
        <p:spPr>
          <a:xfrm rot="10800000">
            <a:off x="5060950" y="3079944"/>
            <a:ext cx="0" cy="169863"/>
          </a:xfrm>
          <a:prstGeom prst="straightConnector1">
            <a:avLst/>
          </a:prstGeom>
          <a:noFill/>
          <a:ln cap="rnd" cmpd="sng" w="38100">
            <a:solidFill>
              <a:srgbClr val="BFBFBF"/>
            </a:solidFill>
            <a:prstDash val="solid"/>
            <a:miter lim="800000"/>
            <a:headEnd len="sm" w="sm" type="none"/>
            <a:tailEnd len="sm" w="sm" type="none"/>
          </a:ln>
        </p:spPr>
      </p:cxnSp>
      <p:cxnSp>
        <p:nvCxnSpPr>
          <p:cNvPr id="521" name="Google Shape;521;p17"/>
          <p:cNvCxnSpPr/>
          <p:nvPr/>
        </p:nvCxnSpPr>
        <p:spPr>
          <a:xfrm rot="10800000">
            <a:off x="6599238" y="3079944"/>
            <a:ext cx="0" cy="169863"/>
          </a:xfrm>
          <a:prstGeom prst="straightConnector1">
            <a:avLst/>
          </a:prstGeom>
          <a:noFill/>
          <a:ln cap="rnd" cmpd="sng" w="38100">
            <a:solidFill>
              <a:srgbClr val="BFBFBF"/>
            </a:solidFill>
            <a:prstDash val="solid"/>
            <a:miter lim="800000"/>
            <a:headEnd len="sm" w="sm" type="none"/>
            <a:tailEnd len="sm" w="sm" type="none"/>
          </a:ln>
        </p:spPr>
      </p:cxnSp>
      <p:sp>
        <p:nvSpPr>
          <p:cNvPr id="522" name="Google Shape;522;p17"/>
          <p:cNvSpPr/>
          <p:nvPr/>
        </p:nvSpPr>
        <p:spPr>
          <a:xfrm>
            <a:off x="4364038" y="2802132"/>
            <a:ext cx="168275" cy="274637"/>
          </a:xfrm>
          <a:prstGeom prst="upArrow">
            <a:avLst>
              <a:gd fmla="val 50000" name="adj1"/>
              <a:gd fmla="val 50000" name="adj2"/>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23" name="Google Shape;523;p17"/>
          <p:cNvCxnSpPr/>
          <p:nvPr/>
        </p:nvCxnSpPr>
        <p:spPr>
          <a:xfrm rot="10800000">
            <a:off x="10123488" y="2602107"/>
            <a:ext cx="0" cy="890587"/>
          </a:xfrm>
          <a:prstGeom prst="straightConnector1">
            <a:avLst/>
          </a:prstGeom>
          <a:noFill/>
          <a:ln cap="flat" cmpd="sng" w="19050">
            <a:solidFill>
              <a:srgbClr val="AEABAB"/>
            </a:solidFill>
            <a:prstDash val="solid"/>
            <a:miter lim="800000"/>
            <a:headEnd len="sm" w="sm" type="none"/>
            <a:tailEnd len="med" w="med" type="triangle"/>
          </a:ln>
        </p:spPr>
      </p:cxnSp>
      <p:sp>
        <p:nvSpPr>
          <p:cNvPr id="524" name="Google Shape;524;p17"/>
          <p:cNvSpPr txBox="1"/>
          <p:nvPr/>
        </p:nvSpPr>
        <p:spPr>
          <a:xfrm>
            <a:off x="5568950" y="5596132"/>
            <a:ext cx="676275" cy="492125"/>
          </a:xfrm>
          <a:prstGeom prst="rect">
            <a:avLst/>
          </a:prstGeom>
          <a:solidFill>
            <a:srgbClr val="FBE4D4"/>
          </a:solidFill>
          <a:ln cap="flat" cmpd="sng" w="9525">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Optical MS</a:t>
            </a:r>
            <a:endParaRPr/>
          </a:p>
        </p:txBody>
      </p:sp>
      <p:sp>
        <p:nvSpPr>
          <p:cNvPr id="525" name="Google Shape;525;p17"/>
          <p:cNvSpPr txBox="1"/>
          <p:nvPr/>
        </p:nvSpPr>
        <p:spPr>
          <a:xfrm>
            <a:off x="2971800" y="5596132"/>
            <a:ext cx="676275" cy="492125"/>
          </a:xfrm>
          <a:prstGeom prst="rect">
            <a:avLst/>
          </a:prstGeom>
          <a:solidFill>
            <a:srgbClr val="FBE4D4"/>
          </a:solidFill>
          <a:ln cap="flat" cmpd="sng" w="9525">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Radar</a:t>
            </a:r>
            <a:endParaRPr/>
          </a:p>
          <a:p>
            <a:pPr indent="0" lvl="0" marL="0" marR="0" rtl="0" algn="ctr">
              <a:spcBef>
                <a:spcPts val="0"/>
              </a:spcBef>
              <a:spcAft>
                <a:spcPts val="0"/>
              </a:spcAft>
              <a:buNone/>
            </a:pPr>
            <a:r>
              <a:t/>
            </a:r>
            <a:endParaRPr sz="1300">
              <a:solidFill>
                <a:schemeClr val="dk1"/>
              </a:solidFill>
              <a:latin typeface="Calibri"/>
              <a:ea typeface="Calibri"/>
              <a:cs typeface="Calibri"/>
              <a:sym typeface="Calibri"/>
            </a:endParaRPr>
          </a:p>
        </p:txBody>
      </p:sp>
      <p:sp>
        <p:nvSpPr>
          <p:cNvPr id="526" name="Google Shape;526;p17"/>
          <p:cNvSpPr txBox="1"/>
          <p:nvPr/>
        </p:nvSpPr>
        <p:spPr>
          <a:xfrm>
            <a:off x="3910013" y="5596132"/>
            <a:ext cx="676275" cy="492125"/>
          </a:xfrm>
          <a:prstGeom prst="rect">
            <a:avLst/>
          </a:prstGeom>
          <a:solidFill>
            <a:srgbClr val="FBE4D4"/>
          </a:solidFill>
          <a:ln cap="flat" cmpd="sng" w="9525">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Lidar</a:t>
            </a:r>
            <a:endParaRPr/>
          </a:p>
          <a:p>
            <a:pPr indent="0" lvl="0" marL="0" marR="0" rtl="0" algn="ctr">
              <a:spcBef>
                <a:spcPts val="0"/>
              </a:spcBef>
              <a:spcAft>
                <a:spcPts val="0"/>
              </a:spcAft>
              <a:buNone/>
            </a:pPr>
            <a:r>
              <a:t/>
            </a:r>
            <a:endParaRPr sz="1300">
              <a:solidFill>
                <a:schemeClr val="dk1"/>
              </a:solidFill>
              <a:latin typeface="Calibri"/>
              <a:ea typeface="Calibri"/>
              <a:cs typeface="Calibri"/>
              <a:sym typeface="Calibri"/>
            </a:endParaRPr>
          </a:p>
        </p:txBody>
      </p:sp>
      <p:sp>
        <p:nvSpPr>
          <p:cNvPr id="527" name="Google Shape;527;p17"/>
          <p:cNvSpPr txBox="1"/>
          <p:nvPr/>
        </p:nvSpPr>
        <p:spPr>
          <a:xfrm>
            <a:off x="6415088" y="5596132"/>
            <a:ext cx="676275" cy="492125"/>
          </a:xfrm>
          <a:prstGeom prst="rect">
            <a:avLst/>
          </a:prstGeom>
          <a:solidFill>
            <a:srgbClr val="FBE4D4"/>
          </a:solidFill>
          <a:ln cap="flat" cmpd="sng" w="9525">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Optical HSI</a:t>
            </a:r>
            <a:endParaRPr/>
          </a:p>
        </p:txBody>
      </p:sp>
      <p:cxnSp>
        <p:nvCxnSpPr>
          <p:cNvPr id="528" name="Google Shape;528;p17"/>
          <p:cNvCxnSpPr>
            <a:stCxn id="524" idx="0"/>
            <a:endCxn id="490" idx="2"/>
          </p:cNvCxnSpPr>
          <p:nvPr/>
        </p:nvCxnSpPr>
        <p:spPr>
          <a:xfrm rot="10800000">
            <a:off x="5907088" y="4961032"/>
            <a:ext cx="0" cy="635100"/>
          </a:xfrm>
          <a:prstGeom prst="straightConnector1">
            <a:avLst/>
          </a:prstGeom>
          <a:noFill/>
          <a:ln cap="flat" cmpd="sng" w="38100">
            <a:solidFill>
              <a:srgbClr val="AEABAB"/>
            </a:solidFill>
            <a:prstDash val="solid"/>
            <a:miter lim="800000"/>
            <a:headEnd len="sm" w="sm" type="none"/>
            <a:tailEnd len="med" w="med" type="triangle"/>
          </a:ln>
        </p:spPr>
      </p:cxnSp>
      <p:cxnSp>
        <p:nvCxnSpPr>
          <p:cNvPr id="529" name="Google Shape;529;p17"/>
          <p:cNvCxnSpPr>
            <a:stCxn id="527" idx="0"/>
            <a:endCxn id="490" idx="2"/>
          </p:cNvCxnSpPr>
          <p:nvPr/>
        </p:nvCxnSpPr>
        <p:spPr>
          <a:xfrm rot="10800000">
            <a:off x="5907226" y="4961032"/>
            <a:ext cx="846000" cy="635100"/>
          </a:xfrm>
          <a:prstGeom prst="straightConnector1">
            <a:avLst/>
          </a:prstGeom>
          <a:noFill/>
          <a:ln cap="flat" cmpd="sng" w="38100">
            <a:solidFill>
              <a:srgbClr val="AEABAB"/>
            </a:solidFill>
            <a:prstDash val="solid"/>
            <a:miter lim="800000"/>
            <a:headEnd len="sm" w="sm" type="none"/>
            <a:tailEnd len="med" w="med" type="triangle"/>
          </a:ln>
        </p:spPr>
      </p:cxnSp>
      <p:cxnSp>
        <p:nvCxnSpPr>
          <p:cNvPr id="530" name="Google Shape;530;p17"/>
          <p:cNvCxnSpPr>
            <a:stCxn id="526" idx="0"/>
            <a:endCxn id="499" idx="2"/>
          </p:cNvCxnSpPr>
          <p:nvPr/>
        </p:nvCxnSpPr>
        <p:spPr>
          <a:xfrm rot="10800000">
            <a:off x="4247251" y="4961032"/>
            <a:ext cx="900" cy="635100"/>
          </a:xfrm>
          <a:prstGeom prst="straightConnector1">
            <a:avLst/>
          </a:prstGeom>
          <a:noFill/>
          <a:ln cap="flat" cmpd="sng" w="38100">
            <a:solidFill>
              <a:srgbClr val="AEABAB"/>
            </a:solidFill>
            <a:prstDash val="solid"/>
            <a:miter lim="800000"/>
            <a:headEnd len="sm" w="sm" type="none"/>
            <a:tailEnd len="med" w="med" type="triangle"/>
          </a:ln>
        </p:spPr>
      </p:cxnSp>
      <p:cxnSp>
        <p:nvCxnSpPr>
          <p:cNvPr id="531" name="Google Shape;531;p17"/>
          <p:cNvCxnSpPr>
            <a:stCxn id="525" idx="0"/>
            <a:endCxn id="499" idx="2"/>
          </p:cNvCxnSpPr>
          <p:nvPr/>
        </p:nvCxnSpPr>
        <p:spPr>
          <a:xfrm flipH="1" rot="10800000">
            <a:off x="3309938" y="4961032"/>
            <a:ext cx="937500" cy="635100"/>
          </a:xfrm>
          <a:prstGeom prst="straightConnector1">
            <a:avLst/>
          </a:prstGeom>
          <a:noFill/>
          <a:ln cap="flat" cmpd="sng" w="38100">
            <a:solidFill>
              <a:srgbClr val="AEABAB"/>
            </a:solidFill>
            <a:prstDash val="solid"/>
            <a:miter lim="800000"/>
            <a:headEnd len="sm" w="sm" type="none"/>
            <a:tailEnd len="med" w="med" type="triangle"/>
          </a:ln>
        </p:spPr>
      </p:cxnSp>
      <p:cxnSp>
        <p:nvCxnSpPr>
          <p:cNvPr id="532" name="Google Shape;532;p17"/>
          <p:cNvCxnSpPr>
            <a:stCxn id="524" idx="0"/>
            <a:endCxn id="495" idx="2"/>
          </p:cNvCxnSpPr>
          <p:nvPr/>
        </p:nvCxnSpPr>
        <p:spPr>
          <a:xfrm rot="10800000">
            <a:off x="2697088" y="4961032"/>
            <a:ext cx="3210000" cy="635100"/>
          </a:xfrm>
          <a:prstGeom prst="straightConnector1">
            <a:avLst/>
          </a:prstGeom>
          <a:noFill/>
          <a:ln cap="flat" cmpd="sng" w="38100">
            <a:solidFill>
              <a:srgbClr val="AEABAB"/>
            </a:solidFill>
            <a:prstDash val="solid"/>
            <a:miter lim="800000"/>
            <a:headEnd len="sm" w="sm" type="none"/>
            <a:tailEnd len="med" w="med" type="triangle"/>
          </a:ln>
        </p:spPr>
      </p:cxnSp>
      <p:cxnSp>
        <p:nvCxnSpPr>
          <p:cNvPr id="533" name="Google Shape;533;p17"/>
          <p:cNvCxnSpPr>
            <a:stCxn id="499" idx="3"/>
            <a:endCxn id="490" idx="1"/>
          </p:cNvCxnSpPr>
          <p:nvPr/>
        </p:nvCxnSpPr>
        <p:spPr>
          <a:xfrm>
            <a:off x="4727575" y="4749201"/>
            <a:ext cx="698400" cy="0"/>
          </a:xfrm>
          <a:prstGeom prst="straightConnector1">
            <a:avLst/>
          </a:prstGeom>
          <a:noFill/>
          <a:ln cap="flat" cmpd="sng" w="28575">
            <a:solidFill>
              <a:srgbClr val="BFBFBF"/>
            </a:solidFill>
            <a:prstDash val="solid"/>
            <a:miter lim="800000"/>
            <a:headEnd len="sm" w="sm" type="none"/>
            <a:tailEnd len="med" w="med" type="triangle"/>
          </a:ln>
        </p:spPr>
      </p:cxnSp>
      <p:cxnSp>
        <p:nvCxnSpPr>
          <p:cNvPr id="534" name="Google Shape;534;p17"/>
          <p:cNvCxnSpPr>
            <a:stCxn id="490" idx="3"/>
            <a:endCxn id="466" idx="1"/>
          </p:cNvCxnSpPr>
          <p:nvPr/>
        </p:nvCxnSpPr>
        <p:spPr>
          <a:xfrm flipH="1" rot="10800000">
            <a:off x="6388100" y="4742901"/>
            <a:ext cx="3187800" cy="6300"/>
          </a:xfrm>
          <a:prstGeom prst="straightConnector1">
            <a:avLst/>
          </a:prstGeom>
          <a:noFill/>
          <a:ln cap="flat" cmpd="sng" w="28575">
            <a:solidFill>
              <a:srgbClr val="BFBFBF"/>
            </a:solidFill>
            <a:prstDash val="solid"/>
            <a:miter lim="800000"/>
            <a:headEnd len="sm" w="sm" type="none"/>
            <a:tailEnd len="med" w="med" type="triangle"/>
          </a:ln>
        </p:spPr>
      </p:cxnSp>
      <p:sp>
        <p:nvSpPr>
          <p:cNvPr id="535" name="Google Shape;535;p17"/>
          <p:cNvSpPr/>
          <p:nvPr/>
        </p:nvSpPr>
        <p:spPr>
          <a:xfrm>
            <a:off x="5014913" y="1373382"/>
            <a:ext cx="1325562" cy="439737"/>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8:</a:t>
            </a:r>
            <a:r>
              <a:rPr lang="en-US" sz="1050">
                <a:solidFill>
                  <a:schemeClr val="dk1"/>
                </a:solidFill>
                <a:latin typeface="Calibri"/>
                <a:ea typeface="Calibri"/>
                <a:cs typeface="Calibri"/>
                <a:sym typeface="Calibri"/>
              </a:rPr>
              <a:t> Contribution to climate mitigation &amp; adaptation</a:t>
            </a:r>
            <a:endParaRPr/>
          </a:p>
        </p:txBody>
      </p:sp>
      <p:sp>
        <p:nvSpPr>
          <p:cNvPr id="536" name="Google Shape;536;p17"/>
          <p:cNvSpPr/>
          <p:nvPr/>
        </p:nvSpPr>
        <p:spPr>
          <a:xfrm>
            <a:off x="5008563" y="1846457"/>
            <a:ext cx="1325562" cy="439737"/>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10:</a:t>
            </a:r>
            <a:r>
              <a:rPr lang="en-US" sz="1050">
                <a:solidFill>
                  <a:schemeClr val="dk1"/>
                </a:solidFill>
                <a:latin typeface="Calibri"/>
                <a:ea typeface="Calibri"/>
                <a:cs typeface="Calibri"/>
                <a:sym typeface="Calibri"/>
              </a:rPr>
              <a:t> Sustainable management</a:t>
            </a:r>
            <a:endParaRPr/>
          </a:p>
        </p:txBody>
      </p:sp>
      <p:sp>
        <p:nvSpPr>
          <p:cNvPr id="537" name="Google Shape;537;p17"/>
          <p:cNvSpPr/>
          <p:nvPr/>
        </p:nvSpPr>
        <p:spPr>
          <a:xfrm>
            <a:off x="5021263" y="2311594"/>
            <a:ext cx="1325562" cy="4413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12:</a:t>
            </a:r>
            <a:r>
              <a:rPr lang="en-US" sz="1050">
                <a:solidFill>
                  <a:schemeClr val="dk1"/>
                </a:solidFill>
                <a:latin typeface="Calibri"/>
                <a:ea typeface="Calibri"/>
                <a:cs typeface="Calibri"/>
                <a:sym typeface="Calibri"/>
              </a:rPr>
              <a:t> Urban green space</a:t>
            </a:r>
            <a:endParaRPr sz="1050">
              <a:solidFill>
                <a:schemeClr val="dk1"/>
              </a:solidFill>
              <a:latin typeface="Calibri"/>
              <a:ea typeface="Calibri"/>
              <a:cs typeface="Calibri"/>
              <a:sym typeface="Calibri"/>
            </a:endParaRPr>
          </a:p>
        </p:txBody>
      </p:sp>
      <p:sp>
        <p:nvSpPr>
          <p:cNvPr id="538" name="Google Shape;538;p17"/>
          <p:cNvSpPr/>
          <p:nvPr/>
        </p:nvSpPr>
        <p:spPr>
          <a:xfrm>
            <a:off x="3468688" y="1846457"/>
            <a:ext cx="1327150" cy="441325"/>
          </a:xfrm>
          <a:prstGeom prst="roundRect">
            <a:avLst>
              <a:gd fmla="val 16667" name="adj"/>
            </a:avLst>
          </a:prstGeom>
          <a:solidFill>
            <a:srgbClr val="C4E0B2"/>
          </a:solidFill>
          <a:ln cap="flat" cmpd="sng" w="12700">
            <a:solidFill>
              <a:srgbClr val="31538F"/>
            </a:solidFill>
            <a:prstDash val="solid"/>
            <a:miter lim="800000"/>
            <a:headEnd len="sm" w="sm" type="none"/>
            <a:tailEnd len="sm" w="sm" type="none"/>
          </a:ln>
        </p:spPr>
        <p:txBody>
          <a:bodyPr anchorCtr="0" anchor="ctr" bIns="18550" lIns="18550" spcFirstLastPara="1" rIns="18550" wrap="square" tIns="18550">
            <a:noAutofit/>
          </a:bodyPr>
          <a:lstStyle/>
          <a:p>
            <a:pPr indent="0" lvl="0" marL="0" marR="0" rtl="0" algn="ctr">
              <a:spcBef>
                <a:spcPts val="0"/>
              </a:spcBef>
              <a:spcAft>
                <a:spcPts val="0"/>
              </a:spcAft>
              <a:buNone/>
            </a:pPr>
            <a:r>
              <a:rPr b="1" lang="en-US" sz="1050">
                <a:solidFill>
                  <a:schemeClr val="dk1"/>
                </a:solidFill>
                <a:latin typeface="Calibri"/>
                <a:ea typeface="Calibri"/>
                <a:cs typeface="Calibri"/>
                <a:sym typeface="Calibri"/>
              </a:rPr>
              <a:t>Target 6: </a:t>
            </a:r>
            <a:r>
              <a:rPr lang="en-US" sz="1050">
                <a:solidFill>
                  <a:schemeClr val="dk1"/>
                </a:solidFill>
                <a:latin typeface="Calibri"/>
                <a:ea typeface="Calibri"/>
                <a:cs typeface="Calibri"/>
                <a:sym typeface="Calibri"/>
              </a:rPr>
              <a:t>Pathways</a:t>
            </a:r>
            <a:r>
              <a:rPr b="1" lang="en-US" sz="1050">
                <a:solidFill>
                  <a:schemeClr val="dk1"/>
                </a:solidFill>
                <a:latin typeface="Calibri"/>
                <a:ea typeface="Calibri"/>
                <a:cs typeface="Calibri"/>
                <a:sym typeface="Calibri"/>
              </a:rPr>
              <a:t> </a:t>
            </a:r>
            <a:r>
              <a:rPr lang="en-US" sz="1050">
                <a:solidFill>
                  <a:schemeClr val="dk1"/>
                </a:solidFill>
                <a:latin typeface="Calibri"/>
                <a:ea typeface="Calibri"/>
                <a:cs typeface="Calibri"/>
                <a:sym typeface="Calibri"/>
              </a:rPr>
              <a:t>for invasive alien species</a:t>
            </a:r>
            <a:endParaRPr/>
          </a:p>
        </p:txBody>
      </p:sp>
      <p:sp>
        <p:nvSpPr>
          <p:cNvPr id="539" name="Google Shape;539;p17"/>
          <p:cNvSpPr/>
          <p:nvPr/>
        </p:nvSpPr>
        <p:spPr>
          <a:xfrm flipH="1">
            <a:off x="944563" y="1517844"/>
            <a:ext cx="225425" cy="4383088"/>
          </a:xfrm>
          <a:prstGeom prst="downArrow">
            <a:avLst>
              <a:gd fmla="val 50000" name="adj1"/>
              <a:gd fmla="val 50000" name="adj2"/>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17"/>
          <p:cNvSpPr txBox="1"/>
          <p:nvPr/>
        </p:nvSpPr>
        <p:spPr>
          <a:xfrm rot="-5400000">
            <a:off x="-132556" y="3379188"/>
            <a:ext cx="19970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Requirements Flow</a:t>
            </a:r>
            <a:endParaRPr/>
          </a:p>
        </p:txBody>
      </p:sp>
      <p:grpSp>
        <p:nvGrpSpPr>
          <p:cNvPr id="541" name="Google Shape;541;p17"/>
          <p:cNvGrpSpPr/>
          <p:nvPr/>
        </p:nvGrpSpPr>
        <p:grpSpPr>
          <a:xfrm>
            <a:off x="1927226" y="6266057"/>
            <a:ext cx="5256213" cy="276225"/>
            <a:chOff x="1904907" y="5450736"/>
            <a:chExt cx="4749022" cy="276999"/>
          </a:xfrm>
        </p:grpSpPr>
        <p:sp>
          <p:nvSpPr>
            <p:cNvPr id="542" name="Google Shape;542;p17"/>
            <p:cNvSpPr/>
            <p:nvPr/>
          </p:nvSpPr>
          <p:spPr>
            <a:xfrm rot="5400000">
              <a:off x="4203005" y="3213132"/>
              <a:ext cx="152827" cy="4749022"/>
            </a:xfrm>
            <a:prstGeom prst="upDownArrow">
              <a:avLst>
                <a:gd fmla="val 50000" name="adj1"/>
                <a:gd fmla="val 50000" name="adj2"/>
              </a:avLst>
            </a:prstGeom>
            <a:solidFill>
              <a:srgbClr val="B3C6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17"/>
            <p:cNvSpPr txBox="1"/>
            <p:nvPr/>
          </p:nvSpPr>
          <p:spPr>
            <a:xfrm>
              <a:off x="3479464" y="5450736"/>
              <a:ext cx="1537626" cy="276999"/>
            </a:xfrm>
            <a:prstGeom prst="rect">
              <a:avLst/>
            </a:prstGeom>
            <a:solidFill>
              <a:schemeClr val="lt1">
                <a:alpha val="55686"/>
              </a:schemeClr>
            </a:solid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Ecosystem Level</a:t>
              </a:r>
              <a:endParaRPr/>
            </a:p>
          </p:txBody>
        </p:sp>
      </p:grpSp>
      <p:sp>
        <p:nvSpPr>
          <p:cNvPr id="544" name="Google Shape;544;p17"/>
          <p:cNvSpPr txBox="1"/>
          <p:nvPr/>
        </p:nvSpPr>
        <p:spPr>
          <a:xfrm>
            <a:off x="9432925" y="5529457"/>
            <a:ext cx="1452563" cy="492125"/>
          </a:xfrm>
          <a:prstGeom prst="rect">
            <a:avLst/>
          </a:prstGeom>
          <a:solidFill>
            <a:srgbClr val="FBE4D4"/>
          </a:solidFill>
          <a:ln cap="flat" cmpd="sng" w="9525">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a:solidFill>
                  <a:schemeClr val="dk1"/>
                </a:solidFill>
                <a:latin typeface="Calibri"/>
                <a:ea typeface="Calibri"/>
                <a:cs typeface="Calibri"/>
                <a:sym typeface="Calibri"/>
              </a:rPr>
              <a:t>in situ species data; environ data</a:t>
            </a:r>
            <a:endParaRPr/>
          </a:p>
        </p:txBody>
      </p:sp>
      <p:cxnSp>
        <p:nvCxnSpPr>
          <p:cNvPr id="545" name="Google Shape;545;p17"/>
          <p:cNvCxnSpPr>
            <a:stCxn id="544" idx="0"/>
            <a:endCxn id="466" idx="2"/>
          </p:cNvCxnSpPr>
          <p:nvPr/>
        </p:nvCxnSpPr>
        <p:spPr>
          <a:xfrm rot="10800000">
            <a:off x="10151407" y="5129557"/>
            <a:ext cx="7800" cy="399900"/>
          </a:xfrm>
          <a:prstGeom prst="straightConnector1">
            <a:avLst/>
          </a:prstGeom>
          <a:noFill/>
          <a:ln cap="flat" cmpd="sng" w="19050">
            <a:solidFill>
              <a:srgbClr val="AEABAB"/>
            </a:solidFill>
            <a:prstDash val="solid"/>
            <a:miter lim="800000"/>
            <a:headEnd len="sm" w="sm" type="none"/>
            <a:tailEnd len="med" w="med" type="triangle"/>
          </a:ln>
        </p:spPr>
      </p:cxnSp>
      <p:sp>
        <p:nvSpPr>
          <p:cNvPr id="546" name="Google Shape;546;p17"/>
          <p:cNvSpPr txBox="1"/>
          <p:nvPr/>
        </p:nvSpPr>
        <p:spPr>
          <a:xfrm>
            <a:off x="10152063" y="4399157"/>
            <a:ext cx="415925" cy="184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Model</a:t>
            </a:r>
            <a:endParaRPr/>
          </a:p>
        </p:txBody>
      </p:sp>
      <p:sp>
        <p:nvSpPr>
          <p:cNvPr id="547" name="Google Shape;547;p17"/>
          <p:cNvSpPr txBox="1"/>
          <p:nvPr/>
        </p:nvSpPr>
        <p:spPr>
          <a:xfrm rot="2010752">
            <a:off x="10269538" y="3354582"/>
            <a:ext cx="669925" cy="277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Societal</a:t>
            </a:r>
            <a:endParaRPr/>
          </a:p>
        </p:txBody>
      </p:sp>
      <p:sp>
        <p:nvSpPr>
          <p:cNvPr id="548" name="Google Shape;548;p17"/>
          <p:cNvSpPr txBox="1"/>
          <p:nvPr/>
        </p:nvSpPr>
        <p:spPr>
          <a:xfrm rot="2038898">
            <a:off x="10396538" y="4211832"/>
            <a:ext cx="687387" cy="277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Species</a:t>
            </a:r>
            <a:endParaRPr/>
          </a:p>
        </p:txBody>
      </p:sp>
      <p:sp>
        <p:nvSpPr>
          <p:cNvPr id="549" name="Google Shape;549;p17"/>
          <p:cNvSpPr/>
          <p:nvPr/>
        </p:nvSpPr>
        <p:spPr>
          <a:xfrm rot="10800000">
            <a:off x="11015663" y="1489269"/>
            <a:ext cx="225425" cy="4383088"/>
          </a:xfrm>
          <a:prstGeom prst="downArrow">
            <a:avLst>
              <a:gd fmla="val 50000" name="adj1"/>
              <a:gd fmla="val 50000" name="adj2"/>
            </a:avLst>
          </a:prstGeom>
          <a:solidFill>
            <a:srgbClr val="B3C6E7"/>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17"/>
          <p:cNvSpPr txBox="1"/>
          <p:nvPr/>
        </p:nvSpPr>
        <p:spPr>
          <a:xfrm flipH="1" rot="5400000">
            <a:off x="10748169" y="3363313"/>
            <a:ext cx="11334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Data Flow</a:t>
            </a:r>
            <a:endParaRPr/>
          </a:p>
        </p:txBody>
      </p:sp>
      <p:cxnSp>
        <p:nvCxnSpPr>
          <p:cNvPr id="551" name="Google Shape;551;p17"/>
          <p:cNvCxnSpPr>
            <a:stCxn id="526" idx="0"/>
            <a:endCxn id="490" idx="1"/>
          </p:cNvCxnSpPr>
          <p:nvPr/>
        </p:nvCxnSpPr>
        <p:spPr>
          <a:xfrm flipH="1" rot="10800000">
            <a:off x="4248151" y="4749232"/>
            <a:ext cx="1177800" cy="846900"/>
          </a:xfrm>
          <a:prstGeom prst="straightConnector1">
            <a:avLst/>
          </a:prstGeom>
          <a:noFill/>
          <a:ln cap="flat" cmpd="sng" w="28575">
            <a:solidFill>
              <a:srgbClr val="AEABAB"/>
            </a:solidFill>
            <a:prstDash val="dot"/>
            <a:miter lim="800000"/>
            <a:headEnd len="sm" w="sm" type="none"/>
            <a:tailEnd len="lg" w="lg" type="triangle"/>
          </a:ln>
        </p:spPr>
      </p:cxnSp>
      <p:cxnSp>
        <p:nvCxnSpPr>
          <p:cNvPr id="552" name="Google Shape;552;p17"/>
          <p:cNvCxnSpPr>
            <a:stCxn id="525" idx="0"/>
            <a:endCxn id="490" idx="1"/>
          </p:cNvCxnSpPr>
          <p:nvPr/>
        </p:nvCxnSpPr>
        <p:spPr>
          <a:xfrm flipH="1" rot="10800000">
            <a:off x="3309938" y="4749232"/>
            <a:ext cx="2116200" cy="846900"/>
          </a:xfrm>
          <a:prstGeom prst="straightConnector1">
            <a:avLst/>
          </a:prstGeom>
          <a:noFill/>
          <a:ln cap="flat" cmpd="sng" w="38100">
            <a:solidFill>
              <a:srgbClr val="AEABAB"/>
            </a:solidFill>
            <a:prstDash val="solid"/>
            <a:miter lim="800000"/>
            <a:headEnd len="sm" w="sm" type="none"/>
            <a:tailEnd len="med" w="med" type="triangle"/>
          </a:ln>
        </p:spPr>
      </p:cxnSp>
      <p:sp>
        <p:nvSpPr>
          <p:cNvPr id="553" name="Google Shape;553;p17"/>
          <p:cNvSpPr txBox="1"/>
          <p:nvPr/>
        </p:nvSpPr>
        <p:spPr>
          <a:xfrm>
            <a:off x="1246188" y="6586732"/>
            <a:ext cx="98139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Calibri"/>
                <a:ea typeface="Calibri"/>
                <a:cs typeface="Calibri"/>
                <a:sym typeface="Calibri"/>
              </a:rPr>
              <a:t>Inspired by: Kim et al. </a:t>
            </a:r>
            <a:r>
              <a:rPr i="1" lang="en-US" sz="1000">
                <a:solidFill>
                  <a:schemeClr val="dk1"/>
                </a:solidFill>
                <a:latin typeface="Calibri"/>
                <a:ea typeface="Calibri"/>
                <a:cs typeface="Calibri"/>
                <a:sym typeface="Calibri"/>
              </a:rPr>
              <a:t>In prep. </a:t>
            </a:r>
            <a:r>
              <a:rPr lang="en-US" sz="1000">
                <a:solidFill>
                  <a:schemeClr val="dk1"/>
                </a:solidFill>
                <a:latin typeface="Calibri"/>
                <a:ea typeface="Calibri"/>
                <a:cs typeface="Calibri"/>
                <a:sym typeface="Calibri"/>
              </a:rPr>
              <a:t>Essential Biodiversity Variables and Essential Ecosystem Services Variables for Post-2020 Policy Development and Implementation, CBD SBSTTA24 Inf Doc</a:t>
            </a:r>
            <a:endParaRPr/>
          </a:p>
        </p:txBody>
      </p:sp>
      <p:grpSp>
        <p:nvGrpSpPr>
          <p:cNvPr id="554" name="Google Shape;554;p17"/>
          <p:cNvGrpSpPr/>
          <p:nvPr/>
        </p:nvGrpSpPr>
        <p:grpSpPr>
          <a:xfrm>
            <a:off x="7446980" y="6272153"/>
            <a:ext cx="3513495" cy="276225"/>
            <a:chOff x="1904907" y="5450736"/>
            <a:chExt cx="4749022" cy="276999"/>
          </a:xfrm>
        </p:grpSpPr>
        <p:sp>
          <p:nvSpPr>
            <p:cNvPr id="555" name="Google Shape;555;p17"/>
            <p:cNvSpPr/>
            <p:nvPr/>
          </p:nvSpPr>
          <p:spPr>
            <a:xfrm rot="5400000">
              <a:off x="4203005" y="3213132"/>
              <a:ext cx="152827" cy="4749022"/>
            </a:xfrm>
            <a:prstGeom prst="upDownArrow">
              <a:avLst>
                <a:gd fmla="val 50000" name="adj1"/>
                <a:gd fmla="val 50000" name="adj2"/>
              </a:avLst>
            </a:prstGeom>
            <a:solidFill>
              <a:srgbClr val="B3C6E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6" name="Google Shape;556;p17"/>
            <p:cNvSpPr txBox="1"/>
            <p:nvPr/>
          </p:nvSpPr>
          <p:spPr>
            <a:xfrm>
              <a:off x="3392947" y="5450736"/>
              <a:ext cx="2043152" cy="276999"/>
            </a:xfrm>
            <a:prstGeom prst="rect">
              <a:avLst/>
            </a:prstGeom>
            <a:solidFill>
              <a:schemeClr val="lt1">
                <a:alpha val="55686"/>
              </a:schemeClr>
            </a:solidFill>
            <a:ln>
              <a:noFill/>
            </a:ln>
          </p:spPr>
          <p:txBody>
            <a:bodyPr anchorCtr="0" anchor="t"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lang="en-US" sz="1800">
                  <a:solidFill>
                    <a:schemeClr val="dk1"/>
                  </a:solidFill>
                  <a:latin typeface="Calibri"/>
                  <a:ea typeface="Calibri"/>
                  <a:cs typeface="Calibri"/>
                  <a:sym typeface="Calibri"/>
                </a:rPr>
                <a:t>Species Level</a:t>
              </a:r>
              <a:endParaRPr/>
            </a:p>
          </p:txBody>
        </p:sp>
      </p:grpSp>
      <p:sp>
        <p:nvSpPr>
          <p:cNvPr id="557" name="Google Shape;557;p17"/>
          <p:cNvSpPr/>
          <p:nvPr/>
        </p:nvSpPr>
        <p:spPr>
          <a:xfrm>
            <a:off x="1" y="1"/>
            <a:ext cx="12192000" cy="615530"/>
          </a:xfrm>
          <a:prstGeom prst="rect">
            <a:avLst/>
          </a:prstGeom>
          <a:solidFill>
            <a:srgbClr val="1F386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Arial"/>
                <a:ea typeface="Arial"/>
                <a:cs typeface="Arial"/>
                <a:sym typeface="Arial"/>
              </a:rPr>
              <a:t>  EO role in addressing CBD Needs</a:t>
            </a:r>
            <a:endParaRPr/>
          </a:p>
        </p:txBody>
      </p:sp>
      <p:pic>
        <p:nvPicPr>
          <p:cNvPr id="558" name="Google Shape;558;p17"/>
          <p:cNvPicPr preferRelativeResize="0"/>
          <p:nvPr/>
        </p:nvPicPr>
        <p:blipFill rotWithShape="1">
          <a:blip r:embed="rId3">
            <a:alphaModFix/>
          </a:blip>
          <a:srcRect b="0" l="0" r="0" t="0"/>
          <a:stretch/>
        </p:blipFill>
        <p:spPr>
          <a:xfrm>
            <a:off x="10710962" y="52548"/>
            <a:ext cx="1265900" cy="50154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18"/>
          <p:cNvSpPr txBox="1"/>
          <p:nvPr/>
        </p:nvSpPr>
        <p:spPr>
          <a:xfrm>
            <a:off x="10478596" y="1945972"/>
            <a:ext cx="987491" cy="461665"/>
          </a:xfrm>
          <a:prstGeom prst="rect">
            <a:avLst/>
          </a:prstGeom>
          <a:solidFill>
            <a:srgbClr val="008B7A"/>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FFFFFF"/>
                </a:solidFill>
                <a:latin typeface="Helvetica Neue Light"/>
                <a:ea typeface="Helvetica Neue Light"/>
                <a:cs typeface="Helvetica Neue Light"/>
                <a:sym typeface="Helvetica Neue Light"/>
              </a:rPr>
              <a:t>Users</a:t>
            </a:r>
            <a:endParaRPr/>
          </a:p>
        </p:txBody>
      </p:sp>
      <p:grpSp>
        <p:nvGrpSpPr>
          <p:cNvPr id="565" name="Google Shape;565;p18"/>
          <p:cNvGrpSpPr/>
          <p:nvPr/>
        </p:nvGrpSpPr>
        <p:grpSpPr>
          <a:xfrm>
            <a:off x="9956366" y="2698578"/>
            <a:ext cx="1844536" cy="2867707"/>
            <a:chOff x="9905490" y="2977527"/>
            <a:chExt cx="1844536" cy="2867707"/>
          </a:xfrm>
        </p:grpSpPr>
        <p:pic>
          <p:nvPicPr>
            <p:cNvPr id="566" name="Google Shape;566;p18"/>
            <p:cNvPicPr preferRelativeResize="0"/>
            <p:nvPr/>
          </p:nvPicPr>
          <p:blipFill rotWithShape="1">
            <a:blip r:embed="rId3">
              <a:alphaModFix/>
            </a:blip>
            <a:srcRect b="0" l="0" r="0" t="0"/>
            <a:stretch/>
          </p:blipFill>
          <p:spPr>
            <a:xfrm>
              <a:off x="10577104" y="3983962"/>
              <a:ext cx="1172922" cy="631573"/>
            </a:xfrm>
            <a:prstGeom prst="rect">
              <a:avLst/>
            </a:prstGeom>
            <a:noFill/>
            <a:ln>
              <a:noFill/>
            </a:ln>
          </p:spPr>
        </p:pic>
        <p:pic>
          <p:nvPicPr>
            <p:cNvPr id="567" name="Google Shape;567;p18"/>
            <p:cNvPicPr preferRelativeResize="0"/>
            <p:nvPr/>
          </p:nvPicPr>
          <p:blipFill rotWithShape="1">
            <a:blip r:embed="rId4">
              <a:alphaModFix/>
            </a:blip>
            <a:srcRect b="0" l="0" r="0" t="0"/>
            <a:stretch/>
          </p:blipFill>
          <p:spPr>
            <a:xfrm>
              <a:off x="10280508" y="4748502"/>
              <a:ext cx="1177637" cy="1096732"/>
            </a:xfrm>
            <a:prstGeom prst="rect">
              <a:avLst/>
            </a:prstGeom>
            <a:noFill/>
            <a:ln>
              <a:noFill/>
            </a:ln>
          </p:spPr>
        </p:pic>
        <p:sp>
          <p:nvSpPr>
            <p:cNvPr id="568" name="Google Shape;568;p18"/>
            <p:cNvSpPr txBox="1"/>
            <p:nvPr/>
          </p:nvSpPr>
          <p:spPr>
            <a:xfrm>
              <a:off x="9905490" y="2977527"/>
              <a:ext cx="184453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8B7A"/>
                  </a:solidFill>
                  <a:latin typeface="Helvetica Neue Light"/>
                  <a:ea typeface="Helvetica Neue Light"/>
                  <a:cs typeface="Helvetica Neue Light"/>
                  <a:sym typeface="Helvetica Neue Light"/>
                </a:rPr>
                <a:t>National Governments</a:t>
              </a:r>
              <a:endParaRPr/>
            </a:p>
          </p:txBody>
        </p:sp>
        <p:pic>
          <p:nvPicPr>
            <p:cNvPr id="569" name="Google Shape;569;p18"/>
            <p:cNvPicPr preferRelativeResize="0"/>
            <p:nvPr/>
          </p:nvPicPr>
          <p:blipFill rotWithShape="1">
            <a:blip r:embed="rId5">
              <a:alphaModFix/>
            </a:blip>
            <a:srcRect b="0" l="0" r="0" t="0"/>
            <a:stretch/>
          </p:blipFill>
          <p:spPr>
            <a:xfrm>
              <a:off x="9905490" y="3756351"/>
              <a:ext cx="487018" cy="901371"/>
            </a:xfrm>
            <a:prstGeom prst="rect">
              <a:avLst/>
            </a:prstGeom>
            <a:noFill/>
            <a:ln>
              <a:noFill/>
            </a:ln>
          </p:spPr>
        </p:pic>
      </p:grpSp>
      <p:pic>
        <p:nvPicPr>
          <p:cNvPr id="570" name="Google Shape;570;p18"/>
          <p:cNvPicPr preferRelativeResize="0"/>
          <p:nvPr/>
        </p:nvPicPr>
        <p:blipFill rotWithShape="1">
          <a:blip r:embed="rId6">
            <a:alphaModFix/>
          </a:blip>
          <a:srcRect b="0" l="0" r="0" t="0"/>
          <a:stretch/>
        </p:blipFill>
        <p:spPr>
          <a:xfrm>
            <a:off x="682979" y="1315999"/>
            <a:ext cx="8078101" cy="4539669"/>
          </a:xfrm>
          <a:prstGeom prst="rect">
            <a:avLst/>
          </a:prstGeom>
          <a:noFill/>
          <a:ln>
            <a:noFill/>
          </a:ln>
        </p:spPr>
      </p:pic>
      <p:sp>
        <p:nvSpPr>
          <p:cNvPr id="571" name="Google Shape;571;p18"/>
          <p:cNvSpPr txBox="1"/>
          <p:nvPr>
            <p:ph type="title"/>
          </p:nvPr>
        </p:nvSpPr>
        <p:spPr>
          <a:xfrm>
            <a:off x="176048" y="175939"/>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4000">
                <a:latin typeface="Arial"/>
                <a:ea typeface="Arial"/>
                <a:cs typeface="Arial"/>
                <a:sym typeface="Arial"/>
              </a:rPr>
              <a:t>Linking observations, EBVs &amp; indicators</a:t>
            </a:r>
            <a:endParaRPr/>
          </a:p>
        </p:txBody>
      </p:sp>
      <p:sp>
        <p:nvSpPr>
          <p:cNvPr id="572" name="Google Shape;572;p18"/>
          <p:cNvSpPr txBox="1"/>
          <p:nvPr/>
        </p:nvSpPr>
        <p:spPr>
          <a:xfrm>
            <a:off x="760756" y="5962622"/>
            <a:ext cx="256833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Navarro et al. 2017 COES</a:t>
            </a:r>
            <a:endParaRPr/>
          </a:p>
        </p:txBody>
      </p:sp>
      <p:sp>
        <p:nvSpPr>
          <p:cNvPr id="573" name="Google Shape;573;p18"/>
          <p:cNvSpPr/>
          <p:nvPr/>
        </p:nvSpPr>
        <p:spPr>
          <a:xfrm>
            <a:off x="9826248" y="2496908"/>
            <a:ext cx="2242457" cy="3278982"/>
          </a:xfrm>
          <a:prstGeom prst="rect">
            <a:avLst/>
          </a:prstGeom>
          <a:noFill/>
          <a:ln cap="flat" cmpd="sng" w="25400">
            <a:solidFill>
              <a:srgbClr val="008B7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4" name="Google Shape;574;p18"/>
          <p:cNvSpPr/>
          <p:nvPr/>
        </p:nvSpPr>
        <p:spPr>
          <a:xfrm>
            <a:off x="8868100" y="4107309"/>
            <a:ext cx="821683" cy="472345"/>
          </a:xfrm>
          <a:prstGeom prst="rightArrow">
            <a:avLst>
              <a:gd fmla="val 50000" name="adj1"/>
              <a:gd fmla="val 50000" name="adj2"/>
            </a:avLst>
          </a:prstGeom>
          <a:solidFill>
            <a:srgbClr val="008B7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8" name="Shape 578"/>
        <p:cNvGrpSpPr/>
        <p:nvPr/>
      </p:nvGrpSpPr>
      <p:grpSpPr>
        <a:xfrm>
          <a:off x="0" y="0"/>
          <a:ext cx="0" cy="0"/>
          <a:chOff x="0" y="0"/>
          <a:chExt cx="0" cy="0"/>
        </a:xfrm>
      </p:grpSpPr>
      <p:pic>
        <p:nvPicPr>
          <p:cNvPr descr="Graphical user interface, website&#10;&#10;Description automatically generated" id="579" name="Google Shape;579;p19"/>
          <p:cNvPicPr preferRelativeResize="0"/>
          <p:nvPr/>
        </p:nvPicPr>
        <p:blipFill rotWithShape="1">
          <a:blip r:embed="rId3">
            <a:alphaModFix/>
          </a:blip>
          <a:srcRect b="62" l="0" r="0" t="0"/>
          <a:stretch/>
        </p:blipFill>
        <p:spPr>
          <a:xfrm>
            <a:off x="2973001" y="437946"/>
            <a:ext cx="7363191" cy="6089211"/>
          </a:xfrm>
          <a:prstGeom prst="rect">
            <a:avLst/>
          </a:prstGeom>
          <a:noFill/>
          <a:ln>
            <a:noFill/>
          </a:ln>
        </p:spPr>
      </p:pic>
      <p:sp>
        <p:nvSpPr>
          <p:cNvPr id="580" name="Google Shape;580;p19"/>
          <p:cNvSpPr txBox="1"/>
          <p:nvPr/>
        </p:nvSpPr>
        <p:spPr>
          <a:xfrm>
            <a:off x="2032488" y="6227997"/>
            <a:ext cx="8640960" cy="517435"/>
          </a:xfrm>
          <a:prstGeom prst="rect">
            <a:avLst/>
          </a:prstGeom>
          <a:noFill/>
          <a:ln>
            <a:noFill/>
          </a:ln>
        </p:spPr>
        <p:txBody>
          <a:bodyPr anchorCtr="0" anchor="b" bIns="45700" lIns="91425" spcFirstLastPara="1" rIns="91425" wrap="square" tIns="45700">
            <a:normAutofit fontScale="97500"/>
          </a:bodyPr>
          <a:lstStyle/>
          <a:p>
            <a:pPr indent="0" lvl="0" marL="0" marR="0" rtl="0" algn="ctr">
              <a:lnSpc>
                <a:spcPct val="90000"/>
              </a:lnSpc>
              <a:spcBef>
                <a:spcPts val="0"/>
              </a:spcBef>
              <a:spcAft>
                <a:spcPts val="0"/>
              </a:spcAft>
              <a:buClr>
                <a:schemeClr val="dk1"/>
              </a:buClr>
              <a:buSzPct val="100000"/>
              <a:buFont typeface="Helvetica Neue"/>
              <a:buNone/>
            </a:pPr>
            <a:r>
              <a:rPr lang="en-US" sz="2000">
                <a:solidFill>
                  <a:schemeClr val="dk1"/>
                </a:solidFill>
                <a:latin typeface="Helvetica Neue"/>
                <a:ea typeface="Helvetica Neue"/>
                <a:cs typeface="Helvetica Neue"/>
                <a:sym typeface="Helvetica Neue"/>
              </a:rPr>
              <a:t>	 portal.geobon.org</a:t>
            </a:r>
            <a:endParaRPr sz="2000">
              <a:solidFill>
                <a:schemeClr val="dk1"/>
              </a:solidFill>
              <a:latin typeface="Helvetica Neue"/>
              <a:ea typeface="Helvetica Neue"/>
              <a:cs typeface="Helvetica Neue"/>
              <a:sym typeface="Helvetica Neue"/>
            </a:endParaRPr>
          </a:p>
        </p:txBody>
      </p:sp>
      <p:pic>
        <p:nvPicPr>
          <p:cNvPr descr="Map&#10;&#10;Description automatically generated" id="581" name="Google Shape;581;p19"/>
          <p:cNvPicPr preferRelativeResize="0"/>
          <p:nvPr/>
        </p:nvPicPr>
        <p:blipFill rotWithShape="1">
          <a:blip r:embed="rId4">
            <a:alphaModFix/>
          </a:blip>
          <a:srcRect b="0" l="0" r="0" t="0"/>
          <a:stretch/>
        </p:blipFill>
        <p:spPr>
          <a:xfrm>
            <a:off x="2919455" y="1241048"/>
            <a:ext cx="7599796" cy="4564069"/>
          </a:xfrm>
          <a:prstGeom prst="rect">
            <a:avLst/>
          </a:prstGeom>
          <a:noFill/>
          <a:ln>
            <a:noFill/>
          </a:ln>
        </p:spPr>
      </p:pic>
      <p:pic>
        <p:nvPicPr>
          <p:cNvPr id="582" name="Google Shape;582;p19"/>
          <p:cNvPicPr preferRelativeResize="0"/>
          <p:nvPr/>
        </p:nvPicPr>
        <p:blipFill rotWithShape="1">
          <a:blip r:embed="rId5">
            <a:alphaModFix/>
          </a:blip>
          <a:srcRect b="0" l="0" r="0" t="0"/>
          <a:stretch/>
        </p:blipFill>
        <p:spPr>
          <a:xfrm>
            <a:off x="1518552" y="1146086"/>
            <a:ext cx="1454450" cy="5164782"/>
          </a:xfrm>
          <a:prstGeom prst="rect">
            <a:avLst/>
          </a:prstGeom>
          <a:solidFill>
            <a:schemeClr val="lt1"/>
          </a:solidFill>
          <a:ln>
            <a:noFill/>
          </a:ln>
        </p:spPr>
      </p:pic>
      <p:sp>
        <p:nvSpPr>
          <p:cNvPr id="583" name="Google Shape;583;p19"/>
          <p:cNvSpPr txBox="1"/>
          <p:nvPr/>
        </p:nvSpPr>
        <p:spPr>
          <a:xfrm>
            <a:off x="158395" y="150294"/>
            <a:ext cx="9944168" cy="579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Helvetica Neue"/>
              <a:buNone/>
            </a:pPr>
            <a:r>
              <a:rPr b="1" lang="en-US" sz="4400">
                <a:solidFill>
                  <a:schemeClr val="lt1"/>
                </a:solidFill>
                <a:latin typeface="Helvetica Neue"/>
                <a:ea typeface="Helvetica Neue"/>
                <a:cs typeface="Helvetica Neue"/>
                <a:sym typeface="Helvetica Neue"/>
              </a:rPr>
              <a:t>EBV dashboard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
          <p:cNvSpPr txBox="1"/>
          <p:nvPr>
            <p:ph idx="1" type="body"/>
          </p:nvPr>
        </p:nvSpPr>
        <p:spPr>
          <a:xfrm>
            <a:off x="324233" y="1154139"/>
            <a:ext cx="11495400" cy="355827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Biodiversity: The variety of life on Earth</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Provides essential benefits and services to society and our planet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Key organizations: UN CBD, IPBES, UNEP-WCMC, GEO BON</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CBD: Working to finalize Global Biodiversity Framework (GBF)</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Developments at the 2021 CEOS Plenary</a:t>
            </a:r>
            <a:endParaRPr/>
          </a:p>
          <a:p>
            <a:pPr indent="-381000" lvl="1" marL="914400" rtl="0" algn="l">
              <a:lnSpc>
                <a:spcPct val="90000"/>
              </a:lnSpc>
              <a:spcBef>
                <a:spcPts val="500"/>
              </a:spcBef>
              <a:spcAft>
                <a:spcPts val="0"/>
              </a:spcAft>
              <a:buSzPts val="2400"/>
              <a:buChar char="▪"/>
            </a:pPr>
            <a:r>
              <a:rPr lang="en-US" sz="2800"/>
              <a:t>Interventions by CSA…AEM, CNES, CSIRO, ESA, ISRO</a:t>
            </a:r>
            <a:endParaRPr/>
          </a:p>
          <a:p>
            <a:pPr indent="-381000" lvl="1" marL="914400" rtl="0" algn="l">
              <a:lnSpc>
                <a:spcPct val="90000"/>
              </a:lnSpc>
              <a:spcBef>
                <a:spcPts val="500"/>
              </a:spcBef>
              <a:spcAft>
                <a:spcPts val="0"/>
              </a:spcAft>
              <a:buSzPts val="2400"/>
              <a:buChar char="▪"/>
            </a:pPr>
            <a:r>
              <a:rPr lang="en-US" sz="2800"/>
              <a:t>Action </a:t>
            </a:r>
            <a:r>
              <a:rPr lang="en-US"/>
              <a:t> </a:t>
            </a:r>
            <a:endParaRPr/>
          </a:p>
        </p:txBody>
      </p:sp>
      <p:sp>
        <p:nvSpPr>
          <p:cNvPr id="118" name="Google Shape;118;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Introduction</a:t>
            </a:r>
            <a:endParaRPr/>
          </a:p>
        </p:txBody>
      </p:sp>
      <p:pic>
        <p:nvPicPr>
          <p:cNvPr id="119" name="Google Shape;119;p2"/>
          <p:cNvPicPr preferRelativeResize="0"/>
          <p:nvPr/>
        </p:nvPicPr>
        <p:blipFill rotWithShape="1">
          <a:blip r:embed="rId3">
            <a:alphaModFix/>
          </a:blip>
          <a:srcRect b="0" l="0" r="0" t="0"/>
          <a:stretch/>
        </p:blipFill>
        <p:spPr>
          <a:xfrm>
            <a:off x="2189776" y="4712417"/>
            <a:ext cx="7373136" cy="17088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grpSp>
        <p:nvGrpSpPr>
          <p:cNvPr id="589" name="Google Shape;589;p20"/>
          <p:cNvGrpSpPr/>
          <p:nvPr/>
        </p:nvGrpSpPr>
        <p:grpSpPr>
          <a:xfrm>
            <a:off x="2897751" y="1280306"/>
            <a:ext cx="4499958" cy="4959913"/>
            <a:chOff x="3481574" y="483788"/>
            <a:chExt cx="2658600" cy="3272209"/>
          </a:xfrm>
        </p:grpSpPr>
        <p:pic>
          <p:nvPicPr>
            <p:cNvPr descr="Map&#10;&#10;Description automatically generated" id="590" name="Google Shape;590;p20"/>
            <p:cNvPicPr preferRelativeResize="0"/>
            <p:nvPr/>
          </p:nvPicPr>
          <p:blipFill rotWithShape="1">
            <a:blip r:embed="rId3">
              <a:alphaModFix/>
            </a:blip>
            <a:srcRect b="0" l="0" r="0" t="0"/>
            <a:stretch/>
          </p:blipFill>
          <p:spPr>
            <a:xfrm>
              <a:off x="3509010" y="746337"/>
              <a:ext cx="2631164" cy="3009660"/>
            </a:xfrm>
            <a:prstGeom prst="rect">
              <a:avLst/>
            </a:prstGeom>
            <a:noFill/>
            <a:ln>
              <a:noFill/>
            </a:ln>
          </p:spPr>
        </p:pic>
        <p:sp>
          <p:nvSpPr>
            <p:cNvPr id="591" name="Google Shape;591;p20"/>
            <p:cNvSpPr/>
            <p:nvPr/>
          </p:nvSpPr>
          <p:spPr>
            <a:xfrm>
              <a:off x="3481574" y="483788"/>
              <a:ext cx="2624814" cy="24251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b="1" lang="en-US" sz="1800">
                  <a:solidFill>
                    <a:srgbClr val="000000"/>
                  </a:solidFill>
                  <a:latin typeface="Arial"/>
                  <a:ea typeface="Arial"/>
                  <a:cs typeface="Arial"/>
                  <a:sym typeface="Arial"/>
                </a:rPr>
                <a:t>Original extent of ecosystems</a:t>
              </a:r>
              <a:endParaRPr/>
            </a:p>
          </p:txBody>
        </p:sp>
      </p:grpSp>
      <p:grpSp>
        <p:nvGrpSpPr>
          <p:cNvPr id="592" name="Google Shape;592;p20"/>
          <p:cNvGrpSpPr/>
          <p:nvPr/>
        </p:nvGrpSpPr>
        <p:grpSpPr>
          <a:xfrm>
            <a:off x="7685974" y="1280306"/>
            <a:ext cx="4206492" cy="4959914"/>
            <a:chOff x="5634258" y="1198213"/>
            <a:chExt cx="2534786" cy="3349719"/>
          </a:xfrm>
        </p:grpSpPr>
        <p:pic>
          <p:nvPicPr>
            <p:cNvPr descr="Map&#10;&#10;Description automatically generated" id="593" name="Google Shape;593;p20"/>
            <p:cNvPicPr preferRelativeResize="0"/>
            <p:nvPr/>
          </p:nvPicPr>
          <p:blipFill rotWithShape="1">
            <a:blip r:embed="rId4">
              <a:alphaModFix/>
            </a:blip>
            <a:srcRect b="0" l="0" r="0" t="0"/>
            <a:stretch/>
          </p:blipFill>
          <p:spPr>
            <a:xfrm>
              <a:off x="5634258" y="1446469"/>
              <a:ext cx="2534786" cy="3101463"/>
            </a:xfrm>
            <a:prstGeom prst="rect">
              <a:avLst/>
            </a:prstGeom>
            <a:noFill/>
            <a:ln>
              <a:noFill/>
            </a:ln>
          </p:spPr>
        </p:pic>
        <p:sp>
          <p:nvSpPr>
            <p:cNvPr id="594" name="Google Shape;594;p20"/>
            <p:cNvSpPr/>
            <p:nvPr/>
          </p:nvSpPr>
          <p:spPr>
            <a:xfrm>
              <a:off x="5634258" y="1198213"/>
              <a:ext cx="2534786" cy="21978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b="1" lang="en-US" sz="1800">
                  <a:solidFill>
                    <a:srgbClr val="000000"/>
                  </a:solidFill>
                  <a:latin typeface="Arial"/>
                  <a:ea typeface="Arial"/>
                  <a:cs typeface="Arial"/>
                  <a:sym typeface="Arial"/>
                </a:rPr>
                <a:t>Remaining extent of ecosystems</a:t>
              </a:r>
              <a:endParaRPr/>
            </a:p>
          </p:txBody>
        </p:sp>
      </p:grpSp>
      <p:sp>
        <p:nvSpPr>
          <p:cNvPr id="595" name="Google Shape;595;p20"/>
          <p:cNvSpPr txBox="1"/>
          <p:nvPr/>
        </p:nvSpPr>
        <p:spPr>
          <a:xfrm>
            <a:off x="1410684" y="6245317"/>
            <a:ext cx="8055410" cy="2974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333">
                <a:solidFill>
                  <a:srgbClr val="3F3F3F"/>
                </a:solidFill>
                <a:latin typeface="Arial"/>
                <a:ea typeface="Arial"/>
                <a:cs typeface="Arial"/>
                <a:sym typeface="Arial"/>
              </a:rPr>
              <a:t>Uganda Spatial Biodiversity Assessment (Connect Africa: Stephen Holness, Nelson Mandela University)</a:t>
            </a:r>
            <a:endParaRPr/>
          </a:p>
        </p:txBody>
      </p:sp>
      <p:sp>
        <p:nvSpPr>
          <p:cNvPr id="596" name="Google Shape;596;p20"/>
          <p:cNvSpPr txBox="1"/>
          <p:nvPr>
            <p:ph type="title"/>
          </p:nvPr>
        </p:nvSpPr>
        <p:spPr>
          <a:xfrm>
            <a:off x="164277" y="145245"/>
            <a:ext cx="9386864" cy="7790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3600">
                <a:latin typeface="Arial"/>
                <a:ea typeface="Arial"/>
                <a:cs typeface="Arial"/>
                <a:sym typeface="Arial"/>
              </a:rPr>
              <a:t>Example: Ecosystem assessment in Uganda</a:t>
            </a:r>
            <a:endParaRPr/>
          </a:p>
        </p:txBody>
      </p:sp>
      <p:sp>
        <p:nvSpPr>
          <p:cNvPr id="597" name="Google Shape;597;p20"/>
          <p:cNvSpPr txBox="1"/>
          <p:nvPr/>
        </p:nvSpPr>
        <p:spPr>
          <a:xfrm>
            <a:off x="248360" y="1474531"/>
            <a:ext cx="2649391" cy="1144002"/>
          </a:xfrm>
          <a:prstGeom prst="rect">
            <a:avLst/>
          </a:prstGeom>
          <a:noFill/>
          <a:ln>
            <a:noFill/>
          </a:ln>
        </p:spPr>
        <p:txBody>
          <a:bodyPr anchorCtr="0" anchor="b"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Arial"/>
              <a:buNone/>
            </a:pPr>
            <a:r>
              <a:rPr lang="en-US" sz="3300">
                <a:solidFill>
                  <a:schemeClr val="dk1"/>
                </a:solidFill>
                <a:latin typeface="Arial"/>
                <a:ea typeface="Arial"/>
                <a:cs typeface="Arial"/>
                <a:sym typeface="Arial"/>
              </a:rPr>
              <a:t>Monitoring &amp; Assessing</a:t>
            </a:r>
            <a:endParaRPr/>
          </a:p>
        </p:txBody>
      </p:sp>
      <p:sp>
        <p:nvSpPr>
          <p:cNvPr id="598" name="Google Shape;598;p20"/>
          <p:cNvSpPr txBox="1"/>
          <p:nvPr/>
        </p:nvSpPr>
        <p:spPr>
          <a:xfrm>
            <a:off x="299532" y="3020313"/>
            <a:ext cx="2633679" cy="1978810"/>
          </a:xfrm>
          <a:prstGeom prst="rect">
            <a:avLst/>
          </a:prstGeom>
          <a:noFill/>
          <a:ln>
            <a:noFill/>
          </a:ln>
        </p:spPr>
        <p:txBody>
          <a:bodyPr anchorCtr="0" anchor="b" bIns="34275" lIns="68575" spcFirstLastPara="1" rIns="68575" wrap="square" tIns="34275">
            <a:normAutofit fontScale="92500" lnSpcReduction="10000"/>
          </a:bodyPr>
          <a:lstStyle/>
          <a:p>
            <a:pPr indent="0" lvl="0" marL="0" marR="0" rtl="0" algn="l">
              <a:lnSpc>
                <a:spcPct val="90000"/>
              </a:lnSpc>
              <a:spcBef>
                <a:spcPts val="0"/>
              </a:spcBef>
              <a:spcAft>
                <a:spcPts val="0"/>
              </a:spcAft>
              <a:buClr>
                <a:schemeClr val="dk1"/>
              </a:buClr>
              <a:buSzPct val="100000"/>
              <a:buFont typeface="Arial"/>
              <a:buNone/>
            </a:pPr>
            <a:r>
              <a:rPr lang="en-US" sz="2400">
                <a:solidFill>
                  <a:schemeClr val="dk1"/>
                </a:solidFill>
                <a:latin typeface="Arial"/>
                <a:ea typeface="Arial"/>
                <a:cs typeface="Arial"/>
                <a:sym typeface="Arial"/>
              </a:rPr>
              <a:t>Addresses:</a:t>
            </a:r>
            <a:endParaRPr/>
          </a:p>
          <a:p>
            <a:pPr indent="0" lvl="0" marL="0" marR="0" rtl="0" algn="l">
              <a:lnSpc>
                <a:spcPct val="90000"/>
              </a:lnSpc>
              <a:spcBef>
                <a:spcPts val="0"/>
              </a:spcBef>
              <a:spcAft>
                <a:spcPts val="0"/>
              </a:spcAft>
              <a:buClr>
                <a:schemeClr val="dk1"/>
              </a:buClr>
              <a:buSzPct val="100000"/>
              <a:buFont typeface="Arial"/>
              <a:buNone/>
            </a:pPr>
            <a:r>
              <a:rPr lang="en-US" sz="2400">
                <a:solidFill>
                  <a:schemeClr val="dk1"/>
                </a:solidFill>
                <a:latin typeface="Arial"/>
                <a:ea typeface="Arial"/>
                <a:cs typeface="Arial"/>
                <a:sym typeface="Arial"/>
              </a:rPr>
              <a:t>CBD Goal A &amp;</a:t>
            </a:r>
            <a:endParaRPr/>
          </a:p>
          <a:p>
            <a:pPr indent="0" lvl="0" marL="0" marR="0" rtl="0" algn="l">
              <a:lnSpc>
                <a:spcPct val="90000"/>
              </a:lnSpc>
              <a:spcBef>
                <a:spcPts val="0"/>
              </a:spcBef>
              <a:spcAft>
                <a:spcPts val="0"/>
              </a:spcAft>
              <a:buClr>
                <a:schemeClr val="dk1"/>
              </a:buClr>
              <a:buSzPct val="100000"/>
              <a:buFont typeface="Arial"/>
              <a:buNone/>
            </a:pPr>
            <a:r>
              <a:rPr lang="en-US" sz="2400">
                <a:solidFill>
                  <a:schemeClr val="dk1"/>
                </a:solidFill>
                <a:latin typeface="Arial"/>
                <a:ea typeface="Arial"/>
                <a:cs typeface="Arial"/>
                <a:sym typeface="Arial"/>
              </a:rPr>
              <a:t>Targets 2, 3, others</a:t>
            </a:r>
            <a:endParaRPr/>
          </a:p>
          <a:p>
            <a:pPr indent="0" lvl="0" marL="0" marR="0" rtl="0" algn="l">
              <a:lnSpc>
                <a:spcPct val="90000"/>
              </a:lnSpc>
              <a:spcBef>
                <a:spcPts val="0"/>
              </a:spcBef>
              <a:spcAft>
                <a:spcPts val="0"/>
              </a:spcAft>
              <a:buClr>
                <a:srgbClr val="3F3F3F"/>
              </a:buClr>
              <a:buSzPct val="100000"/>
              <a:buFont typeface="Arial"/>
              <a:buNone/>
            </a:pPr>
            <a:r>
              <a:t/>
            </a:r>
            <a:endParaRPr sz="2400">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ct val="100000"/>
              <a:buFont typeface="Arial"/>
              <a:buNone/>
            </a:pPr>
            <a:r>
              <a:rPr lang="en-US" sz="2400">
                <a:solidFill>
                  <a:schemeClr val="dk1"/>
                </a:solidFill>
                <a:latin typeface="Arial"/>
                <a:ea typeface="Arial"/>
                <a:cs typeface="Arial"/>
                <a:sym typeface="Arial"/>
              </a:rPr>
              <a:t>Supports response by national governments</a:t>
            </a:r>
            <a:endParaRPr/>
          </a:p>
        </p:txBody>
      </p:sp>
      <p:cxnSp>
        <p:nvCxnSpPr>
          <p:cNvPr id="599" name="Google Shape;599;p20"/>
          <p:cNvCxnSpPr/>
          <p:nvPr/>
        </p:nvCxnSpPr>
        <p:spPr>
          <a:xfrm>
            <a:off x="292985" y="2623127"/>
            <a:ext cx="2257075" cy="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21"/>
          <p:cNvSpPr txBox="1"/>
          <p:nvPr/>
        </p:nvSpPr>
        <p:spPr>
          <a:xfrm>
            <a:off x="335360" y="72677"/>
            <a:ext cx="11521280" cy="68991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1F417D"/>
              </a:buClr>
              <a:buSzPts val="2000"/>
              <a:buFont typeface="Arial"/>
              <a:buNone/>
            </a:pPr>
            <a:r>
              <a:rPr b="1" lang="en-US" sz="2000">
                <a:solidFill>
                  <a:srgbClr val="1F417D"/>
                </a:solidFill>
                <a:latin typeface="Arial"/>
                <a:ea typeface="Arial"/>
                <a:cs typeface="Arial"/>
                <a:sym typeface="Arial"/>
              </a:rPr>
              <a:t>Transforming Data to Conservation Intelligence</a:t>
            </a:r>
            <a:br>
              <a:rPr b="1" lang="en-US" sz="1600">
                <a:solidFill>
                  <a:srgbClr val="1F417D"/>
                </a:solidFill>
                <a:latin typeface="Arial"/>
                <a:ea typeface="Arial"/>
                <a:cs typeface="Arial"/>
                <a:sym typeface="Arial"/>
              </a:rPr>
            </a:br>
            <a:endParaRPr sz="4400">
              <a:solidFill>
                <a:schemeClr val="lt1"/>
              </a:solidFill>
              <a:latin typeface="Arial"/>
              <a:ea typeface="Arial"/>
              <a:cs typeface="Arial"/>
              <a:sym typeface="Arial"/>
            </a:endParaRPr>
          </a:p>
        </p:txBody>
      </p:sp>
      <p:sp>
        <p:nvSpPr>
          <p:cNvPr id="606" name="Google Shape;606;p21"/>
          <p:cNvSpPr txBox="1"/>
          <p:nvPr/>
        </p:nvSpPr>
        <p:spPr>
          <a:xfrm>
            <a:off x="176047" y="6237312"/>
            <a:ext cx="8368185" cy="2974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1333" u="none" cap="none" strike="noStrike">
                <a:solidFill>
                  <a:schemeClr val="dk1"/>
                </a:solidFill>
                <a:latin typeface="Arial"/>
                <a:ea typeface="Arial"/>
                <a:cs typeface="Arial"/>
                <a:sym typeface="Arial"/>
              </a:rPr>
              <a:t>*Adapted from Matthew Child, South African National Biodiversity </a:t>
            </a:r>
            <a:r>
              <a:rPr i="1" lang="en-US" sz="1333">
                <a:solidFill>
                  <a:schemeClr val="dk1"/>
                </a:solidFill>
                <a:latin typeface="Arial"/>
                <a:ea typeface="Arial"/>
                <a:cs typeface="Arial"/>
                <a:sym typeface="Arial"/>
              </a:rPr>
              <a:t>Institute, in collaboration with NatureServe</a:t>
            </a:r>
            <a:endParaRPr b="0" i="1" sz="1333" u="none" cap="none" strike="noStrike">
              <a:solidFill>
                <a:schemeClr val="dk1"/>
              </a:solidFill>
              <a:latin typeface="Arial"/>
              <a:ea typeface="Arial"/>
              <a:cs typeface="Arial"/>
              <a:sym typeface="Arial"/>
            </a:endParaRPr>
          </a:p>
        </p:txBody>
      </p:sp>
      <p:sp>
        <p:nvSpPr>
          <p:cNvPr id="607" name="Google Shape;607;p21"/>
          <p:cNvSpPr txBox="1"/>
          <p:nvPr>
            <p:ph type="title"/>
          </p:nvPr>
        </p:nvSpPr>
        <p:spPr>
          <a:xfrm>
            <a:off x="176047" y="201240"/>
            <a:ext cx="9569531"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latin typeface="Arial"/>
                <a:ea typeface="Arial"/>
                <a:cs typeface="Arial"/>
                <a:sym typeface="Arial"/>
              </a:rPr>
              <a:t>Feeding decision support</a:t>
            </a:r>
            <a:endParaRPr>
              <a:solidFill>
                <a:schemeClr val="lt1"/>
              </a:solidFill>
              <a:latin typeface="Arial"/>
              <a:ea typeface="Arial"/>
              <a:cs typeface="Arial"/>
              <a:sym typeface="Arial"/>
            </a:endParaRPr>
          </a:p>
        </p:txBody>
      </p:sp>
      <p:sp>
        <p:nvSpPr>
          <p:cNvPr id="608" name="Google Shape;608;p21"/>
          <p:cNvSpPr/>
          <p:nvPr/>
        </p:nvSpPr>
        <p:spPr>
          <a:xfrm>
            <a:off x="9652032" y="1197894"/>
            <a:ext cx="2540051" cy="4870185"/>
          </a:xfrm>
          <a:prstGeom prst="roundRect">
            <a:avLst>
              <a:gd fmla="val 10849" name="adj"/>
            </a:avLst>
          </a:prstGeom>
          <a:solidFill>
            <a:srgbClr val="F2F2F2"/>
          </a:solidFill>
          <a:ln cap="flat" cmpd="sng" w="25400">
            <a:solidFill>
              <a:srgbClr val="D8D8D8"/>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Arial"/>
                <a:ea typeface="Arial"/>
                <a:cs typeface="Arial"/>
                <a:sym typeface="Arial"/>
              </a:rPr>
              <a:t>Post-2020 Target Tracking</a:t>
            </a:r>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Arial"/>
                <a:ea typeface="Arial"/>
                <a:cs typeface="Arial"/>
                <a:sym typeface="Arial"/>
              </a:rPr>
              <a:t>Goal A</a:t>
            </a:r>
            <a:r>
              <a:rPr b="0" i="0" lang="en-US" sz="1600" u="none" cap="none" strike="noStrike">
                <a:solidFill>
                  <a:srgbClr val="595959"/>
                </a:solidFill>
                <a:latin typeface="Arial"/>
                <a:ea typeface="Arial"/>
                <a:cs typeface="Arial"/>
                <a:sym typeface="Arial"/>
              </a:rPr>
              <a:t> </a:t>
            </a:r>
            <a:endParaRPr/>
          </a:p>
          <a:p>
            <a:pPr indent="-171450" lvl="0" marL="1714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595959"/>
                </a:solidFill>
                <a:latin typeface="Arial"/>
                <a:ea typeface="Arial"/>
                <a:cs typeface="Arial"/>
                <a:sym typeface="Arial"/>
              </a:rPr>
              <a:t>Area, connectivity &amp; integrity of natural ecosystems </a:t>
            </a:r>
            <a:endParaRPr/>
          </a:p>
          <a:p>
            <a:pPr indent="-171450" lvl="0" marL="1714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595959"/>
                </a:solidFill>
                <a:latin typeface="Arial"/>
                <a:ea typeface="Arial"/>
                <a:cs typeface="Arial"/>
                <a:sym typeface="Arial"/>
              </a:rPr>
              <a:t>Threatened species</a:t>
            </a:r>
            <a:br>
              <a:rPr b="0" i="0" lang="en-US" sz="1600" u="none" cap="none" strike="noStrike">
                <a:solidFill>
                  <a:srgbClr val="595959"/>
                </a:solidFill>
                <a:latin typeface="Arial"/>
                <a:ea typeface="Arial"/>
                <a:cs typeface="Arial"/>
                <a:sym typeface="Arial"/>
              </a:rPr>
            </a:br>
            <a:endParaRPr b="0" i="0" sz="16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Arial"/>
                <a:ea typeface="Arial"/>
                <a:cs typeface="Arial"/>
                <a:sym typeface="Arial"/>
              </a:rPr>
              <a:t>Target 2</a:t>
            </a:r>
            <a:endParaRPr sz="1600">
              <a:solidFill>
                <a:srgbClr val="595959"/>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595959"/>
                </a:solidFill>
                <a:latin typeface="Arial"/>
                <a:ea typeface="Arial"/>
                <a:cs typeface="Arial"/>
                <a:sym typeface="Arial"/>
              </a:rPr>
              <a:t>Well-connected and effective protected area</a:t>
            </a:r>
            <a:r>
              <a:rPr b="0" i="0" lang="en-US" sz="1600" u="none" cap="none" strike="noStrike">
                <a:solidFill>
                  <a:srgbClr val="595959"/>
                </a:solidFill>
                <a:latin typeface="Arial"/>
                <a:ea typeface="Arial"/>
                <a:cs typeface="Arial"/>
                <a:sym typeface="Arial"/>
              </a:rPr>
              <a:t> system</a:t>
            </a:r>
            <a:endParaRPr/>
          </a:p>
          <a:p>
            <a:pPr indent="-171450" lvl="0" marL="1714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595959"/>
                </a:solidFill>
                <a:latin typeface="Arial"/>
                <a:ea typeface="Arial"/>
                <a:cs typeface="Arial"/>
                <a:sym typeface="Arial"/>
              </a:rPr>
              <a:t>Other area-based conservation measures</a:t>
            </a:r>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595959"/>
              </a:solidFill>
              <a:latin typeface="Arial"/>
              <a:ea typeface="Arial"/>
              <a:cs typeface="Arial"/>
              <a:sym typeface="Arial"/>
            </a:endParaRPr>
          </a:p>
        </p:txBody>
      </p:sp>
      <p:pic>
        <p:nvPicPr>
          <p:cNvPr id="609" name="Google Shape;609;p21"/>
          <p:cNvPicPr preferRelativeResize="0"/>
          <p:nvPr/>
        </p:nvPicPr>
        <p:blipFill rotWithShape="1">
          <a:blip r:embed="rId3">
            <a:alphaModFix/>
          </a:blip>
          <a:srcRect b="0" l="0" r="0" t="0"/>
          <a:stretch/>
        </p:blipFill>
        <p:spPr>
          <a:xfrm>
            <a:off x="155607" y="1197894"/>
            <a:ext cx="9496425" cy="4953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22"/>
          <p:cNvSpPr txBox="1"/>
          <p:nvPr>
            <p:ph idx="1" type="body"/>
          </p:nvPr>
        </p:nvSpPr>
        <p:spPr>
          <a:xfrm>
            <a:off x="348300" y="1362658"/>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latin typeface="Arial"/>
                <a:ea typeface="Arial"/>
                <a:cs typeface="Arial"/>
                <a:sym typeface="Arial"/>
              </a:rPr>
              <a:t>EO data is essential input to many key biodiversity products</a:t>
            </a:r>
            <a:endParaRPr/>
          </a:p>
          <a:p>
            <a:pPr indent="-381000" lvl="1" marL="914400" rtl="0" algn="l">
              <a:lnSpc>
                <a:spcPct val="90000"/>
              </a:lnSpc>
              <a:spcBef>
                <a:spcPts val="500"/>
              </a:spcBef>
              <a:spcAft>
                <a:spcPts val="0"/>
              </a:spcAft>
              <a:buSzPts val="2400"/>
              <a:buChar char="▪"/>
            </a:pPr>
            <a:r>
              <a:rPr lang="en-US">
                <a:latin typeface="Arial"/>
                <a:ea typeface="Arial"/>
                <a:cs typeface="Arial"/>
                <a:sym typeface="Arial"/>
              </a:rPr>
              <a:t>Needed by CBD Parties to meet their obligations</a:t>
            </a:r>
            <a:endParaRPr/>
          </a:p>
          <a:p>
            <a:pPr indent="-381000" lvl="1" marL="914400" rtl="0" algn="l">
              <a:lnSpc>
                <a:spcPct val="90000"/>
              </a:lnSpc>
              <a:spcBef>
                <a:spcPts val="500"/>
              </a:spcBef>
              <a:spcAft>
                <a:spcPts val="0"/>
              </a:spcAft>
              <a:buSzPts val="2400"/>
              <a:buChar char="▪"/>
            </a:pPr>
            <a:r>
              <a:rPr lang="en-US">
                <a:latin typeface="Arial"/>
                <a:ea typeface="Arial"/>
                <a:cs typeface="Arial"/>
                <a:sym typeface="Arial"/>
              </a:rPr>
              <a:t>Also needed by other key organizations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latin typeface="Arial"/>
                <a:ea typeface="Arial"/>
                <a:cs typeface="Arial"/>
                <a:sym typeface="Arial"/>
              </a:rPr>
              <a:t>Ecosystem Distribution is particularly important</a:t>
            </a:r>
            <a:endParaRPr/>
          </a:p>
          <a:p>
            <a:pPr indent="-381000" lvl="1" marL="914400" rtl="0" algn="l">
              <a:lnSpc>
                <a:spcPct val="90000"/>
              </a:lnSpc>
              <a:spcBef>
                <a:spcPts val="500"/>
              </a:spcBef>
              <a:spcAft>
                <a:spcPts val="0"/>
              </a:spcAft>
              <a:buSzPts val="2400"/>
              <a:buChar char="▪"/>
            </a:pPr>
            <a:r>
              <a:rPr lang="en-US">
                <a:latin typeface="Arial"/>
                <a:ea typeface="Arial"/>
                <a:cs typeface="Arial"/>
                <a:sym typeface="Arial"/>
              </a:rPr>
              <a:t>Usually manifested as land cover (human drivers)</a:t>
            </a:r>
            <a:endParaRPr/>
          </a:p>
          <a:p>
            <a:pPr indent="-381000" lvl="1" marL="914400" rtl="0" algn="l">
              <a:lnSpc>
                <a:spcPct val="90000"/>
              </a:lnSpc>
              <a:spcBef>
                <a:spcPts val="500"/>
              </a:spcBef>
              <a:spcAft>
                <a:spcPts val="0"/>
              </a:spcAft>
              <a:buSzPts val="2400"/>
              <a:buChar char="▪"/>
            </a:pPr>
            <a:r>
              <a:rPr lang="en-US">
                <a:latin typeface="Arial"/>
                <a:ea typeface="Arial"/>
                <a:cs typeface="Arial"/>
                <a:sym typeface="Arial"/>
              </a:rPr>
              <a:t>Nearly ubiquitous for all biodiversity products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latin typeface="Arial"/>
                <a:ea typeface="Arial"/>
                <a:cs typeface="Arial"/>
                <a:sym typeface="Arial"/>
              </a:rPr>
              <a:t>Biggest gap for EO utilization</a:t>
            </a:r>
            <a:endParaRPr/>
          </a:p>
          <a:p>
            <a:pPr indent="-381000" lvl="1" marL="914400" rtl="0" algn="l">
              <a:lnSpc>
                <a:spcPct val="90000"/>
              </a:lnSpc>
              <a:spcBef>
                <a:spcPts val="500"/>
              </a:spcBef>
              <a:spcAft>
                <a:spcPts val="0"/>
              </a:spcAft>
              <a:buSzPts val="2400"/>
              <a:buChar char="▪"/>
            </a:pPr>
            <a:r>
              <a:rPr lang="en-US">
                <a:latin typeface="Arial"/>
                <a:ea typeface="Arial"/>
                <a:cs typeface="Arial"/>
                <a:sym typeface="Arial"/>
              </a:rPr>
              <a:t>Lack of derived, higher-level products (e.g. EBV layers)</a:t>
            </a:r>
            <a:endParaRPr/>
          </a:p>
          <a:p>
            <a:pPr indent="-381000" lvl="1" marL="914400" rtl="0" algn="l">
              <a:lnSpc>
                <a:spcPct val="90000"/>
              </a:lnSpc>
              <a:spcBef>
                <a:spcPts val="500"/>
              </a:spcBef>
              <a:spcAft>
                <a:spcPts val="0"/>
              </a:spcAft>
              <a:buSzPts val="2400"/>
              <a:buChar char="▪"/>
            </a:pPr>
            <a:r>
              <a:rPr lang="en-US">
                <a:latin typeface="Arial"/>
                <a:ea typeface="Arial"/>
                <a:cs typeface="Arial"/>
                <a:sym typeface="Arial"/>
              </a:rPr>
              <a:t>Tools can help, e.g., to generate products to estimate and forecast variables and indicators</a:t>
            </a:r>
            <a:endParaRPr/>
          </a:p>
          <a:p>
            <a:pPr indent="-381000" lvl="1" marL="914400" rtl="0" algn="l">
              <a:lnSpc>
                <a:spcPct val="90000"/>
              </a:lnSpc>
              <a:spcBef>
                <a:spcPts val="500"/>
              </a:spcBef>
              <a:spcAft>
                <a:spcPts val="0"/>
              </a:spcAft>
              <a:buSzPts val="2400"/>
              <a:buChar char="▪"/>
            </a:pPr>
            <a:r>
              <a:rPr lang="en-US">
                <a:latin typeface="Arial"/>
                <a:ea typeface="Arial"/>
                <a:cs typeface="Arial"/>
                <a:sym typeface="Arial"/>
              </a:rPr>
              <a:t>But product development requires technical skills often missing</a:t>
            </a:r>
            <a:endParaRPr/>
          </a:p>
        </p:txBody>
      </p:sp>
      <p:sp>
        <p:nvSpPr>
          <p:cNvPr id="616" name="Google Shape;616;p22"/>
          <p:cNvSpPr txBox="1"/>
          <p:nvPr>
            <p:ph type="title"/>
          </p:nvPr>
        </p:nvSpPr>
        <p:spPr>
          <a:xfrm>
            <a:off x="199198" y="19908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latin typeface="Arial"/>
                <a:ea typeface="Arial"/>
                <a:cs typeface="Arial"/>
                <a:sym typeface="Arial"/>
              </a:rPr>
              <a:t>Summary: GEO BON and CBD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24"/>
          <p:cNvSpPr txBox="1"/>
          <p:nvPr>
            <p:ph type="title"/>
          </p:nvPr>
        </p:nvSpPr>
        <p:spPr>
          <a:xfrm>
            <a:off x="202625" y="1338775"/>
            <a:ext cx="7508400" cy="251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lang="en-US" sz="5400"/>
              <a:t>Wrap up</a:t>
            </a:r>
            <a:r>
              <a:rPr lang="en-US" sz="5400"/>
              <a:t> and discussion</a:t>
            </a:r>
            <a:endParaRPr sz="5400"/>
          </a:p>
        </p:txBody>
      </p:sp>
      <p:sp>
        <p:nvSpPr>
          <p:cNvPr id="623" name="Google Shape;623;p24"/>
          <p:cNvSpPr/>
          <p:nvPr/>
        </p:nvSpPr>
        <p:spPr>
          <a:xfrm>
            <a:off x="7792529" y="6611837"/>
            <a:ext cx="4485735" cy="245325"/>
          </a:xfrm>
          <a:prstGeom prst="rect">
            <a:avLst/>
          </a:prstGeom>
          <a:noFill/>
          <a:ln>
            <a:noFill/>
          </a:ln>
        </p:spPr>
        <p:txBody>
          <a:bodyPr anchorCtr="0" anchor="t" bIns="46025" lIns="92075" spcFirstLastPara="1" rIns="92075" wrap="square" tIns="46025">
            <a:spAutoFit/>
          </a:bodyPr>
          <a:lstStyle/>
          <a:p>
            <a:pPr indent="0" lvl="0" marL="0" marR="0" rtl="0" algn="l">
              <a:lnSpc>
                <a:spcPct val="110000"/>
              </a:lnSpc>
              <a:spcBef>
                <a:spcPts val="0"/>
              </a:spcBef>
              <a:spcAft>
                <a:spcPts val="0"/>
              </a:spcAft>
              <a:buClr>
                <a:schemeClr val="dk1"/>
              </a:buClr>
              <a:buSzPts val="900"/>
              <a:buFont typeface="Noto Sans Symbols"/>
              <a:buNone/>
            </a:pPr>
            <a:r>
              <a:rPr b="0" lang="en-US" sz="900">
                <a:solidFill>
                  <a:schemeClr val="dk1"/>
                </a:solidFill>
                <a:latin typeface="Arial"/>
                <a:ea typeface="Arial"/>
                <a:cs typeface="Arial"/>
                <a:sym typeface="Arial"/>
              </a:rPr>
              <a:t>(c) 2022 California Institute of Technology. Government sponsorship acknowledged.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23"/>
          <p:cNvSpPr txBox="1"/>
          <p:nvPr>
            <p:ph idx="1" type="body"/>
          </p:nvPr>
        </p:nvSpPr>
        <p:spPr>
          <a:xfrm>
            <a:off x="324233" y="1309781"/>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EO is essential for CBD and GBF</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Gaps exist</a:t>
            </a:r>
            <a:endParaRPr/>
          </a:p>
          <a:p>
            <a:pPr indent="-381000" lvl="1" marL="914400" rtl="0" algn="l">
              <a:lnSpc>
                <a:spcPct val="90000"/>
              </a:lnSpc>
              <a:spcBef>
                <a:spcPts val="500"/>
              </a:spcBef>
              <a:spcAft>
                <a:spcPts val="0"/>
              </a:spcAft>
              <a:buSzPts val="2400"/>
              <a:buChar char="▪"/>
            </a:pPr>
            <a:r>
              <a:rPr lang="en-US"/>
              <a:t>Global repeat lidar</a:t>
            </a:r>
            <a:endParaRPr/>
          </a:p>
          <a:p>
            <a:pPr indent="-381000" lvl="1" marL="914400" rtl="0" algn="l">
              <a:lnSpc>
                <a:spcPct val="90000"/>
              </a:lnSpc>
              <a:spcBef>
                <a:spcPts val="500"/>
              </a:spcBef>
              <a:spcAft>
                <a:spcPts val="0"/>
              </a:spcAft>
              <a:buSzPts val="2400"/>
              <a:buChar char="▪"/>
            </a:pPr>
            <a:r>
              <a:rPr lang="en-US"/>
              <a:t>Higher level products</a:t>
            </a:r>
            <a:endParaRPr/>
          </a:p>
          <a:p>
            <a:pPr indent="0" lvl="1" marL="533400" rtl="0" algn="l">
              <a:lnSpc>
                <a:spcPct val="90000"/>
              </a:lnSpc>
              <a:spcBef>
                <a:spcPts val="500"/>
              </a:spcBef>
              <a:spcAft>
                <a:spcPts val="0"/>
              </a:spcAft>
              <a:buSzPts val="2400"/>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CEOS agencies are invited to </a:t>
            </a:r>
            <a:endParaRPr/>
          </a:p>
          <a:p>
            <a:pPr indent="-381000" lvl="1" marL="914400" rtl="0" algn="l">
              <a:lnSpc>
                <a:spcPct val="90000"/>
              </a:lnSpc>
              <a:spcBef>
                <a:spcPts val="500"/>
              </a:spcBef>
              <a:spcAft>
                <a:spcPts val="0"/>
              </a:spcAft>
              <a:buSzPts val="2400"/>
              <a:buChar char="▪"/>
            </a:pPr>
            <a:r>
              <a:rPr lang="en-US"/>
              <a:t>Identify POCs to join Discussion Group</a:t>
            </a:r>
            <a:endParaRPr/>
          </a:p>
          <a:p>
            <a:pPr indent="-381000" lvl="1" marL="914400" rtl="0" algn="l">
              <a:lnSpc>
                <a:spcPct val="90000"/>
              </a:lnSpc>
              <a:spcBef>
                <a:spcPts val="500"/>
              </a:spcBef>
              <a:spcAft>
                <a:spcPts val="0"/>
              </a:spcAft>
              <a:buSzPts val="2400"/>
              <a:buChar char="▪"/>
            </a:pPr>
            <a:r>
              <a:rPr lang="en-US"/>
              <a:t>Put forth a co-lead for the Biodiversity Activity</a:t>
            </a:r>
            <a:endParaRPr/>
          </a:p>
          <a:p>
            <a:pPr indent="-381000" lvl="1" marL="914400" rtl="0" algn="l">
              <a:lnSpc>
                <a:spcPct val="90000"/>
              </a:lnSpc>
              <a:spcBef>
                <a:spcPts val="500"/>
              </a:spcBef>
              <a:spcAft>
                <a:spcPts val="0"/>
              </a:spcAft>
              <a:buSzPts val="2400"/>
              <a:buChar char="▪"/>
            </a:pPr>
            <a:r>
              <a:rPr lang="en-US"/>
              <a:t>Join discussion at the Technical Workshop</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Discussion Group will continue to explore where EO can help address biodiversity user needs</a:t>
            </a:r>
            <a:endParaRPr/>
          </a:p>
        </p:txBody>
      </p:sp>
      <p:sp>
        <p:nvSpPr>
          <p:cNvPr id="630" name="Google Shape;630;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Wrap up</a:t>
            </a:r>
            <a:endParaRPr/>
          </a:p>
        </p:txBody>
      </p:sp>
      <p:pic>
        <p:nvPicPr>
          <p:cNvPr id="631" name="Google Shape;631;p23"/>
          <p:cNvPicPr preferRelativeResize="0"/>
          <p:nvPr/>
        </p:nvPicPr>
        <p:blipFill rotWithShape="1">
          <a:blip r:embed="rId3">
            <a:alphaModFix/>
          </a:blip>
          <a:srcRect b="0" l="0" r="0" t="0"/>
          <a:stretch/>
        </p:blipFill>
        <p:spPr>
          <a:xfrm>
            <a:off x="7538088" y="1278834"/>
            <a:ext cx="4281545" cy="2432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11f94fbff24_0_1"/>
          <p:cNvSpPr txBox="1"/>
          <p:nvPr>
            <p:ph type="title"/>
          </p:nvPr>
        </p:nvSpPr>
        <p:spPr>
          <a:xfrm>
            <a:off x="790575" y="1638300"/>
            <a:ext cx="8174700" cy="251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lang="en-US" sz="5400"/>
              <a:t>Backup</a:t>
            </a:r>
            <a:endParaRPr sz="5400"/>
          </a:p>
        </p:txBody>
      </p:sp>
      <p:sp>
        <p:nvSpPr>
          <p:cNvPr id="638" name="Google Shape;638;g11f94fbff24_0_1"/>
          <p:cNvSpPr/>
          <p:nvPr/>
        </p:nvSpPr>
        <p:spPr>
          <a:xfrm>
            <a:off x="7792529" y="6611837"/>
            <a:ext cx="4485600" cy="245400"/>
          </a:xfrm>
          <a:prstGeom prst="rect">
            <a:avLst/>
          </a:prstGeom>
          <a:noFill/>
          <a:ln>
            <a:noFill/>
          </a:ln>
        </p:spPr>
        <p:txBody>
          <a:bodyPr anchorCtr="0" anchor="t" bIns="46025" lIns="92075" spcFirstLastPara="1" rIns="92075" wrap="square" tIns="46025">
            <a:noAutofit/>
          </a:bodyPr>
          <a:lstStyle/>
          <a:p>
            <a:pPr indent="0" lvl="0" marL="0" marR="0" rtl="0" algn="l">
              <a:lnSpc>
                <a:spcPct val="110000"/>
              </a:lnSpc>
              <a:spcBef>
                <a:spcPts val="0"/>
              </a:spcBef>
              <a:spcAft>
                <a:spcPts val="0"/>
              </a:spcAft>
              <a:buClr>
                <a:schemeClr val="dk1"/>
              </a:buClr>
              <a:buSzPts val="900"/>
              <a:buFont typeface="Noto Sans Symbols"/>
              <a:buNone/>
            </a:pPr>
            <a:r>
              <a:rPr b="0" lang="en-US" sz="900">
                <a:solidFill>
                  <a:schemeClr val="dk1"/>
                </a:solidFill>
                <a:latin typeface="Arial"/>
                <a:ea typeface="Arial"/>
                <a:cs typeface="Arial"/>
                <a:sym typeface="Arial"/>
              </a:rPr>
              <a:t>(c) 2022 California Institute of Technology. Government sponsorship acknowledged.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25"/>
          <p:cNvSpPr txBox="1"/>
          <p:nvPr>
            <p:ph type="title"/>
          </p:nvPr>
        </p:nvSpPr>
        <p:spPr>
          <a:xfrm>
            <a:off x="628099" y="18603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sz="3600"/>
              <a:t>Proposed Path to the 2022 CEOS Plenary</a:t>
            </a:r>
            <a:endParaRPr sz="3600"/>
          </a:p>
        </p:txBody>
      </p:sp>
      <p:sp>
        <p:nvSpPr>
          <p:cNvPr id="645" name="Google Shape;645;p25"/>
          <p:cNvSpPr/>
          <p:nvPr/>
        </p:nvSpPr>
        <p:spPr>
          <a:xfrm>
            <a:off x="2474471" y="1214764"/>
            <a:ext cx="3862731" cy="4678204"/>
          </a:xfrm>
          <a:prstGeom prst="rect">
            <a:avLst/>
          </a:prstGeom>
          <a:gradFill>
            <a:gsLst>
              <a:gs pos="0">
                <a:srgbClr val="B7BDC9"/>
              </a:gs>
              <a:gs pos="35000">
                <a:srgbClr val="CBD1DA"/>
              </a:gs>
              <a:gs pos="100000">
                <a:srgbClr val="EAEEF1"/>
              </a:gs>
            </a:gsLst>
            <a:lin ang="16200000" scaled="0"/>
          </a:gradFill>
          <a:ln cap="flat" cmpd="sng" w="9525">
            <a:solidFill>
              <a:srgbClr val="2F415D"/>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9D3422"/>
                </a:solidFill>
                <a:latin typeface="Calibri"/>
                <a:ea typeface="Calibri"/>
                <a:cs typeface="Calibri"/>
                <a:sym typeface="Calibri"/>
              </a:rPr>
              <a:t>IF </a:t>
            </a:r>
            <a:r>
              <a:rPr b="1" lang="en-US" sz="2800">
                <a:solidFill>
                  <a:srgbClr val="595959"/>
                </a:solidFill>
                <a:latin typeface="Calibri"/>
                <a:ea typeface="Calibri"/>
                <a:cs typeface="Calibri"/>
                <a:sym typeface="Calibri"/>
              </a:rPr>
              <a:t>CEOS Agencies </a:t>
            </a:r>
            <a:endParaRPr b="1" sz="2800">
              <a:solidFill>
                <a:srgbClr val="595959"/>
              </a:solidFill>
              <a:latin typeface="Calibri"/>
              <a:ea typeface="Calibri"/>
              <a:cs typeface="Calibri"/>
              <a:sym typeface="Calibri"/>
            </a:endParaRPr>
          </a:p>
          <a:p>
            <a:pPr indent="0" lvl="0" marL="0" marR="0" rtl="0" algn="ctr">
              <a:spcBef>
                <a:spcPts val="0"/>
              </a:spcBef>
              <a:spcAft>
                <a:spcPts val="0"/>
              </a:spcAft>
              <a:buNone/>
            </a:pPr>
            <a:r>
              <a:t/>
            </a:r>
            <a:endParaRPr sz="1800">
              <a:solidFill>
                <a:srgbClr val="595959"/>
              </a:solidFill>
              <a:latin typeface="Calibri"/>
              <a:ea typeface="Calibri"/>
              <a:cs typeface="Calibri"/>
              <a:sym typeface="Calibri"/>
            </a:endParaRPr>
          </a:p>
          <a:p>
            <a:pPr indent="-285750" lvl="0" marL="285750" marR="0" rtl="0" algn="l">
              <a:spcBef>
                <a:spcPts val="0"/>
              </a:spcBef>
              <a:spcAft>
                <a:spcPts val="0"/>
              </a:spcAft>
              <a:buClr>
                <a:srgbClr val="595959"/>
              </a:buClr>
              <a:buSzPts val="1800"/>
              <a:buFont typeface="Arial"/>
              <a:buChar char="•"/>
            </a:pPr>
            <a:r>
              <a:rPr lang="en-US" sz="1800">
                <a:solidFill>
                  <a:srgbClr val="595959"/>
                </a:solidFill>
                <a:latin typeface="Calibri"/>
                <a:ea typeface="Calibri"/>
                <a:cs typeface="Calibri"/>
                <a:sym typeface="Calibri"/>
              </a:rPr>
              <a:t>Assemble the discussion group </a:t>
            </a:r>
            <a:endParaRPr/>
          </a:p>
          <a:p>
            <a:pPr indent="-171450" lvl="0" marL="285750" marR="0" rtl="0" algn="l">
              <a:spcBef>
                <a:spcPts val="0"/>
              </a:spcBef>
              <a:spcAft>
                <a:spcPts val="0"/>
              </a:spcAft>
              <a:buClr>
                <a:schemeClr val="dk1"/>
              </a:buClr>
              <a:buSzPts val="1800"/>
              <a:buFont typeface="Arial"/>
              <a:buNone/>
            </a:pPr>
            <a:r>
              <a:t/>
            </a:r>
            <a:endParaRPr sz="1800">
              <a:solidFill>
                <a:srgbClr val="595959"/>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rgbClr val="595959"/>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rgbClr val="595959"/>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rgbClr val="595959"/>
              </a:solidFill>
              <a:latin typeface="Calibri"/>
              <a:ea typeface="Calibri"/>
              <a:cs typeface="Calibri"/>
              <a:sym typeface="Calibri"/>
            </a:endParaRPr>
          </a:p>
          <a:p>
            <a:pPr indent="-285750" lvl="0" marL="285750" marR="0" rtl="0" algn="l">
              <a:spcBef>
                <a:spcPts val="0"/>
              </a:spcBef>
              <a:spcAft>
                <a:spcPts val="0"/>
              </a:spcAft>
              <a:buClr>
                <a:srgbClr val="595959"/>
              </a:buClr>
              <a:buSzPts val="1800"/>
              <a:buFont typeface="Arial"/>
              <a:buChar char="•"/>
            </a:pPr>
            <a:r>
              <a:rPr lang="en-US" sz="1800">
                <a:solidFill>
                  <a:srgbClr val="595959"/>
                </a:solidFill>
                <a:latin typeface="Calibri"/>
                <a:ea typeface="Calibri"/>
                <a:cs typeface="Calibri"/>
                <a:sym typeface="Calibri"/>
              </a:rPr>
              <a:t>VCs and WGs join the biodiversity cross-cutting discussion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rgbClr val="595959"/>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rgbClr val="595959"/>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rgbClr val="595959"/>
              </a:solidFill>
              <a:latin typeface="Calibri"/>
              <a:ea typeface="Calibri"/>
              <a:cs typeface="Calibri"/>
              <a:sym typeface="Calibri"/>
            </a:endParaRPr>
          </a:p>
          <a:p>
            <a:pPr indent="-285750" lvl="0" marL="285750" marR="0" rtl="0" algn="l">
              <a:spcBef>
                <a:spcPts val="0"/>
              </a:spcBef>
              <a:spcAft>
                <a:spcPts val="0"/>
              </a:spcAft>
              <a:buClr>
                <a:srgbClr val="595959"/>
              </a:buClr>
              <a:buSzPts val="1800"/>
              <a:buFont typeface="Arial"/>
              <a:buChar char="•"/>
            </a:pPr>
            <a:r>
              <a:rPr lang="en-US" sz="1800">
                <a:solidFill>
                  <a:srgbClr val="595959"/>
                </a:solidFill>
                <a:latin typeface="Calibri"/>
                <a:ea typeface="Calibri"/>
                <a:cs typeface="Calibri"/>
                <a:sym typeface="Calibri"/>
              </a:rPr>
              <a:t>Consider the results and decide on resourcing and next steps</a:t>
            </a:r>
            <a:endParaRPr/>
          </a:p>
          <a:p>
            <a:pPr indent="-171450" lvl="0" marL="285750" marR="0" rtl="0" algn="l">
              <a:spcBef>
                <a:spcPts val="0"/>
              </a:spcBef>
              <a:spcAft>
                <a:spcPts val="0"/>
              </a:spcAft>
              <a:buClr>
                <a:schemeClr val="dk1"/>
              </a:buClr>
              <a:buSzPts val="1800"/>
              <a:buFont typeface="Arial"/>
              <a:buNone/>
            </a:pPr>
            <a:r>
              <a:t/>
            </a:r>
            <a:endParaRPr sz="1800">
              <a:solidFill>
                <a:srgbClr val="595959"/>
              </a:solidFill>
              <a:latin typeface="Calibri"/>
              <a:ea typeface="Calibri"/>
              <a:cs typeface="Calibri"/>
              <a:sym typeface="Calibri"/>
            </a:endParaRPr>
          </a:p>
          <a:p>
            <a:pPr indent="0" lvl="0" marL="0" marR="0" rtl="0" algn="l">
              <a:spcBef>
                <a:spcPts val="0"/>
              </a:spcBef>
              <a:spcAft>
                <a:spcPts val="0"/>
              </a:spcAft>
              <a:buNone/>
            </a:pPr>
            <a:r>
              <a:t/>
            </a:r>
            <a:endParaRPr sz="1800">
              <a:solidFill>
                <a:srgbClr val="595959"/>
              </a:solidFill>
              <a:latin typeface="Calibri"/>
              <a:ea typeface="Calibri"/>
              <a:cs typeface="Calibri"/>
              <a:sym typeface="Calibri"/>
            </a:endParaRPr>
          </a:p>
        </p:txBody>
      </p:sp>
      <p:sp>
        <p:nvSpPr>
          <p:cNvPr id="646" name="Google Shape;646;p25"/>
          <p:cNvSpPr txBox="1"/>
          <p:nvPr/>
        </p:nvSpPr>
        <p:spPr>
          <a:xfrm>
            <a:off x="1209634" y="1855316"/>
            <a:ext cx="54373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SIT</a:t>
            </a:r>
            <a:endParaRPr sz="1800">
              <a:solidFill>
                <a:schemeClr val="dk1"/>
              </a:solidFill>
              <a:latin typeface="Arial"/>
              <a:ea typeface="Arial"/>
              <a:cs typeface="Arial"/>
              <a:sym typeface="Arial"/>
            </a:endParaRPr>
          </a:p>
        </p:txBody>
      </p:sp>
      <p:sp>
        <p:nvSpPr>
          <p:cNvPr id="647" name="Google Shape;647;p25"/>
          <p:cNvSpPr txBox="1"/>
          <p:nvPr/>
        </p:nvSpPr>
        <p:spPr>
          <a:xfrm>
            <a:off x="1167917" y="3348207"/>
            <a:ext cx="9585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SIT TW</a:t>
            </a:r>
            <a:endParaRPr sz="1800">
              <a:solidFill>
                <a:schemeClr val="dk1"/>
              </a:solidFill>
              <a:latin typeface="Arial"/>
              <a:ea typeface="Arial"/>
              <a:cs typeface="Arial"/>
              <a:sym typeface="Arial"/>
            </a:endParaRPr>
          </a:p>
        </p:txBody>
      </p:sp>
      <p:sp>
        <p:nvSpPr>
          <p:cNvPr id="648" name="Google Shape;648;p25"/>
          <p:cNvSpPr txBox="1"/>
          <p:nvPr/>
        </p:nvSpPr>
        <p:spPr>
          <a:xfrm>
            <a:off x="1136197" y="4586060"/>
            <a:ext cx="9669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Plenary</a:t>
            </a:r>
            <a:endParaRPr sz="1800">
              <a:solidFill>
                <a:schemeClr val="dk1"/>
              </a:solidFill>
              <a:latin typeface="Arial"/>
              <a:ea typeface="Arial"/>
              <a:cs typeface="Arial"/>
              <a:sym typeface="Arial"/>
            </a:endParaRPr>
          </a:p>
        </p:txBody>
      </p:sp>
      <p:cxnSp>
        <p:nvCxnSpPr>
          <p:cNvPr id="649" name="Google Shape;649;p25"/>
          <p:cNvCxnSpPr/>
          <p:nvPr/>
        </p:nvCxnSpPr>
        <p:spPr>
          <a:xfrm>
            <a:off x="1041346" y="1466485"/>
            <a:ext cx="0" cy="4419737"/>
          </a:xfrm>
          <a:prstGeom prst="straightConnector1">
            <a:avLst/>
          </a:prstGeom>
          <a:noFill/>
          <a:ln cap="flat" cmpd="sng" w="38100">
            <a:solidFill>
              <a:srgbClr val="2F415D"/>
            </a:solidFill>
            <a:prstDash val="solid"/>
            <a:round/>
            <a:headEnd len="sm" w="sm" type="none"/>
            <a:tailEnd len="med" w="med" type="triangle"/>
          </a:ln>
        </p:spPr>
      </p:cxnSp>
      <p:sp>
        <p:nvSpPr>
          <p:cNvPr id="650" name="Google Shape;650;p25"/>
          <p:cNvSpPr/>
          <p:nvPr/>
        </p:nvSpPr>
        <p:spPr>
          <a:xfrm>
            <a:off x="949013" y="1983626"/>
            <a:ext cx="184666" cy="184666"/>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1" name="Google Shape;651;p25"/>
          <p:cNvSpPr/>
          <p:nvPr/>
        </p:nvSpPr>
        <p:spPr>
          <a:xfrm>
            <a:off x="942615" y="3472890"/>
            <a:ext cx="184666" cy="184666"/>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2" name="Google Shape;652;p25"/>
          <p:cNvSpPr/>
          <p:nvPr/>
        </p:nvSpPr>
        <p:spPr>
          <a:xfrm>
            <a:off x="937428" y="4704909"/>
            <a:ext cx="184666" cy="184666"/>
          </a:xfrm>
          <a:prstGeom prst="ellipse">
            <a:avLst/>
          </a:prstGeom>
          <a:solidFill>
            <a:schemeClr val="accent1"/>
          </a:solidFill>
          <a:ln cap="flat" cmpd="sng" w="25400">
            <a:solidFill>
              <a:srgbClr val="25314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3" name="Google Shape;653;p25"/>
          <p:cNvSpPr txBox="1"/>
          <p:nvPr/>
        </p:nvSpPr>
        <p:spPr>
          <a:xfrm>
            <a:off x="309743" y="1925051"/>
            <a:ext cx="63671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9D3422"/>
                </a:solidFill>
                <a:latin typeface="Arial"/>
                <a:ea typeface="Arial"/>
                <a:cs typeface="Arial"/>
                <a:sym typeface="Arial"/>
              </a:rPr>
              <a:t>March</a:t>
            </a:r>
            <a:endParaRPr b="1" sz="1200">
              <a:solidFill>
                <a:srgbClr val="9D3422"/>
              </a:solidFill>
              <a:latin typeface="Arial"/>
              <a:ea typeface="Arial"/>
              <a:cs typeface="Arial"/>
              <a:sym typeface="Arial"/>
            </a:endParaRPr>
          </a:p>
        </p:txBody>
      </p:sp>
      <p:sp>
        <p:nvSpPr>
          <p:cNvPr id="654" name="Google Shape;654;p25"/>
          <p:cNvSpPr txBox="1"/>
          <p:nvPr/>
        </p:nvSpPr>
        <p:spPr>
          <a:xfrm>
            <a:off x="-24496" y="3440540"/>
            <a:ext cx="9781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9D3422"/>
                </a:solidFill>
                <a:latin typeface="Arial"/>
                <a:ea typeface="Arial"/>
                <a:cs typeface="Arial"/>
                <a:sym typeface="Arial"/>
              </a:rPr>
              <a:t>September</a:t>
            </a:r>
            <a:endParaRPr b="1" sz="1200">
              <a:solidFill>
                <a:srgbClr val="9D3422"/>
              </a:solidFill>
              <a:latin typeface="Arial"/>
              <a:ea typeface="Arial"/>
              <a:cs typeface="Arial"/>
              <a:sym typeface="Arial"/>
            </a:endParaRPr>
          </a:p>
        </p:txBody>
      </p:sp>
      <p:sp>
        <p:nvSpPr>
          <p:cNvPr id="655" name="Google Shape;655;p25"/>
          <p:cNvSpPr txBox="1"/>
          <p:nvPr/>
        </p:nvSpPr>
        <p:spPr>
          <a:xfrm>
            <a:off x="1382" y="4632226"/>
            <a:ext cx="93487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9D3422"/>
                </a:solidFill>
                <a:latin typeface="Arial"/>
                <a:ea typeface="Arial"/>
                <a:cs typeface="Arial"/>
                <a:sym typeface="Arial"/>
              </a:rPr>
              <a:t>November</a:t>
            </a:r>
            <a:endParaRPr b="1" sz="1200">
              <a:solidFill>
                <a:srgbClr val="9D3422"/>
              </a:solidFill>
              <a:latin typeface="Arial"/>
              <a:ea typeface="Arial"/>
              <a:cs typeface="Arial"/>
              <a:sym typeface="Arial"/>
            </a:endParaRPr>
          </a:p>
        </p:txBody>
      </p:sp>
      <p:sp>
        <p:nvSpPr>
          <p:cNvPr id="656" name="Google Shape;656;p25"/>
          <p:cNvSpPr/>
          <p:nvPr/>
        </p:nvSpPr>
        <p:spPr>
          <a:xfrm>
            <a:off x="6937524" y="1214764"/>
            <a:ext cx="4587365" cy="4678204"/>
          </a:xfrm>
          <a:prstGeom prst="rect">
            <a:avLst/>
          </a:prstGeom>
          <a:gradFill>
            <a:gsLst>
              <a:gs pos="0">
                <a:srgbClr val="EFEFEF"/>
              </a:gs>
              <a:gs pos="35000">
                <a:srgbClr val="F3F3F3"/>
              </a:gs>
              <a:gs pos="100000">
                <a:srgbClr val="FAFAFA"/>
              </a:gs>
            </a:gsLst>
            <a:lin ang="16200000" scaled="0"/>
          </a:gradFill>
          <a:ln cap="flat" cmpd="sng" w="9525">
            <a:solidFill>
              <a:srgbClr val="D7D7D7"/>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9D3422"/>
                </a:solidFill>
                <a:latin typeface="Calibri"/>
                <a:ea typeface="Calibri"/>
                <a:cs typeface="Calibri"/>
                <a:sym typeface="Calibri"/>
              </a:rPr>
              <a:t>Then</a:t>
            </a:r>
            <a:r>
              <a:rPr b="1" lang="en-US" sz="2800">
                <a:solidFill>
                  <a:srgbClr val="595959"/>
                </a:solidFill>
                <a:latin typeface="Calibri"/>
                <a:ea typeface="Calibri"/>
                <a:cs typeface="Calibri"/>
                <a:sym typeface="Calibri"/>
              </a:rPr>
              <a:t> Discussion Group will:</a:t>
            </a:r>
            <a:endParaRPr b="1" sz="2800">
              <a:solidFill>
                <a:srgbClr val="595959"/>
              </a:solidFill>
              <a:latin typeface="Calibri"/>
              <a:ea typeface="Calibri"/>
              <a:cs typeface="Calibri"/>
              <a:sym typeface="Calibri"/>
            </a:endParaRPr>
          </a:p>
          <a:p>
            <a:pPr indent="0" lvl="0" marL="0" marR="0" rtl="0" algn="ctr">
              <a:spcBef>
                <a:spcPts val="0"/>
              </a:spcBef>
              <a:spcAft>
                <a:spcPts val="0"/>
              </a:spcAft>
              <a:buNone/>
            </a:pPr>
            <a:r>
              <a:t/>
            </a:r>
            <a:endParaRPr sz="1800">
              <a:solidFill>
                <a:srgbClr val="595959"/>
              </a:solidFill>
              <a:latin typeface="Calibri"/>
              <a:ea typeface="Calibri"/>
              <a:cs typeface="Calibri"/>
              <a:sym typeface="Calibri"/>
            </a:endParaRPr>
          </a:p>
          <a:p>
            <a:pPr indent="-285750" lvl="0" marL="285750" marR="0" rtl="0" algn="l">
              <a:spcBef>
                <a:spcPts val="0"/>
              </a:spcBef>
              <a:spcAft>
                <a:spcPts val="0"/>
              </a:spcAft>
              <a:buClr>
                <a:srgbClr val="595959"/>
              </a:buClr>
              <a:buSzPts val="1800"/>
              <a:buFont typeface="Arial"/>
              <a:buChar char="•"/>
            </a:pPr>
            <a:r>
              <a:rPr lang="en-US" sz="1800">
                <a:solidFill>
                  <a:srgbClr val="595959"/>
                </a:solidFill>
                <a:latin typeface="Calibri"/>
                <a:ea typeface="Calibri"/>
                <a:cs typeface="Calibri"/>
                <a:sym typeface="Calibri"/>
              </a:rPr>
              <a:t>Perform user needs analysis for space information in support of biodiversity in collaboration with UN Convention on Biological Diversity (CBD) and other partners </a:t>
            </a:r>
            <a:endParaRPr/>
          </a:p>
          <a:p>
            <a:pPr indent="-171450" lvl="0" marL="285750" marR="0" rtl="0" algn="l">
              <a:spcBef>
                <a:spcPts val="0"/>
              </a:spcBef>
              <a:spcAft>
                <a:spcPts val="0"/>
              </a:spcAft>
              <a:buClr>
                <a:schemeClr val="dk1"/>
              </a:buClr>
              <a:buSzPts val="1800"/>
              <a:buFont typeface="Arial"/>
              <a:buNone/>
            </a:pPr>
            <a:r>
              <a:t/>
            </a:r>
            <a:endParaRPr sz="1800">
              <a:solidFill>
                <a:srgbClr val="595959"/>
              </a:solidFill>
              <a:latin typeface="Calibri"/>
              <a:ea typeface="Calibri"/>
              <a:cs typeface="Calibri"/>
              <a:sym typeface="Calibri"/>
            </a:endParaRPr>
          </a:p>
          <a:p>
            <a:pPr indent="-285750" lvl="0" marL="285750" marR="0" rtl="0" algn="l">
              <a:spcBef>
                <a:spcPts val="0"/>
              </a:spcBef>
              <a:spcAft>
                <a:spcPts val="0"/>
              </a:spcAft>
              <a:buClr>
                <a:srgbClr val="595959"/>
              </a:buClr>
              <a:buSzPts val="1800"/>
              <a:buFont typeface="Arial"/>
              <a:buChar char="•"/>
            </a:pPr>
            <a:r>
              <a:rPr lang="en-US" sz="1800">
                <a:solidFill>
                  <a:srgbClr val="595959"/>
                </a:solidFill>
                <a:latin typeface="Calibri"/>
                <a:ea typeface="Calibri"/>
                <a:cs typeface="Calibri"/>
                <a:sym typeface="Calibri"/>
              </a:rPr>
              <a:t>Identify activities to propose for consideration by the CEOS Plenary </a:t>
            </a:r>
            <a:endParaRPr/>
          </a:p>
          <a:p>
            <a:pPr indent="0" lvl="0" marL="0" marR="0" rtl="0" algn="l">
              <a:spcBef>
                <a:spcPts val="0"/>
              </a:spcBef>
              <a:spcAft>
                <a:spcPts val="0"/>
              </a:spcAft>
              <a:buNone/>
            </a:pPr>
            <a:r>
              <a:t/>
            </a:r>
            <a:endParaRPr sz="1800">
              <a:solidFill>
                <a:srgbClr val="595959"/>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rgbClr val="595959"/>
              </a:solidFill>
              <a:latin typeface="Calibri"/>
              <a:ea typeface="Calibri"/>
              <a:cs typeface="Calibri"/>
              <a:sym typeface="Calibri"/>
            </a:endParaRPr>
          </a:p>
          <a:p>
            <a:pPr indent="-285750" lvl="0" marL="285750" marR="0" rtl="0" algn="l">
              <a:spcBef>
                <a:spcPts val="0"/>
              </a:spcBef>
              <a:spcAft>
                <a:spcPts val="0"/>
              </a:spcAft>
              <a:buClr>
                <a:srgbClr val="595959"/>
              </a:buClr>
              <a:buSzPts val="1800"/>
              <a:buFont typeface="Arial"/>
              <a:buChar char="•"/>
            </a:pPr>
            <a:r>
              <a:rPr lang="en-US" sz="1800">
                <a:solidFill>
                  <a:srgbClr val="595959"/>
                </a:solidFill>
                <a:latin typeface="Calibri"/>
                <a:ea typeface="Calibri"/>
                <a:cs typeface="Calibri"/>
                <a:sym typeface="Calibri"/>
              </a:rPr>
              <a:t>Develop way forward to implement resourced activities</a:t>
            </a:r>
            <a:endParaRPr sz="1800">
              <a:solidFill>
                <a:srgbClr val="595959"/>
              </a:solidFill>
              <a:latin typeface="Calibri"/>
              <a:ea typeface="Calibri"/>
              <a:cs typeface="Calibri"/>
              <a:sym typeface="Calibri"/>
            </a:endParaRPr>
          </a:p>
          <a:p>
            <a:pPr indent="-285750" lvl="0" marL="285750" marR="0" rtl="0" algn="l">
              <a:spcBef>
                <a:spcPts val="0"/>
              </a:spcBef>
              <a:spcAft>
                <a:spcPts val="0"/>
              </a:spcAft>
              <a:buClr>
                <a:srgbClr val="595959"/>
              </a:buClr>
              <a:buSzPts val="1800"/>
              <a:buFont typeface="Arial"/>
              <a:buChar char="•"/>
            </a:pPr>
            <a:r>
              <a:rPr lang="en-US" sz="1800">
                <a:solidFill>
                  <a:srgbClr val="595959"/>
                </a:solidFill>
                <a:latin typeface="Calibri"/>
                <a:ea typeface="Calibri"/>
                <a:cs typeface="Calibri"/>
                <a:sym typeface="Calibri"/>
              </a:rPr>
              <a:t>Propose a governance for CEOS biodiversity activities</a:t>
            </a:r>
            <a:endParaRPr sz="1800">
              <a:solidFill>
                <a:schemeClr val="dk1"/>
              </a:solidFill>
              <a:latin typeface="Calibri"/>
              <a:ea typeface="Calibri"/>
              <a:cs typeface="Calibri"/>
              <a:sym typeface="Calibri"/>
            </a:endParaRPr>
          </a:p>
        </p:txBody>
      </p:sp>
      <p:sp>
        <p:nvSpPr>
          <p:cNvPr id="657" name="Google Shape;657;p25"/>
          <p:cNvSpPr txBox="1"/>
          <p:nvPr/>
        </p:nvSpPr>
        <p:spPr>
          <a:xfrm>
            <a:off x="744590" y="1156126"/>
            <a:ext cx="6399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9D3422"/>
                </a:solidFill>
                <a:latin typeface="Arial"/>
                <a:ea typeface="Arial"/>
                <a:cs typeface="Arial"/>
                <a:sym typeface="Arial"/>
              </a:rPr>
              <a:t>2022</a:t>
            </a:r>
            <a:endParaRPr b="1" sz="1600">
              <a:solidFill>
                <a:srgbClr val="9D342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3"/>
          <p:cNvSpPr txBox="1"/>
          <p:nvPr>
            <p:ph idx="1" type="body"/>
          </p:nvPr>
        </p:nvSpPr>
        <p:spPr>
          <a:xfrm>
            <a:off x="324233" y="127956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Introductory call with CBD Head of Monitoring, Review and Reporting (30 November)</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Contacted agencies about forming a “Discussion Group”</a:t>
            </a:r>
            <a:endParaRPr/>
          </a:p>
          <a:p>
            <a:pPr indent="-381000" lvl="1" marL="914400" rtl="0" algn="l">
              <a:lnSpc>
                <a:spcPct val="90000"/>
              </a:lnSpc>
              <a:spcBef>
                <a:spcPts val="500"/>
              </a:spcBef>
              <a:spcAft>
                <a:spcPts val="0"/>
              </a:spcAft>
              <a:buSzPts val="2400"/>
              <a:buChar char="▪"/>
            </a:pPr>
            <a:r>
              <a:rPr lang="en-US"/>
              <a:t>AEM, CSIRO, ESA (POCs provided; thank you)</a:t>
            </a:r>
            <a:endParaRPr/>
          </a:p>
          <a:p>
            <a:pPr indent="-381000" lvl="1" marL="914400" rtl="0" algn="l">
              <a:lnSpc>
                <a:spcPct val="90000"/>
              </a:lnSpc>
              <a:spcBef>
                <a:spcPts val="500"/>
              </a:spcBef>
              <a:spcAft>
                <a:spcPts val="0"/>
              </a:spcAft>
              <a:buSzPts val="2400"/>
              <a:buChar char="▪"/>
            </a:pPr>
            <a:r>
              <a:rPr lang="en-US"/>
              <a:t>CNES, ISRO, (CSA) (still welcome biodiversity POCs)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Productive individual consultations with CSIRO &amp; ESA POCs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CBD telecon with CEOS Discussion Group slated for a future date</a:t>
            </a:r>
            <a:endParaRPr/>
          </a:p>
          <a:p>
            <a:pPr indent="-381000" lvl="1" marL="914400" rtl="0" algn="l">
              <a:lnSpc>
                <a:spcPct val="90000"/>
              </a:lnSpc>
              <a:spcBef>
                <a:spcPts val="500"/>
              </a:spcBef>
              <a:spcAft>
                <a:spcPts val="0"/>
              </a:spcAft>
              <a:buSzPts val="2400"/>
              <a:buChar char="▪"/>
            </a:pPr>
            <a:r>
              <a:rPr lang="en-US"/>
              <a:t>Insufficient quorum</a:t>
            </a:r>
            <a:endParaRPr/>
          </a:p>
          <a:p>
            <a:pPr indent="-381000" lvl="1" marL="914400" rtl="0" algn="l">
              <a:lnSpc>
                <a:spcPct val="90000"/>
              </a:lnSpc>
              <a:spcBef>
                <a:spcPts val="500"/>
              </a:spcBef>
              <a:spcAft>
                <a:spcPts val="0"/>
              </a:spcAft>
              <a:buSzPts val="2400"/>
              <a:buChar char="▪"/>
            </a:pPr>
            <a:r>
              <a:rPr lang="en-US"/>
              <a:t>CBD bandwidth constraint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But: We are developing needs based on existing information</a:t>
            </a:r>
            <a:endParaRPr/>
          </a:p>
        </p:txBody>
      </p:sp>
      <p:sp>
        <p:nvSpPr>
          <p:cNvPr id="126" name="Google Shape;126;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Action status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Action status</a:t>
            </a:r>
            <a:endParaRPr/>
          </a:p>
        </p:txBody>
      </p:sp>
      <p:pic>
        <p:nvPicPr>
          <p:cNvPr id="133" name="Google Shape;133;p4"/>
          <p:cNvPicPr preferRelativeResize="0"/>
          <p:nvPr/>
        </p:nvPicPr>
        <p:blipFill rotWithShape="1">
          <a:blip r:embed="rId3">
            <a:alphaModFix/>
          </a:blip>
          <a:srcRect b="0" l="0" r="0" t="0"/>
          <a:stretch/>
        </p:blipFill>
        <p:spPr>
          <a:xfrm>
            <a:off x="1452285" y="1199762"/>
            <a:ext cx="9359154" cy="53161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5"/>
          <p:cNvSpPr txBox="1"/>
          <p:nvPr>
            <p:ph idx="1" type="body"/>
          </p:nvPr>
        </p:nvSpPr>
        <p:spPr>
          <a:xfrm>
            <a:off x="324233" y="1229713"/>
            <a:ext cx="11495400" cy="482135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April: “touch base” call with CBD</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Continue to solicit POCs for this CEOS effort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Continue refining EO role for CBD &amp; Parties</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0" lvl="0" marL="50800" rtl="0" algn="l">
              <a:lnSpc>
                <a:spcPct val="90000"/>
              </a:lnSpc>
              <a:spcBef>
                <a:spcPts val="1000"/>
              </a:spcBef>
              <a:spcAft>
                <a:spcPts val="0"/>
              </a:spcAft>
              <a:buSzPts val="2800"/>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Welcome additional agency participation in Discussion Group</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2</a:t>
            </a:r>
            <a:r>
              <a:rPr baseline="30000" lang="en-US"/>
              <a:t>nd</a:t>
            </a:r>
            <a:r>
              <a:rPr lang="en-US"/>
              <a:t> co-lead for the CEOS Biodiversity Activity is needed</a:t>
            </a:r>
            <a:endParaRPr/>
          </a:p>
          <a:p>
            <a:pPr indent="0" lvl="0" marL="50800" rtl="0" algn="l">
              <a:lnSpc>
                <a:spcPct val="90000"/>
              </a:lnSpc>
              <a:spcBef>
                <a:spcPts val="1000"/>
              </a:spcBef>
              <a:spcAft>
                <a:spcPts val="0"/>
              </a:spcAft>
              <a:buSzPts val="2800"/>
              <a:buNone/>
            </a:pPr>
            <a:r>
              <a:t/>
            </a:r>
            <a:endParaRPr/>
          </a:p>
        </p:txBody>
      </p:sp>
      <p:sp>
        <p:nvSpPr>
          <p:cNvPr id="140" name="Google Shape;140;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Plans</a:t>
            </a:r>
            <a:endParaRPr/>
          </a:p>
        </p:txBody>
      </p:sp>
      <p:pic>
        <p:nvPicPr>
          <p:cNvPr id="141" name="Google Shape;141;p5"/>
          <p:cNvPicPr preferRelativeResize="0"/>
          <p:nvPr/>
        </p:nvPicPr>
        <p:blipFill rotWithShape="1">
          <a:blip r:embed="rId3">
            <a:alphaModFix/>
          </a:blip>
          <a:srcRect b="0" l="0" r="0" t="0"/>
          <a:stretch/>
        </p:blipFill>
        <p:spPr>
          <a:xfrm>
            <a:off x="8427778" y="1441524"/>
            <a:ext cx="3636266" cy="20654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176047" y="803087"/>
            <a:ext cx="8988974" cy="39726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b="1" lang="en-US" sz="5400">
                <a:latin typeface="Arial"/>
                <a:ea typeface="Arial"/>
                <a:cs typeface="Arial"/>
                <a:sym typeface="Arial"/>
              </a:rPr>
              <a:t>GEO BON and the UN CBD Global Biodiversity Framework</a:t>
            </a:r>
            <a:endParaRPr/>
          </a:p>
        </p:txBody>
      </p:sp>
      <p:sp>
        <p:nvSpPr>
          <p:cNvPr id="148" name="Google Shape;148;p6"/>
          <p:cNvSpPr txBox="1"/>
          <p:nvPr>
            <p:ph idx="1" type="subTitle"/>
          </p:nvPr>
        </p:nvSpPr>
        <p:spPr>
          <a:xfrm>
            <a:off x="8079128" y="4835017"/>
            <a:ext cx="2826910" cy="4238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Arial"/>
                <a:ea typeface="Arial"/>
                <a:cs typeface="Arial"/>
                <a:sym typeface="Arial"/>
              </a:rPr>
              <a:t>Andrew Gonzalez</a:t>
            </a:r>
            <a:endParaRPr/>
          </a:p>
        </p:txBody>
      </p:sp>
      <p:pic>
        <p:nvPicPr>
          <p:cNvPr descr="Text&#10;&#10;Description automatically generated" id="149" name="Google Shape;149;p6"/>
          <p:cNvPicPr preferRelativeResize="0"/>
          <p:nvPr/>
        </p:nvPicPr>
        <p:blipFill rotWithShape="1">
          <a:blip r:embed="rId3">
            <a:alphaModFix/>
          </a:blip>
          <a:srcRect b="0" l="0" r="0" t="0"/>
          <a:stretch/>
        </p:blipFill>
        <p:spPr>
          <a:xfrm>
            <a:off x="8693064" y="6201146"/>
            <a:ext cx="3121550" cy="504853"/>
          </a:xfrm>
          <a:prstGeom prst="rect">
            <a:avLst/>
          </a:prstGeom>
          <a:noFill/>
          <a:ln>
            <a:noFill/>
          </a:ln>
        </p:spPr>
      </p:pic>
      <p:pic>
        <p:nvPicPr>
          <p:cNvPr descr="A picture containing text, sign, tableware&#10;&#10;Description automatically generated" id="150" name="Google Shape;150;p6"/>
          <p:cNvPicPr preferRelativeResize="0"/>
          <p:nvPr/>
        </p:nvPicPr>
        <p:blipFill rotWithShape="1">
          <a:blip r:embed="rId4">
            <a:alphaModFix/>
          </a:blip>
          <a:srcRect b="0" l="0" r="0" t="0"/>
          <a:stretch/>
        </p:blipFill>
        <p:spPr>
          <a:xfrm>
            <a:off x="6839211" y="6138645"/>
            <a:ext cx="1680369" cy="604933"/>
          </a:xfrm>
          <a:prstGeom prst="rect">
            <a:avLst/>
          </a:prstGeom>
          <a:noFill/>
          <a:ln>
            <a:noFill/>
          </a:ln>
        </p:spPr>
      </p:pic>
      <p:sp>
        <p:nvSpPr>
          <p:cNvPr id="151" name="Google Shape;151;p6"/>
          <p:cNvSpPr txBox="1"/>
          <p:nvPr>
            <p:ph idx="2" type="body"/>
          </p:nvPr>
        </p:nvSpPr>
        <p:spPr>
          <a:xfrm>
            <a:off x="8079128" y="5250870"/>
            <a:ext cx="3912243" cy="9502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GEO BON co-chair</a:t>
            </a:r>
            <a:endParaRPr/>
          </a:p>
          <a:p>
            <a:pPr indent="0" lvl="0" marL="0" marR="0" rtl="0" algn="l">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McGill University &amp;</a:t>
            </a:r>
            <a:endParaRPr/>
          </a:p>
          <a:p>
            <a:pPr indent="0" lvl="0" marL="0" marR="0" rtl="0" algn="l">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Quebec Centre for Biodiversity Science</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Helvetica Neue"/>
              <a:ea typeface="Helvetica Neue"/>
              <a:cs typeface="Helvetica Neue"/>
              <a:sym typeface="Helvetica Neue"/>
            </a:endParaRPr>
          </a:p>
        </p:txBody>
      </p:sp>
      <p:sp>
        <p:nvSpPr>
          <p:cNvPr id="152" name="Google Shape;152;p6"/>
          <p:cNvSpPr txBox="1"/>
          <p:nvPr>
            <p:ph idx="3" type="body"/>
          </p:nvPr>
        </p:nvSpPr>
        <p:spPr>
          <a:xfrm>
            <a:off x="176047" y="4137418"/>
            <a:ext cx="3515841" cy="63831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CEOS SIT-37 (virtual)</a:t>
            </a:r>
            <a:endParaRPr/>
          </a:p>
          <a:p>
            <a:pPr indent="0" lvl="0" marL="0" marR="0" rtl="0" algn="l">
              <a:lnSpc>
                <a:spcPct val="100000"/>
              </a:lnSpc>
              <a:spcBef>
                <a:spcPts val="0"/>
              </a:spcBef>
              <a:spcAft>
                <a:spcPts val="0"/>
              </a:spcAft>
              <a:buNone/>
            </a:pPr>
            <a:r>
              <a:rPr b="1" i="0" lang="en-US" sz="2000" u="none" cap="none" strike="noStrike">
                <a:solidFill>
                  <a:schemeClr val="lt1"/>
                </a:solidFill>
                <a:latin typeface="Arial"/>
                <a:ea typeface="Arial"/>
                <a:cs typeface="Arial"/>
                <a:sym typeface="Arial"/>
              </a:rPr>
              <a:t>29-31 March 2022</a:t>
            </a:r>
            <a:endParaRPr b="1" i="0" sz="20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7"/>
          <p:cNvSpPr txBox="1"/>
          <p:nvPr>
            <p:ph type="title"/>
          </p:nvPr>
        </p:nvSpPr>
        <p:spPr>
          <a:xfrm>
            <a:off x="158468" y="206761"/>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Global biodiversity crisis</a:t>
            </a:r>
            <a:endParaRPr/>
          </a:p>
        </p:txBody>
      </p:sp>
      <p:pic>
        <p:nvPicPr>
          <p:cNvPr descr="A picture containing photo, person, water, different&#10;&#10;Description automatically generated" id="158" name="Google Shape;158;p7"/>
          <p:cNvPicPr preferRelativeResize="0"/>
          <p:nvPr/>
        </p:nvPicPr>
        <p:blipFill rotWithShape="1">
          <a:blip r:embed="rId3">
            <a:alphaModFix/>
          </a:blip>
          <a:srcRect b="0" l="0" r="0" t="0"/>
          <a:stretch/>
        </p:blipFill>
        <p:spPr>
          <a:xfrm>
            <a:off x="158468" y="1261241"/>
            <a:ext cx="5036042" cy="4951764"/>
          </a:xfrm>
          <a:prstGeom prst="rect">
            <a:avLst/>
          </a:prstGeom>
          <a:noFill/>
          <a:ln>
            <a:noFill/>
          </a:ln>
        </p:spPr>
      </p:pic>
      <p:pic>
        <p:nvPicPr>
          <p:cNvPr descr="Vast biodiversity database now available to all | Natural History Museum" id="159" name="Google Shape;159;p7"/>
          <p:cNvPicPr preferRelativeResize="0"/>
          <p:nvPr/>
        </p:nvPicPr>
        <p:blipFill rotWithShape="1">
          <a:blip r:embed="rId4">
            <a:alphaModFix/>
          </a:blip>
          <a:srcRect b="0" l="0" r="0" t="0"/>
          <a:stretch/>
        </p:blipFill>
        <p:spPr>
          <a:xfrm>
            <a:off x="5422782" y="2078169"/>
            <a:ext cx="6737986" cy="3235637"/>
          </a:xfrm>
          <a:prstGeom prst="rect">
            <a:avLst/>
          </a:prstGeom>
          <a:noFill/>
          <a:ln>
            <a:noFill/>
          </a:ln>
        </p:spPr>
      </p:pic>
      <p:sp>
        <p:nvSpPr>
          <p:cNvPr id="160" name="Google Shape;160;p7"/>
          <p:cNvSpPr/>
          <p:nvPr/>
        </p:nvSpPr>
        <p:spPr>
          <a:xfrm>
            <a:off x="3913046" y="1812197"/>
            <a:ext cx="975745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262626"/>
                </a:solidFill>
                <a:latin typeface="Helvetica Neue"/>
                <a:ea typeface="Helvetica Neue"/>
                <a:cs typeface="Helvetica Neue"/>
                <a:sym typeface="Helvetica Neue"/>
              </a:rPr>
              <a:t>Worldwide loss of biodiversity intactness</a:t>
            </a:r>
            <a:endParaRPr/>
          </a:p>
          <a:p>
            <a:pPr indent="0" lvl="0" marL="0" marR="0" rtl="0" algn="ctr">
              <a:spcBef>
                <a:spcPts val="0"/>
              </a:spcBef>
              <a:spcAft>
                <a:spcPts val="0"/>
              </a:spcAft>
              <a:buNone/>
            </a:pPr>
            <a:r>
              <a:t/>
            </a:r>
            <a:endParaRPr b="1" sz="2000">
              <a:solidFill>
                <a:srgbClr val="262626"/>
              </a:solidFill>
              <a:latin typeface="Helvetica Neue"/>
              <a:ea typeface="Helvetica Neue"/>
              <a:cs typeface="Helvetica Neue"/>
              <a:sym typeface="Helvetica Neue"/>
            </a:endParaRPr>
          </a:p>
        </p:txBody>
      </p:sp>
      <p:sp>
        <p:nvSpPr>
          <p:cNvPr id="161" name="Google Shape;161;p7"/>
          <p:cNvSpPr/>
          <p:nvPr/>
        </p:nvSpPr>
        <p:spPr>
          <a:xfrm>
            <a:off x="5715332" y="5289675"/>
            <a:ext cx="615288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62626"/>
                </a:solidFill>
                <a:latin typeface="Arial"/>
                <a:ea typeface="Arial"/>
                <a:cs typeface="Arial"/>
                <a:sym typeface="Arial"/>
              </a:rPr>
              <a:t>Across 65% of the terrestrial surface, land use and related pressures have caused biotic intactness to decline </a:t>
            </a:r>
            <a:endParaRPr/>
          </a:p>
          <a:p>
            <a:pPr indent="0" lvl="0" marL="0" marR="0" rtl="0" algn="l">
              <a:spcBef>
                <a:spcPts val="0"/>
              </a:spcBef>
              <a:spcAft>
                <a:spcPts val="0"/>
              </a:spcAft>
              <a:buNone/>
            </a:pPr>
            <a:r>
              <a:rPr b="1" lang="en-US" sz="1800">
                <a:solidFill>
                  <a:srgbClr val="262626"/>
                </a:solidFill>
                <a:latin typeface="Arial"/>
                <a:ea typeface="Arial"/>
                <a:cs typeface="Arial"/>
                <a:sym typeface="Arial"/>
              </a:rPr>
              <a:t>Newbold et al. 2016 </a:t>
            </a:r>
            <a:r>
              <a:rPr b="1" i="1" lang="en-US" sz="1800">
                <a:solidFill>
                  <a:srgbClr val="262626"/>
                </a:solidFill>
                <a:latin typeface="Arial"/>
                <a:ea typeface="Arial"/>
                <a:cs typeface="Arial"/>
                <a:sym typeface="Arial"/>
              </a:rPr>
              <a:t>Nature</a:t>
            </a:r>
            <a:endParaRPr b="1" i="1" sz="18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8"/>
          <p:cNvSpPr txBox="1"/>
          <p:nvPr>
            <p:ph idx="1" type="body"/>
          </p:nvPr>
        </p:nvSpPr>
        <p:spPr>
          <a:xfrm>
            <a:off x="348300" y="1527002"/>
            <a:ext cx="11495400" cy="4662871"/>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br>
              <a:rPr lang="en-US">
                <a:latin typeface="Arial"/>
                <a:ea typeface="Arial"/>
                <a:cs typeface="Arial"/>
                <a:sym typeface="Arial"/>
              </a:rPr>
            </a:br>
            <a:r>
              <a:rPr lang="en-US">
                <a:latin typeface="Arial"/>
                <a:ea typeface="Arial"/>
                <a:cs typeface="Arial"/>
                <a:sym typeface="Arial"/>
              </a:rPr>
              <a:t> </a:t>
            </a:r>
            <a:br>
              <a:rPr lang="en-US">
                <a:latin typeface="Arial"/>
                <a:ea typeface="Arial"/>
                <a:cs typeface="Arial"/>
                <a:sym typeface="Arial"/>
              </a:rPr>
            </a:br>
            <a:r>
              <a:rPr lang="en-US" sz="3600">
                <a:latin typeface="Arial"/>
                <a:ea typeface="Arial"/>
                <a:cs typeface="Arial"/>
                <a:sym typeface="Arial"/>
              </a:rPr>
              <a:t>“more than half of global GDP (US$44-trillion) depends on biodiversity and healthy ecosystems and is therefore exposed to biodiversity loss.” </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latin typeface="Arial"/>
              <a:ea typeface="Arial"/>
              <a:cs typeface="Arial"/>
              <a:sym typeface="Arial"/>
            </a:endParaRPr>
          </a:p>
          <a:p>
            <a:pPr indent="0" lvl="0" marL="50800" rtl="0" algn="l">
              <a:lnSpc>
                <a:spcPct val="90000"/>
              </a:lnSpc>
              <a:spcBef>
                <a:spcPts val="1000"/>
              </a:spcBef>
              <a:spcAft>
                <a:spcPts val="0"/>
              </a:spcAft>
              <a:buSzPts val="2800"/>
              <a:buNone/>
            </a:pPr>
            <a:r>
              <a:rPr i="1" lang="en-US">
                <a:latin typeface="Arial"/>
                <a:ea typeface="Arial"/>
                <a:cs typeface="Arial"/>
                <a:sym typeface="Arial"/>
              </a:rPr>
              <a:t>The Future of Nature and Business </a:t>
            </a:r>
            <a:r>
              <a:rPr lang="en-US">
                <a:latin typeface="Arial"/>
                <a:ea typeface="Arial"/>
                <a:cs typeface="Arial"/>
                <a:sym typeface="Arial"/>
              </a:rPr>
              <a:t>(World Economic Forum, 2020)</a:t>
            </a:r>
            <a:endParaRPr/>
          </a:p>
        </p:txBody>
      </p:sp>
      <p:sp>
        <p:nvSpPr>
          <p:cNvPr id="167" name="Google Shape;167;p8"/>
          <p:cNvSpPr txBox="1"/>
          <p:nvPr>
            <p:ph type="title"/>
          </p:nvPr>
        </p:nvSpPr>
        <p:spPr>
          <a:xfrm>
            <a:off x="186558" y="247095"/>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solidFill>
                  <a:schemeClr val="lt1"/>
                </a:solidFill>
                <a:latin typeface="Arial"/>
                <a:ea typeface="Arial"/>
                <a:cs typeface="Arial"/>
                <a:sym typeface="Arial"/>
              </a:rPr>
              <a:t>Biodiversity loss is a systemic risk </a:t>
            </a:r>
            <a:br>
              <a:rPr lang="en-US">
                <a:solidFill>
                  <a:schemeClr val="lt1"/>
                </a:solidFill>
                <a:latin typeface="Arial"/>
                <a:ea typeface="Arial"/>
                <a:cs typeface="Arial"/>
                <a:sym typeface="Arial"/>
              </a:rPr>
            </a:br>
            <a:endParaRPr>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9"/>
          <p:cNvSpPr txBox="1"/>
          <p:nvPr>
            <p:ph idx="1" type="body"/>
          </p:nvPr>
        </p:nvSpPr>
        <p:spPr>
          <a:xfrm>
            <a:off x="4350298" y="3481045"/>
            <a:ext cx="7622505" cy="1980642"/>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lang="en-US">
                <a:solidFill>
                  <a:srgbClr val="008B7A"/>
                </a:solidFill>
                <a:latin typeface="Arial"/>
                <a:ea typeface="Arial"/>
                <a:cs typeface="Arial"/>
                <a:sym typeface="Arial"/>
              </a:rPr>
              <a:t>Transforming the acquisition, coordination and delivery of biodiversity observations and related services to users including decision makers and the scientific community</a:t>
            </a:r>
            <a:br>
              <a:rPr lang="en-US">
                <a:solidFill>
                  <a:srgbClr val="008B7A"/>
                </a:solidFill>
                <a:latin typeface="Arial"/>
                <a:ea typeface="Arial"/>
                <a:cs typeface="Arial"/>
                <a:sym typeface="Arial"/>
              </a:rPr>
            </a:br>
            <a:endParaRPr>
              <a:solidFill>
                <a:srgbClr val="008B7A"/>
              </a:solidFill>
              <a:latin typeface="Arial"/>
              <a:ea typeface="Arial"/>
              <a:cs typeface="Arial"/>
              <a:sym typeface="Arial"/>
            </a:endParaRPr>
          </a:p>
        </p:txBody>
      </p:sp>
      <p:sp>
        <p:nvSpPr>
          <p:cNvPr id="174" name="Google Shape;174;p9"/>
          <p:cNvSpPr/>
          <p:nvPr/>
        </p:nvSpPr>
        <p:spPr>
          <a:xfrm>
            <a:off x="8144022" y="1441449"/>
            <a:ext cx="323518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A global network: 2164 members from 130 countries &amp; 1344 institutions</a:t>
            </a:r>
            <a:endParaRPr/>
          </a:p>
        </p:txBody>
      </p:sp>
      <p:sp>
        <p:nvSpPr>
          <p:cNvPr id="175" name="Google Shape;175;p9"/>
          <p:cNvSpPr txBox="1"/>
          <p:nvPr/>
        </p:nvSpPr>
        <p:spPr>
          <a:xfrm>
            <a:off x="10558633" y="6069417"/>
            <a:ext cx="13516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geobon.org</a:t>
            </a:r>
            <a:endParaRPr sz="1800">
              <a:solidFill>
                <a:schemeClr val="dk1"/>
              </a:solidFill>
              <a:latin typeface="Arial"/>
              <a:ea typeface="Arial"/>
              <a:cs typeface="Arial"/>
              <a:sym typeface="Arial"/>
            </a:endParaRPr>
          </a:p>
        </p:txBody>
      </p:sp>
      <p:sp>
        <p:nvSpPr>
          <p:cNvPr id="176" name="Google Shape;176;p9"/>
          <p:cNvSpPr txBox="1"/>
          <p:nvPr/>
        </p:nvSpPr>
        <p:spPr>
          <a:xfrm>
            <a:off x="-51124" y="-162089"/>
            <a:ext cx="10267604" cy="994172"/>
          </a:xfrm>
          <a:prstGeom prst="rect">
            <a:avLst/>
          </a:prstGeom>
          <a:noFill/>
          <a:ln>
            <a:noFill/>
          </a:ln>
        </p:spPr>
        <p:txBody>
          <a:bodyPr anchorCtr="0" anchor="b" bIns="34275" lIns="68575" spcFirstLastPara="1" rIns="68575" wrap="square" tIns="34275">
            <a:normAutofit/>
          </a:bodyPr>
          <a:lstStyle/>
          <a:p>
            <a:pPr indent="0" lvl="0" marL="0" marR="0" rtl="0" algn="l">
              <a:lnSpc>
                <a:spcPct val="90000"/>
              </a:lnSpc>
              <a:spcBef>
                <a:spcPts val="0"/>
              </a:spcBef>
              <a:spcAft>
                <a:spcPts val="0"/>
              </a:spcAft>
              <a:buClr>
                <a:schemeClr val="lt1"/>
              </a:buClr>
              <a:buSzPts val="3200"/>
              <a:buFont typeface="Arial"/>
              <a:buNone/>
            </a:pPr>
            <a:r>
              <a:rPr b="0" lang="en-US" sz="3200" cap="none">
                <a:solidFill>
                  <a:schemeClr val="lt1"/>
                </a:solidFill>
                <a:latin typeface="Arial"/>
                <a:ea typeface="Arial"/>
                <a:cs typeface="Arial"/>
                <a:sym typeface="Arial"/>
              </a:rPr>
              <a:t>GEO </a:t>
            </a:r>
            <a:r>
              <a:rPr b="0" lang="en-US" sz="3600" cap="none">
                <a:solidFill>
                  <a:schemeClr val="lt1"/>
                </a:solidFill>
                <a:latin typeface="Arial"/>
                <a:ea typeface="Arial"/>
                <a:cs typeface="Arial"/>
                <a:sym typeface="Arial"/>
              </a:rPr>
              <a:t>Biodiversity Observation Network - Mission</a:t>
            </a:r>
            <a:endParaRPr b="0" sz="2800" cap="none">
              <a:solidFill>
                <a:schemeClr val="lt1"/>
              </a:solidFill>
              <a:latin typeface="Arial"/>
              <a:ea typeface="Arial"/>
              <a:cs typeface="Arial"/>
              <a:sym typeface="Arial"/>
            </a:endParaRPr>
          </a:p>
        </p:txBody>
      </p:sp>
      <p:pic>
        <p:nvPicPr>
          <p:cNvPr descr="Graphical user interface, diagram, application&#10;&#10;Description automatically generated" id="177" name="Google Shape;177;p9"/>
          <p:cNvPicPr preferRelativeResize="0"/>
          <p:nvPr/>
        </p:nvPicPr>
        <p:blipFill rotWithShape="1">
          <a:blip r:embed="rId3">
            <a:alphaModFix/>
          </a:blip>
          <a:srcRect b="0" l="0" r="0" t="0"/>
          <a:stretch/>
        </p:blipFill>
        <p:spPr>
          <a:xfrm>
            <a:off x="3955" y="1192280"/>
            <a:ext cx="4256922" cy="5061803"/>
          </a:xfrm>
          <a:prstGeom prst="rect">
            <a:avLst/>
          </a:prstGeom>
          <a:noFill/>
          <a:ln>
            <a:noFill/>
          </a:ln>
        </p:spPr>
      </p:pic>
      <p:grpSp>
        <p:nvGrpSpPr>
          <p:cNvPr id="178" name="Google Shape;178;p9"/>
          <p:cNvGrpSpPr/>
          <p:nvPr/>
        </p:nvGrpSpPr>
        <p:grpSpPr>
          <a:xfrm>
            <a:off x="4119622" y="1128416"/>
            <a:ext cx="4024601" cy="1669795"/>
            <a:chOff x="4939700" y="4971179"/>
            <a:chExt cx="3832953" cy="1669795"/>
          </a:xfrm>
        </p:grpSpPr>
        <p:grpSp>
          <p:nvGrpSpPr>
            <p:cNvPr id="179" name="Google Shape;179;p9"/>
            <p:cNvGrpSpPr/>
            <p:nvPr/>
          </p:nvGrpSpPr>
          <p:grpSpPr>
            <a:xfrm>
              <a:off x="4939700" y="5016871"/>
              <a:ext cx="3832816" cy="1624103"/>
              <a:chOff x="4939700" y="5016871"/>
              <a:chExt cx="3832816" cy="1624103"/>
            </a:xfrm>
          </p:grpSpPr>
          <p:grpSp>
            <p:nvGrpSpPr>
              <p:cNvPr id="180" name="Google Shape;180;p9"/>
              <p:cNvGrpSpPr/>
              <p:nvPr/>
            </p:nvGrpSpPr>
            <p:grpSpPr>
              <a:xfrm>
                <a:off x="5537327" y="5016871"/>
                <a:ext cx="3235189" cy="1624103"/>
                <a:chOff x="1011567" y="5731527"/>
                <a:chExt cx="2313243" cy="1161068"/>
              </a:xfrm>
            </p:grpSpPr>
            <p:pic>
              <p:nvPicPr>
                <p:cNvPr id="181" name="Google Shape;181;p9"/>
                <p:cNvPicPr preferRelativeResize="0"/>
                <p:nvPr/>
              </p:nvPicPr>
              <p:blipFill rotWithShape="1">
                <a:blip r:embed="rId4">
                  <a:alphaModFix/>
                </a:blip>
                <a:srcRect b="0" l="0" r="0" t="0"/>
                <a:stretch/>
              </p:blipFill>
              <p:spPr>
                <a:xfrm>
                  <a:off x="1011567" y="5731527"/>
                  <a:ext cx="2313243" cy="810342"/>
                </a:xfrm>
                <a:prstGeom prst="rect">
                  <a:avLst/>
                </a:prstGeom>
                <a:noFill/>
                <a:ln>
                  <a:noFill/>
                </a:ln>
              </p:spPr>
            </p:pic>
            <p:sp>
              <p:nvSpPr>
                <p:cNvPr id="182" name="Google Shape;182;p9"/>
                <p:cNvSpPr/>
                <p:nvPr/>
              </p:nvSpPr>
              <p:spPr>
                <a:xfrm>
                  <a:off x="1056380" y="6517035"/>
                  <a:ext cx="2196429" cy="37556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Flagship</a:t>
                  </a:r>
                  <a:endParaRPr/>
                </a:p>
              </p:txBody>
            </p:sp>
          </p:grpSp>
          <p:cxnSp>
            <p:nvCxnSpPr>
              <p:cNvPr id="183" name="Google Shape;183;p9"/>
              <p:cNvCxnSpPr>
                <a:stCxn id="182" idx="1"/>
              </p:cNvCxnSpPr>
              <p:nvPr/>
            </p:nvCxnSpPr>
            <p:spPr>
              <a:xfrm rot="10800000">
                <a:off x="4939700" y="5349007"/>
                <a:ext cx="660300" cy="1029300"/>
              </a:xfrm>
              <a:prstGeom prst="straightConnector1">
                <a:avLst/>
              </a:prstGeom>
              <a:noFill/>
              <a:ln cap="flat" cmpd="sng" w="19050">
                <a:solidFill>
                  <a:schemeClr val="accent1"/>
                </a:solidFill>
                <a:prstDash val="solid"/>
                <a:round/>
                <a:headEnd len="sm" w="sm" type="none"/>
                <a:tailEnd len="sm" w="sm" type="none"/>
              </a:ln>
            </p:spPr>
          </p:cxnSp>
        </p:grpSp>
        <p:sp>
          <p:nvSpPr>
            <p:cNvPr id="184" name="Google Shape;184;p9"/>
            <p:cNvSpPr txBox="1"/>
            <p:nvPr/>
          </p:nvSpPr>
          <p:spPr>
            <a:xfrm>
              <a:off x="7053653" y="4971179"/>
              <a:ext cx="1719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Helvetica Neue"/>
                  <a:ea typeface="Helvetica Neue"/>
                  <a:cs typeface="Helvetica Neue"/>
                  <a:sym typeface="Helvetica Neue"/>
                </a:rPr>
                <a:t>Since 2016</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2020-12-14T19:08:23Z</dcterms:created>
  <dc:creator>Andrew Gonzalez, Prof.</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0x010100E0A2966032262445951599492BD6D47B</vt:lpwstr>
  </property>
</Properties>
</file>