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7099300" cy="10234600"/>
  <p:embeddedFontLst>
    <p:embeddedFont>
      <p:font typeface="Tahoma"/>
      <p:regular r:id="rId19"/>
      <p:bold r:id="rId20"/>
    </p:embeddedFont>
    <p:embeddedFont>
      <p:font typeface="Helvetica Neue"/>
      <p:regular r:id="rId21"/>
      <p:bold r:id="rId22"/>
      <p:italic r:id="rId23"/>
      <p:boldItalic r:id="rId24"/>
    </p:embeddedFon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ahoma-bold.fntdata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Tahoma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0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3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14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9025" lIns="99025" spcFirstLastPara="1" rIns="99025" wrap="square" tIns="99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9" name="Google Shape;29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0" name="Google Shape;40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9" name="Google Shape;49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7.jpg"/><Relationship Id="rId11" Type="http://schemas.openxmlformats.org/officeDocument/2006/relationships/image" Target="../media/image16.jpg"/><Relationship Id="rId22" Type="http://schemas.openxmlformats.org/officeDocument/2006/relationships/image" Target="../media/image29.jpg"/><Relationship Id="rId10" Type="http://schemas.openxmlformats.org/officeDocument/2006/relationships/image" Target="../media/image22.png"/><Relationship Id="rId21" Type="http://schemas.openxmlformats.org/officeDocument/2006/relationships/image" Target="../media/image30.png"/><Relationship Id="rId13" Type="http://schemas.openxmlformats.org/officeDocument/2006/relationships/image" Target="../media/image18.jpg"/><Relationship Id="rId24" Type="http://schemas.openxmlformats.org/officeDocument/2006/relationships/image" Target="../media/image28.png"/><Relationship Id="rId12" Type="http://schemas.openxmlformats.org/officeDocument/2006/relationships/image" Target="../media/image20.jpg"/><Relationship Id="rId23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5" Type="http://schemas.openxmlformats.org/officeDocument/2006/relationships/image" Target="../media/image25.png"/><Relationship Id="rId14" Type="http://schemas.openxmlformats.org/officeDocument/2006/relationships/image" Target="../media/image23.png"/><Relationship Id="rId17" Type="http://schemas.openxmlformats.org/officeDocument/2006/relationships/image" Target="../media/image21.png"/><Relationship Id="rId16" Type="http://schemas.openxmlformats.org/officeDocument/2006/relationships/image" Target="../media/image19.jpg"/><Relationship Id="rId5" Type="http://schemas.openxmlformats.org/officeDocument/2006/relationships/image" Target="../media/image15.jpg"/><Relationship Id="rId19" Type="http://schemas.openxmlformats.org/officeDocument/2006/relationships/image" Target="../media/image26.jpg"/><Relationship Id="rId6" Type="http://schemas.openxmlformats.org/officeDocument/2006/relationships/image" Target="../media/image4.png"/><Relationship Id="rId18" Type="http://schemas.openxmlformats.org/officeDocument/2006/relationships/image" Target="../media/image17.jpg"/><Relationship Id="rId7" Type="http://schemas.openxmlformats.org/officeDocument/2006/relationships/image" Target="../media/image6.jp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33.jpg"/><Relationship Id="rId15" Type="http://schemas.openxmlformats.org/officeDocument/2006/relationships/image" Target="../media/image38.png"/><Relationship Id="rId14" Type="http://schemas.openxmlformats.org/officeDocument/2006/relationships/image" Target="../media/image44.png"/><Relationship Id="rId16" Type="http://schemas.openxmlformats.org/officeDocument/2006/relationships/image" Target="../media/image45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51.png"/><Relationship Id="rId7" Type="http://schemas.openxmlformats.org/officeDocument/2006/relationships/image" Target="../media/image49.png"/><Relationship Id="rId8" Type="http://schemas.openxmlformats.org/officeDocument/2006/relationships/image" Target="../media/image5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Relationship Id="rId4" Type="http://schemas.openxmlformats.org/officeDocument/2006/relationships/image" Target="../media/image56.png"/><Relationship Id="rId5" Type="http://schemas.openxmlformats.org/officeDocument/2006/relationships/image" Target="../media/image59.png"/><Relationship Id="rId6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/>
          <p:nvPr>
            <p:ph type="title"/>
          </p:nvPr>
        </p:nvSpPr>
        <p:spPr>
          <a:xfrm>
            <a:off x="176047" y="175939"/>
            <a:ext cx="6322030" cy="2956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CA" sz="7500"/>
              <a:t>SIT-37</a:t>
            </a:r>
            <a:br>
              <a:rPr lang="en-CA" sz="7500"/>
            </a:br>
            <a:br>
              <a:rPr lang="en-CA" sz="4000"/>
            </a:br>
            <a:r>
              <a:rPr b="1" lang="en-CA" sz="4800"/>
              <a:t>WG DISASTERS</a:t>
            </a:r>
            <a:endParaRPr b="1" sz="4000"/>
          </a:p>
        </p:txBody>
      </p:sp>
      <p:sp>
        <p:nvSpPr>
          <p:cNvPr id="61" name="Google Shape;61;p7"/>
          <p:cNvSpPr/>
          <p:nvPr/>
        </p:nvSpPr>
        <p:spPr>
          <a:xfrm>
            <a:off x="6498077" y="4921752"/>
            <a:ext cx="5617440" cy="1936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CA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Hélène de Boissezon - CNES 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CA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 Disasters co-lead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CA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3.2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CA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 Virtual Meeting, </a:t>
            </a:r>
            <a:r>
              <a:rPr b="1" i="0" lang="en-CA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29-31 March 2022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6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4" name="Google Shape;204;p16"/>
          <p:cNvSpPr txBox="1"/>
          <p:nvPr>
            <p:ph type="title"/>
          </p:nvPr>
        </p:nvSpPr>
        <p:spPr>
          <a:xfrm>
            <a:off x="142649" y="799411"/>
            <a:ext cx="11360800" cy="137965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-CA" sz="1800">
                <a:solidFill>
                  <a:srgbClr val="004189"/>
                </a:solidFill>
              </a:rPr>
            </a:br>
            <a:endParaRPr b="1" i="1" sz="1800">
              <a:solidFill>
                <a:srgbClr val="004189"/>
              </a:solidFill>
            </a:endParaRPr>
          </a:p>
        </p:txBody>
      </p:sp>
      <p:sp>
        <p:nvSpPr>
          <p:cNvPr id="205" name="Google Shape;205;p16"/>
          <p:cNvSpPr/>
          <p:nvPr/>
        </p:nvSpPr>
        <p:spPr>
          <a:xfrm>
            <a:off x="905422" y="276644"/>
            <a:ext cx="5739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Plans for wildfire pilot - WildFire Pilot Scope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542389" y="1100722"/>
            <a:ext cx="104013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Aim: to provide a comprehensive gap analysis for active-fire earth observation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542389" y="2295258"/>
            <a:ext cx="11485822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Four specific Objectives: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b="0" i="0" lang="en-CA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Conduct a detailed inventory and gap analysis of existing and proposed EO systems suitable for global active-fire monitoring;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CA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Considering climate change driven fire regime changes and projected mission life spans</a:t>
            </a:r>
            <a:r>
              <a:rPr b="0" i="1" lang="en-CA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921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1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b="0" i="0" lang="en-CA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Conduct a detailed analysis of global stakeholders and end-users of near-real-time active-fire EO data;</a:t>
            </a:r>
            <a:endParaRPr/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b="0" i="0" lang="en-CA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Define targeted user requirements for active-fire remote sensing systems for the disaster mitigation applications;</a:t>
            </a:r>
            <a:endParaRPr/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b="0" i="0" lang="en-CA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Propose a way forward in coordinating global wildfire monitoring activities.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7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14" name="Google Shape;214;p17"/>
          <p:cNvSpPr txBox="1"/>
          <p:nvPr>
            <p:ph type="title"/>
          </p:nvPr>
        </p:nvSpPr>
        <p:spPr>
          <a:xfrm>
            <a:off x="142649" y="799411"/>
            <a:ext cx="11360800" cy="137965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-CA" sz="1800">
                <a:solidFill>
                  <a:srgbClr val="004189"/>
                </a:solidFill>
              </a:rPr>
            </a:br>
            <a:endParaRPr b="1" i="1" sz="1800">
              <a:solidFill>
                <a:srgbClr val="004189"/>
              </a:solidFill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905422" y="276644"/>
            <a:ext cx="63642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Plans for wildfire pilot - Implementation Overview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047751"/>
            <a:ext cx="12192000" cy="548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17"/>
          <p:cNvGrpSpPr/>
          <p:nvPr/>
        </p:nvGrpSpPr>
        <p:grpSpPr>
          <a:xfrm>
            <a:off x="6530363" y="1274394"/>
            <a:ext cx="739302" cy="603115"/>
            <a:chOff x="2383278" y="2772383"/>
            <a:chExt cx="739302" cy="603115"/>
          </a:xfrm>
        </p:grpSpPr>
        <p:sp>
          <p:nvSpPr>
            <p:cNvPr id="218" name="Google Shape;218;p17"/>
            <p:cNvSpPr/>
            <p:nvPr/>
          </p:nvSpPr>
          <p:spPr>
            <a:xfrm>
              <a:off x="2383278" y="2772383"/>
              <a:ext cx="739302" cy="603115"/>
            </a:xfrm>
            <a:prstGeom prst="wave">
              <a:avLst>
                <a:gd fmla="val 12500" name="adj1"/>
                <a:gd fmla="val 0" name="adj2"/>
              </a:avLst>
            </a:prstGeom>
            <a:solidFill>
              <a:srgbClr val="FFFF00"/>
            </a:solidFill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7"/>
            <p:cNvSpPr txBox="1"/>
            <p:nvPr/>
          </p:nvSpPr>
          <p:spPr>
            <a:xfrm>
              <a:off x="2469981" y="2920051"/>
              <a:ext cx="6517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7"/>
          <p:cNvSpPr/>
          <p:nvPr/>
        </p:nvSpPr>
        <p:spPr>
          <a:xfrm>
            <a:off x="10428064" y="1318106"/>
            <a:ext cx="1050009" cy="559403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10395167" y="1437948"/>
            <a:ext cx="11590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2021-2022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17"/>
          <p:cNvGrpSpPr/>
          <p:nvPr/>
        </p:nvGrpSpPr>
        <p:grpSpPr>
          <a:xfrm>
            <a:off x="9480953" y="3497469"/>
            <a:ext cx="739302" cy="603115"/>
            <a:chOff x="2383278" y="2772383"/>
            <a:chExt cx="739302" cy="603115"/>
          </a:xfrm>
        </p:grpSpPr>
        <p:sp>
          <p:nvSpPr>
            <p:cNvPr id="223" name="Google Shape;223;p17"/>
            <p:cNvSpPr/>
            <p:nvPr/>
          </p:nvSpPr>
          <p:spPr>
            <a:xfrm>
              <a:off x="2383278" y="2772383"/>
              <a:ext cx="739302" cy="603115"/>
            </a:xfrm>
            <a:prstGeom prst="wave">
              <a:avLst>
                <a:gd fmla="val 12500" name="adj1"/>
                <a:gd fmla="val 0" name="adj2"/>
              </a:avLst>
            </a:prstGeom>
            <a:solidFill>
              <a:srgbClr val="FFFF00"/>
            </a:solidFill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7"/>
            <p:cNvSpPr txBox="1"/>
            <p:nvPr/>
          </p:nvSpPr>
          <p:spPr>
            <a:xfrm>
              <a:off x="2469981" y="2920051"/>
              <a:ext cx="6517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next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17"/>
          <p:cNvGrpSpPr/>
          <p:nvPr/>
        </p:nvGrpSpPr>
        <p:grpSpPr>
          <a:xfrm>
            <a:off x="9509233" y="5250855"/>
            <a:ext cx="739302" cy="603115"/>
            <a:chOff x="2383278" y="2772383"/>
            <a:chExt cx="739302" cy="603115"/>
          </a:xfrm>
        </p:grpSpPr>
        <p:sp>
          <p:nvSpPr>
            <p:cNvPr id="226" name="Google Shape;226;p17"/>
            <p:cNvSpPr/>
            <p:nvPr/>
          </p:nvSpPr>
          <p:spPr>
            <a:xfrm>
              <a:off x="2383278" y="2772383"/>
              <a:ext cx="739302" cy="603115"/>
            </a:xfrm>
            <a:prstGeom prst="wave">
              <a:avLst>
                <a:gd fmla="val 12500" name="adj1"/>
                <a:gd fmla="val 0" name="adj2"/>
              </a:avLst>
            </a:prstGeom>
            <a:solidFill>
              <a:srgbClr val="FFFF00"/>
            </a:solidFill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 txBox="1"/>
            <p:nvPr/>
          </p:nvSpPr>
          <p:spPr>
            <a:xfrm>
              <a:off x="2469981" y="2920051"/>
              <a:ext cx="6517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next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/>
        </p:nvSpPr>
        <p:spPr>
          <a:xfrm>
            <a:off x="6704791" y="3969134"/>
            <a:ext cx="431173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Objective 1-b</a:t>
            </a:r>
            <a:r>
              <a:rPr b="0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“Identify existing and </a:t>
            </a: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future active fire EO capabilities </a:t>
            </a:r>
            <a:r>
              <a:rPr b="0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and coverage areas”</a:t>
            </a:r>
            <a:endParaRPr b="0" i="0" sz="1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8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8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35" name="Google Shape;235;p18"/>
          <p:cNvSpPr/>
          <p:nvPr/>
        </p:nvSpPr>
        <p:spPr>
          <a:xfrm>
            <a:off x="905422" y="276644"/>
            <a:ext cx="582563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Plans for wildfire pilot – Phase 1 / objective 1</a:t>
            </a:r>
            <a:endParaRPr/>
          </a:p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720090" y="3866114"/>
            <a:ext cx="41948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Objective 1-a</a:t>
            </a:r>
            <a:r>
              <a:rPr b="0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“Assemble datasets to form a spatial and temporal </a:t>
            </a: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global fire regime dataset</a:t>
            </a:r>
            <a:r>
              <a:rPr b="0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with climate change projections over the 2020-50 period”</a:t>
            </a:r>
            <a:endParaRPr b="0" i="0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8"/>
          <p:cNvSpPr/>
          <p:nvPr/>
        </p:nvSpPr>
        <p:spPr>
          <a:xfrm rot="3638610">
            <a:off x="4671724" y="2483942"/>
            <a:ext cx="171770" cy="90792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 flipH="1" rot="-3420000">
            <a:off x="6938042" y="2487742"/>
            <a:ext cx="152234" cy="88529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8"/>
          <p:cNvSpPr/>
          <p:nvPr/>
        </p:nvSpPr>
        <p:spPr>
          <a:xfrm>
            <a:off x="622570" y="3821281"/>
            <a:ext cx="4377447" cy="1531798"/>
          </a:xfrm>
          <a:prstGeom prst="roundRect">
            <a:avLst>
              <a:gd fmla="val 16667" name="adj"/>
            </a:avLst>
          </a:prstGeom>
          <a:noFill/>
          <a:ln cap="flat" cmpd="thickThin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8"/>
          <p:cNvSpPr/>
          <p:nvPr/>
        </p:nvSpPr>
        <p:spPr>
          <a:xfrm>
            <a:off x="6789908" y="3754345"/>
            <a:ext cx="4377447" cy="1531798"/>
          </a:xfrm>
          <a:prstGeom prst="roundRect">
            <a:avLst>
              <a:gd fmla="val 16667" name="adj"/>
            </a:avLst>
          </a:prstGeom>
          <a:noFill/>
          <a:ln cap="flat" cmpd="thickThin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232995" y="1427104"/>
            <a:ext cx="1171321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Objective 1:  Conduct a detailed </a:t>
            </a:r>
            <a:r>
              <a:rPr b="1" i="0" lang="en-CA" sz="2000" u="sng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inventory and gap analysis </a:t>
            </a: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 existing and proposed EO systems suitable for global active-fire monitoring</a:t>
            </a:r>
            <a:endParaRPr b="1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905422" y="276644"/>
            <a:ext cx="582563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777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Plans for wildfire pilot – Phase 1 / objective 2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5909851" y="2248726"/>
            <a:ext cx="171770" cy="90792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905422" y="3263623"/>
            <a:ext cx="10391189" cy="2327952"/>
          </a:xfrm>
          <a:prstGeom prst="roundRect">
            <a:avLst>
              <a:gd fmla="val 16667" name="adj"/>
            </a:avLst>
          </a:prstGeom>
          <a:noFill/>
          <a:ln cap="flat" cmpd="thickThin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9"/>
          <p:cNvSpPr txBox="1"/>
          <p:nvPr/>
        </p:nvSpPr>
        <p:spPr>
          <a:xfrm>
            <a:off x="999100" y="3134494"/>
            <a:ext cx="10165041" cy="2329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Fire management </a:t>
            </a:r>
            <a:r>
              <a:rPr b="1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stakeholder mapping </a:t>
            </a:r>
            <a:r>
              <a:rPr b="0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has been undertaken and is ongoing. </a:t>
            </a:r>
            <a:endParaRPr b="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Method – the consultation will use </a:t>
            </a:r>
            <a:r>
              <a:rPr b="1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focus groups </a:t>
            </a:r>
            <a:r>
              <a:rPr b="0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key informants </a:t>
            </a:r>
            <a:r>
              <a:rPr b="0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 access in-depth information on the attitudes and behaviors of informants.  </a:t>
            </a:r>
            <a:endParaRPr b="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CA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Scheduling for consultations in preparation.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9"/>
          <p:cNvSpPr txBox="1"/>
          <p:nvPr/>
        </p:nvSpPr>
        <p:spPr>
          <a:xfrm>
            <a:off x="443305" y="1374662"/>
            <a:ext cx="110061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Objective 2:  Conduct a detailed analysis of </a:t>
            </a:r>
            <a:r>
              <a:rPr b="1" i="0" lang="en-CA" sz="2000" u="sng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global stakeholders and end-users </a:t>
            </a:r>
            <a:r>
              <a:rPr b="1" i="0" lang="en-CA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 near-real-time active-fire EO data</a:t>
            </a:r>
            <a:endParaRPr b="1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/>
          <p:nvPr>
            <p:ph type="title"/>
          </p:nvPr>
        </p:nvSpPr>
        <p:spPr>
          <a:xfrm>
            <a:off x="351692" y="788888"/>
            <a:ext cx="8038681" cy="2956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CA" sz="7500"/>
              <a:t>Thank you </a:t>
            </a:r>
            <a:br>
              <a:rPr lang="en-CA" sz="7500"/>
            </a:br>
            <a:r>
              <a:rPr lang="en-CA" sz="7500"/>
              <a:t>for your attention</a:t>
            </a:r>
            <a:endParaRPr b="1"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idx="1" type="body"/>
          </p:nvPr>
        </p:nvSpPr>
        <p:spPr>
          <a:xfrm>
            <a:off x="57020" y="972810"/>
            <a:ext cx="11605391" cy="57201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17779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None/>
            </a:pPr>
            <a:r>
              <a:rPr i="1" lang="en-CA" sz="200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“The path to sustainability - Use cases for the operational uptake of satellite EO at the local scale”</a:t>
            </a:r>
            <a:endParaRPr b="1" i="1" sz="2000">
              <a:solidFill>
                <a:srgbClr val="004189"/>
              </a:solidFill>
            </a:endParaRPr>
          </a:p>
          <a:p>
            <a:pPr indent="-28574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None/>
            </a:pPr>
            <a:r>
              <a:t/>
            </a:r>
            <a:endParaRPr b="1">
              <a:solidFill>
                <a:srgbClr val="004189"/>
              </a:solidFill>
            </a:endParaRPr>
          </a:p>
          <a:p>
            <a:pPr indent="-28574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None/>
            </a:pPr>
            <a:r>
              <a:t/>
            </a:r>
            <a:endParaRPr b="1">
              <a:solidFill>
                <a:srgbClr val="004189"/>
              </a:solidFill>
            </a:endParaRPr>
          </a:p>
          <a:p>
            <a:pPr indent="-38099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b="1" lang="en-CA" sz="3200">
                <a:solidFill>
                  <a:srgbClr val="004189"/>
                </a:solidFill>
              </a:rPr>
              <a:t>WGD#17 held on 15-17 March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Recap of current activities</a:t>
            </a:r>
            <a:endParaRPr sz="2400">
              <a:solidFill>
                <a:srgbClr val="004189"/>
              </a:solidFill>
            </a:endParaRPr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Sustainability planning</a:t>
            </a:r>
            <a:endParaRPr sz="2400">
              <a:solidFill>
                <a:srgbClr val="004189"/>
              </a:solidFill>
            </a:endParaRPr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New initiatives</a:t>
            </a:r>
            <a:endParaRPr b="1" sz="3200">
              <a:solidFill>
                <a:srgbClr val="004189"/>
              </a:solidFill>
            </a:endParaRPr>
          </a:p>
          <a:p>
            <a:pPr indent="-38099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b="1" lang="en-CA" sz="3200">
                <a:solidFill>
                  <a:srgbClr val="004189"/>
                </a:solidFill>
              </a:rPr>
              <a:t>Recovery Observatory (RO) Demonstrator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Progress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Recognition of RO Demo activity in the UN General Assembly declaration on Space 2030 Agenda</a:t>
            </a:r>
            <a:endParaRPr b="1" sz="2400">
              <a:solidFill>
                <a:srgbClr val="004189"/>
              </a:solidFill>
            </a:endParaRPr>
          </a:p>
          <a:p>
            <a:pPr indent="-38099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b="1" lang="en-CA" sz="3200">
                <a:solidFill>
                  <a:srgbClr val="004189"/>
                </a:solidFill>
              </a:rPr>
              <a:t>Wildfire Pilot 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Progress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Plans</a:t>
            </a:r>
            <a:endParaRPr sz="2400">
              <a:solidFill>
                <a:srgbClr val="004189"/>
              </a:solidFill>
            </a:endParaRPr>
          </a:p>
          <a:p>
            <a:pPr indent="0" lvl="1" marL="78738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None/>
            </a:pPr>
            <a:r>
              <a:t/>
            </a:r>
            <a:endParaRPr sz="3200">
              <a:solidFill>
                <a:srgbClr val="004189"/>
              </a:solidFill>
            </a:endParaRPr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5426" y="5517165"/>
            <a:ext cx="991197" cy="87057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0" name="Google Shape;70;p8"/>
          <p:cNvSpPr/>
          <p:nvPr/>
        </p:nvSpPr>
        <p:spPr>
          <a:xfrm>
            <a:off x="905422" y="276644"/>
            <a:ext cx="12250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 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7" name="Google Shape;77;p9"/>
          <p:cNvSpPr txBox="1"/>
          <p:nvPr>
            <p:ph type="title"/>
          </p:nvPr>
        </p:nvSpPr>
        <p:spPr>
          <a:xfrm>
            <a:off x="142649" y="799411"/>
            <a:ext cx="11360800" cy="137965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-CA" sz="1800">
                <a:solidFill>
                  <a:srgbClr val="004189"/>
                </a:solidFill>
              </a:rPr>
            </a:br>
            <a:endParaRPr b="1" i="1" sz="1800">
              <a:solidFill>
                <a:srgbClr val="004189"/>
              </a:solidFill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905422" y="276644"/>
            <a:ext cx="53158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Recovery Observatory (RO) Demonstrator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ficher l'image d'origine" id="79" name="Google Shape;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7295" y="2068040"/>
            <a:ext cx="495430" cy="4371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 txBox="1"/>
          <p:nvPr/>
        </p:nvSpPr>
        <p:spPr>
          <a:xfrm>
            <a:off x="3241733" y="917803"/>
            <a:ext cx="5314949" cy="781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b="1" i="0" lang="en-CA" sz="21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81" name="Google Shape;81;p9"/>
          <p:cNvSpPr txBox="1"/>
          <p:nvPr/>
        </p:nvSpPr>
        <p:spPr>
          <a:xfrm>
            <a:off x="8126054" y="5782542"/>
            <a:ext cx="1229389" cy="15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CA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8059" y="2544643"/>
            <a:ext cx="6684037" cy="2947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v4" id="83" name="Google Shape;8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6762" y="3125468"/>
            <a:ext cx="431006" cy="432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tinelAsia_titleLogoIM-07" id="84" name="Google Shape;8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6813" y="3263475"/>
            <a:ext cx="485775" cy="36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44118" y="3116147"/>
            <a:ext cx="495434" cy="165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px-United_Nations" id="86" name="Google Shape;86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33854" y="3341566"/>
            <a:ext cx="248725" cy="201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UNITAR simple" id="87" name="Google Shape;8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06449" y="3344747"/>
            <a:ext cx="247943" cy="206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9"/>
          <p:cNvGrpSpPr/>
          <p:nvPr/>
        </p:nvGrpSpPr>
        <p:grpSpPr>
          <a:xfrm>
            <a:off x="-802104" y="3950648"/>
            <a:ext cx="12994104" cy="2799425"/>
            <a:chOff x="-4414754" y="3814140"/>
            <a:chExt cx="16928055" cy="3331536"/>
          </a:xfrm>
        </p:grpSpPr>
        <p:sp>
          <p:nvSpPr>
            <p:cNvPr id="89" name="Google Shape;89;p9"/>
            <p:cNvSpPr/>
            <p:nvPr/>
          </p:nvSpPr>
          <p:spPr>
            <a:xfrm>
              <a:off x="-4414754" y="6123759"/>
              <a:ext cx="16928055" cy="1021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457200" lvl="1" marL="342887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E40"/>
                </a:buClr>
                <a:buSzPts val="1500"/>
                <a:buFont typeface="Arial"/>
                <a:buNone/>
              </a:pPr>
              <a:r>
                <a:rPr b="1" i="0" lang="en-CA" sz="1500" u="none" cap="none" strike="noStrike">
                  <a:solidFill>
                    <a:srgbClr val="008E40"/>
                  </a:solidFill>
                  <a:latin typeface="Arial"/>
                  <a:ea typeface="Arial"/>
                  <a:cs typeface="Arial"/>
                  <a:sym typeface="Arial"/>
                </a:rPr>
                <a:t>“Recovery Observatory” </a:t>
              </a:r>
              <a:r>
                <a:rPr b="1" i="0" lang="en-CA" sz="15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 b="1" i="0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457200" lvl="1" marL="342887" marR="0" rtl="0" algn="ctr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b="1" i="0" lang="en-CA" sz="18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Process allowing operational use of EO for Rapid Assessments, PDNA, Recovery planning &amp; Recovery M&amp;E</a:t>
              </a:r>
              <a:endParaRPr/>
            </a:p>
            <a:p>
              <a:pPr indent="457200" lvl="1" marL="342887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1" i="0" sz="1500" u="none" cap="none" strike="noStrike">
                <a:solidFill>
                  <a:srgbClr val="008E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0" name="Google Shape;90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472644" y="3814140"/>
              <a:ext cx="1381278" cy="6906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9"/>
          <p:cNvSpPr/>
          <p:nvPr/>
        </p:nvSpPr>
        <p:spPr>
          <a:xfrm>
            <a:off x="3839714" y="3917473"/>
            <a:ext cx="3543299" cy="1831623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9"/>
          <p:cNvSpPr/>
          <p:nvPr/>
        </p:nvSpPr>
        <p:spPr>
          <a:xfrm>
            <a:off x="3839713" y="3915557"/>
            <a:ext cx="4874264" cy="1831624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0B05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9"/>
          <p:cNvSpPr txBox="1"/>
          <p:nvPr/>
        </p:nvSpPr>
        <p:spPr>
          <a:xfrm>
            <a:off x="6873646" y="5173546"/>
            <a:ext cx="737777" cy="21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en-CA" sz="82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Planning</a:t>
            </a:r>
            <a:endParaRPr/>
          </a:p>
        </p:txBody>
      </p:sp>
      <p:pic>
        <p:nvPicPr>
          <p:cNvPr descr="Afficher l'image d'origine" id="94" name="Google Shape;94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27768" y="2240869"/>
            <a:ext cx="549112" cy="39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/>
          <p:nvPr/>
        </p:nvSpPr>
        <p:spPr>
          <a:xfrm>
            <a:off x="3839713" y="3913642"/>
            <a:ext cx="4296245" cy="1831624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0B05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9"/>
          <p:cNvSpPr txBox="1"/>
          <p:nvPr/>
        </p:nvSpPr>
        <p:spPr>
          <a:xfrm>
            <a:off x="6811514" y="4756001"/>
            <a:ext cx="1324442" cy="196206"/>
          </a:xfrm>
          <a:prstGeom prst="rect">
            <a:avLst/>
          </a:prstGeom>
          <a:solidFill>
            <a:srgbClr val="FFCC66"/>
          </a:solidFill>
          <a:ln cap="flat" cmpd="sng" w="12700">
            <a:solidFill>
              <a:schemeClr val="dk1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825"/>
              <a:buFont typeface="Arial"/>
              <a:buNone/>
            </a:pPr>
            <a:r>
              <a:rPr b="1" i="0" lang="en-CA" sz="825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National Recovery Plan</a:t>
            </a:r>
            <a:endParaRPr/>
          </a:p>
        </p:txBody>
      </p:sp>
      <p:grpSp>
        <p:nvGrpSpPr>
          <p:cNvPr id="97" name="Google Shape;97;p9"/>
          <p:cNvGrpSpPr/>
          <p:nvPr/>
        </p:nvGrpSpPr>
        <p:grpSpPr>
          <a:xfrm>
            <a:off x="3839712" y="2242405"/>
            <a:ext cx="5594992" cy="3502861"/>
            <a:chOff x="1447800" y="1425811"/>
            <a:chExt cx="7459989" cy="4670482"/>
          </a:xfrm>
        </p:grpSpPr>
        <p:pic>
          <p:nvPicPr>
            <p:cNvPr descr="RADARSAT-2" id="98" name="Google Shape;98;p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596004" y="1461182"/>
              <a:ext cx="742913" cy="38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983601" y="1452792"/>
              <a:ext cx="505785" cy="534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333762" y="1471727"/>
              <a:ext cx="557185" cy="450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fficher l'image d'origine" id="101" name="Google Shape;101;p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273975" y="1459778"/>
              <a:ext cx="902151" cy="676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ADARSAT-2" id="102" name="Google Shape;102;p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24487" y="1611320"/>
              <a:ext cx="742913" cy="38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752297" y="1619939"/>
              <a:ext cx="724452" cy="540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9"/>
            <p:cNvSpPr/>
            <p:nvPr/>
          </p:nvSpPr>
          <p:spPr>
            <a:xfrm>
              <a:off x="1447800" y="3654128"/>
              <a:ext cx="7391400" cy="2442165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00B05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fficher l'image d'origine" id="105" name="Google Shape;105;p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382825" y="1425811"/>
              <a:ext cx="660573" cy="5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2881247" y="1573681"/>
              <a:ext cx="739650" cy="384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656902" y="1573681"/>
              <a:ext cx="739650" cy="384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4601" y="1511534"/>
              <a:ext cx="413188" cy="3337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9"/>
          <p:cNvSpPr txBox="1"/>
          <p:nvPr/>
        </p:nvSpPr>
        <p:spPr>
          <a:xfrm>
            <a:off x="716019" y="1150251"/>
            <a:ext cx="10430425" cy="55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0" i="0" lang="en-CA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Satellites have become critical for Response to disasters…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0" i="0" lang="en-CA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 but what about Recovery?</a:t>
            </a:r>
            <a:endParaRPr b="0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ADARSAT-2" id="110" name="Google Shape;110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387814" y="2043451"/>
            <a:ext cx="557185" cy="28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ficher l'image d'origine" id="111" name="Google Shape;111;p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527768" y="2240869"/>
            <a:ext cx="549112" cy="39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164780" y="2406638"/>
            <a:ext cx="379339" cy="40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777123" y="2340461"/>
            <a:ext cx="417889" cy="337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ficher l'image d'origine" id="114" name="Google Shape;114;p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609507" y="1802273"/>
            <a:ext cx="676614" cy="507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9"/>
          <p:cNvSpPr/>
          <p:nvPr/>
        </p:nvSpPr>
        <p:spPr>
          <a:xfrm>
            <a:off x="6073207" y="2679592"/>
            <a:ext cx="524021" cy="1674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/>
          <p:nvPr/>
        </p:nvSpPr>
        <p:spPr>
          <a:xfrm>
            <a:off x="905422" y="276644"/>
            <a:ext cx="53158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Recovery Observatory (RO) Demonstrator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577" y="1548787"/>
            <a:ext cx="4144953" cy="8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2104" y="1318095"/>
            <a:ext cx="2061242" cy="102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5">
            <a:alphaModFix/>
          </a:blip>
          <a:srcRect b="0" l="0" r="0" t="6505"/>
          <a:stretch/>
        </p:blipFill>
        <p:spPr>
          <a:xfrm>
            <a:off x="11297905" y="4255005"/>
            <a:ext cx="66531" cy="84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mbols of NASA | NASA" id="124" name="Google Shape;12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9153" y="4530696"/>
            <a:ext cx="2424390" cy="12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0729" y="2944516"/>
            <a:ext cx="2032000" cy="99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pernicus logo | Copernicus" id="126" name="Google Shape;12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0270" y="2468742"/>
            <a:ext cx="3288948" cy="1730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ring Space-based Information:" id="127" name="Google Shape;127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78688" y="2907257"/>
            <a:ext cx="2530395" cy="128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2576" y="4579693"/>
            <a:ext cx="1723017" cy="107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14965" y="4361881"/>
            <a:ext cx="2724227" cy="1513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 Virtual de la Unidad de Educación" id="130" name="Google Shape;130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647287" y="4744344"/>
            <a:ext cx="1311911" cy="844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a-logo - Arianespace" id="131" name="Google Shape;131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93581" y="4744344"/>
            <a:ext cx="2016057" cy="998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bal Facility for Disaster Reduction and Recovery | Land Portal" id="132" name="Google Shape;132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24920" y="1472099"/>
            <a:ext cx="3251601" cy="853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ce spatiale canadienne — Wikipédia" id="133" name="Google Shape;133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053451" y="4771091"/>
            <a:ext cx="820572" cy="820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nes" id="134" name="Google Shape;134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614106" y="4553751"/>
            <a:ext cx="1180853" cy="9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2280" y="1088489"/>
            <a:ext cx="8746362" cy="540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1"/>
          <p:cNvSpPr/>
          <p:nvPr/>
        </p:nvSpPr>
        <p:spPr>
          <a:xfrm>
            <a:off x="905422" y="276644"/>
            <a:ext cx="53158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Recovery Observatory (RO) Demonstrator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/>
          <p:nvPr/>
        </p:nvSpPr>
        <p:spPr>
          <a:xfrm>
            <a:off x="905422" y="276644"/>
            <a:ext cx="53158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Recovery Observatory (RO) Demonstrator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2"/>
          <p:cNvPicPr preferRelativeResize="0"/>
          <p:nvPr/>
        </p:nvPicPr>
        <p:blipFill rotWithShape="1">
          <a:blip r:embed="rId3">
            <a:alphaModFix/>
          </a:blip>
          <a:srcRect b="0" l="0" r="17187" t="0"/>
          <a:stretch/>
        </p:blipFill>
        <p:spPr>
          <a:xfrm>
            <a:off x="10016436" y="3807073"/>
            <a:ext cx="1009981" cy="100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2"/>
          <p:cNvPicPr preferRelativeResize="0"/>
          <p:nvPr/>
        </p:nvPicPr>
        <p:blipFill rotWithShape="1">
          <a:blip r:embed="rId4">
            <a:alphaModFix/>
          </a:blip>
          <a:srcRect b="0" l="0" r="8914" t="2598"/>
          <a:stretch/>
        </p:blipFill>
        <p:spPr>
          <a:xfrm>
            <a:off x="9991799" y="3396516"/>
            <a:ext cx="1281221" cy="128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2"/>
          <p:cNvPicPr preferRelativeResize="0"/>
          <p:nvPr/>
        </p:nvPicPr>
        <p:blipFill rotWithShape="1">
          <a:blip r:embed="rId5">
            <a:alphaModFix/>
          </a:blip>
          <a:srcRect b="0" l="0" r="17187" t="0"/>
          <a:stretch/>
        </p:blipFill>
        <p:spPr>
          <a:xfrm>
            <a:off x="9988280" y="3246357"/>
            <a:ext cx="1287788" cy="128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2"/>
          <p:cNvPicPr preferRelativeResize="0"/>
          <p:nvPr/>
        </p:nvPicPr>
        <p:blipFill rotWithShape="1">
          <a:blip r:embed="rId6">
            <a:alphaModFix/>
          </a:blip>
          <a:srcRect b="0" l="0" r="8914" t="2598"/>
          <a:stretch/>
        </p:blipFill>
        <p:spPr>
          <a:xfrm>
            <a:off x="9998014" y="3117732"/>
            <a:ext cx="1281221" cy="128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2"/>
          <p:cNvPicPr preferRelativeResize="0"/>
          <p:nvPr/>
        </p:nvPicPr>
        <p:blipFill rotWithShape="1">
          <a:blip r:embed="rId7">
            <a:alphaModFix/>
          </a:blip>
          <a:srcRect b="0" l="0" r="17187" t="0"/>
          <a:stretch/>
        </p:blipFill>
        <p:spPr>
          <a:xfrm>
            <a:off x="9988280" y="2962893"/>
            <a:ext cx="1287788" cy="128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2"/>
          <p:cNvPicPr preferRelativeResize="0"/>
          <p:nvPr/>
        </p:nvPicPr>
        <p:blipFill rotWithShape="1">
          <a:blip r:embed="rId8">
            <a:alphaModFix/>
          </a:blip>
          <a:srcRect b="0" l="0" r="8914" t="2598"/>
          <a:stretch/>
        </p:blipFill>
        <p:spPr>
          <a:xfrm>
            <a:off x="9973511" y="2847876"/>
            <a:ext cx="1281221" cy="128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61389" y="1987513"/>
            <a:ext cx="4608512" cy="3808800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3" name="Google Shape;153;p12"/>
          <p:cNvSpPr/>
          <p:nvPr/>
        </p:nvSpPr>
        <p:spPr>
          <a:xfrm>
            <a:off x="1661389" y="1987513"/>
            <a:ext cx="4608512" cy="3816424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2"/>
          <p:cNvSpPr/>
          <p:nvPr/>
        </p:nvSpPr>
        <p:spPr>
          <a:xfrm>
            <a:off x="2389316" y="3433546"/>
            <a:ext cx="1204358" cy="940370"/>
          </a:xfrm>
          <a:prstGeom prst="rect">
            <a:avLst/>
          </a:prstGeom>
          <a:solidFill>
            <a:srgbClr val="9D3422">
              <a:alpha val="49803"/>
            </a:srgbClr>
          </a:solidFill>
          <a:ln cap="flat" cmpd="sng" w="12700">
            <a:solidFill>
              <a:srgbClr val="9D34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2"/>
          <p:cNvSpPr/>
          <p:nvPr/>
        </p:nvSpPr>
        <p:spPr>
          <a:xfrm>
            <a:off x="4766691" y="4036860"/>
            <a:ext cx="935727" cy="787981"/>
          </a:xfrm>
          <a:prstGeom prst="rect">
            <a:avLst/>
          </a:prstGeom>
          <a:solidFill>
            <a:srgbClr val="9D3422">
              <a:alpha val="49803"/>
            </a:srgbClr>
          </a:solidFill>
          <a:ln cap="flat" cmpd="sng" w="12700">
            <a:solidFill>
              <a:srgbClr val="9D34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2"/>
          <p:cNvSpPr txBox="1"/>
          <p:nvPr/>
        </p:nvSpPr>
        <p:spPr>
          <a:xfrm>
            <a:off x="4325685" y="2188755"/>
            <a:ext cx="1224136" cy="58477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AOI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2297532" y="3634178"/>
            <a:ext cx="129614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Urban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zoom 1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4596627" y="4170138"/>
            <a:ext cx="129614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Hot Spot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zoom 2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7157503" y="1403748"/>
            <a:ext cx="3456383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Overview  area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Mid-scale products from Sentinel data at 10m resolution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Change in landcover, open spaces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Vegetation loss or re-growth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Agriculture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frequency</a:t>
            </a: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 10 days to 6 months</a:t>
            </a:r>
            <a:endParaRPr/>
          </a:p>
        </p:txBody>
      </p:sp>
      <p:sp>
        <p:nvSpPr>
          <p:cNvPr id="160" name="Google Shape;160;p12"/>
          <p:cNvSpPr txBox="1"/>
          <p:nvPr/>
        </p:nvSpPr>
        <p:spPr>
          <a:xfrm>
            <a:off x="7157503" y="4218953"/>
            <a:ext cx="367939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8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Hot spot zooms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scale products from very high resolution data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Urban areas, housing, ….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Transport infrastructure, coastal areas, …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IDP camps, …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Specific areas of interest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frequency: </a:t>
            </a:r>
            <a:r>
              <a:rPr b="0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 1 to 2  months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 txBox="1"/>
          <p:nvPr/>
        </p:nvSpPr>
        <p:spPr>
          <a:xfrm>
            <a:off x="1458078" y="1210972"/>
            <a:ext cx="511256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Collection  of  </a:t>
            </a:r>
            <a:r>
              <a:rPr b="1" i="0" lang="en-CA" sz="16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satellite images and maps </a:t>
            </a: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several scales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during 6 months </a:t>
            </a:r>
            <a:r>
              <a:rPr b="1" i="0" lang="en-CA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after a major disaster  </a:t>
            </a:r>
            <a:endParaRPr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7">
            <a:alphaModFix/>
          </a:blip>
          <a:srcRect b="0" l="0" r="17187" t="0"/>
          <a:stretch/>
        </p:blipFill>
        <p:spPr>
          <a:xfrm>
            <a:off x="9969992" y="2752771"/>
            <a:ext cx="1287788" cy="128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/>
          <p:cNvPicPr preferRelativeResize="0"/>
          <p:nvPr/>
        </p:nvPicPr>
        <p:blipFill rotWithShape="1">
          <a:blip r:embed="rId8">
            <a:alphaModFix/>
          </a:blip>
          <a:srcRect b="0" l="0" r="8914" t="2598"/>
          <a:stretch/>
        </p:blipFill>
        <p:spPr>
          <a:xfrm>
            <a:off x="9976559" y="2611110"/>
            <a:ext cx="1281221" cy="12858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2"/>
          <p:cNvSpPr txBox="1"/>
          <p:nvPr>
            <p:ph idx="12" type="sldNum"/>
          </p:nvPr>
        </p:nvSpPr>
        <p:spPr>
          <a:xfrm>
            <a:off x="1524000" y="6526801"/>
            <a:ext cx="57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fld id="{00000000-1234-1234-1234-123412341234}" type="slidenum">
              <a:rPr lang="en-CA" sz="1400">
                <a:solidFill>
                  <a:srgbClr val="000000"/>
                </a:solidFill>
              </a:rPr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65" name="Google Shape;165;p12"/>
          <p:cNvSpPr txBox="1"/>
          <p:nvPr/>
        </p:nvSpPr>
        <p:spPr>
          <a:xfrm>
            <a:off x="1559733" y="5922290"/>
            <a:ext cx="511256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CA" sz="16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Ancillary data remain indispensable</a:t>
            </a:r>
            <a:r>
              <a:rPr b="1" i="1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terrain validation data, aerial and drone data, statistics, cartography, …. </a:t>
            </a:r>
            <a:endParaRPr/>
          </a:p>
        </p:txBody>
      </p:sp>
      <p:sp>
        <p:nvSpPr>
          <p:cNvPr id="166" name="Google Shape;166;p12"/>
          <p:cNvSpPr txBox="1"/>
          <p:nvPr/>
        </p:nvSpPr>
        <p:spPr>
          <a:xfrm>
            <a:off x="130347" y="2279960"/>
            <a:ext cx="1332589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CA" sz="16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Iterative links with PDNA partners and government</a:t>
            </a:r>
            <a:r>
              <a:rPr b="1" i="1" lang="en-CA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decision makers and technical awareness, capacity building needs assessment, ….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/>
          <p:nvPr/>
        </p:nvSpPr>
        <p:spPr>
          <a:xfrm>
            <a:off x="905422" y="276644"/>
            <a:ext cx="489749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 Demonstrator activity since SIT#35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"/>
          <p:cNvSpPr txBox="1"/>
          <p:nvPr>
            <p:ph idx="12" type="sldNum"/>
          </p:nvPr>
        </p:nvSpPr>
        <p:spPr>
          <a:xfrm>
            <a:off x="1524000" y="6526801"/>
            <a:ext cx="57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fld id="{00000000-1234-1234-1234-123412341234}" type="slidenum">
              <a:rPr lang="en-CA" sz="1400">
                <a:solidFill>
                  <a:srgbClr val="000000"/>
                </a:solidFill>
              </a:rPr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231112" y="942227"/>
            <a:ext cx="11756571" cy="572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622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Work with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World Bank/GFDRR, EU and UNDP,</a:t>
            </a: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to include satellite-derived information products in PDNAs and other rapid assessments (GRADE).</a:t>
            </a:r>
            <a:endParaRPr/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In kind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contributions from stakeholders and CEOS partners (</a:t>
            </a: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data &amp; value-adding resources</a:t>
            </a: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en-CA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 demonstrators</a:t>
            </a:r>
            <a:r>
              <a:rPr b="0" i="0" lang="en-CA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to extend Charter observations to complete damage assessment and support Recovery framework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baseline="3000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RO demonstrator test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late 2020;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3 to 5 demonstrations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over 2021-2023 (~ 3 years)</a:t>
            </a:r>
            <a:endParaRPr/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1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Report to CEOS Plenary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(2023) and to other partners and make recommendations for sustainable on-going use of satellites</a:t>
            </a:r>
            <a:endParaRPr/>
          </a:p>
        </p:txBody>
      </p:sp>
      <p:pic>
        <p:nvPicPr>
          <p:cNvPr descr="A map of a city&#10;&#10;Description automatically generated with medium confidence" id="174" name="Google Shape;174;p13"/>
          <p:cNvPicPr preferRelativeResize="0"/>
          <p:nvPr/>
        </p:nvPicPr>
        <p:blipFill rotWithShape="1">
          <a:blip r:embed="rId3">
            <a:alphaModFix amt="60000"/>
          </a:blip>
          <a:srcRect b="0" l="0" r="0" t="0"/>
          <a:stretch/>
        </p:blipFill>
        <p:spPr>
          <a:xfrm>
            <a:off x="479056" y="3858686"/>
            <a:ext cx="3222129" cy="196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/>
          <p:nvPr/>
        </p:nvSpPr>
        <p:spPr>
          <a:xfrm>
            <a:off x="460243" y="3569868"/>
            <a:ext cx="28939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Beirut blaze, August 2020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4278" y="3892276"/>
            <a:ext cx="2834256" cy="193576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3949129" y="3550909"/>
            <a:ext cx="30245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Eta/Iota hurricanes, March 2021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0682" y="3882719"/>
            <a:ext cx="2767256" cy="19548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 txBox="1"/>
          <p:nvPr/>
        </p:nvSpPr>
        <p:spPr>
          <a:xfrm>
            <a:off x="7221627" y="3524039"/>
            <a:ext cx="30245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Haiti earthquake, August 2021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13535" y="3643368"/>
            <a:ext cx="1429588" cy="184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4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p14"/>
          <p:cNvSpPr/>
          <p:nvPr/>
        </p:nvSpPr>
        <p:spPr>
          <a:xfrm>
            <a:off x="905422" y="276644"/>
            <a:ext cx="77444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Recognition of RO Demo activity in the UN General Assembly 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146819" y="1113966"/>
            <a:ext cx="11885562" cy="57440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/>
              <a:buNone/>
            </a:pPr>
            <a:r>
              <a:rPr b="1" i="0" lang="en-CA" sz="28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RO Sustainability : our main objective now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5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None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Recognition from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UN General Assembly in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Space 2030 Agenda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(Nov 2021)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provides context for planning sustainable RO activities.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None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Inside RO Demo Team,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specific sub-group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in charge of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sustainability reflection and propositions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, that will : </a:t>
            </a:r>
            <a:endParaRPr/>
          </a:p>
          <a:p>
            <a:pPr indent="-457220" lvl="1" marL="768907" marR="0" rtl="0" algn="l">
              <a:lnSpc>
                <a:spcPct val="100000"/>
              </a:lnSpc>
              <a:spcBef>
                <a:spcPts val="388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Char char="•"/>
            </a:pPr>
            <a:r>
              <a:rPr b="0" i="0" lang="en-CA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Document :</a:t>
            </a:r>
            <a:endParaRPr/>
          </a:p>
          <a:p>
            <a:pPr indent="-311750" lvl="2" marL="1188689" marR="0" rtl="0" algn="l">
              <a:lnSpc>
                <a:spcPct val="100000"/>
              </a:lnSpc>
              <a:spcBef>
                <a:spcPts val="388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Courier New"/>
              <a:buChar char="o"/>
            </a:pPr>
            <a:r>
              <a:rPr b="0" i="0" lang="en-CA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requirements of a ‘</a:t>
            </a:r>
            <a:r>
              <a:rPr b="1" i="0" lang="en-CA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basic RO</a:t>
            </a:r>
            <a:r>
              <a:rPr b="0" i="0" lang="en-CA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’ : what do you need to do and what do you get for 50k (for ex.)  </a:t>
            </a:r>
            <a:endParaRPr b="0" i="0" sz="2100" u="none" cap="none" strike="noStrike">
              <a:solidFill>
                <a:srgbClr val="0025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750" lvl="2" marL="1188689" marR="0" rtl="0" algn="l">
              <a:lnSpc>
                <a:spcPct val="100000"/>
              </a:lnSpc>
              <a:spcBef>
                <a:spcPts val="388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Courier New"/>
              <a:buChar char="o"/>
            </a:pPr>
            <a:r>
              <a:rPr b="1" i="0" lang="en-CA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related benefits </a:t>
            </a:r>
            <a:r>
              <a:rPr b="0" i="0" lang="en-CA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and current limitations</a:t>
            </a:r>
            <a:endParaRPr b="0" i="0" sz="2100" u="none" cap="none" strike="noStrike">
              <a:solidFill>
                <a:srgbClr val="0025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189" lvl="1" marL="768907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Char char="•"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Explore with PDNA partners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sustainable financing options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indent="-311718" lvl="2" marL="1188689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Courier New"/>
              <a:buChar char="o"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Approach a range of potential donors including trust funds </a:t>
            </a:r>
            <a:endParaRPr/>
          </a:p>
          <a:p>
            <a:pPr indent="-311718" lvl="2" marL="1188689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Courier New"/>
              <a:buChar char="o"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Explore not for profits actors active in recovery</a:t>
            </a:r>
            <a:endParaRPr/>
          </a:p>
          <a:p>
            <a:pPr indent="-457189" lvl="1" marL="768907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Char char="•"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Explore linkages with existing space sector initiatives (e.g. Copernicus EMS, ESA’s GDA, UN-Spider, …) for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sustainable organisation and processes</a:t>
            </a:r>
            <a:endParaRPr b="1" i="0" sz="2000" u="none" cap="none" strike="noStrike">
              <a:solidFill>
                <a:srgbClr val="0025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189" lvl="1" marL="768907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Char char="•"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Report back by December 2022</a:t>
            </a:r>
            <a:endParaRPr b="0" i="0" sz="2000" u="none" cap="none" strike="noStrike">
              <a:solidFill>
                <a:srgbClr val="0025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None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Synergies with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GEO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None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	Participation to GEO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DRR WG </a:t>
            </a: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(Disaster Risk Reduction)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Arial"/>
              <a:buNone/>
            </a:pPr>
            <a:r>
              <a:rPr b="0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	RO documented in the </a:t>
            </a:r>
            <a:r>
              <a:rPr b="1" i="0" lang="en-CA" sz="2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rPr>
              <a:t>EO Risk Tool Kit</a:t>
            </a:r>
            <a:endParaRPr b="1" i="0" sz="2000" u="none" cap="none" strike="noStrike">
              <a:solidFill>
                <a:srgbClr val="0025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/>
          <p:nvPr>
            <p:ph idx="1" type="body"/>
          </p:nvPr>
        </p:nvSpPr>
        <p:spPr>
          <a:xfrm>
            <a:off x="57020" y="972810"/>
            <a:ext cx="11605391" cy="57201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17779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None/>
            </a:pPr>
            <a:r>
              <a:rPr i="1" lang="en-CA" sz="200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“The path to sustainability - Use cases for the operational uptake of satellite EO at the local scale”</a:t>
            </a:r>
            <a:endParaRPr b="1" i="1" sz="2000">
              <a:solidFill>
                <a:srgbClr val="004189"/>
              </a:solidFill>
            </a:endParaRPr>
          </a:p>
          <a:p>
            <a:pPr indent="-28574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None/>
            </a:pPr>
            <a:r>
              <a:t/>
            </a:r>
            <a:endParaRPr b="1">
              <a:solidFill>
                <a:srgbClr val="004189"/>
              </a:solidFill>
            </a:endParaRPr>
          </a:p>
          <a:p>
            <a:pPr indent="-28574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None/>
            </a:pPr>
            <a:r>
              <a:t/>
            </a:r>
            <a:endParaRPr b="1">
              <a:solidFill>
                <a:srgbClr val="004189"/>
              </a:solidFill>
            </a:endParaRPr>
          </a:p>
          <a:p>
            <a:pPr indent="-38099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b="1" lang="en-CA" sz="3200">
                <a:solidFill>
                  <a:srgbClr val="9FB0CC"/>
                </a:solidFill>
              </a:rPr>
              <a:t>WGD#17 held on 15-17 March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9FB0CC"/>
                </a:solidFill>
              </a:rPr>
              <a:t>Recap of current activities</a:t>
            </a:r>
            <a:endParaRPr sz="2400">
              <a:solidFill>
                <a:srgbClr val="9FB0CC"/>
              </a:solidFill>
            </a:endParaRPr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9FB0CC"/>
                </a:solidFill>
              </a:rPr>
              <a:t>Sustainability planning “</a:t>
            </a:r>
            <a:endParaRPr sz="2400">
              <a:solidFill>
                <a:srgbClr val="9FB0CC"/>
              </a:solidFill>
            </a:endParaRPr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9FB0CC"/>
                </a:solidFill>
              </a:rPr>
              <a:t>New initiatives</a:t>
            </a:r>
            <a:endParaRPr b="1" sz="3200">
              <a:solidFill>
                <a:srgbClr val="9FB0CC"/>
              </a:solidFill>
            </a:endParaRPr>
          </a:p>
          <a:p>
            <a:pPr indent="-38099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b="1" lang="en-CA" sz="3200">
                <a:solidFill>
                  <a:srgbClr val="9FB0CC"/>
                </a:solidFill>
              </a:rPr>
              <a:t>Recovery Observatory (RO) Demonstrator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9FB0CC"/>
                </a:solidFill>
              </a:rPr>
              <a:t>Progress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9FB0CC"/>
                </a:solidFill>
              </a:rPr>
              <a:t>Recognition of RO Demo activity in the UN General Assembly declaration on Space 2030 Agenda</a:t>
            </a:r>
            <a:endParaRPr b="1" sz="2400">
              <a:solidFill>
                <a:srgbClr val="9FB0CC"/>
              </a:solidFill>
            </a:endParaRPr>
          </a:p>
          <a:p>
            <a:pPr indent="-380990" lvl="0" marL="5587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b="1" lang="en-CA" sz="3200">
                <a:solidFill>
                  <a:srgbClr val="004189"/>
                </a:solidFill>
              </a:rPr>
              <a:t>Wildfire Pilot 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Objectives</a:t>
            </a:r>
            <a:endParaRPr/>
          </a:p>
          <a:p>
            <a:pPr indent="-380990" lvl="1" marL="116837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Font typeface="Noto Sans Symbols"/>
              <a:buChar char="❖"/>
            </a:pPr>
            <a:r>
              <a:rPr lang="en-CA" sz="2400">
                <a:solidFill>
                  <a:srgbClr val="004189"/>
                </a:solidFill>
              </a:rPr>
              <a:t>Progress</a:t>
            </a:r>
            <a:endParaRPr sz="2400">
              <a:solidFill>
                <a:srgbClr val="004189"/>
              </a:solidFill>
            </a:endParaRPr>
          </a:p>
          <a:p>
            <a:pPr indent="0" lvl="1" marL="78738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89"/>
              </a:buClr>
              <a:buSzPts val="1500"/>
              <a:buNone/>
            </a:pPr>
            <a:r>
              <a:t/>
            </a:r>
            <a:endParaRPr sz="3200">
              <a:solidFill>
                <a:srgbClr val="004189"/>
              </a:solidFill>
            </a:endParaRPr>
          </a:p>
        </p:txBody>
      </p:sp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5426" y="5517165"/>
            <a:ext cx="991197" cy="87057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5"/>
          <p:cNvSpPr/>
          <p:nvPr/>
        </p:nvSpPr>
        <p:spPr>
          <a:xfrm>
            <a:off x="-50800" y="6527800"/>
            <a:ext cx="12280800" cy="330400"/>
          </a:xfrm>
          <a:prstGeom prst="rect">
            <a:avLst/>
          </a:prstGeom>
          <a:solidFill>
            <a:srgbClr val="00418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 txBox="1"/>
          <p:nvPr>
            <p:ph idx="12" type="sldNum"/>
          </p:nvPr>
        </p:nvSpPr>
        <p:spPr>
          <a:xfrm>
            <a:off x="11296611" y="64208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7" name="Google Shape;197;p15"/>
          <p:cNvSpPr/>
          <p:nvPr/>
        </p:nvSpPr>
        <p:spPr>
          <a:xfrm>
            <a:off x="905422" y="276644"/>
            <a:ext cx="12250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 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