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1d59d5a22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11d59d5a229_0_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1d59d5a229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11d59d5a229_0_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1d59d5a229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11d59d5a229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1d59d5a229_0_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1d59d5a229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db555e2f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1db555e2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db555e2fe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db555e2f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db555e2fe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1db555e2f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f59259ac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1f59259a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1efb0e67a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1efb0e67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1d59d5a22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11d59d5a229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5.jpg"/><Relationship Id="rId4" Type="http://schemas.openxmlformats.org/officeDocument/2006/relationships/image" Target="../media/image2.jpg"/><Relationship Id="rId5" Type="http://schemas.openxmlformats.org/officeDocument/2006/relationships/image" Target="../media/image1.png"/><Relationship Id="rId6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/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cs.google.com/presentation/d/1AaB7xa37h0kW4uksAR3j93jlp0GfRhx3_Xi-zy8X2Ls/edit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rive.google.com/drive/folders/19U3u7vZwDonvi2-wEqvRE1y3ab1dL-Br?usp=sharing" TargetMode="External"/><Relationship Id="rId4" Type="http://schemas.openxmlformats.org/officeDocument/2006/relationships/hyperlink" Target="https://drive.google.com/drive/folders/19U3u7vZwDonvi2-wEqvRE1y3ab1dL-Br?usp=sharing" TargetMode="External"/><Relationship Id="rId5" Type="http://schemas.openxmlformats.org/officeDocument/2006/relationships/hyperlink" Target="https://drive.google.com/drive/folders/19U3u7vZwDonvi2-wEqvRE1y3ab1dL-Br?usp=sharin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b="1" lang="en-GB" sz="7500"/>
              <a:t>SIT-37</a:t>
            </a:r>
            <a:endParaRPr b="1" sz="7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Welcome and Opening Session</a:t>
            </a:r>
            <a:endParaRPr sz="7500"/>
          </a:p>
        </p:txBody>
      </p:sp>
      <p:sp>
        <p:nvSpPr>
          <p:cNvPr id="67" name="Google Shape;67;p7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Session 1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CEOS 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Virtual Meeting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29-31 March 2022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>
            <p:ph type="title"/>
          </p:nvPr>
        </p:nvSpPr>
        <p:spPr>
          <a:xfrm>
            <a:off x="176050" y="175950"/>
            <a:ext cx="8199000" cy="40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Progress on CEOS Chair Priorities</a:t>
            </a:r>
            <a:endParaRPr sz="7500"/>
          </a:p>
        </p:txBody>
      </p:sp>
      <p:sp>
        <p:nvSpPr>
          <p:cNvPr id="122" name="Google Shape;122;p16"/>
          <p:cNvSpPr/>
          <p:nvPr/>
        </p:nvSpPr>
        <p:spPr>
          <a:xfrm>
            <a:off x="6782475" y="3926700"/>
            <a:ext cx="5272800" cy="29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6AA84F"/>
                </a:solidFill>
              </a:rPr>
              <a:t>Selma Cherchali, CNES CEOS Chair</a:t>
            </a:r>
            <a:r>
              <a:rPr b="1" lang="en-GB" sz="2200">
                <a:solidFill>
                  <a:srgbClr val="6AA84F"/>
                </a:solidFill>
              </a:rPr>
              <a:t> </a:t>
            </a:r>
            <a:endParaRPr b="1" sz="2200">
              <a:solidFill>
                <a:srgbClr val="6AA84F"/>
              </a:solidFill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Agenda item 1.3</a:t>
            </a:r>
            <a:endParaRPr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CEOS SIT-37 </a:t>
            </a:r>
            <a:endParaRPr b="1" sz="2200">
              <a:solidFill>
                <a:schemeClr val="accent1"/>
              </a:solidFill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Virtual Meeting</a:t>
            </a:r>
            <a:endParaRPr b="1" sz="2200">
              <a:solidFill>
                <a:schemeClr val="accent1"/>
              </a:solidFill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29-31 March 2022</a:t>
            </a:r>
            <a:endParaRPr b="1" sz="2200">
              <a:solidFill>
                <a:schemeClr val="accent1"/>
              </a:solidFill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/>
          <p:nvPr>
            <p:ph type="title"/>
          </p:nvPr>
        </p:nvSpPr>
        <p:spPr>
          <a:xfrm>
            <a:off x="176050" y="175950"/>
            <a:ext cx="8199000" cy="40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SEO Report</a:t>
            </a:r>
            <a:endParaRPr sz="7500"/>
          </a:p>
        </p:txBody>
      </p:sp>
      <p:sp>
        <p:nvSpPr>
          <p:cNvPr id="128" name="Google Shape;128;p17"/>
          <p:cNvSpPr/>
          <p:nvPr/>
        </p:nvSpPr>
        <p:spPr>
          <a:xfrm>
            <a:off x="6782475" y="3926700"/>
            <a:ext cx="5272800" cy="29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6AA84F"/>
                </a:solidFill>
              </a:rPr>
              <a:t>Brian</a:t>
            </a:r>
            <a:r>
              <a:rPr b="1" lang="en-GB" sz="2200">
                <a:solidFill>
                  <a:srgbClr val="6AA84F"/>
                </a:solidFill>
              </a:rPr>
              <a:t> Killough, SE</a:t>
            </a:r>
            <a:r>
              <a:rPr b="1" lang="en-GB" sz="2200">
                <a:solidFill>
                  <a:srgbClr val="6AA84F"/>
                </a:solidFill>
              </a:rPr>
              <a:t>O</a:t>
            </a:r>
            <a:r>
              <a:rPr b="1" lang="en-GB" sz="2200">
                <a:solidFill>
                  <a:srgbClr val="6AA84F"/>
                </a:solidFill>
              </a:rPr>
              <a:t> </a:t>
            </a:r>
            <a:endParaRPr b="1" sz="2200">
              <a:solidFill>
                <a:srgbClr val="6AA84F"/>
              </a:solidFill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Agenda item 1.4</a:t>
            </a:r>
            <a:endParaRPr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CEOS SIT-37 </a:t>
            </a:r>
            <a:endParaRPr b="1" sz="2200">
              <a:solidFill>
                <a:schemeClr val="accent1"/>
              </a:solidFill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Virtual Meeting</a:t>
            </a:r>
            <a:endParaRPr b="1" sz="2200">
              <a:solidFill>
                <a:schemeClr val="accent1"/>
              </a:solidFill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29-31 March 2022</a:t>
            </a:r>
            <a:endParaRPr b="1" sz="2200">
              <a:solidFill>
                <a:schemeClr val="accent1"/>
              </a:solidFill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type="title"/>
          </p:nvPr>
        </p:nvSpPr>
        <p:spPr>
          <a:xfrm>
            <a:off x="2902375" y="157950"/>
            <a:ext cx="66492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Welcoming Remarks</a:t>
            </a:r>
            <a:endParaRPr sz="7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GB" sz="3200"/>
              <a:t>Simonetta Cheli</a:t>
            </a:r>
            <a:endParaRPr i="1"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GB" sz="1800"/>
              <a:t>CEOS SIT Chair 2022-2023</a:t>
            </a:r>
            <a:endParaRPr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GB" sz="1800"/>
              <a:t>ESA </a:t>
            </a:r>
            <a:r>
              <a:rPr i="1" lang="en-GB" sz="1800"/>
              <a:t>Director of Earth Observation Programmes</a:t>
            </a:r>
            <a:endParaRPr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GB" sz="1800"/>
              <a:t>Head of ESA/ESRIN</a:t>
            </a:r>
            <a:endParaRPr i="1" sz="1800"/>
          </a:p>
        </p:txBody>
      </p:sp>
      <p:sp>
        <p:nvSpPr>
          <p:cNvPr id="73" name="Google Shape;73;p8"/>
          <p:cNvSpPr/>
          <p:nvPr/>
        </p:nvSpPr>
        <p:spPr>
          <a:xfrm>
            <a:off x="7222284" y="4252682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Agenda Item </a:t>
            </a:r>
            <a:r>
              <a:rPr b="1" lang="en-GB" sz="2200">
                <a:solidFill>
                  <a:schemeClr val="accent1"/>
                </a:solidFill>
              </a:rPr>
              <a:t>1.1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CEOS 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Virtual Meeting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29-31 March 2022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50" y="261850"/>
            <a:ext cx="2675225" cy="35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SIT-37 Topics and Objective</a:t>
            </a:r>
            <a:endParaRPr/>
          </a:p>
        </p:txBody>
      </p:sp>
      <p:pic>
        <p:nvPicPr>
          <p:cNvPr id="80" name="Google Shape;80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183650"/>
            <a:ext cx="12039600" cy="5021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b="1" lang="en-GB" sz="1800">
                <a:solidFill>
                  <a:srgbClr val="4A86E8"/>
                </a:solidFill>
              </a:rPr>
              <a:t>CEOS Chair</a:t>
            </a:r>
            <a:r>
              <a:rPr b="1" lang="en-GB" sz="1800"/>
              <a:t>: Paths to Sustainability: from strategy to practical measures</a:t>
            </a:r>
            <a:endParaRPr b="1"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b="1" lang="en-GB" sz="1800">
                <a:solidFill>
                  <a:srgbClr val="4A86E8"/>
                </a:solidFill>
              </a:rPr>
              <a:t>Delivery and Key Relationships:</a:t>
            </a:r>
            <a:r>
              <a:rPr b="1" lang="en-GB" sz="1800"/>
              <a:t> CEOS Work Plan, CEOS-GEO relationship,  GEO’s emerging Resilient Cities</a:t>
            </a:r>
            <a:endParaRPr b="1"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b="1" lang="en-GB" sz="1800">
                <a:solidFill>
                  <a:srgbClr val="4A86E8"/>
                </a:solidFill>
              </a:rPr>
              <a:t>Carbon and Climate:</a:t>
            </a:r>
            <a:r>
              <a:rPr b="1" lang="en-GB" sz="1800"/>
              <a:t> Global Stocktake Process under the Paris Agreement, AFOLU, greenhouse gases (GHG), CEOS Carbon Strategy, GEO-TREES.</a:t>
            </a:r>
            <a:endParaRPr b="1"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b="1" lang="en-GB" sz="1800">
                <a:solidFill>
                  <a:srgbClr val="4A86E8"/>
                </a:solidFill>
              </a:rPr>
              <a:t>Sustainable Development Goals:</a:t>
            </a:r>
            <a:r>
              <a:rPr b="1" lang="en-GB" sz="1800"/>
              <a:t> </a:t>
            </a:r>
            <a:r>
              <a:rPr b="1" lang="en-GB" sz="1800"/>
              <a:t>Efficiency</a:t>
            </a:r>
            <a:r>
              <a:rPr b="1" lang="en-GB" sz="1800"/>
              <a:t> in the dialogue with Custodian Agencies</a:t>
            </a:r>
            <a:endParaRPr b="1"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b="1" lang="en-GB" sz="1800">
                <a:solidFill>
                  <a:srgbClr val="4A86E8"/>
                </a:solidFill>
              </a:rPr>
              <a:t>Biodiversity</a:t>
            </a:r>
            <a:r>
              <a:rPr b="1" lang="en-GB" sz="1800"/>
              <a:t>: Preliminary results: Role of EO in addressing CBD needs</a:t>
            </a:r>
            <a:endParaRPr b="1"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b="1" lang="en-GB" sz="1800">
                <a:solidFill>
                  <a:srgbClr val="4A86E8"/>
                </a:solidFill>
              </a:rPr>
              <a:t>Disasters</a:t>
            </a:r>
            <a:r>
              <a:rPr b="1" lang="en-GB" sz="1800"/>
              <a:t>: Recovery Observatory, Wildfire Pilot</a:t>
            </a:r>
            <a:endParaRPr b="1"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b="1" lang="en-GB" sz="1800">
                <a:solidFill>
                  <a:srgbClr val="4A86E8"/>
                </a:solidFill>
              </a:rPr>
              <a:t>New Space:</a:t>
            </a:r>
            <a:r>
              <a:rPr b="1" lang="en-GB" sz="1800"/>
              <a:t> CEOS engagement for the next decade, agency case studies, practical next steps.</a:t>
            </a:r>
            <a:endParaRPr b="1"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b="1" lang="en-GB" sz="1800">
                <a:solidFill>
                  <a:srgbClr val="4A86E8"/>
                </a:solidFill>
              </a:rPr>
              <a:t>Working Team Nominated Topics</a:t>
            </a:r>
            <a:r>
              <a:rPr b="1" lang="en-GB" sz="1800"/>
              <a:t>: ARD Oversight, Aquatic Carbon, AC-VC</a:t>
            </a:r>
            <a:endParaRPr b="1"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b="1" lang="en-GB" sz="1800">
                <a:solidFill>
                  <a:srgbClr val="4A86E8"/>
                </a:solidFill>
              </a:rPr>
              <a:t>Oceans and Coasts:</a:t>
            </a:r>
            <a:r>
              <a:rPr b="1" lang="en-GB" sz="1800"/>
              <a:t> CEOS oceans and coasts coordination, UN Decade of Ocean Science</a:t>
            </a:r>
            <a:endParaRPr/>
          </a:p>
        </p:txBody>
      </p:sp>
      <p:sp>
        <p:nvSpPr>
          <p:cNvPr id="86" name="Google Shape;86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SIT-37 Topics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SIT-37 Agenda at a Glance</a:t>
            </a:r>
            <a:endParaRPr/>
          </a:p>
        </p:txBody>
      </p:sp>
      <p:pic>
        <p:nvPicPr>
          <p:cNvPr id="92" name="Google Shape;9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115125"/>
            <a:ext cx="11732800" cy="566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/>
              <a:t>1.1 		Welcome and Opening Remarks									</a:t>
            </a:r>
            <a:r>
              <a:rPr lang="en-GB" sz="1800"/>
              <a:t>[10 mins]</a:t>
            </a:r>
            <a:endParaRPr sz="18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/>
              <a:t>1.2		2022-2024 CEOS Work Plan - Highlights</a:t>
            </a:r>
            <a:r>
              <a:rPr lang="en-GB" sz="1800"/>
              <a:t>							[5 mins]</a:t>
            </a:r>
            <a:endParaRPr sz="18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/>
              <a:t>1.3		Progress on CEOS Chair Priorities</a:t>
            </a:r>
            <a:r>
              <a:rPr lang="en-GB" sz="1800"/>
              <a:t>								[15 mins]</a:t>
            </a:r>
            <a:endParaRPr sz="18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/>
              <a:t>1.4		SEO Report	</a:t>
            </a:r>
            <a:r>
              <a:rPr lang="en-GB" sz="1800"/>
              <a:t>													[10 mins]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Session Agenda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b="1" lang="en-GB" sz="1800"/>
              <a:t>We will have a summary </a:t>
            </a:r>
            <a:r>
              <a:rPr b="1" lang="en-GB" sz="1800"/>
              <a:t>discussion</a:t>
            </a:r>
            <a:r>
              <a:rPr b="1" lang="en-GB" sz="1800"/>
              <a:t> session on day 3 (Item 7.3)</a:t>
            </a:r>
            <a:endParaRPr b="1"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b="1" lang="en-GB" sz="1800"/>
              <a:t>Agenda item leads are asked to make additions to this summary slide deck following their </a:t>
            </a:r>
            <a:r>
              <a:rPr b="1" lang="en-GB" sz="1800"/>
              <a:t>agenda</a:t>
            </a:r>
            <a:r>
              <a:rPr b="1" lang="en-GB" sz="1800"/>
              <a:t> items to be covered during the summary discussion</a:t>
            </a:r>
            <a:endParaRPr b="1"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b="1" lang="en-GB" sz="1800"/>
              <a:t>There is a set of template slides for this item in the shared folder</a:t>
            </a:r>
            <a:endParaRPr b="1"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74650" lvl="1" marL="914400" rtl="0" algn="l">
              <a:spcBef>
                <a:spcPts val="500"/>
              </a:spcBef>
              <a:spcAft>
                <a:spcPts val="0"/>
              </a:spcAft>
              <a:buSzPts val="2300"/>
              <a:buChar char="▪"/>
            </a:pPr>
            <a:r>
              <a:rPr b="1" lang="en-GB" sz="1700" u="sng">
                <a:solidFill>
                  <a:schemeClr val="hlink"/>
                </a:solidFill>
                <a:hlinkClick r:id="rId3"/>
              </a:rPr>
              <a:t>https://docs.google.com/presentation/d/1AaB7xa37h0kW4uksAR3j93jlp0GfRhx3_Xi-zy8X2Ls/edit</a:t>
            </a:r>
            <a:endParaRPr b="1" sz="1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  <p:sp>
        <p:nvSpPr>
          <p:cNvPr id="104" name="Google Shape;104;p1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Item Summary Slides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800"/>
              <a:buChar char="❖"/>
            </a:pPr>
            <a:r>
              <a:rPr b="1" lang="en-GB" sz="1800">
                <a:solidFill>
                  <a:srgbClr val="FF0000"/>
                </a:solidFill>
              </a:rPr>
              <a:t>There will be no </a:t>
            </a:r>
            <a:r>
              <a:rPr b="1" i="1" lang="en-GB" sz="1800">
                <a:solidFill>
                  <a:srgbClr val="FF0000"/>
                </a:solidFill>
              </a:rPr>
              <a:t>tour de table</a:t>
            </a:r>
            <a:endParaRPr b="1" sz="1800">
              <a:solidFill>
                <a:srgbClr val="FF0000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1" lang="en-GB" sz="1800"/>
              <a:t>Participants are asked to review the Google Sheet and make additions/revisions</a:t>
            </a:r>
            <a:endParaRPr b="1" sz="18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GB" sz="1500" u="sng">
                <a:solidFill>
                  <a:schemeClr val="hlink"/>
                </a:solidFill>
                <a:highlight>
                  <a:schemeClr val="lt1"/>
                </a:highlight>
              </a:rPr>
              <a:t>https://docs.google.com/spreadsheets/d/17jODk7UulKLN190_r8EzX0TJOFD9Z-anZfqfrJM_PPg/edit?usp=sharing</a:t>
            </a:r>
            <a:endParaRPr sz="1600">
              <a:highlight>
                <a:schemeClr val="lt1"/>
              </a:highlight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❖"/>
            </a:pPr>
            <a:r>
              <a:rPr b="1" lang="en-GB" sz="1800">
                <a:solidFill>
                  <a:srgbClr val="1155CC"/>
                </a:solidFill>
              </a:rPr>
              <a:t>Please do not activate your </a:t>
            </a:r>
            <a:r>
              <a:rPr b="1" lang="en-GB" sz="1800">
                <a:solidFill>
                  <a:srgbClr val="1155CC"/>
                </a:solidFill>
              </a:rPr>
              <a:t>webcam</a:t>
            </a:r>
            <a:r>
              <a:rPr b="1" lang="en-GB" sz="1800">
                <a:solidFill>
                  <a:srgbClr val="1155CC"/>
                </a:solidFill>
              </a:rPr>
              <a:t> unless you are presenting</a:t>
            </a:r>
            <a:endParaRPr b="1" sz="1800">
              <a:solidFill>
                <a:srgbClr val="1155CC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1" lang="en-GB" sz="1800"/>
              <a:t>If your bandwidth is slow while presenting, please turn off your webcam</a:t>
            </a:r>
            <a:endParaRPr b="1"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❖"/>
            </a:pPr>
            <a:r>
              <a:rPr b="1" lang="en-GB" sz="1800">
                <a:solidFill>
                  <a:srgbClr val="FF0000"/>
                </a:solidFill>
              </a:rPr>
              <a:t>Please mute if you are not presenting or making an intervention</a:t>
            </a:r>
            <a:endParaRPr b="1" sz="1800">
              <a:solidFill>
                <a:srgbClr val="FF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Char char="❖"/>
            </a:pPr>
            <a:r>
              <a:rPr b="1" lang="en-GB" sz="1800">
                <a:solidFill>
                  <a:srgbClr val="1155CC"/>
                </a:solidFill>
              </a:rPr>
              <a:t>If you want to intervene, please, send a message in the chat</a:t>
            </a:r>
            <a:endParaRPr b="1" sz="1800">
              <a:solidFill>
                <a:srgbClr val="3C78D8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b="1" lang="en-GB" sz="1800">
                <a:solidFill>
                  <a:srgbClr val="FF0000"/>
                </a:solidFill>
              </a:rPr>
              <a:t>Presentation slides will be displayed/advanced by SIT Chair Team by default</a:t>
            </a:r>
            <a:r>
              <a:rPr b="1" lang="en-GB" sz="1800"/>
              <a:t> to save handover time</a:t>
            </a:r>
            <a:endParaRPr b="1"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1" lang="en-GB" sz="1800"/>
              <a:t>If you would like to display your own slides, please request</a:t>
            </a:r>
            <a:endParaRPr b="1"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1" lang="en-GB" sz="1800"/>
              <a:t>If you do present, please share your full screen (not window) due to an apparent GTM bug</a:t>
            </a:r>
            <a:endParaRPr b="1"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1" lang="en-GB" sz="1800"/>
              <a:t>Presentations are available here in a shared folder: </a:t>
            </a:r>
            <a:r>
              <a:rPr b="1" lang="en-GB" sz="1800" u="sng">
                <a:solidFill>
                  <a:schemeClr val="hlink"/>
                </a:solidFill>
                <a:hlinkClick r:id="rId3"/>
              </a:rPr>
              <a:t>here</a:t>
            </a:r>
            <a:r>
              <a:rPr b="1" lang="en-GB" sz="1800"/>
              <a:t>.</a:t>
            </a:r>
            <a:endParaRPr b="1" sz="1800"/>
          </a:p>
          <a:p>
            <a:pPr indent="-3238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o"/>
            </a:pPr>
            <a:r>
              <a:rPr lang="en-GB" sz="1500" u="sng">
                <a:solidFill>
                  <a:schemeClr val="hlink"/>
                </a:solidFill>
                <a:hlinkClick r:id="rId4"/>
              </a:rPr>
              <a:t>https://drive.google.com/drive/folders/19U3u7vZwDonvi2-wEqvRE1y3ab1dL-Br?usp=sharin</a:t>
            </a:r>
            <a:r>
              <a:rPr lang="en-GB" sz="1500" u="sng">
                <a:solidFill>
                  <a:schemeClr val="hlink"/>
                </a:solidFill>
                <a:hlinkClick r:id="rId5"/>
              </a:rPr>
              <a:t>g</a:t>
            </a:r>
            <a:endParaRPr sz="1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Meeting Protocols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>
            <p:ph type="title"/>
          </p:nvPr>
        </p:nvSpPr>
        <p:spPr>
          <a:xfrm>
            <a:off x="176050" y="175950"/>
            <a:ext cx="8199000" cy="40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CEOS</a:t>
            </a:r>
            <a:endParaRPr sz="7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2022-2024</a:t>
            </a:r>
            <a:endParaRPr sz="7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Work Plan</a:t>
            </a:r>
            <a:endParaRPr sz="7500"/>
          </a:p>
        </p:txBody>
      </p:sp>
      <p:sp>
        <p:nvSpPr>
          <p:cNvPr id="116" name="Google Shape;116;p15"/>
          <p:cNvSpPr/>
          <p:nvPr/>
        </p:nvSpPr>
        <p:spPr>
          <a:xfrm>
            <a:off x="7222284" y="4252682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6AA84F"/>
                </a:solidFill>
              </a:rPr>
              <a:t>Marie-Claire Greening, CEO </a:t>
            </a:r>
            <a:endParaRPr b="1" sz="2200">
              <a:solidFill>
                <a:srgbClr val="6AA84F"/>
              </a:solidFill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</a:rPr>
              <a:t>Agenda item 1.2</a:t>
            </a:r>
            <a:endParaRPr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</a:rPr>
              <a:t>CEOS SIT-37 </a:t>
            </a:r>
            <a:endParaRPr b="1" sz="2200">
              <a:solidFill>
                <a:schemeClr val="accent1"/>
              </a:solidFill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</a:rPr>
              <a:t>Virtual Meeting</a:t>
            </a:r>
            <a:endParaRPr b="1" sz="2200">
              <a:solidFill>
                <a:schemeClr val="accent1"/>
              </a:solidFill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</a:rPr>
              <a:t>29-31 March 2022</a:t>
            </a:r>
            <a:endParaRPr b="1" sz="2200">
              <a:solidFill>
                <a:schemeClr val="accent1"/>
              </a:solidFill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