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SEO desires to identify "value added" tasks within CEOS that align with our mission ... promotion and coordination of data from our Agencies for improved decision-making. </a:t>
            </a:r>
            <a:endParaRPr/>
          </a:p>
        </p:txBody>
      </p:sp>
      <p:sp>
        <p:nvSpPr>
          <p:cNvPr id="75" name="Google Shape;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ODC Sandbox – 11 current application notebooks with 8 more coming soon. Flooding notebook of interest to Disasters Charter.</a:t>
            </a:r>
            <a:endParaRPr/>
          </a:p>
          <a:p>
            <a:pPr indent="0" lvl="0" marL="0" rtl="0" algn="l">
              <a:spcBef>
                <a:spcPts val="0"/>
              </a:spcBef>
              <a:spcAft>
                <a:spcPts val="0"/>
              </a:spcAft>
              <a:buNone/>
            </a:pPr>
            <a:r>
              <a:rPr lang="en-GB"/>
              <a:t>Regional Data Cubes – Stakeholders include DE-Africa (UNECA), DE-Americas (INEGI, ECLAC, AmeriGEO), DE-Pacific (SPC)</a:t>
            </a:r>
            <a:endParaRPr/>
          </a:p>
        </p:txBody>
      </p:sp>
      <p:sp>
        <p:nvSpPr>
          <p:cNvPr id="92" name="Google Shape;9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sz="1200"/>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7" name="Google Shape;17;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8" name="Google Shape;18;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9" name="Google Shape;19;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 name="Google Shape;21;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22" name="Google Shape;22;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23" name="Google Shape;23;p2"/>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4" name="Google Shape;24;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7" name="Google Shape;27;p3"/>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8" name="Google Shape;28;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30" name="Google Shape;30;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31" name="Google Shape;31;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2" name="Google Shape;32;p3"/>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Arial"/>
                <a:ea typeface="Arial"/>
                <a:cs typeface="Arial"/>
                <a:sym typeface="Arial"/>
              </a:rPr>
              <a:t>CEOS SIT-37, 29-31 March 2022</a:t>
            </a:r>
            <a:endParaRPr/>
          </a:p>
        </p:txBody>
      </p:sp>
      <p:sp>
        <p:nvSpPr>
          <p:cNvPr id="33" name="Google Shape;33;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7" name="Google Shape;37;p4"/>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8" name="Google Shape;38;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0" name="Google Shape;40;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1" name="Google Shape;41;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 name="Google Shape;42;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4" name="Google Shape;44;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4"/>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8" name="Google Shape;48;p5"/>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9" name="Google Shape;49;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0" name="Google Shape;50;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1" name="Google Shape;51;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2" name="Google Shape;52;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53" name="Google Shape;53;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7" name="Google Shape;57;p6"/>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58" name="Google Shape;58;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60" name="Google Shape;6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61" name="Google Shape;61;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3" name="Google Shape;63;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64" name="Google Shape;64;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400">
                <a:solidFill>
                  <a:schemeClr val="accent1"/>
                </a:solidFill>
                <a:latin typeface="Arial"/>
                <a:ea typeface="Arial"/>
                <a:cs typeface="Arial"/>
                <a:sym typeface="Arial"/>
              </a:rPr>
              <a:t>CEOS Plenary, 1-4  November 2021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11" name="Google Shape;11;p1"/>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12" name="Google Shape;12;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3" name="Google Shape;13;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4" name="Google Shape;14;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7"/>
          <p:cNvSpPr txBox="1"/>
          <p:nvPr>
            <p:ph type="title"/>
          </p:nvPr>
        </p:nvSpPr>
        <p:spPr>
          <a:xfrm>
            <a:off x="258240" y="771838"/>
            <a:ext cx="9019323" cy="14268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Systems Engineering Office (SEO) </a:t>
            </a:r>
            <a:br>
              <a:rPr b="1" lang="en-GB" sz="4000">
                <a:latin typeface="Arial"/>
                <a:ea typeface="Arial"/>
                <a:cs typeface="Arial"/>
                <a:sym typeface="Arial"/>
              </a:rPr>
            </a:br>
            <a:r>
              <a:rPr b="1" lang="en-GB" sz="4000">
                <a:latin typeface="Arial"/>
                <a:ea typeface="Arial"/>
                <a:cs typeface="Arial"/>
                <a:sym typeface="Arial"/>
              </a:rPr>
              <a:t>SIT-37 Report</a:t>
            </a:r>
            <a:br>
              <a:rPr b="1" lang="en-GB" sz="4000">
                <a:latin typeface="Arial"/>
                <a:ea typeface="Arial"/>
                <a:cs typeface="Arial"/>
                <a:sym typeface="Arial"/>
              </a:rPr>
            </a:br>
            <a:br>
              <a:rPr b="1" lang="en-GB" sz="4000">
                <a:latin typeface="Arial"/>
                <a:ea typeface="Arial"/>
                <a:cs typeface="Arial"/>
                <a:sym typeface="Arial"/>
              </a:rPr>
            </a:br>
            <a:endParaRPr b="1" sz="4000">
              <a:latin typeface="Arial"/>
              <a:ea typeface="Arial"/>
              <a:cs typeface="Arial"/>
              <a:sym typeface="Arial"/>
            </a:endParaRPr>
          </a:p>
        </p:txBody>
      </p:sp>
      <p:sp>
        <p:nvSpPr>
          <p:cNvPr id="71" name="Google Shape;71;p7"/>
          <p:cNvSpPr/>
          <p:nvPr/>
        </p:nvSpPr>
        <p:spPr>
          <a:xfrm>
            <a:off x="8888968" y="4384888"/>
            <a:ext cx="3126984" cy="270941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i="0" lang="en-GB" sz="2400" u="none" cap="none" strike="noStrike">
                <a:solidFill>
                  <a:schemeClr val="accent1"/>
                </a:solidFill>
                <a:latin typeface="Arial"/>
                <a:ea typeface="Arial"/>
                <a:cs typeface="Arial"/>
                <a:sym typeface="Arial"/>
              </a:rPr>
              <a:t>Brian Killough</a:t>
            </a:r>
            <a:endParaRPr/>
          </a:p>
          <a:p>
            <a:pPr indent="0" lvl="0" marL="0" marR="0" rtl="0" algn="r">
              <a:spcBef>
                <a:spcPts val="0"/>
              </a:spcBef>
              <a:spcAft>
                <a:spcPts val="0"/>
              </a:spcAft>
              <a:buNone/>
            </a:pPr>
            <a:r>
              <a:rPr b="0" i="0" lang="en-GB" sz="1800" u="none" cap="none" strike="noStrike">
                <a:solidFill>
                  <a:schemeClr val="accent1"/>
                </a:solidFill>
                <a:latin typeface="Arial"/>
                <a:ea typeface="Arial"/>
                <a:cs typeface="Arial"/>
                <a:sym typeface="Arial"/>
              </a:rPr>
              <a:t>NASA, CEOS-SEO</a:t>
            </a:r>
            <a:endParaRPr/>
          </a:p>
          <a:p>
            <a:pPr indent="0" lvl="0" marL="0" marR="0" rtl="0" algn="r">
              <a:spcBef>
                <a:spcPts val="0"/>
              </a:spcBef>
              <a:spcAft>
                <a:spcPts val="0"/>
              </a:spcAft>
              <a:buNone/>
            </a:pPr>
            <a:r>
              <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Agenda Item 1.4</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CEOS SIT-37</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Virtual Meeting</a:t>
            </a:r>
            <a:endParaRPr b="1" i="0" sz="2200" u="none" cap="none" strike="noStrike">
              <a:solidFill>
                <a:schemeClr val="accent1"/>
              </a:solidFill>
              <a:latin typeface="Arial"/>
              <a:ea typeface="Arial"/>
              <a:cs typeface="Arial"/>
              <a:sym typeface="Arial"/>
            </a:endParaRPr>
          </a:p>
          <a:p>
            <a:pPr indent="0" lvl="0" marL="0" marR="0" rtl="0" algn="r">
              <a:spcBef>
                <a:spcPts val="0"/>
              </a:spcBef>
              <a:spcAft>
                <a:spcPts val="0"/>
              </a:spcAft>
              <a:buNone/>
            </a:pPr>
            <a:r>
              <a:rPr b="1" i="0" lang="en-GB" sz="2200" u="none" cap="none" strike="noStrike">
                <a:solidFill>
                  <a:schemeClr val="accent1"/>
                </a:solidFill>
                <a:latin typeface="Arial"/>
                <a:ea typeface="Arial"/>
                <a:cs typeface="Arial"/>
                <a:sym typeface="Arial"/>
              </a:rPr>
              <a:t>29-31 March 2022</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nvSpPr>
        <p:spPr>
          <a:xfrm>
            <a:off x="300832" y="1354734"/>
            <a:ext cx="9053233" cy="4616648"/>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400"/>
              <a:buFont typeface="Noto Sans Symbols"/>
              <a:buChar char="▪"/>
            </a:pPr>
            <a:r>
              <a:rPr lang="en-GB" sz="2400">
                <a:solidFill>
                  <a:schemeClr val="dk1"/>
                </a:solidFill>
                <a:latin typeface="Arial"/>
                <a:ea typeface="Arial"/>
                <a:cs typeface="Arial"/>
                <a:sym typeface="Arial"/>
              </a:rPr>
              <a:t>The CEOS Systems Engineering Office (SEO) was established in April 2007 and has reached its </a:t>
            </a:r>
            <a:r>
              <a:rPr b="1" lang="en-GB" sz="2400">
                <a:solidFill>
                  <a:srgbClr val="FF0000"/>
                </a:solidFill>
                <a:latin typeface="Arial"/>
                <a:ea typeface="Arial"/>
                <a:cs typeface="Arial"/>
                <a:sym typeface="Arial"/>
              </a:rPr>
              <a:t>15-year anniversary!</a:t>
            </a:r>
            <a:endParaRPr/>
          </a:p>
          <a:p>
            <a:pPr indent="-280988" lvl="0" marL="292100" marR="0" rtl="0" algn="l">
              <a:spcBef>
                <a:spcPts val="1200"/>
              </a:spcBef>
              <a:spcAft>
                <a:spcPts val="0"/>
              </a:spcAft>
              <a:buClr>
                <a:schemeClr val="dk1"/>
              </a:buClr>
              <a:buSzPts val="2400"/>
              <a:buFont typeface="Noto Sans Symbols"/>
              <a:buChar char="▪"/>
            </a:pPr>
            <a:r>
              <a:rPr lang="en-GB" sz="2400">
                <a:solidFill>
                  <a:schemeClr val="dk1"/>
                </a:solidFill>
                <a:latin typeface="Arial"/>
                <a:ea typeface="Arial"/>
                <a:cs typeface="Arial"/>
                <a:sym typeface="Arial"/>
              </a:rPr>
              <a:t>The SEO is a deliberate contribution by NASA to support the CEOS organization and facilitate global space agency initiatives. </a:t>
            </a:r>
            <a:endParaRPr/>
          </a:p>
          <a:p>
            <a:pPr indent="-280988" lvl="0" marL="292100" marR="0" rtl="0" algn="l">
              <a:spcBef>
                <a:spcPts val="1200"/>
              </a:spcBef>
              <a:spcAft>
                <a:spcPts val="0"/>
              </a:spcAft>
              <a:buClr>
                <a:schemeClr val="dk1"/>
              </a:buClr>
              <a:buSzPts val="2400"/>
              <a:buFont typeface="Noto Sans Symbols"/>
              <a:buChar char="▪"/>
            </a:pPr>
            <a:r>
              <a:rPr lang="en-GB" sz="2400">
                <a:solidFill>
                  <a:schemeClr val="dk1"/>
                </a:solidFill>
                <a:latin typeface="Arial"/>
                <a:ea typeface="Arial"/>
                <a:cs typeface="Arial"/>
                <a:sym typeface="Arial"/>
              </a:rPr>
              <a:t>The SEO has a new Deputy Lead ... </a:t>
            </a:r>
            <a:r>
              <a:rPr b="1" lang="en-GB" sz="2400">
                <a:solidFill>
                  <a:schemeClr val="dk1"/>
                </a:solidFill>
                <a:latin typeface="Arial"/>
                <a:ea typeface="Arial"/>
                <a:cs typeface="Arial"/>
                <a:sym typeface="Arial"/>
              </a:rPr>
              <a:t>David Borges</a:t>
            </a:r>
            <a:r>
              <a:rPr lang="en-GB" sz="2400">
                <a:solidFill>
                  <a:schemeClr val="dk1"/>
                </a:solidFill>
                <a:latin typeface="Arial"/>
                <a:ea typeface="Arial"/>
                <a:cs typeface="Arial"/>
                <a:sym typeface="Arial"/>
              </a:rPr>
              <a:t>!</a:t>
            </a:r>
            <a:endParaRPr/>
          </a:p>
          <a:p>
            <a:pPr indent="-280988" lvl="0" marL="292100" marR="0" rtl="0" algn="l">
              <a:spcBef>
                <a:spcPts val="1200"/>
              </a:spcBef>
              <a:spcAft>
                <a:spcPts val="0"/>
              </a:spcAft>
              <a:buClr>
                <a:schemeClr val="dk1"/>
              </a:buClr>
              <a:buSzPts val="2400"/>
              <a:buFont typeface="Noto Sans Symbols"/>
              <a:buChar char="▪"/>
            </a:pPr>
            <a:r>
              <a:rPr lang="en-GB" sz="2400">
                <a:solidFill>
                  <a:schemeClr val="dk1"/>
                </a:solidFill>
                <a:latin typeface="Arial"/>
                <a:ea typeface="Arial"/>
                <a:cs typeface="Arial"/>
                <a:sym typeface="Arial"/>
              </a:rPr>
              <a:t>The SEO work is always changing based on the needs of CEOS. We work on a mix of </a:t>
            </a:r>
            <a:r>
              <a:rPr b="1" lang="en-GB" sz="2400">
                <a:solidFill>
                  <a:schemeClr val="dk1"/>
                </a:solidFill>
                <a:latin typeface="Arial"/>
                <a:ea typeface="Arial"/>
                <a:cs typeface="Arial"/>
                <a:sym typeface="Arial"/>
              </a:rPr>
              <a:t>technical</a:t>
            </a:r>
            <a:r>
              <a:rPr lang="en-GB" sz="2400">
                <a:solidFill>
                  <a:schemeClr val="dk1"/>
                </a:solidFill>
                <a:latin typeface="Arial"/>
                <a:ea typeface="Arial"/>
                <a:cs typeface="Arial"/>
                <a:sym typeface="Arial"/>
              </a:rPr>
              <a:t> initiatives and </a:t>
            </a:r>
            <a:r>
              <a:rPr b="1" lang="en-GB" sz="2400">
                <a:solidFill>
                  <a:schemeClr val="dk1"/>
                </a:solidFill>
                <a:latin typeface="Arial"/>
                <a:ea typeface="Arial"/>
                <a:cs typeface="Arial"/>
                <a:sym typeface="Arial"/>
              </a:rPr>
              <a:t>management</a:t>
            </a:r>
            <a:r>
              <a:rPr lang="en-GB" sz="2400">
                <a:solidFill>
                  <a:schemeClr val="dk1"/>
                </a:solidFill>
                <a:latin typeface="Arial"/>
                <a:ea typeface="Arial"/>
                <a:cs typeface="Arial"/>
                <a:sym typeface="Arial"/>
              </a:rPr>
              <a:t> initiatives. A summary of a few of the latest activities and our “</a:t>
            </a:r>
            <a:r>
              <a:rPr b="1" lang="en-GB" sz="2400">
                <a:solidFill>
                  <a:schemeClr val="dk1"/>
                </a:solidFill>
                <a:latin typeface="Arial"/>
                <a:ea typeface="Arial"/>
                <a:cs typeface="Arial"/>
                <a:sym typeface="Arial"/>
              </a:rPr>
              <a:t>strategy</a:t>
            </a:r>
            <a:r>
              <a:rPr lang="en-GB" sz="2400">
                <a:solidFill>
                  <a:schemeClr val="dk1"/>
                </a:solidFill>
                <a:latin typeface="Arial"/>
                <a:ea typeface="Arial"/>
                <a:cs typeface="Arial"/>
                <a:sym typeface="Arial"/>
              </a:rPr>
              <a:t>” for doing these activities are in the coming charts. </a:t>
            </a:r>
            <a:endParaRPr/>
          </a:p>
        </p:txBody>
      </p:sp>
      <p:sp>
        <p:nvSpPr>
          <p:cNvPr id="78" name="Google Shape;78;p8"/>
          <p:cNvSpPr txBox="1"/>
          <p:nvPr>
            <p:ph type="title"/>
          </p:nvPr>
        </p:nvSpPr>
        <p:spPr>
          <a:xfrm>
            <a:off x="155500" y="175939"/>
            <a:ext cx="9386864"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SEO ... 15 Years of Support to CEOS</a:t>
            </a:r>
            <a:endParaRPr/>
          </a:p>
        </p:txBody>
      </p:sp>
      <p:pic>
        <p:nvPicPr>
          <p:cNvPr id="79" name="Google Shape;79;p8"/>
          <p:cNvPicPr preferRelativeResize="0"/>
          <p:nvPr/>
        </p:nvPicPr>
        <p:blipFill rotWithShape="1">
          <a:blip r:embed="rId3">
            <a:alphaModFix/>
          </a:blip>
          <a:srcRect b="0" l="0" r="0" t="0"/>
          <a:stretch/>
        </p:blipFill>
        <p:spPr>
          <a:xfrm>
            <a:off x="9542364" y="1354734"/>
            <a:ext cx="2024321" cy="1984367"/>
          </a:xfrm>
          <a:prstGeom prst="rect">
            <a:avLst/>
          </a:prstGeom>
          <a:noFill/>
          <a:ln>
            <a:noFill/>
          </a:ln>
        </p:spPr>
      </p:pic>
      <p:pic>
        <p:nvPicPr>
          <p:cNvPr id="80" name="Google Shape;80;p8"/>
          <p:cNvPicPr preferRelativeResize="0"/>
          <p:nvPr/>
        </p:nvPicPr>
        <p:blipFill rotWithShape="1">
          <a:blip r:embed="rId4">
            <a:alphaModFix/>
          </a:blip>
          <a:srcRect b="0" l="0" r="0" t="0"/>
          <a:stretch/>
        </p:blipFill>
        <p:spPr>
          <a:xfrm>
            <a:off x="9625026" y="3663058"/>
            <a:ext cx="1858995" cy="26618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9"/>
          <p:cNvSpPr txBox="1"/>
          <p:nvPr/>
        </p:nvSpPr>
        <p:spPr>
          <a:xfrm>
            <a:off x="300832" y="1216278"/>
            <a:ext cx="7538350" cy="5016758"/>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Kim Holloway is no longer working for the SEO as she has accepted a new assignment at NASA.</a:t>
            </a:r>
            <a:endParaRPr/>
          </a:p>
          <a:p>
            <a:pPr indent="-280988" lvl="0" marL="292100" marR="0" rtl="0" algn="l">
              <a:spcBef>
                <a:spcPts val="1200"/>
              </a:spcBef>
              <a:spcAft>
                <a:spcPts val="0"/>
              </a:spcAft>
              <a:buClr>
                <a:schemeClr val="dk1"/>
              </a:buClr>
              <a:buSzPts val="2000"/>
              <a:buFont typeface="Noto Sans Symbols"/>
              <a:buChar char="▪"/>
            </a:pPr>
            <a:r>
              <a:rPr b="1" lang="en-GB" sz="2000">
                <a:solidFill>
                  <a:schemeClr val="dk1"/>
                </a:solidFill>
                <a:latin typeface="Arial"/>
                <a:ea typeface="Arial"/>
                <a:cs typeface="Arial"/>
                <a:sym typeface="Arial"/>
              </a:rPr>
              <a:t>Libby Rose </a:t>
            </a:r>
            <a:r>
              <a:rPr lang="en-GB" sz="2000">
                <a:solidFill>
                  <a:schemeClr val="dk1"/>
                </a:solidFill>
                <a:latin typeface="Arial"/>
                <a:ea typeface="Arial"/>
                <a:cs typeface="Arial"/>
                <a:sym typeface="Arial"/>
              </a:rPr>
              <a:t>(Symbios) is now leading the CEOS Communications efforts for CEOS with some additional support from Matt Steventon and George Dyke. Several CEOS Communications meetings have been held since the Plenary.</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Since the CEOS Plenary ... there have been many changes to the CEOS website. You will notice the content is reorganized and new content has been added.</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The largest change is how we manage CEOS News. </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You will see a new list of rotating articles and links to the CEOS newsletters (from JAXA).</a:t>
            </a:r>
            <a:endParaRPr/>
          </a:p>
          <a:p>
            <a:pPr indent="-280988" lvl="0" marL="292100" marR="0" rtl="0" algn="l">
              <a:spcBef>
                <a:spcPts val="1200"/>
              </a:spcBef>
              <a:spcAft>
                <a:spcPts val="0"/>
              </a:spcAft>
              <a:buClr>
                <a:schemeClr val="dk1"/>
              </a:buClr>
              <a:buSzPts val="2000"/>
              <a:buFont typeface="Noto Sans Symbols"/>
              <a:buChar char="▪"/>
            </a:pPr>
            <a:r>
              <a:rPr lang="en-GB" sz="2000">
                <a:solidFill>
                  <a:schemeClr val="dk1"/>
                </a:solidFill>
                <a:latin typeface="Arial"/>
                <a:ea typeface="Arial"/>
                <a:cs typeface="Arial"/>
                <a:sym typeface="Arial"/>
              </a:rPr>
              <a:t>Let us know how we can improve CEOS communications and advertise the work you are doing!</a:t>
            </a:r>
            <a:endParaRPr/>
          </a:p>
        </p:txBody>
      </p:sp>
      <p:sp>
        <p:nvSpPr>
          <p:cNvPr id="86" name="Google Shape;86;p9"/>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CEOS Communications</a:t>
            </a:r>
            <a:endParaRPr/>
          </a:p>
        </p:txBody>
      </p:sp>
      <p:pic>
        <p:nvPicPr>
          <p:cNvPr id="87" name="Google Shape;87;p9"/>
          <p:cNvPicPr preferRelativeResize="0"/>
          <p:nvPr/>
        </p:nvPicPr>
        <p:blipFill rotWithShape="1">
          <a:blip r:embed="rId3">
            <a:alphaModFix/>
          </a:blip>
          <a:srcRect b="0" l="0" r="0" t="0"/>
          <a:stretch/>
        </p:blipFill>
        <p:spPr>
          <a:xfrm>
            <a:off x="8087890" y="3935001"/>
            <a:ext cx="3895743" cy="2272462"/>
          </a:xfrm>
          <a:prstGeom prst="rect">
            <a:avLst/>
          </a:prstGeom>
          <a:noFill/>
          <a:ln cap="flat" cmpd="sng" w="9525">
            <a:solidFill>
              <a:schemeClr val="accent1"/>
            </a:solidFill>
            <a:prstDash val="solid"/>
            <a:round/>
            <a:headEnd len="sm" w="sm" type="none"/>
            <a:tailEnd len="sm" w="sm" type="none"/>
          </a:ln>
        </p:spPr>
      </p:pic>
      <p:pic>
        <p:nvPicPr>
          <p:cNvPr id="88" name="Google Shape;88;p9"/>
          <p:cNvPicPr preferRelativeResize="0"/>
          <p:nvPr/>
        </p:nvPicPr>
        <p:blipFill rotWithShape="1">
          <a:blip r:embed="rId4">
            <a:alphaModFix/>
          </a:blip>
          <a:srcRect b="0" l="0" r="0" t="0"/>
          <a:stretch/>
        </p:blipFill>
        <p:spPr>
          <a:xfrm>
            <a:off x="8087891" y="1291524"/>
            <a:ext cx="3895743" cy="2368193"/>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0"/>
          <p:cNvSpPr txBox="1"/>
          <p:nvPr/>
        </p:nvSpPr>
        <p:spPr>
          <a:xfrm>
            <a:off x="300832" y="1216278"/>
            <a:ext cx="8350008" cy="5109091"/>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Open Data Cube (ODC) Sandbox </a:t>
            </a:r>
            <a:r>
              <a:rPr lang="en-GB" sz="1800">
                <a:solidFill>
                  <a:schemeClr val="dk1"/>
                </a:solidFill>
                <a:latin typeface="Arial"/>
                <a:ea typeface="Arial"/>
                <a:cs typeface="Arial"/>
                <a:sym typeface="Arial"/>
              </a:rPr>
              <a:t>– A free/open Jupyter notebook interface running the ODC on Google Colab and connecting to CEOS satellite data in Earth Engine. </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a:t>
            </a:r>
            <a:r>
              <a:rPr b="1" lang="en-GB" sz="1800">
                <a:solidFill>
                  <a:schemeClr val="dk1"/>
                </a:solidFill>
                <a:latin typeface="Arial"/>
                <a:ea typeface="Arial"/>
                <a:cs typeface="Arial"/>
                <a:sym typeface="Arial"/>
              </a:rPr>
              <a:t>:</a:t>
            </a:r>
            <a:r>
              <a:rPr lang="en-GB" sz="1800">
                <a:solidFill>
                  <a:schemeClr val="dk1"/>
                </a:solidFill>
                <a:latin typeface="Arial"/>
                <a:ea typeface="Arial"/>
                <a:cs typeface="Arial"/>
                <a:sym typeface="Arial"/>
              </a:rPr>
              <a:t> The ODC Sandbox facilitates Open Science and demonstrates the use of many CEOS Agency datasets in an interoperable cloud framework. Its use for capacity building and training is growing in popularity. </a:t>
            </a:r>
            <a:endParaRPr/>
          </a:p>
          <a:p>
            <a:pPr indent="-280988" lvl="0" marL="292100" marR="0" rtl="0" algn="l">
              <a:spcBef>
                <a:spcPts val="120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ODC Integration on the Sentinel Hub </a:t>
            </a:r>
            <a:r>
              <a:rPr lang="en-GB" sz="1800">
                <a:solidFill>
                  <a:schemeClr val="dk1"/>
                </a:solidFill>
                <a:latin typeface="Arial"/>
                <a:ea typeface="Arial"/>
                <a:cs typeface="Arial"/>
                <a:sym typeface="Arial"/>
              </a:rPr>
              <a:t>– Demonstrate the operation of ODC on the Sentinel Hub by working with Sinergise.</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a:t>
            </a:r>
            <a:r>
              <a:rPr lang="en-GB" sz="1800">
                <a:solidFill>
                  <a:schemeClr val="dk1"/>
                </a:solidFill>
                <a:latin typeface="Arial"/>
                <a:ea typeface="Arial"/>
                <a:cs typeface="Arial"/>
                <a:sym typeface="Arial"/>
              </a:rPr>
              <a:t> Demonstrate that ODC is cloud agnostic. Connect the ODC to more European users and expand the development and use of ODC algorithms.</a:t>
            </a:r>
            <a:endParaRPr/>
          </a:p>
          <a:p>
            <a:pPr indent="-280988" lvl="0" marL="292100" marR="0" rtl="0" algn="l">
              <a:spcBef>
                <a:spcPts val="120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Regional Data Cube Initiatives </a:t>
            </a:r>
            <a:r>
              <a:rPr lang="en-GB" sz="1800">
                <a:solidFill>
                  <a:schemeClr val="dk1"/>
                </a:solidFill>
                <a:latin typeface="Arial"/>
                <a:ea typeface="Arial"/>
                <a:cs typeface="Arial"/>
                <a:sym typeface="Arial"/>
              </a:rPr>
              <a:t>– Provide support to Digital Earth (DE) Africa, DE-Pacific Islands, and DE-Americas</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a:t>
            </a:r>
            <a:r>
              <a:rPr lang="en-GB" sz="1800">
                <a:solidFill>
                  <a:schemeClr val="dk1"/>
                </a:solidFill>
                <a:latin typeface="Arial"/>
                <a:ea typeface="Arial"/>
                <a:cs typeface="Arial"/>
                <a:sym typeface="Arial"/>
              </a:rPr>
              <a:t> These large-scale initiatives demonstrate the value of CEOS satellite data for regional decision-making. CEOS can facilitate access to the latest datasets, promote ARD, and demonstrate multi-mission interoperability. There are also benefits connecting to many new stakeholders.</a:t>
            </a:r>
            <a:endParaRPr/>
          </a:p>
        </p:txBody>
      </p:sp>
      <p:sp>
        <p:nvSpPr>
          <p:cNvPr id="95" name="Google Shape;95;p10"/>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SEO Activities (1 of 2)</a:t>
            </a:r>
            <a:endParaRPr/>
          </a:p>
        </p:txBody>
      </p:sp>
      <p:pic>
        <p:nvPicPr>
          <p:cNvPr id="96" name="Google Shape;96;p10"/>
          <p:cNvPicPr preferRelativeResize="0"/>
          <p:nvPr/>
        </p:nvPicPr>
        <p:blipFill rotWithShape="1">
          <a:blip r:embed="rId3">
            <a:alphaModFix/>
          </a:blip>
          <a:srcRect b="0" l="0" r="0" t="0"/>
          <a:stretch/>
        </p:blipFill>
        <p:spPr>
          <a:xfrm>
            <a:off x="9205645" y="1444790"/>
            <a:ext cx="1027415" cy="1179510"/>
          </a:xfrm>
          <a:prstGeom prst="rect">
            <a:avLst/>
          </a:prstGeom>
          <a:noFill/>
          <a:ln>
            <a:noFill/>
          </a:ln>
        </p:spPr>
      </p:pic>
      <p:pic>
        <p:nvPicPr>
          <p:cNvPr id="97" name="Google Shape;97;p10"/>
          <p:cNvPicPr preferRelativeResize="0"/>
          <p:nvPr/>
        </p:nvPicPr>
        <p:blipFill rotWithShape="1">
          <a:blip r:embed="rId4">
            <a:alphaModFix/>
          </a:blip>
          <a:srcRect b="0" l="0" r="0" t="0"/>
          <a:stretch/>
        </p:blipFill>
        <p:spPr>
          <a:xfrm>
            <a:off x="10430181" y="1472954"/>
            <a:ext cx="1064763" cy="1064763"/>
          </a:xfrm>
          <a:prstGeom prst="rect">
            <a:avLst/>
          </a:prstGeom>
          <a:noFill/>
          <a:ln>
            <a:noFill/>
          </a:ln>
        </p:spPr>
      </p:pic>
      <p:pic>
        <p:nvPicPr>
          <p:cNvPr descr="Press" id="98" name="Google Shape;98;p10"/>
          <p:cNvPicPr preferRelativeResize="0"/>
          <p:nvPr/>
        </p:nvPicPr>
        <p:blipFill rotWithShape="1">
          <a:blip r:embed="rId5">
            <a:alphaModFix/>
          </a:blip>
          <a:srcRect b="0" l="0" r="0" t="0"/>
          <a:stretch/>
        </p:blipFill>
        <p:spPr>
          <a:xfrm>
            <a:off x="9414581" y="2910381"/>
            <a:ext cx="1913207" cy="1377509"/>
          </a:xfrm>
          <a:prstGeom prst="rect">
            <a:avLst/>
          </a:prstGeom>
          <a:noFill/>
          <a:ln>
            <a:noFill/>
          </a:ln>
        </p:spPr>
      </p:pic>
      <p:pic>
        <p:nvPicPr>
          <p:cNvPr id="99" name="Google Shape;99;p10"/>
          <p:cNvPicPr preferRelativeResize="0"/>
          <p:nvPr/>
        </p:nvPicPr>
        <p:blipFill rotWithShape="1">
          <a:blip r:embed="rId6">
            <a:alphaModFix/>
          </a:blip>
          <a:srcRect b="0" l="0" r="0" t="0"/>
          <a:stretch/>
        </p:blipFill>
        <p:spPr>
          <a:xfrm>
            <a:off x="9414581" y="4490291"/>
            <a:ext cx="1795214" cy="18458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1"/>
          <p:cNvSpPr txBox="1"/>
          <p:nvPr/>
        </p:nvSpPr>
        <p:spPr>
          <a:xfrm>
            <a:off x="300832" y="1138788"/>
            <a:ext cx="8699330" cy="5386090"/>
          </a:xfrm>
          <a:prstGeom prst="rect">
            <a:avLst/>
          </a:prstGeom>
          <a:noFill/>
          <a:ln>
            <a:noFill/>
          </a:ln>
        </p:spPr>
        <p:txBody>
          <a:bodyPr anchorCtr="0" anchor="t" bIns="45700" lIns="91425" spcFirstLastPara="1" rIns="91425" wrap="square" tIns="45700">
            <a:spAutoFit/>
          </a:bodyPr>
          <a:lstStyle/>
          <a:p>
            <a:pPr indent="-280988" lvl="0" marL="292100" marR="0" rtl="0" algn="l">
              <a:spcBef>
                <a:spcPts val="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Soil Organic Carbon for Agriculture </a:t>
            </a:r>
            <a:r>
              <a:rPr lang="en-GB" sz="1800">
                <a:solidFill>
                  <a:schemeClr val="dk1"/>
                </a:solidFill>
                <a:latin typeface="Arial"/>
                <a:ea typeface="Arial"/>
                <a:cs typeface="Arial"/>
                <a:sym typeface="Arial"/>
              </a:rPr>
              <a:t>– Working with Alyssa Whitcraft (GEOGLAM) to develop a global digital soil organic carbon stock and flux product using the Open Data Cube, Jupyter notebooks and machine learning. </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a:t>
            </a:r>
            <a:r>
              <a:rPr lang="en-GB" sz="1800">
                <a:solidFill>
                  <a:schemeClr val="dk1"/>
                </a:solidFill>
                <a:latin typeface="Arial"/>
                <a:ea typeface="Arial"/>
                <a:cs typeface="Arial"/>
                <a:sym typeface="Arial"/>
              </a:rPr>
              <a:t>: The results of this project will directly support AFOLU and the Global Stocktake (GST) initiative and could be a CEOS community contribution to Carbon accounting. The project also demonstrates Open Science. </a:t>
            </a:r>
            <a:endParaRPr/>
          </a:p>
          <a:p>
            <a:pPr indent="-280988" lvl="0" marL="292100" marR="0" rtl="0" algn="l">
              <a:spcBef>
                <a:spcPts val="120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Earth Analytics Interoperability Lab (EAIL) </a:t>
            </a:r>
            <a:r>
              <a:rPr lang="en-GB" sz="1800">
                <a:solidFill>
                  <a:schemeClr val="dk1"/>
                </a:solidFill>
                <a:latin typeface="Arial"/>
                <a:ea typeface="Arial"/>
                <a:cs typeface="Arial"/>
                <a:sym typeface="Arial"/>
              </a:rPr>
              <a:t>– Working with CSIRO to demonstrate how EAIL can be used to support several CEOS initiatives (COAST, WGDisasters)</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a:t>
            </a:r>
            <a:r>
              <a:rPr lang="en-GB" sz="1800">
                <a:solidFill>
                  <a:schemeClr val="dk1"/>
                </a:solidFill>
                <a:latin typeface="Arial"/>
                <a:ea typeface="Arial"/>
                <a:cs typeface="Arial"/>
                <a:sym typeface="Arial"/>
              </a:rPr>
              <a:t> CEOS does not have a tool to enable interoperable testing of CEOS datasets. This tool will allow CEOS to learn the value of such a tool to test cloud operations and analysis-ready data products.</a:t>
            </a:r>
            <a:endParaRPr/>
          </a:p>
          <a:p>
            <a:pPr indent="-280988" lvl="0" marL="292100" marR="0" rtl="0" algn="l">
              <a:spcBef>
                <a:spcPts val="1200"/>
              </a:spcBef>
              <a:spcAft>
                <a:spcPts val="0"/>
              </a:spcAft>
              <a:buClr>
                <a:schemeClr val="dk1"/>
              </a:buClr>
              <a:buSzPts val="1800"/>
              <a:buFont typeface="Noto Sans Symbols"/>
              <a:buChar char="▪"/>
            </a:pPr>
            <a:r>
              <a:rPr b="1" lang="en-GB" sz="1800">
                <a:solidFill>
                  <a:schemeClr val="dk1"/>
                </a:solidFill>
                <a:latin typeface="Arial"/>
                <a:ea typeface="Arial"/>
                <a:cs typeface="Arial"/>
                <a:sym typeface="Arial"/>
              </a:rPr>
              <a:t>Land Cover Dataset Assessment </a:t>
            </a:r>
            <a:r>
              <a:rPr lang="en-GB" sz="1800">
                <a:solidFill>
                  <a:schemeClr val="dk1"/>
                </a:solidFill>
                <a:latin typeface="Arial"/>
                <a:ea typeface="Arial"/>
                <a:cs typeface="Arial"/>
                <a:sym typeface="Arial"/>
              </a:rPr>
              <a:t>– Compare several land cover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datasets to determine their spatial and temporal inconsistencies and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demonstrate their use through a pilot study in Africa.</a:t>
            </a:r>
            <a:br>
              <a:rPr lang="en-GB" sz="1800">
                <a:solidFill>
                  <a:schemeClr val="dk1"/>
                </a:solidFill>
                <a:latin typeface="Arial"/>
                <a:ea typeface="Arial"/>
                <a:cs typeface="Arial"/>
                <a:sym typeface="Arial"/>
              </a:rPr>
            </a:br>
            <a:r>
              <a:rPr b="1" lang="en-GB" sz="1800">
                <a:solidFill>
                  <a:srgbClr val="FF0000"/>
                </a:solidFill>
                <a:latin typeface="Arial"/>
                <a:ea typeface="Arial"/>
                <a:cs typeface="Arial"/>
                <a:sym typeface="Arial"/>
              </a:rPr>
              <a:t>Strategy: </a:t>
            </a:r>
            <a:r>
              <a:rPr lang="en-GB" sz="1800">
                <a:solidFill>
                  <a:schemeClr val="dk1"/>
                </a:solidFill>
                <a:latin typeface="Arial"/>
                <a:ea typeface="Arial"/>
                <a:cs typeface="Arial"/>
                <a:sym typeface="Arial"/>
              </a:rPr>
              <a:t>Many global users will need land cover datasets to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support GST, Carbon Accounting or SDGs. Understanding their </a:t>
            </a:r>
            <a:br>
              <a:rPr lang="en-GB" sz="1800">
                <a:solidFill>
                  <a:schemeClr val="dk1"/>
                </a:solidFill>
                <a:latin typeface="Arial"/>
                <a:ea typeface="Arial"/>
                <a:cs typeface="Arial"/>
                <a:sym typeface="Arial"/>
              </a:rPr>
            </a:br>
            <a:r>
              <a:rPr lang="en-GB" sz="1800">
                <a:solidFill>
                  <a:schemeClr val="dk1"/>
                </a:solidFill>
                <a:latin typeface="Arial"/>
                <a:ea typeface="Arial"/>
                <a:cs typeface="Arial"/>
                <a:sym typeface="Arial"/>
              </a:rPr>
              <a:t>access and constraints could be a valuable CEOS contribution.</a:t>
            </a:r>
            <a:endParaRPr/>
          </a:p>
        </p:txBody>
      </p:sp>
      <p:sp>
        <p:nvSpPr>
          <p:cNvPr id="105" name="Google Shape;105;p11"/>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b="1" lang="en-GB" sz="4000">
                <a:latin typeface="Arial"/>
                <a:ea typeface="Arial"/>
                <a:cs typeface="Arial"/>
                <a:sym typeface="Arial"/>
              </a:rPr>
              <a:t>SEO Activities (2 of 2)</a:t>
            </a:r>
            <a:endParaRPr/>
          </a:p>
        </p:txBody>
      </p:sp>
      <p:pic>
        <p:nvPicPr>
          <p:cNvPr descr="Global Stocktake" id="106" name="Google Shape;106;p11"/>
          <p:cNvPicPr preferRelativeResize="0"/>
          <p:nvPr/>
        </p:nvPicPr>
        <p:blipFill rotWithShape="1">
          <a:blip r:embed="rId3">
            <a:alphaModFix/>
          </a:blip>
          <a:srcRect b="0" l="0" r="0" t="0"/>
          <a:stretch/>
        </p:blipFill>
        <p:spPr>
          <a:xfrm>
            <a:off x="9439280" y="1216278"/>
            <a:ext cx="2075960" cy="2844323"/>
          </a:xfrm>
          <a:prstGeom prst="rect">
            <a:avLst/>
          </a:prstGeom>
          <a:noFill/>
          <a:ln>
            <a:noFill/>
          </a:ln>
        </p:spPr>
      </p:pic>
      <p:pic>
        <p:nvPicPr>
          <p:cNvPr id="107" name="Google Shape;107;p11"/>
          <p:cNvPicPr preferRelativeResize="0"/>
          <p:nvPr/>
        </p:nvPicPr>
        <p:blipFill rotWithShape="1">
          <a:blip r:embed="rId4">
            <a:alphaModFix/>
          </a:blip>
          <a:srcRect b="0" l="0" r="0" t="0"/>
          <a:stretch/>
        </p:blipFill>
        <p:spPr>
          <a:xfrm>
            <a:off x="8260449" y="4601414"/>
            <a:ext cx="3499484" cy="16397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